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</p:sldIdLst>
  <p:sldSz cx="12192000" cy="6858000"/>
  <p:notesSz cx="9296400" cy="701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pitchFamily="2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ymcqvoa0vw8BGKj4RiKIenoWX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FA813-E2B7-42A8-B7C4-478E7414185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9D9BF678-EFD1-43E4-9CD1-247889605F37}">
      <dgm:prSet phldrT="[Texto]"/>
      <dgm:spPr>
        <a:xfrm>
          <a:off x="129331" y="1945782"/>
          <a:ext cx="1814098" cy="59782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CL" b="1" dirty="0">
              <a:latin typeface="Montserrat" panose="020B0604020202020204" charset="0"/>
              <a:ea typeface="+mn-ea"/>
              <a:cs typeface="+mn-cs"/>
            </a:rPr>
            <a:t>LEVANTAMIENTO DE CASOS</a:t>
          </a:r>
        </a:p>
      </dgm:t>
    </dgm:pt>
    <dgm:pt modelId="{B6E8A5A4-9794-45DE-8542-F463615CC82D}" type="parTrans" cxnId="{ADB73765-1612-441D-A361-D05BD992FDFD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8B2E738D-C44F-4754-B131-654C1153CEF0}" type="sibTrans" cxnId="{ADB73765-1612-441D-A361-D05BD992FDFD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6803C001-18A7-462B-8072-74E4E8B044E1}">
      <dgm:prSet phldrT="[Texto]" custT="1"/>
      <dgm:spPr>
        <a:xfrm>
          <a:off x="129331" y="3206395"/>
          <a:ext cx="1814098" cy="1120038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400" dirty="0">
              <a:latin typeface="Montserrat" panose="020B0604020202020204" charset="0"/>
              <a:ea typeface="+mn-ea"/>
              <a:cs typeface="+mn-cs"/>
            </a:rPr>
            <a:t>Revisión de medios</a:t>
          </a:r>
        </a:p>
      </dgm:t>
    </dgm:pt>
    <dgm:pt modelId="{9D7D9DB8-6D23-4AE1-986B-82766320C869}" type="parTrans" cxnId="{A386CAD7-D6B5-4854-BF45-50AB65294F53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FF9973D4-8055-4BF4-9A2D-2462DE9EDABB}" type="sibTrans" cxnId="{A386CAD7-D6B5-4854-BF45-50AB65294F53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1DC11FF3-D5E3-4A7A-9003-235D243943D7}">
      <dgm:prSet phldrT="[Texto]" custT="1"/>
      <dgm:spPr>
        <a:xfrm>
          <a:off x="7777317" y="1511808"/>
          <a:ext cx="1543836" cy="1543836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s-CL" sz="1200" b="1" dirty="0">
              <a:latin typeface="Montserrat" panose="020B0604020202020204" charset="0"/>
              <a:ea typeface="+mn-ea"/>
              <a:cs typeface="+mn-cs"/>
            </a:rPr>
            <a:t>DERIVACIÓN O CIERRE DE CASO</a:t>
          </a:r>
        </a:p>
      </dgm:t>
    </dgm:pt>
    <dgm:pt modelId="{9FABCF9E-655F-4208-8CFC-B1442AA54EF3}" type="parTrans" cxnId="{395D596E-D358-4AEE-8525-FBCAE2EA9954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A49E1E0D-A83D-4643-B2A8-852630D9C1A1}" type="sibTrans" cxnId="{395D596E-D358-4AEE-8525-FBCAE2EA9954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2FCC13AE-20D7-419A-BA51-CE55C2A03D2B}">
      <dgm:prSet phldrT="[Texto]" custT="1"/>
      <dgm:spPr>
        <a:xfrm>
          <a:off x="7641097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Char char="•"/>
          </a:pPr>
          <a:r>
            <a:rPr lang="es-CL" sz="1400" dirty="0">
              <a:latin typeface="Montserrat" panose="020B0604020202020204" charset="0"/>
              <a:ea typeface="+mn-ea"/>
              <a:cs typeface="+mn-cs"/>
            </a:rPr>
            <a:t>Derivación a:</a:t>
          </a:r>
        </a:p>
      </dgm:t>
    </dgm:pt>
    <dgm:pt modelId="{8690B125-21AB-43C4-8927-482825E79D01}" type="parTrans" cxnId="{AA4F0E95-3F40-4A25-B726-69C91F814FF6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9BE5581B-3EB7-4EC2-BA39-450AFD8EE94D}" type="sibTrans" cxnId="{AA4F0E95-3F40-4A25-B726-69C91F814FF6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3F65A0E5-65E4-4AEB-9B1A-7D868CD97336}">
      <dgm:prSet phldrT="[Texto]" custT="1"/>
      <dgm:spPr>
        <a:xfrm>
          <a:off x="2676603" y="1602622"/>
          <a:ext cx="1816278" cy="1271394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s-CL" sz="1800" b="1">
              <a:latin typeface="Montserrat" panose="020B0604020202020204" charset="0"/>
              <a:ea typeface="+mn-ea"/>
              <a:cs typeface="+mn-cs"/>
            </a:rPr>
            <a:t>DESPEJE DE ANTECEDENTES</a:t>
          </a:r>
          <a:endParaRPr lang="es-CL" sz="1800" b="1" dirty="0">
            <a:latin typeface="Montserrat" panose="020B0604020202020204" charset="0"/>
            <a:ea typeface="+mn-ea"/>
            <a:cs typeface="+mn-cs"/>
          </a:endParaRPr>
        </a:p>
      </dgm:t>
    </dgm:pt>
    <dgm:pt modelId="{A16C15BD-FAEA-4182-AD39-786B345B5114}" type="parTrans" cxnId="{86D746AA-D555-496C-A89D-CAA823558E6C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F2BA49C5-7296-4602-AF81-3250605B3A82}" type="sibTrans" cxnId="{86D746AA-D555-496C-A89D-CAA823558E6C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C838F374-60EC-4C01-89A1-A84EA522234F}">
      <dgm:prSet phldrT="[Texto]" custT="1"/>
      <dgm:spPr>
        <a:xfrm>
          <a:off x="2676603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400">
              <a:latin typeface="Montserrat" panose="020B0604020202020204" charset="0"/>
              <a:ea typeface="+mn-ea"/>
              <a:cs typeface="+mn-cs"/>
            </a:rPr>
            <a:t>Definir contexto</a:t>
          </a:r>
          <a:endParaRPr lang="es-CL" sz="1400" dirty="0">
            <a:latin typeface="Montserrat" panose="020B0604020202020204" charset="0"/>
            <a:ea typeface="+mn-ea"/>
            <a:cs typeface="+mn-cs"/>
          </a:endParaRPr>
        </a:p>
      </dgm:t>
    </dgm:pt>
    <dgm:pt modelId="{39CB9AC1-74E0-477F-8307-189D7DD2D8AF}" type="parTrans" cxnId="{9E5E61A1-0D0B-45B1-8027-FEA4AC0009A0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61362DBF-46FC-4A45-9A1E-F9F8F88C5DB0}" type="sibTrans" cxnId="{9E5E61A1-0D0B-45B1-8027-FEA4AC0009A0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A2DCE35E-3FDC-468A-A21B-5E198DD6C43C}">
      <dgm:prSet phldrT="[Texto]" custT="1"/>
      <dgm:spPr>
        <a:xfrm>
          <a:off x="2676603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400">
              <a:latin typeface="Montserrat" panose="020B0604020202020204" charset="0"/>
              <a:ea typeface="+mn-ea"/>
              <a:cs typeface="+mn-cs"/>
            </a:rPr>
            <a:t>Conseguir información de contacto</a:t>
          </a:r>
          <a:endParaRPr lang="es-CL" sz="1400" dirty="0">
            <a:latin typeface="Montserrat" panose="020B0604020202020204" charset="0"/>
            <a:ea typeface="+mn-ea"/>
            <a:cs typeface="+mn-cs"/>
          </a:endParaRPr>
        </a:p>
      </dgm:t>
    </dgm:pt>
    <dgm:pt modelId="{967735B0-6927-45B8-8E3B-34D27B71E3FC}" type="parTrans" cxnId="{B5008813-1282-4621-A885-162D35038B0D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7C610093-DE2E-4005-9334-8DD358C4AC08}" type="sibTrans" cxnId="{B5008813-1282-4621-A885-162D35038B0D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7EE8D3E8-4A63-43BB-9C01-566FBF8B7E7A}">
      <dgm:prSet phldrT="[Texto]" custT="1"/>
      <dgm:spPr>
        <a:xfrm>
          <a:off x="129331" y="3206395"/>
          <a:ext cx="1814098" cy="1120038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400">
              <a:latin typeface="Montserrat" panose="020B0604020202020204" charset="0"/>
              <a:ea typeface="+mn-ea"/>
              <a:cs typeface="+mn-cs"/>
            </a:rPr>
            <a:t>Solicitud de autoridad o jefatura</a:t>
          </a:r>
          <a:endParaRPr lang="es-CL" sz="1400" dirty="0">
            <a:latin typeface="Montserrat" panose="020B0604020202020204" charset="0"/>
            <a:ea typeface="+mn-ea"/>
            <a:cs typeface="+mn-cs"/>
          </a:endParaRPr>
        </a:p>
      </dgm:t>
    </dgm:pt>
    <dgm:pt modelId="{8BA2EF33-B957-4F23-B4A9-F029ED574158}" type="parTrans" cxnId="{682FFD26-251A-4877-AD37-0280410532DA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C7C40BC0-542C-4EA1-B8E4-44C2B579636B}" type="sibTrans" cxnId="{682FFD26-251A-4877-AD37-0280410532DA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0B0A53F3-A777-43DC-82B0-3085CB5893E3}">
      <dgm:prSet phldrT="[Texto]" custT="1"/>
      <dgm:spPr>
        <a:xfrm>
          <a:off x="129331" y="3206395"/>
          <a:ext cx="1814098" cy="1120038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400" dirty="0">
              <a:latin typeface="Montserrat" panose="020B0604020202020204" charset="0"/>
              <a:ea typeface="+mn-ea"/>
              <a:cs typeface="+mn-cs"/>
            </a:rPr>
            <a:t>Coordinación con la Red</a:t>
          </a:r>
        </a:p>
      </dgm:t>
    </dgm:pt>
    <dgm:pt modelId="{BC6E2D79-25A4-49E9-9B51-6883007B65DE}" type="parTrans" cxnId="{F37A3F94-85DA-4B50-A48F-A8B53371D45D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5A8AD835-77F9-4029-8953-21B60C398D55}" type="sibTrans" cxnId="{F37A3F94-85DA-4B50-A48F-A8B53371D45D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3508E92F-2A3B-4833-9613-A6100629FE63}">
      <dgm:prSet phldrT="[Texto]" custT="1"/>
      <dgm:spPr>
        <a:xfrm>
          <a:off x="2676603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400">
              <a:latin typeface="Montserrat" panose="020B0604020202020204" charset="0"/>
              <a:ea typeface="+mn-ea"/>
              <a:cs typeface="+mn-cs"/>
            </a:rPr>
            <a:t>Coordinar con otras instituciones</a:t>
          </a:r>
          <a:endParaRPr lang="es-CL" sz="1400" dirty="0">
            <a:latin typeface="Montserrat" panose="020B0604020202020204" charset="0"/>
            <a:ea typeface="+mn-ea"/>
            <a:cs typeface="+mn-cs"/>
          </a:endParaRPr>
        </a:p>
      </dgm:t>
    </dgm:pt>
    <dgm:pt modelId="{17DEC3F4-3341-46C8-BABD-EF245A5DABEF}" type="parTrans" cxnId="{0825154D-87CB-4F17-9472-A80C7B84DE16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F11999C8-2C24-4693-8D5C-6473CDF45BE9}" type="sibTrans" cxnId="{0825154D-87CB-4F17-9472-A80C7B84DE16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7E402C96-293E-4095-9B99-B34F94D5C249}">
      <dgm:prSet phldrT="[Texto]" custT="1"/>
      <dgm:spPr>
        <a:xfrm>
          <a:off x="2676603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400">
              <a:latin typeface="Montserrat" panose="020B0604020202020204" charset="0"/>
              <a:ea typeface="+mn-ea"/>
              <a:cs typeface="+mn-cs"/>
            </a:rPr>
            <a:t>Preparar intervención</a:t>
          </a:r>
          <a:endParaRPr lang="es-CL" sz="1400" dirty="0">
            <a:latin typeface="Montserrat" panose="020B0604020202020204" charset="0"/>
            <a:ea typeface="+mn-ea"/>
            <a:cs typeface="+mn-cs"/>
          </a:endParaRPr>
        </a:p>
      </dgm:t>
    </dgm:pt>
    <dgm:pt modelId="{5896BD85-6963-4C9F-BED9-5B179C83E95D}" type="parTrans" cxnId="{4AE26375-26BE-428A-8469-7C9CD63D99FC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7BAA4F67-76FD-4A27-B15C-3757D66557F9}" type="sibTrans" cxnId="{4AE26375-26BE-428A-8469-7C9CD63D99FC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7227F1BE-5EDF-447A-97FA-9CEBB152A057}">
      <dgm:prSet phldrT="[Texto]" custT="1"/>
      <dgm:spPr>
        <a:xfrm>
          <a:off x="5158850" y="1602622"/>
          <a:ext cx="1816278" cy="1271394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s-CL" sz="1600" b="1">
              <a:latin typeface="Montserrat" panose="020B0604020202020204" charset="0"/>
              <a:ea typeface="+mn-ea"/>
              <a:cs typeface="+mn-cs"/>
            </a:rPr>
            <a:t>INTERVENCIÓN</a:t>
          </a:r>
          <a:endParaRPr lang="es-CL" sz="1600" b="1" dirty="0">
            <a:latin typeface="Montserrat" panose="020B0604020202020204" charset="0"/>
            <a:ea typeface="+mn-ea"/>
            <a:cs typeface="+mn-cs"/>
          </a:endParaRPr>
        </a:p>
      </dgm:t>
    </dgm:pt>
    <dgm:pt modelId="{0AA03BAA-FAD4-4E52-9108-23D2DA77CDAB}" type="parTrans" cxnId="{D25ECBE4-6DA6-4DD9-A014-922C5800316F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A3B1887C-7279-4F31-8326-DF080157D6D2}" type="sibTrans" cxnId="{D25ECBE4-6DA6-4DD9-A014-922C5800316F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DC11F9AD-ADE1-4796-9F2F-DB45685E257C}">
      <dgm:prSet phldrT="[Texto]" custT="1"/>
      <dgm:spPr>
        <a:xfrm>
          <a:off x="5158850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400" dirty="0">
              <a:latin typeface="Montserrat" panose="020B0604020202020204" charset="0"/>
              <a:ea typeface="+mn-ea"/>
              <a:cs typeface="+mn-cs"/>
            </a:rPr>
            <a:t>Expedita</a:t>
          </a:r>
        </a:p>
      </dgm:t>
    </dgm:pt>
    <dgm:pt modelId="{21E5DEC5-D5D5-4699-8F73-7FF90ED7688E}" type="parTrans" cxnId="{DA119CA0-086D-47BA-88CE-5F6A261D6218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DA1C955D-2740-4D39-BEDF-A43956E93403}" type="sibTrans" cxnId="{DA119CA0-086D-47BA-88CE-5F6A261D6218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E773DD52-1800-47E0-9990-8F5B89BA0E03}">
      <dgm:prSet phldrT="[Texto]" custT="1"/>
      <dgm:spPr>
        <a:xfrm>
          <a:off x="5158850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400" dirty="0">
              <a:latin typeface="Montserrat" panose="020B0604020202020204" charset="0"/>
              <a:ea typeface="+mn-ea"/>
              <a:cs typeface="+mn-cs"/>
            </a:rPr>
            <a:t>Presencial o telefónica</a:t>
          </a:r>
        </a:p>
      </dgm:t>
    </dgm:pt>
    <dgm:pt modelId="{8ADF4F38-95E5-426A-8964-473FEC036F47}" type="parTrans" cxnId="{8F0C3A9F-D5DF-417A-9C64-DFB6B8DA2D35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B7B97444-6A46-4018-811E-9348DDE6B189}" type="sibTrans" cxnId="{8F0C3A9F-D5DF-417A-9C64-DFB6B8DA2D35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5B678B49-492C-40C4-A686-7021E08F13DC}">
      <dgm:prSet phldrT="[Texto]" custT="1"/>
      <dgm:spPr>
        <a:xfrm>
          <a:off x="5158850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400">
              <a:latin typeface="Montserrat" panose="020B0604020202020204" charset="0"/>
              <a:ea typeface="+mn-ea"/>
              <a:cs typeface="+mn-cs"/>
            </a:rPr>
            <a:t>Seguimiento cuando sea pertinente</a:t>
          </a:r>
          <a:endParaRPr lang="es-CL" sz="1400" dirty="0">
            <a:latin typeface="Montserrat" panose="020B0604020202020204" charset="0"/>
            <a:ea typeface="+mn-ea"/>
            <a:cs typeface="+mn-cs"/>
          </a:endParaRPr>
        </a:p>
      </dgm:t>
    </dgm:pt>
    <dgm:pt modelId="{6A1DCACC-3816-484B-A264-62A5321EBB65}" type="parTrans" cxnId="{A93775EE-85CD-45FB-9389-89735541DD7B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B3AB39E2-169B-4286-BD0B-CB23FC3094BD}" type="sibTrans" cxnId="{A93775EE-85CD-45FB-9389-89735541DD7B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AE711085-2885-43EE-B502-88433BFDE412}">
      <dgm:prSet phldrT="[Texto]" custT="1"/>
      <dgm:spPr>
        <a:xfrm>
          <a:off x="7641097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Char char="•"/>
          </a:pPr>
          <a:r>
            <a:rPr lang="es-CL" sz="1200" dirty="0">
              <a:latin typeface="Montserrat" panose="020B0604020202020204" charset="0"/>
              <a:ea typeface="+mn-ea"/>
              <a:cs typeface="+mn-cs"/>
            </a:rPr>
            <a:t>CAVD según corresponda</a:t>
          </a:r>
        </a:p>
      </dgm:t>
    </dgm:pt>
    <dgm:pt modelId="{D293FC6D-D125-4728-98B8-0E6423323F38}" type="parTrans" cxnId="{F588CDA4-2044-451E-BB6E-52773F40B893}">
      <dgm:prSet/>
      <dgm:spPr/>
      <dgm:t>
        <a:bodyPr/>
        <a:lstStyle/>
        <a:p>
          <a:endParaRPr lang="es-ES">
            <a:latin typeface="Montserrat" panose="020B0604020202020204" charset="0"/>
          </a:endParaRPr>
        </a:p>
      </dgm:t>
    </dgm:pt>
    <dgm:pt modelId="{3AF7096A-9BCE-477B-89FA-813FACD6F306}" type="sibTrans" cxnId="{F588CDA4-2044-451E-BB6E-52773F40B893}">
      <dgm:prSet/>
      <dgm:spPr/>
      <dgm:t>
        <a:bodyPr/>
        <a:lstStyle/>
        <a:p>
          <a:endParaRPr lang="es-ES">
            <a:latin typeface="Montserrat" panose="020B0604020202020204" charset="0"/>
          </a:endParaRPr>
        </a:p>
      </dgm:t>
    </dgm:pt>
    <dgm:pt modelId="{B71ED275-D557-4A54-A241-8845638EF495}">
      <dgm:prSet phldrT="[Texto]" custT="1"/>
      <dgm:spPr>
        <a:xfrm>
          <a:off x="7641097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Char char="•"/>
          </a:pPr>
          <a:r>
            <a:rPr lang="es-CL" sz="1200" dirty="0">
              <a:latin typeface="Montserrat" panose="020B0604020202020204" charset="0"/>
              <a:ea typeface="+mn-ea"/>
              <a:cs typeface="+mn-cs"/>
            </a:rPr>
            <a:t>Red local</a:t>
          </a:r>
        </a:p>
      </dgm:t>
    </dgm:pt>
    <dgm:pt modelId="{406557DD-43F0-4F4B-A670-30608245CE95}" type="parTrans" cxnId="{1B034EA5-5B73-4ACF-9511-7E225984D734}">
      <dgm:prSet/>
      <dgm:spPr/>
      <dgm:t>
        <a:bodyPr/>
        <a:lstStyle/>
        <a:p>
          <a:endParaRPr lang="es-ES">
            <a:latin typeface="Montserrat" panose="020B0604020202020204" charset="0"/>
          </a:endParaRPr>
        </a:p>
      </dgm:t>
    </dgm:pt>
    <dgm:pt modelId="{57FE7F88-6179-494A-9CB0-DFFDDE9EDB91}" type="sibTrans" cxnId="{1B034EA5-5B73-4ACF-9511-7E225984D734}">
      <dgm:prSet/>
      <dgm:spPr/>
      <dgm:t>
        <a:bodyPr/>
        <a:lstStyle/>
        <a:p>
          <a:endParaRPr lang="es-ES">
            <a:latin typeface="Montserrat" panose="020B0604020202020204" charset="0"/>
          </a:endParaRPr>
        </a:p>
      </dgm:t>
    </dgm:pt>
    <dgm:pt modelId="{AC8BBCD8-21BC-45E1-9A87-0FC045D5671C}">
      <dgm:prSet phldrT="[Texto]" custT="1"/>
      <dgm:spPr>
        <a:xfrm>
          <a:off x="7641097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Char char="•"/>
          </a:pPr>
          <a:r>
            <a:rPr lang="es-CL" sz="1400" dirty="0">
              <a:latin typeface="Montserrat" panose="020B0604020202020204" charset="0"/>
              <a:ea typeface="+mn-ea"/>
              <a:cs typeface="+mn-cs"/>
            </a:rPr>
            <a:t>Derivación coordinada manteniendo el flujo de información</a:t>
          </a:r>
        </a:p>
      </dgm:t>
    </dgm:pt>
    <dgm:pt modelId="{1A8BBAB0-11D6-482B-9ADE-AE5AC78946D1}" type="sibTrans" cxnId="{5FC36B60-6FDC-41A4-A517-6E13E0603495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BDE9EE33-E032-4DC1-B806-94A3C911A475}" type="parTrans" cxnId="{5FC36B60-6FDC-41A4-A517-6E13E0603495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30571754-9E91-45B0-803E-60B1CD6AFBF6}">
      <dgm:prSet phldrT="[Texto]" custT="1"/>
      <dgm:spPr>
        <a:xfrm>
          <a:off x="7641097" y="3206395"/>
          <a:ext cx="1816278" cy="1120038"/>
        </a:xfrm>
        <a:prstGeom prst="rect">
          <a:avLst/>
        </a:prstGeom>
      </dgm:spPr>
      <dgm:t>
        <a:bodyPr/>
        <a:lstStyle/>
        <a:p>
          <a:pPr algn="l">
            <a:buChar char="•"/>
          </a:pPr>
          <a:r>
            <a:rPr lang="es-CL" sz="1400" dirty="0">
              <a:latin typeface="Montserrat" panose="020B0604020202020204" charset="0"/>
              <a:ea typeface="+mn-ea"/>
              <a:cs typeface="+mn-cs"/>
            </a:rPr>
            <a:t>Cierre por fin de proceso</a:t>
          </a:r>
        </a:p>
      </dgm:t>
    </dgm:pt>
    <dgm:pt modelId="{B7FC15FA-EA0A-46BE-8899-C33E9DA77DB2}" type="parTrans" cxnId="{80313916-1D69-4EA7-BF25-1C85E9BF7E40}">
      <dgm:prSet/>
      <dgm:spPr/>
      <dgm:t>
        <a:bodyPr/>
        <a:lstStyle/>
        <a:p>
          <a:endParaRPr lang="es-ES">
            <a:latin typeface="Montserrat" panose="020B0604020202020204" charset="0"/>
          </a:endParaRPr>
        </a:p>
      </dgm:t>
    </dgm:pt>
    <dgm:pt modelId="{3BC7725F-D804-47F3-9A02-AC8CD19B198F}" type="sibTrans" cxnId="{80313916-1D69-4EA7-BF25-1C85E9BF7E40}">
      <dgm:prSet/>
      <dgm:spPr/>
      <dgm:t>
        <a:bodyPr/>
        <a:lstStyle/>
        <a:p>
          <a:endParaRPr lang="es-ES">
            <a:latin typeface="Montserrat" panose="020B0604020202020204" charset="0"/>
          </a:endParaRPr>
        </a:p>
      </dgm:t>
    </dgm:pt>
    <dgm:pt modelId="{023BBE83-38D7-4F12-A36B-625FF06A782F}">
      <dgm:prSet phldrT="[Texto]" custT="1"/>
      <dgm:spPr>
        <a:xfrm>
          <a:off x="5158850" y="3206395"/>
          <a:ext cx="1816278" cy="1120038"/>
        </a:xfrm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200" dirty="0">
              <a:latin typeface="Montserrat" panose="020B0604020202020204" charset="0"/>
              <a:ea typeface="+mn-ea"/>
              <a:cs typeface="+mn-cs"/>
            </a:rPr>
            <a:t>Primer contacto y acogida</a:t>
          </a:r>
        </a:p>
      </dgm:t>
    </dgm:pt>
    <dgm:pt modelId="{573F5087-5AD3-4550-BA71-943BA973AA85}" type="parTrans" cxnId="{412E3609-232A-49E9-AD05-4AA26D1D91CF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8A1A4307-EF35-47AC-BCBF-B468E5F9A222}" type="sibTrans" cxnId="{412E3609-232A-49E9-AD05-4AA26D1D91CF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7BCCDEBA-0CEF-4D46-AA99-271E363C3B20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200" dirty="0">
              <a:latin typeface="Montserrat" panose="020B0604020202020204" charset="0"/>
              <a:ea typeface="+mn-ea"/>
              <a:cs typeface="+mn-cs"/>
            </a:rPr>
            <a:t>Orientación psicosocial</a:t>
          </a:r>
        </a:p>
      </dgm:t>
    </dgm:pt>
    <dgm:pt modelId="{0E91E328-E471-4EA3-9725-09CEA2AB91FF}" type="parTrans" cxnId="{DFBF413A-00A1-472E-881D-0A43AD6CA5A7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CBA54931-3D8E-4ED5-A943-24BAC5102998}" type="sibTrans" cxnId="{DFBF413A-00A1-472E-881D-0A43AD6CA5A7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18133772-7231-4E46-B073-1B74987AB622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200" dirty="0">
              <a:latin typeface="Montserrat" panose="020B0604020202020204" charset="0"/>
              <a:ea typeface="+mn-ea"/>
              <a:cs typeface="+mn-cs"/>
            </a:rPr>
            <a:t>Orientación jurídica</a:t>
          </a:r>
        </a:p>
      </dgm:t>
    </dgm:pt>
    <dgm:pt modelId="{EE1B4617-B4C8-4C3A-8F85-858FD8C28A2C}" type="parTrans" cxnId="{752AAA15-C1E7-48A3-98AB-30D5A7B8A958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FB8EAB08-EE87-4ECE-8345-75F30867277F}" type="sibTrans" cxnId="{752AAA15-C1E7-48A3-98AB-30D5A7B8A958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E58203CB-3CC0-48A6-B4AD-4EEFAAD828FF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sz="1400" dirty="0">
              <a:latin typeface="Montserrat" panose="020B0604020202020204" charset="0"/>
              <a:ea typeface="+mn-ea"/>
              <a:cs typeface="+mn-cs"/>
            </a:rPr>
            <a:t>Coordinada con instituciones</a:t>
          </a:r>
        </a:p>
      </dgm:t>
    </dgm:pt>
    <dgm:pt modelId="{8F09846D-8FD5-4546-92C6-3F37D3CBF97F}" type="parTrans" cxnId="{8452880E-C485-4D2E-BF3E-BDA1239A5016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D46D98A1-5057-460D-8ECC-7D9A2EFBF6FA}" type="sibTrans" cxnId="{8452880E-C485-4D2E-BF3E-BDA1239A5016}">
      <dgm:prSet/>
      <dgm:spPr/>
      <dgm:t>
        <a:bodyPr/>
        <a:lstStyle/>
        <a:p>
          <a:endParaRPr lang="es-CL">
            <a:latin typeface="Montserrat" panose="020B0604020202020204" charset="0"/>
          </a:endParaRPr>
        </a:p>
      </dgm:t>
    </dgm:pt>
    <dgm:pt modelId="{2D2865CB-CC84-483B-952A-E99CB5E6217D}" type="pres">
      <dgm:prSet presAssocID="{E26FA813-E2B7-42A8-B7C4-478E7414185E}" presName="Name0" presStyleCnt="0">
        <dgm:presLayoutVars>
          <dgm:dir/>
          <dgm:animOne val="branch"/>
          <dgm:animLvl val="lvl"/>
        </dgm:presLayoutVars>
      </dgm:prSet>
      <dgm:spPr/>
    </dgm:pt>
    <dgm:pt modelId="{FA5BC0E0-2E74-45EA-B372-643CD9181E20}" type="pres">
      <dgm:prSet presAssocID="{9D9BF678-EFD1-43E4-9CD1-247889605F37}" presName="chaos" presStyleCnt="0"/>
      <dgm:spPr/>
    </dgm:pt>
    <dgm:pt modelId="{AC7F2746-2784-416E-BE61-00AE27C0D382}" type="pres">
      <dgm:prSet presAssocID="{9D9BF678-EFD1-43E4-9CD1-247889605F37}" presName="parTx1" presStyleLbl="revTx" presStyleIdx="0" presStyleCnt="7" custLinFactNeighborX="-1388" custLinFactNeighborY="2624"/>
      <dgm:spPr/>
    </dgm:pt>
    <dgm:pt modelId="{14DFC9A5-269A-481B-B0BC-D29A58CCE0A2}" type="pres">
      <dgm:prSet presAssocID="{9D9BF678-EFD1-43E4-9CD1-247889605F37}" presName="desTx1" presStyleLbl="revTx" presStyleIdx="1" presStyleCnt="7">
        <dgm:presLayoutVars>
          <dgm:bulletEnabled val="1"/>
        </dgm:presLayoutVars>
      </dgm:prSet>
      <dgm:spPr/>
    </dgm:pt>
    <dgm:pt modelId="{C383B72B-F006-4EA8-A84A-708C26786877}" type="pres">
      <dgm:prSet presAssocID="{9D9BF678-EFD1-43E4-9CD1-247889605F37}" presName="c1" presStyleLbl="node1" presStyleIdx="0" presStyleCnt="19"/>
      <dgm:spPr>
        <a:xfrm>
          <a:off x="127269" y="1763960"/>
          <a:ext cx="144303" cy="144303"/>
        </a:xfrm>
        <a:prstGeom prst="ellipse">
          <a:avLst/>
        </a:prstGeom>
      </dgm:spPr>
    </dgm:pt>
    <dgm:pt modelId="{02A5B686-141A-4777-8D4A-9A923BB22BFE}" type="pres">
      <dgm:prSet presAssocID="{9D9BF678-EFD1-43E4-9CD1-247889605F37}" presName="c2" presStyleLbl="node1" presStyleIdx="1" presStyleCnt="19"/>
      <dgm:spPr>
        <a:xfrm>
          <a:off x="228282" y="1561935"/>
          <a:ext cx="144303" cy="144303"/>
        </a:xfrm>
        <a:prstGeom prst="ellipse">
          <a:avLst/>
        </a:prstGeom>
      </dgm:spPr>
    </dgm:pt>
    <dgm:pt modelId="{91B2E2E3-0ED3-4127-B02F-4BD7EC1B3A4A}" type="pres">
      <dgm:prSet presAssocID="{9D9BF678-EFD1-43E4-9CD1-247889605F37}" presName="c3" presStyleLbl="node1" presStyleIdx="2" presStyleCnt="19" custLinFactX="-70038" custLinFactY="-40375" custLinFactNeighborX="-100000" custLinFactNeighborY="-100000"/>
      <dgm:spPr>
        <a:xfrm>
          <a:off x="470711" y="1602340"/>
          <a:ext cx="226762" cy="226762"/>
        </a:xfrm>
        <a:prstGeom prst="ellipse">
          <a:avLst/>
        </a:prstGeom>
      </dgm:spPr>
    </dgm:pt>
    <dgm:pt modelId="{71B022F7-23CB-404B-B1BE-752BD3D7F0E2}" type="pres">
      <dgm:prSet presAssocID="{9D9BF678-EFD1-43E4-9CD1-247889605F37}" presName="c4" presStyleLbl="node1" presStyleIdx="3" presStyleCnt="19"/>
      <dgm:spPr>
        <a:xfrm>
          <a:off x="672736" y="1380113"/>
          <a:ext cx="144303" cy="144303"/>
        </a:xfrm>
        <a:prstGeom prst="ellipse">
          <a:avLst/>
        </a:prstGeom>
      </dgm:spPr>
    </dgm:pt>
    <dgm:pt modelId="{50D6DB97-5769-4EBE-931C-4212DDF02EAC}" type="pres">
      <dgm:prSet presAssocID="{9D9BF678-EFD1-43E4-9CD1-247889605F37}" presName="c5" presStyleLbl="node1" presStyleIdx="4" presStyleCnt="19"/>
      <dgm:spPr>
        <a:xfrm>
          <a:off x="935368" y="1299303"/>
          <a:ext cx="144303" cy="144303"/>
        </a:xfrm>
        <a:prstGeom prst="ellipse">
          <a:avLst/>
        </a:prstGeom>
      </dgm:spPr>
    </dgm:pt>
    <dgm:pt modelId="{7AFD1731-020F-4682-BA80-04FA3E3FC099}" type="pres">
      <dgm:prSet presAssocID="{9D9BF678-EFD1-43E4-9CD1-247889605F37}" presName="c6" presStyleLbl="node1" presStyleIdx="5" presStyleCnt="19"/>
      <dgm:spPr>
        <a:xfrm>
          <a:off x="1258607" y="1440720"/>
          <a:ext cx="144303" cy="144303"/>
        </a:xfrm>
        <a:prstGeom prst="ellipse">
          <a:avLst/>
        </a:prstGeom>
      </dgm:spPr>
    </dgm:pt>
    <dgm:pt modelId="{1337B3D4-C290-4854-B22E-B1A81C60B2A0}" type="pres">
      <dgm:prSet presAssocID="{9D9BF678-EFD1-43E4-9CD1-247889605F37}" presName="c7" presStyleLbl="node1" presStyleIdx="6" presStyleCnt="19"/>
      <dgm:spPr>
        <a:xfrm>
          <a:off x="1460632" y="1541733"/>
          <a:ext cx="226762" cy="226762"/>
        </a:xfrm>
        <a:prstGeom prst="ellipse">
          <a:avLst/>
        </a:prstGeom>
      </dgm:spPr>
    </dgm:pt>
    <dgm:pt modelId="{2A35BF77-BB5B-4876-BE20-F7C34B881FA3}" type="pres">
      <dgm:prSet presAssocID="{9D9BF678-EFD1-43E4-9CD1-247889605F37}" presName="c8" presStyleLbl="node1" presStyleIdx="7" presStyleCnt="19"/>
      <dgm:spPr>
        <a:xfrm>
          <a:off x="1743467" y="1763960"/>
          <a:ext cx="144303" cy="144303"/>
        </a:xfrm>
        <a:prstGeom prst="ellipse">
          <a:avLst/>
        </a:prstGeom>
      </dgm:spPr>
    </dgm:pt>
    <dgm:pt modelId="{118ECD65-D866-41EF-A775-1EC7401E4643}" type="pres">
      <dgm:prSet presAssocID="{9D9BF678-EFD1-43E4-9CD1-247889605F37}" presName="c9" presStyleLbl="node1" presStyleIdx="8" presStyleCnt="19" custLinFactX="-500000" custLinFactY="-200000" custLinFactNeighborX="-516536" custLinFactNeighborY="-229446"/>
      <dgm:spPr>
        <a:xfrm>
          <a:off x="1864681" y="1986187"/>
          <a:ext cx="144303" cy="144303"/>
        </a:xfrm>
        <a:prstGeom prst="ellipse">
          <a:avLst/>
        </a:prstGeom>
      </dgm:spPr>
    </dgm:pt>
    <dgm:pt modelId="{33FE1A02-50B1-4AC9-BF52-3A03F651F21C}" type="pres">
      <dgm:prSet presAssocID="{9D9BF678-EFD1-43E4-9CD1-247889605F37}" presName="c10" presStyleLbl="node1" presStyleIdx="9" presStyleCnt="19" custScaleX="65800" custScaleY="66900" custLinFactX="37797" custLinFactY="-21312" custLinFactNeighborX="100000" custLinFactNeighborY="-100000"/>
      <dgm:spPr>
        <a:xfrm>
          <a:off x="814153" y="1561935"/>
          <a:ext cx="371065" cy="371065"/>
        </a:xfrm>
        <a:prstGeom prst="ellipse">
          <a:avLst/>
        </a:prstGeom>
      </dgm:spPr>
    </dgm:pt>
    <dgm:pt modelId="{887602F1-93FC-4A61-B4B5-AA3E2C2F13A3}" type="pres">
      <dgm:prSet presAssocID="{9D9BF678-EFD1-43E4-9CD1-247889605F37}" presName="c11" presStyleLbl="node1" presStyleIdx="10" presStyleCnt="19"/>
      <dgm:spPr>
        <a:xfrm>
          <a:off x="26257" y="2329629"/>
          <a:ext cx="144303" cy="144303"/>
        </a:xfrm>
        <a:prstGeom prst="ellipse">
          <a:avLst/>
        </a:prstGeom>
      </dgm:spPr>
    </dgm:pt>
    <dgm:pt modelId="{AED8B459-63FC-4674-837F-3F2F92CAA725}" type="pres">
      <dgm:prSet presAssocID="{9D9BF678-EFD1-43E4-9CD1-247889605F37}" presName="c12" presStyleLbl="node1" presStyleIdx="11" presStyleCnt="19"/>
      <dgm:spPr>
        <a:xfrm>
          <a:off x="147472" y="2511451"/>
          <a:ext cx="226762" cy="226762"/>
        </a:xfrm>
        <a:prstGeom prst="ellipse">
          <a:avLst/>
        </a:prstGeom>
      </dgm:spPr>
    </dgm:pt>
    <dgm:pt modelId="{152DBA48-D584-4C03-8684-BEDACA489E79}" type="pres">
      <dgm:prSet presAssocID="{9D9BF678-EFD1-43E4-9CD1-247889605F37}" presName="c13" presStyleLbl="node1" presStyleIdx="12" presStyleCnt="19" custFlipVert="1" custFlipHor="1" custScaleX="58928" custScaleY="51872"/>
      <dgm:spPr>
        <a:xfrm>
          <a:off x="450509" y="2673071"/>
          <a:ext cx="329836" cy="329836"/>
        </a:xfrm>
        <a:prstGeom prst="ellipse">
          <a:avLst/>
        </a:prstGeom>
      </dgm:spPr>
    </dgm:pt>
    <dgm:pt modelId="{F4CE80B7-5EC1-40B8-A012-DA65C3E0810B}" type="pres">
      <dgm:prSet presAssocID="{9D9BF678-EFD1-43E4-9CD1-247889605F37}" presName="c14" presStyleLbl="node1" presStyleIdx="13" presStyleCnt="19"/>
      <dgm:spPr>
        <a:xfrm>
          <a:off x="874761" y="2935703"/>
          <a:ext cx="144303" cy="144303"/>
        </a:xfrm>
        <a:prstGeom prst="ellipse">
          <a:avLst/>
        </a:prstGeom>
      </dgm:spPr>
    </dgm:pt>
    <dgm:pt modelId="{EF5CE4E5-F642-4024-BC4A-A68E21D815F7}" type="pres">
      <dgm:prSet presAssocID="{9D9BF678-EFD1-43E4-9CD1-247889605F37}" presName="c15" presStyleLbl="node1" presStyleIdx="14" presStyleCnt="19" custLinFactX="-177042" custLinFactNeighborX="-200000" custLinFactNeighborY="85304"/>
      <dgm:spPr>
        <a:xfrm>
          <a:off x="955570" y="2673071"/>
          <a:ext cx="226762" cy="226762"/>
        </a:xfrm>
        <a:prstGeom prst="ellipse">
          <a:avLst/>
        </a:prstGeom>
      </dgm:spPr>
    </dgm:pt>
    <dgm:pt modelId="{EC3BD9C0-0882-4AC7-8AAD-E93733298571}" type="pres">
      <dgm:prSet presAssocID="{9D9BF678-EFD1-43E4-9CD1-247889605F37}" presName="c16" presStyleLbl="node1" presStyleIdx="15" presStyleCnt="19"/>
      <dgm:spPr>
        <a:xfrm>
          <a:off x="1157595" y="2955905"/>
          <a:ext cx="144303" cy="144303"/>
        </a:xfrm>
        <a:prstGeom prst="ellipse">
          <a:avLst/>
        </a:prstGeom>
      </dgm:spPr>
    </dgm:pt>
    <dgm:pt modelId="{6A468A1C-4FFE-4B08-9F72-62F81746C529}" type="pres">
      <dgm:prSet presAssocID="{9D9BF678-EFD1-43E4-9CD1-247889605F37}" presName="c17" presStyleLbl="node1" presStyleIdx="16" presStyleCnt="19" custScaleX="42489" custScaleY="40529"/>
      <dgm:spPr>
        <a:xfrm>
          <a:off x="1339417" y="2632666"/>
          <a:ext cx="329836" cy="329836"/>
        </a:xfrm>
        <a:prstGeom prst="ellipse">
          <a:avLst/>
        </a:prstGeom>
      </dgm:spPr>
    </dgm:pt>
    <dgm:pt modelId="{F13688CA-97D7-4C9F-AD04-1F914EFE28D7}" type="pres">
      <dgm:prSet presAssocID="{9D9BF678-EFD1-43E4-9CD1-247889605F37}" presName="c18" presStyleLbl="node1" presStyleIdx="17" presStyleCnt="19"/>
      <dgm:spPr>
        <a:xfrm>
          <a:off x="1783871" y="2551856"/>
          <a:ext cx="226762" cy="226762"/>
        </a:xfrm>
        <a:prstGeom prst="ellipse">
          <a:avLst/>
        </a:prstGeom>
      </dgm:spPr>
    </dgm:pt>
    <dgm:pt modelId="{408783E4-139E-4D6A-90E9-FAC3075C219C}" type="pres">
      <dgm:prSet presAssocID="{8B2E738D-C44F-4754-B131-654C1153CEF0}" presName="chevronComposite1" presStyleCnt="0"/>
      <dgm:spPr/>
    </dgm:pt>
    <dgm:pt modelId="{23509C30-5EDC-4C46-B1F4-9EA0B1A32F6D}" type="pres">
      <dgm:prSet presAssocID="{8B2E738D-C44F-4754-B131-654C1153CEF0}" presName="chevron1" presStyleLbl="sibTrans2D1" presStyleIdx="0" presStyleCnt="3" custLinFactNeighborX="114" custLinFactNeighborY="-1516"/>
      <dgm:spPr>
        <a:xfrm>
          <a:off x="2011393" y="1582730"/>
          <a:ext cx="665968" cy="1271406"/>
        </a:xfrm>
        <a:prstGeom prst="chevron">
          <a:avLst>
            <a:gd name="adj" fmla="val 62310"/>
          </a:avLst>
        </a:prstGeom>
      </dgm:spPr>
    </dgm:pt>
    <dgm:pt modelId="{280F3D0F-CFA0-451E-A6A3-4B6032F1BA7D}" type="pres">
      <dgm:prSet presAssocID="{8B2E738D-C44F-4754-B131-654C1153CEF0}" presName="spChevron1" presStyleCnt="0"/>
      <dgm:spPr/>
    </dgm:pt>
    <dgm:pt modelId="{2C2349D1-CF31-4D08-B5DD-657EA9CDEF90}" type="pres">
      <dgm:prSet presAssocID="{3F65A0E5-65E4-4AEB-9B1A-7D868CD97336}" presName="middle" presStyleCnt="0"/>
      <dgm:spPr/>
    </dgm:pt>
    <dgm:pt modelId="{33C1A3C9-6393-4073-879B-7D2D65A34069}" type="pres">
      <dgm:prSet presAssocID="{3F65A0E5-65E4-4AEB-9B1A-7D868CD97336}" presName="parTxMid" presStyleLbl="revTx" presStyleIdx="2" presStyleCnt="7"/>
      <dgm:spPr/>
    </dgm:pt>
    <dgm:pt modelId="{3C50168A-6385-4A3B-9808-C7FBD5B61CD7}" type="pres">
      <dgm:prSet presAssocID="{3F65A0E5-65E4-4AEB-9B1A-7D868CD97336}" presName="desTxMid" presStyleLbl="revTx" presStyleIdx="3" presStyleCnt="7">
        <dgm:presLayoutVars>
          <dgm:bulletEnabled val="1"/>
        </dgm:presLayoutVars>
      </dgm:prSet>
      <dgm:spPr/>
    </dgm:pt>
    <dgm:pt modelId="{ACE721CC-BE37-41D1-A244-A785C62FD55C}" type="pres">
      <dgm:prSet presAssocID="{3F65A0E5-65E4-4AEB-9B1A-7D868CD97336}" presName="spMid" presStyleCnt="0"/>
      <dgm:spPr/>
    </dgm:pt>
    <dgm:pt modelId="{5F2C1D95-51AD-4D88-AD9D-CA6A453A332C}" type="pres">
      <dgm:prSet presAssocID="{F2BA49C5-7296-4602-AF81-3250605B3A82}" presName="chevronComposite1" presStyleCnt="0"/>
      <dgm:spPr/>
    </dgm:pt>
    <dgm:pt modelId="{E077580E-39E3-457A-9CB6-006D04A1B525}" type="pres">
      <dgm:prSet presAssocID="{F2BA49C5-7296-4602-AF81-3250605B3A82}" presName="chevron1" presStyleLbl="sibTrans2D1" presStyleIdx="1" presStyleCnt="3"/>
      <dgm:spPr>
        <a:xfrm>
          <a:off x="4492881" y="1602004"/>
          <a:ext cx="665968" cy="1271406"/>
        </a:xfrm>
        <a:prstGeom prst="chevron">
          <a:avLst>
            <a:gd name="adj" fmla="val 62310"/>
          </a:avLst>
        </a:prstGeom>
      </dgm:spPr>
    </dgm:pt>
    <dgm:pt modelId="{88245E59-D588-46EA-B8BF-D47EA061DD2F}" type="pres">
      <dgm:prSet presAssocID="{F2BA49C5-7296-4602-AF81-3250605B3A82}" presName="spChevron1" presStyleCnt="0"/>
      <dgm:spPr/>
    </dgm:pt>
    <dgm:pt modelId="{3621D5E8-029C-47B4-97AB-8234ADE0BE77}" type="pres">
      <dgm:prSet presAssocID="{7227F1BE-5EDF-447A-97FA-9CEBB152A057}" presName="middle" presStyleCnt="0"/>
      <dgm:spPr/>
    </dgm:pt>
    <dgm:pt modelId="{CE3DD648-AE7C-4BC8-AA1D-26D23655FE99}" type="pres">
      <dgm:prSet presAssocID="{7227F1BE-5EDF-447A-97FA-9CEBB152A057}" presName="parTxMid" presStyleLbl="revTx" presStyleIdx="4" presStyleCnt="7"/>
      <dgm:spPr/>
    </dgm:pt>
    <dgm:pt modelId="{383125B1-F5FD-481C-9698-928F11FF8345}" type="pres">
      <dgm:prSet presAssocID="{7227F1BE-5EDF-447A-97FA-9CEBB152A057}" presName="desTxMid" presStyleLbl="revTx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9A7B0CEF-FEEE-42C4-ABF8-F797514EB6ED}" type="pres">
      <dgm:prSet presAssocID="{7227F1BE-5EDF-447A-97FA-9CEBB152A057}" presName="spMid" presStyleCnt="0"/>
      <dgm:spPr/>
    </dgm:pt>
    <dgm:pt modelId="{8028C1F3-C6C1-4156-AA91-3F7996E43EC1}" type="pres">
      <dgm:prSet presAssocID="{A3B1887C-7279-4F31-8326-DF080157D6D2}" presName="chevronComposite1" presStyleCnt="0"/>
      <dgm:spPr/>
    </dgm:pt>
    <dgm:pt modelId="{E20320AC-1DC9-4CC5-97C2-A972A41D5FD2}" type="pres">
      <dgm:prSet presAssocID="{A3B1887C-7279-4F31-8326-DF080157D6D2}" presName="chevron1" presStyleLbl="sibTrans2D1" presStyleIdx="2" presStyleCnt="3"/>
      <dgm:spPr>
        <a:xfrm>
          <a:off x="6975128" y="1602004"/>
          <a:ext cx="665968" cy="1271406"/>
        </a:xfrm>
        <a:prstGeom prst="chevron">
          <a:avLst>
            <a:gd name="adj" fmla="val 62310"/>
          </a:avLst>
        </a:prstGeom>
      </dgm:spPr>
    </dgm:pt>
    <dgm:pt modelId="{1DDD4D5B-36DE-41BD-BF2C-CCD9E674D5E6}" type="pres">
      <dgm:prSet presAssocID="{A3B1887C-7279-4F31-8326-DF080157D6D2}" presName="spChevron1" presStyleCnt="0"/>
      <dgm:spPr/>
    </dgm:pt>
    <dgm:pt modelId="{A3C7151C-0A5A-4051-A1BC-8833F55BC3E2}" type="pres">
      <dgm:prSet presAssocID="{1DC11FF3-D5E3-4A7A-9003-235D243943D7}" presName="last" presStyleCnt="0"/>
      <dgm:spPr/>
    </dgm:pt>
    <dgm:pt modelId="{43FD5D67-A5C6-46A4-95DE-95B84FBE7656}" type="pres">
      <dgm:prSet presAssocID="{1DC11FF3-D5E3-4A7A-9003-235D243943D7}" presName="circleTx" presStyleLbl="node1" presStyleIdx="18" presStyleCnt="19"/>
      <dgm:spPr/>
    </dgm:pt>
    <dgm:pt modelId="{CCB91587-4B32-48CC-8963-EC3AF4B4088B}" type="pres">
      <dgm:prSet presAssocID="{1DC11FF3-D5E3-4A7A-9003-235D243943D7}" presName="desTxN" presStyleLbl="revTx" presStyleIdx="6" presStyleCnt="7">
        <dgm:presLayoutVars>
          <dgm:bulletEnabled val="1"/>
        </dgm:presLayoutVars>
      </dgm:prSet>
      <dgm:spPr/>
    </dgm:pt>
    <dgm:pt modelId="{5E088954-48F4-4272-AA4B-AA65CF8217F1}" type="pres">
      <dgm:prSet presAssocID="{1DC11FF3-D5E3-4A7A-9003-235D243943D7}" presName="spN" presStyleCnt="0"/>
      <dgm:spPr/>
    </dgm:pt>
  </dgm:ptLst>
  <dgm:cxnLst>
    <dgm:cxn modelId="{412E3609-232A-49E9-AD05-4AA26D1D91CF}" srcId="{E773DD52-1800-47E0-9990-8F5B89BA0E03}" destId="{023BBE83-38D7-4F12-A36B-625FF06A782F}" srcOrd="0" destOrd="0" parTransId="{573F5087-5AD3-4550-BA71-943BA973AA85}" sibTransId="{8A1A4307-EF35-47AC-BCBF-B468E5F9A222}"/>
    <dgm:cxn modelId="{17954A09-01ED-410D-9FB7-05E7A276324B}" type="presOf" srcId="{3508E92F-2A3B-4833-9613-A6100629FE63}" destId="{3C50168A-6385-4A3B-9808-C7FBD5B61CD7}" srcOrd="0" destOrd="2" presId="urn:microsoft.com/office/officeart/2009/3/layout/RandomtoResultProcess"/>
    <dgm:cxn modelId="{8452880E-C485-4D2E-BF3E-BDA1239A5016}" srcId="{7227F1BE-5EDF-447A-97FA-9CEBB152A057}" destId="{E58203CB-3CC0-48A6-B4AD-4EEFAAD828FF}" srcOrd="2" destOrd="0" parTransId="{8F09846D-8FD5-4546-92C6-3F37D3CBF97F}" sibTransId="{D46D98A1-5057-460D-8ECC-7D9A2EFBF6FA}"/>
    <dgm:cxn modelId="{0636BC0E-2C03-461C-B670-385A41808372}" type="presOf" srcId="{7E402C96-293E-4095-9B99-B34F94D5C249}" destId="{3C50168A-6385-4A3B-9808-C7FBD5B61CD7}" srcOrd="0" destOrd="3" presId="urn:microsoft.com/office/officeart/2009/3/layout/RandomtoResultProcess"/>
    <dgm:cxn modelId="{B5008813-1282-4621-A885-162D35038B0D}" srcId="{3F65A0E5-65E4-4AEB-9B1A-7D868CD97336}" destId="{A2DCE35E-3FDC-468A-A21B-5E198DD6C43C}" srcOrd="1" destOrd="0" parTransId="{967735B0-6927-45B8-8E3B-34D27B71E3FC}" sibTransId="{7C610093-DE2E-4005-9334-8DD358C4AC08}"/>
    <dgm:cxn modelId="{1859D513-8225-4D63-AAF9-4CA66F2B4978}" type="presOf" srcId="{E773DD52-1800-47E0-9990-8F5B89BA0E03}" destId="{383125B1-F5FD-481C-9698-928F11FF8345}" srcOrd="0" destOrd="1" presId="urn:microsoft.com/office/officeart/2009/3/layout/RandomtoResultProcess"/>
    <dgm:cxn modelId="{752AAA15-C1E7-48A3-98AB-30D5A7B8A958}" srcId="{E773DD52-1800-47E0-9990-8F5B89BA0E03}" destId="{18133772-7231-4E46-B073-1B74987AB622}" srcOrd="2" destOrd="0" parTransId="{EE1B4617-B4C8-4C3A-8F85-858FD8C28A2C}" sibTransId="{FB8EAB08-EE87-4ECE-8345-75F30867277F}"/>
    <dgm:cxn modelId="{80313916-1D69-4EA7-BF25-1C85E9BF7E40}" srcId="{1DC11FF3-D5E3-4A7A-9003-235D243943D7}" destId="{30571754-9E91-45B0-803E-60B1CD6AFBF6}" srcOrd="2" destOrd="0" parTransId="{B7FC15FA-EA0A-46BE-8899-C33E9DA77DB2}" sibTransId="{3BC7725F-D804-47F3-9A02-AC8CD19B198F}"/>
    <dgm:cxn modelId="{682FFD26-251A-4877-AD37-0280410532DA}" srcId="{9D9BF678-EFD1-43E4-9CD1-247889605F37}" destId="{7EE8D3E8-4A63-43BB-9C01-566FBF8B7E7A}" srcOrd="1" destOrd="0" parTransId="{8BA2EF33-B957-4F23-B4A9-F029ED574158}" sibTransId="{C7C40BC0-542C-4EA1-B8E4-44C2B579636B}"/>
    <dgm:cxn modelId="{EE6B3532-A5BF-470A-918D-E6C2D703D691}" type="presOf" srcId="{DC11F9AD-ADE1-4796-9F2F-DB45685E257C}" destId="{383125B1-F5FD-481C-9698-928F11FF8345}" srcOrd="0" destOrd="0" presId="urn:microsoft.com/office/officeart/2009/3/layout/RandomtoResultProcess"/>
    <dgm:cxn modelId="{DFBF413A-00A1-472E-881D-0A43AD6CA5A7}" srcId="{E773DD52-1800-47E0-9990-8F5B89BA0E03}" destId="{7BCCDEBA-0CEF-4D46-AA99-271E363C3B20}" srcOrd="1" destOrd="0" parTransId="{0E91E328-E471-4EA3-9725-09CEA2AB91FF}" sibTransId="{CBA54931-3D8E-4ED5-A943-24BAC5102998}"/>
    <dgm:cxn modelId="{5FC36B60-6FDC-41A4-A517-6E13E0603495}" srcId="{1DC11FF3-D5E3-4A7A-9003-235D243943D7}" destId="{AC8BBCD8-21BC-45E1-9A87-0FC045D5671C}" srcOrd="1" destOrd="0" parTransId="{BDE9EE33-E032-4DC1-B806-94A3C911A475}" sibTransId="{1A8BBAB0-11D6-482B-9ADE-AE5AC78946D1}"/>
    <dgm:cxn modelId="{2DB33862-9416-450A-BF32-622D9DCBA549}" type="presOf" srcId="{3F65A0E5-65E4-4AEB-9B1A-7D868CD97336}" destId="{33C1A3C9-6393-4073-879B-7D2D65A34069}" srcOrd="0" destOrd="0" presId="urn:microsoft.com/office/officeart/2009/3/layout/RandomtoResultProcess"/>
    <dgm:cxn modelId="{D1BED664-FD2B-4801-9B18-FAA0414D50C8}" type="presOf" srcId="{023BBE83-38D7-4F12-A36B-625FF06A782F}" destId="{383125B1-F5FD-481C-9698-928F11FF8345}" srcOrd="0" destOrd="2" presId="urn:microsoft.com/office/officeart/2009/3/layout/RandomtoResultProcess"/>
    <dgm:cxn modelId="{ADB73765-1612-441D-A361-D05BD992FDFD}" srcId="{E26FA813-E2B7-42A8-B7C4-478E7414185E}" destId="{9D9BF678-EFD1-43E4-9CD1-247889605F37}" srcOrd="0" destOrd="0" parTransId="{B6E8A5A4-9794-45DE-8542-F463615CC82D}" sibTransId="{8B2E738D-C44F-4754-B131-654C1153CEF0}"/>
    <dgm:cxn modelId="{6DD80648-2DE1-4FD1-B7B1-2DD50070AC4F}" type="presOf" srcId="{A2DCE35E-3FDC-468A-A21B-5E198DD6C43C}" destId="{3C50168A-6385-4A3B-9808-C7FBD5B61CD7}" srcOrd="0" destOrd="1" presId="urn:microsoft.com/office/officeart/2009/3/layout/RandomtoResultProcess"/>
    <dgm:cxn modelId="{EF21CB4B-C833-45CA-8B76-B56EE2371F60}" type="presOf" srcId="{AE711085-2885-43EE-B502-88433BFDE412}" destId="{CCB91587-4B32-48CC-8963-EC3AF4B4088B}" srcOrd="0" destOrd="1" presId="urn:microsoft.com/office/officeart/2009/3/layout/RandomtoResultProcess"/>
    <dgm:cxn modelId="{0825154D-87CB-4F17-9472-A80C7B84DE16}" srcId="{3F65A0E5-65E4-4AEB-9B1A-7D868CD97336}" destId="{3508E92F-2A3B-4833-9613-A6100629FE63}" srcOrd="2" destOrd="0" parTransId="{17DEC3F4-3341-46C8-BABD-EF245A5DABEF}" sibTransId="{F11999C8-2C24-4693-8D5C-6473CDF45BE9}"/>
    <dgm:cxn modelId="{395D596E-D358-4AEE-8525-FBCAE2EA9954}" srcId="{E26FA813-E2B7-42A8-B7C4-478E7414185E}" destId="{1DC11FF3-D5E3-4A7A-9003-235D243943D7}" srcOrd="3" destOrd="0" parTransId="{9FABCF9E-655F-4208-8CFC-B1442AA54EF3}" sibTransId="{A49E1E0D-A83D-4643-B2A8-852630D9C1A1}"/>
    <dgm:cxn modelId="{0A7C0470-58A3-49B0-B74E-34C1DC596C66}" type="presOf" srcId="{7EE8D3E8-4A63-43BB-9C01-566FBF8B7E7A}" destId="{14DFC9A5-269A-481B-B0BC-D29A58CCE0A2}" srcOrd="0" destOrd="1" presId="urn:microsoft.com/office/officeart/2009/3/layout/RandomtoResultProcess"/>
    <dgm:cxn modelId="{1137CF71-11EA-4697-BF02-2A7C414EEC9F}" type="presOf" srcId="{6803C001-18A7-462B-8072-74E4E8B044E1}" destId="{14DFC9A5-269A-481B-B0BC-D29A58CCE0A2}" srcOrd="0" destOrd="0" presId="urn:microsoft.com/office/officeart/2009/3/layout/RandomtoResultProcess"/>
    <dgm:cxn modelId="{4AE26375-26BE-428A-8469-7C9CD63D99FC}" srcId="{3F65A0E5-65E4-4AEB-9B1A-7D868CD97336}" destId="{7E402C96-293E-4095-9B99-B34F94D5C249}" srcOrd="3" destOrd="0" parTransId="{5896BD85-6963-4C9F-BED9-5B179C83E95D}" sibTransId="{7BAA4F67-76FD-4A27-B15C-3757D66557F9}"/>
    <dgm:cxn modelId="{C6427775-5928-4F8E-BCAB-BBDB2720B9C1}" type="presOf" srcId="{B71ED275-D557-4A54-A241-8845638EF495}" destId="{CCB91587-4B32-48CC-8963-EC3AF4B4088B}" srcOrd="0" destOrd="2" presId="urn:microsoft.com/office/officeart/2009/3/layout/RandomtoResultProcess"/>
    <dgm:cxn modelId="{93522659-292D-4B3A-AABA-A3E5BAE4EB5C}" type="presOf" srcId="{2FCC13AE-20D7-419A-BA51-CE55C2A03D2B}" destId="{CCB91587-4B32-48CC-8963-EC3AF4B4088B}" srcOrd="0" destOrd="0" presId="urn:microsoft.com/office/officeart/2009/3/layout/RandomtoResultProcess"/>
    <dgm:cxn modelId="{1E99CA79-EE56-46A8-9E93-B7FD78A8C14B}" type="presOf" srcId="{7BCCDEBA-0CEF-4D46-AA99-271E363C3B20}" destId="{383125B1-F5FD-481C-9698-928F11FF8345}" srcOrd="0" destOrd="3" presId="urn:microsoft.com/office/officeart/2009/3/layout/RandomtoResultProcess"/>
    <dgm:cxn modelId="{D9978B7C-DA7A-4A41-BC2E-19AF4F0D3BF5}" type="presOf" srcId="{18133772-7231-4E46-B073-1B74987AB622}" destId="{383125B1-F5FD-481C-9698-928F11FF8345}" srcOrd="0" destOrd="4" presId="urn:microsoft.com/office/officeart/2009/3/layout/RandomtoResultProcess"/>
    <dgm:cxn modelId="{533A197F-63B5-4BBA-836B-E4B79EF4BBB1}" type="presOf" srcId="{E26FA813-E2B7-42A8-B7C4-478E7414185E}" destId="{2D2865CB-CC84-483B-952A-E99CB5E6217D}" srcOrd="0" destOrd="0" presId="urn:microsoft.com/office/officeart/2009/3/layout/RandomtoResultProcess"/>
    <dgm:cxn modelId="{F37A3F94-85DA-4B50-A48F-A8B53371D45D}" srcId="{9D9BF678-EFD1-43E4-9CD1-247889605F37}" destId="{0B0A53F3-A777-43DC-82B0-3085CB5893E3}" srcOrd="2" destOrd="0" parTransId="{BC6E2D79-25A4-49E9-9B51-6883007B65DE}" sibTransId="{5A8AD835-77F9-4029-8953-21B60C398D55}"/>
    <dgm:cxn modelId="{AA4F0E95-3F40-4A25-B726-69C91F814FF6}" srcId="{1DC11FF3-D5E3-4A7A-9003-235D243943D7}" destId="{2FCC13AE-20D7-419A-BA51-CE55C2A03D2B}" srcOrd="0" destOrd="0" parTransId="{8690B125-21AB-43C4-8927-482825E79D01}" sibTransId="{9BE5581B-3EB7-4EC2-BA39-450AFD8EE94D}"/>
    <dgm:cxn modelId="{3726F598-51C2-4204-94FB-9E016C9417EB}" type="presOf" srcId="{1DC11FF3-D5E3-4A7A-9003-235D243943D7}" destId="{43FD5D67-A5C6-46A4-95DE-95B84FBE7656}" srcOrd="0" destOrd="0" presId="urn:microsoft.com/office/officeart/2009/3/layout/RandomtoResultProcess"/>
    <dgm:cxn modelId="{7C83C59C-26F9-4E34-B2FE-C96FC55E95D5}" type="presOf" srcId="{30571754-9E91-45B0-803E-60B1CD6AFBF6}" destId="{CCB91587-4B32-48CC-8963-EC3AF4B4088B}" srcOrd="0" destOrd="4" presId="urn:microsoft.com/office/officeart/2009/3/layout/RandomtoResultProcess"/>
    <dgm:cxn modelId="{8F0C3A9F-D5DF-417A-9C64-DFB6B8DA2D35}" srcId="{7227F1BE-5EDF-447A-97FA-9CEBB152A057}" destId="{E773DD52-1800-47E0-9990-8F5B89BA0E03}" srcOrd="1" destOrd="0" parTransId="{8ADF4F38-95E5-426A-8964-473FEC036F47}" sibTransId="{B7B97444-6A46-4018-811E-9348DDE6B189}"/>
    <dgm:cxn modelId="{DA119CA0-086D-47BA-88CE-5F6A261D6218}" srcId="{7227F1BE-5EDF-447A-97FA-9CEBB152A057}" destId="{DC11F9AD-ADE1-4796-9F2F-DB45685E257C}" srcOrd="0" destOrd="0" parTransId="{21E5DEC5-D5D5-4699-8F73-7FF90ED7688E}" sibTransId="{DA1C955D-2740-4D39-BEDF-A43956E93403}"/>
    <dgm:cxn modelId="{9E5E61A1-0D0B-45B1-8027-FEA4AC0009A0}" srcId="{3F65A0E5-65E4-4AEB-9B1A-7D868CD97336}" destId="{C838F374-60EC-4C01-89A1-A84EA522234F}" srcOrd="0" destOrd="0" parTransId="{39CB9AC1-74E0-477F-8307-189D7DD2D8AF}" sibTransId="{61362DBF-46FC-4A45-9A1E-F9F8F88C5DB0}"/>
    <dgm:cxn modelId="{F588CDA4-2044-451E-BB6E-52773F40B893}" srcId="{2FCC13AE-20D7-419A-BA51-CE55C2A03D2B}" destId="{AE711085-2885-43EE-B502-88433BFDE412}" srcOrd="0" destOrd="0" parTransId="{D293FC6D-D125-4728-98B8-0E6423323F38}" sibTransId="{3AF7096A-9BCE-477B-89FA-813FACD6F306}"/>
    <dgm:cxn modelId="{1B034EA5-5B73-4ACF-9511-7E225984D734}" srcId="{2FCC13AE-20D7-419A-BA51-CE55C2A03D2B}" destId="{B71ED275-D557-4A54-A241-8845638EF495}" srcOrd="1" destOrd="0" parTransId="{406557DD-43F0-4F4B-A670-30608245CE95}" sibTransId="{57FE7F88-6179-494A-9CB0-DFFDDE9EDB91}"/>
    <dgm:cxn modelId="{86D746AA-D555-496C-A89D-CAA823558E6C}" srcId="{E26FA813-E2B7-42A8-B7C4-478E7414185E}" destId="{3F65A0E5-65E4-4AEB-9B1A-7D868CD97336}" srcOrd="1" destOrd="0" parTransId="{A16C15BD-FAEA-4182-AD39-786B345B5114}" sibTransId="{F2BA49C5-7296-4602-AF81-3250605B3A82}"/>
    <dgm:cxn modelId="{D65B99BD-C476-4C03-8F4E-A056C63F73C2}" type="presOf" srcId="{5B678B49-492C-40C4-A686-7021E08F13DC}" destId="{383125B1-F5FD-481C-9698-928F11FF8345}" srcOrd="0" destOrd="6" presId="urn:microsoft.com/office/officeart/2009/3/layout/RandomtoResultProcess"/>
    <dgm:cxn modelId="{6D32C6BE-C8C0-46DA-815D-9F04001C5794}" type="presOf" srcId="{E58203CB-3CC0-48A6-B4AD-4EEFAAD828FF}" destId="{383125B1-F5FD-481C-9698-928F11FF8345}" srcOrd="0" destOrd="5" presId="urn:microsoft.com/office/officeart/2009/3/layout/RandomtoResultProcess"/>
    <dgm:cxn modelId="{F37326D7-50A6-4323-871B-6D52E1781D97}" type="presOf" srcId="{9D9BF678-EFD1-43E4-9CD1-247889605F37}" destId="{AC7F2746-2784-416E-BE61-00AE27C0D382}" srcOrd="0" destOrd="0" presId="urn:microsoft.com/office/officeart/2009/3/layout/RandomtoResultProcess"/>
    <dgm:cxn modelId="{A386CAD7-D6B5-4854-BF45-50AB65294F53}" srcId="{9D9BF678-EFD1-43E4-9CD1-247889605F37}" destId="{6803C001-18A7-462B-8072-74E4E8B044E1}" srcOrd="0" destOrd="0" parTransId="{9D7D9DB8-6D23-4AE1-986B-82766320C869}" sibTransId="{FF9973D4-8055-4BF4-9A2D-2462DE9EDABB}"/>
    <dgm:cxn modelId="{867307E1-505B-4151-9E86-157B84BC4C8A}" type="presOf" srcId="{AC8BBCD8-21BC-45E1-9A87-0FC045D5671C}" destId="{CCB91587-4B32-48CC-8963-EC3AF4B4088B}" srcOrd="0" destOrd="3" presId="urn:microsoft.com/office/officeart/2009/3/layout/RandomtoResultProcess"/>
    <dgm:cxn modelId="{D25ECBE4-6DA6-4DD9-A014-922C5800316F}" srcId="{E26FA813-E2B7-42A8-B7C4-478E7414185E}" destId="{7227F1BE-5EDF-447A-97FA-9CEBB152A057}" srcOrd="2" destOrd="0" parTransId="{0AA03BAA-FAD4-4E52-9108-23D2DA77CDAB}" sibTransId="{A3B1887C-7279-4F31-8326-DF080157D6D2}"/>
    <dgm:cxn modelId="{0141F4EB-528A-4491-A812-F03879E85866}" type="presOf" srcId="{C838F374-60EC-4C01-89A1-A84EA522234F}" destId="{3C50168A-6385-4A3B-9808-C7FBD5B61CD7}" srcOrd="0" destOrd="0" presId="urn:microsoft.com/office/officeart/2009/3/layout/RandomtoResultProcess"/>
    <dgm:cxn modelId="{A93775EE-85CD-45FB-9389-89735541DD7B}" srcId="{7227F1BE-5EDF-447A-97FA-9CEBB152A057}" destId="{5B678B49-492C-40C4-A686-7021E08F13DC}" srcOrd="3" destOrd="0" parTransId="{6A1DCACC-3816-484B-A264-62A5321EBB65}" sibTransId="{B3AB39E2-169B-4286-BD0B-CB23FC3094BD}"/>
    <dgm:cxn modelId="{BD24EBF3-A17B-4FB0-B7E9-513B172DD15E}" type="presOf" srcId="{0B0A53F3-A777-43DC-82B0-3085CB5893E3}" destId="{14DFC9A5-269A-481B-B0BC-D29A58CCE0A2}" srcOrd="0" destOrd="2" presId="urn:microsoft.com/office/officeart/2009/3/layout/RandomtoResultProcess"/>
    <dgm:cxn modelId="{058C7DF5-2EB5-4EAD-B926-BD9BB82CE8E2}" type="presOf" srcId="{7227F1BE-5EDF-447A-97FA-9CEBB152A057}" destId="{CE3DD648-AE7C-4BC8-AA1D-26D23655FE99}" srcOrd="0" destOrd="0" presId="urn:microsoft.com/office/officeart/2009/3/layout/RandomtoResultProcess"/>
    <dgm:cxn modelId="{896AE60B-9559-43AA-8987-5B58A6A1AD04}" type="presParOf" srcId="{2D2865CB-CC84-483B-952A-E99CB5E6217D}" destId="{FA5BC0E0-2E74-45EA-B372-643CD9181E20}" srcOrd="0" destOrd="0" presId="urn:microsoft.com/office/officeart/2009/3/layout/RandomtoResultProcess"/>
    <dgm:cxn modelId="{A5539713-5451-4694-9623-FCFD7BD701CA}" type="presParOf" srcId="{FA5BC0E0-2E74-45EA-B372-643CD9181E20}" destId="{AC7F2746-2784-416E-BE61-00AE27C0D382}" srcOrd="0" destOrd="0" presId="urn:microsoft.com/office/officeart/2009/3/layout/RandomtoResultProcess"/>
    <dgm:cxn modelId="{19658FF9-2923-43C8-9AF7-5850877C5C06}" type="presParOf" srcId="{FA5BC0E0-2E74-45EA-B372-643CD9181E20}" destId="{14DFC9A5-269A-481B-B0BC-D29A58CCE0A2}" srcOrd="1" destOrd="0" presId="urn:microsoft.com/office/officeart/2009/3/layout/RandomtoResultProcess"/>
    <dgm:cxn modelId="{A96EA60B-B906-4CBA-A96E-6853CBAE2494}" type="presParOf" srcId="{FA5BC0E0-2E74-45EA-B372-643CD9181E20}" destId="{C383B72B-F006-4EA8-A84A-708C26786877}" srcOrd="2" destOrd="0" presId="urn:microsoft.com/office/officeart/2009/3/layout/RandomtoResultProcess"/>
    <dgm:cxn modelId="{A9F22669-1281-4464-896A-4D9072529429}" type="presParOf" srcId="{FA5BC0E0-2E74-45EA-B372-643CD9181E20}" destId="{02A5B686-141A-4777-8D4A-9A923BB22BFE}" srcOrd="3" destOrd="0" presId="urn:microsoft.com/office/officeart/2009/3/layout/RandomtoResultProcess"/>
    <dgm:cxn modelId="{287D80F1-1605-4623-BE37-206AA32D42CD}" type="presParOf" srcId="{FA5BC0E0-2E74-45EA-B372-643CD9181E20}" destId="{91B2E2E3-0ED3-4127-B02F-4BD7EC1B3A4A}" srcOrd="4" destOrd="0" presId="urn:microsoft.com/office/officeart/2009/3/layout/RandomtoResultProcess"/>
    <dgm:cxn modelId="{884AADBE-717E-4A9C-A6F5-02221CDA1D6A}" type="presParOf" srcId="{FA5BC0E0-2E74-45EA-B372-643CD9181E20}" destId="{71B022F7-23CB-404B-B1BE-752BD3D7F0E2}" srcOrd="5" destOrd="0" presId="urn:microsoft.com/office/officeart/2009/3/layout/RandomtoResultProcess"/>
    <dgm:cxn modelId="{DBFCB2FF-5081-4ED1-868D-9E2C94F39F09}" type="presParOf" srcId="{FA5BC0E0-2E74-45EA-B372-643CD9181E20}" destId="{50D6DB97-5769-4EBE-931C-4212DDF02EAC}" srcOrd="6" destOrd="0" presId="urn:microsoft.com/office/officeart/2009/3/layout/RandomtoResultProcess"/>
    <dgm:cxn modelId="{20B90437-9334-4B0C-AE13-113D5BF508FF}" type="presParOf" srcId="{FA5BC0E0-2E74-45EA-B372-643CD9181E20}" destId="{7AFD1731-020F-4682-BA80-04FA3E3FC099}" srcOrd="7" destOrd="0" presId="urn:microsoft.com/office/officeart/2009/3/layout/RandomtoResultProcess"/>
    <dgm:cxn modelId="{C0D52423-0F82-4CBA-BAAE-F1359113717C}" type="presParOf" srcId="{FA5BC0E0-2E74-45EA-B372-643CD9181E20}" destId="{1337B3D4-C290-4854-B22E-B1A81C60B2A0}" srcOrd="8" destOrd="0" presId="urn:microsoft.com/office/officeart/2009/3/layout/RandomtoResultProcess"/>
    <dgm:cxn modelId="{95DA7925-211C-4AB9-ABE5-AD2D79E4CFD3}" type="presParOf" srcId="{FA5BC0E0-2E74-45EA-B372-643CD9181E20}" destId="{2A35BF77-BB5B-4876-BE20-F7C34B881FA3}" srcOrd="9" destOrd="0" presId="urn:microsoft.com/office/officeart/2009/3/layout/RandomtoResultProcess"/>
    <dgm:cxn modelId="{2BF08165-5D7B-4609-BFBD-8F10841770EE}" type="presParOf" srcId="{FA5BC0E0-2E74-45EA-B372-643CD9181E20}" destId="{118ECD65-D866-41EF-A775-1EC7401E4643}" srcOrd="10" destOrd="0" presId="urn:microsoft.com/office/officeart/2009/3/layout/RandomtoResultProcess"/>
    <dgm:cxn modelId="{9BFC883D-DD49-4BE5-9100-3790710BD771}" type="presParOf" srcId="{FA5BC0E0-2E74-45EA-B372-643CD9181E20}" destId="{33FE1A02-50B1-4AC9-BF52-3A03F651F21C}" srcOrd="11" destOrd="0" presId="urn:microsoft.com/office/officeart/2009/3/layout/RandomtoResultProcess"/>
    <dgm:cxn modelId="{32AD8099-1982-4571-9F7C-7E4D81CEE5B8}" type="presParOf" srcId="{FA5BC0E0-2E74-45EA-B372-643CD9181E20}" destId="{887602F1-93FC-4A61-B4B5-AA3E2C2F13A3}" srcOrd="12" destOrd="0" presId="urn:microsoft.com/office/officeart/2009/3/layout/RandomtoResultProcess"/>
    <dgm:cxn modelId="{31E5D901-2E79-4E8F-9A15-940105530D5D}" type="presParOf" srcId="{FA5BC0E0-2E74-45EA-B372-643CD9181E20}" destId="{AED8B459-63FC-4674-837F-3F2F92CAA725}" srcOrd="13" destOrd="0" presId="urn:microsoft.com/office/officeart/2009/3/layout/RandomtoResultProcess"/>
    <dgm:cxn modelId="{20DDC52B-C00F-4112-801A-8A5798C3AA99}" type="presParOf" srcId="{FA5BC0E0-2E74-45EA-B372-643CD9181E20}" destId="{152DBA48-D584-4C03-8684-BEDACA489E79}" srcOrd="14" destOrd="0" presId="urn:microsoft.com/office/officeart/2009/3/layout/RandomtoResultProcess"/>
    <dgm:cxn modelId="{1A41F458-AF58-4DBD-BC45-A4D4A7EF6E7D}" type="presParOf" srcId="{FA5BC0E0-2E74-45EA-B372-643CD9181E20}" destId="{F4CE80B7-5EC1-40B8-A012-DA65C3E0810B}" srcOrd="15" destOrd="0" presId="urn:microsoft.com/office/officeart/2009/3/layout/RandomtoResultProcess"/>
    <dgm:cxn modelId="{0A92ECB5-EC0B-461D-A8A0-00120A9F4AA9}" type="presParOf" srcId="{FA5BC0E0-2E74-45EA-B372-643CD9181E20}" destId="{EF5CE4E5-F642-4024-BC4A-A68E21D815F7}" srcOrd="16" destOrd="0" presId="urn:microsoft.com/office/officeart/2009/3/layout/RandomtoResultProcess"/>
    <dgm:cxn modelId="{BB397C44-AAF3-467F-A582-BDE255960188}" type="presParOf" srcId="{FA5BC0E0-2E74-45EA-B372-643CD9181E20}" destId="{EC3BD9C0-0882-4AC7-8AAD-E93733298571}" srcOrd="17" destOrd="0" presId="urn:microsoft.com/office/officeart/2009/3/layout/RandomtoResultProcess"/>
    <dgm:cxn modelId="{C4B5A700-A42D-4B6D-B386-77C76EE0B862}" type="presParOf" srcId="{FA5BC0E0-2E74-45EA-B372-643CD9181E20}" destId="{6A468A1C-4FFE-4B08-9F72-62F81746C529}" srcOrd="18" destOrd="0" presId="urn:microsoft.com/office/officeart/2009/3/layout/RandomtoResultProcess"/>
    <dgm:cxn modelId="{C2770AA9-8A92-463C-8918-48A6DB6E8509}" type="presParOf" srcId="{FA5BC0E0-2E74-45EA-B372-643CD9181E20}" destId="{F13688CA-97D7-4C9F-AD04-1F914EFE28D7}" srcOrd="19" destOrd="0" presId="urn:microsoft.com/office/officeart/2009/3/layout/RandomtoResultProcess"/>
    <dgm:cxn modelId="{27A0FC5E-00B1-4B81-8509-3D06B36AE01D}" type="presParOf" srcId="{2D2865CB-CC84-483B-952A-E99CB5E6217D}" destId="{408783E4-139E-4D6A-90E9-FAC3075C219C}" srcOrd="1" destOrd="0" presId="urn:microsoft.com/office/officeart/2009/3/layout/RandomtoResultProcess"/>
    <dgm:cxn modelId="{3131654E-B8EA-476E-96CB-B1EA7254F2EC}" type="presParOf" srcId="{408783E4-139E-4D6A-90E9-FAC3075C219C}" destId="{23509C30-5EDC-4C46-B1F4-9EA0B1A32F6D}" srcOrd="0" destOrd="0" presId="urn:microsoft.com/office/officeart/2009/3/layout/RandomtoResultProcess"/>
    <dgm:cxn modelId="{6879A6F2-B3DA-497B-8C30-E73994AE023A}" type="presParOf" srcId="{408783E4-139E-4D6A-90E9-FAC3075C219C}" destId="{280F3D0F-CFA0-451E-A6A3-4B6032F1BA7D}" srcOrd="1" destOrd="0" presId="urn:microsoft.com/office/officeart/2009/3/layout/RandomtoResultProcess"/>
    <dgm:cxn modelId="{74A3DD25-E08D-45A7-9512-C9463556C7EB}" type="presParOf" srcId="{2D2865CB-CC84-483B-952A-E99CB5E6217D}" destId="{2C2349D1-CF31-4D08-B5DD-657EA9CDEF90}" srcOrd="2" destOrd="0" presId="urn:microsoft.com/office/officeart/2009/3/layout/RandomtoResultProcess"/>
    <dgm:cxn modelId="{FE4F2BBD-ED03-4F4B-8FC8-F59A00F00E80}" type="presParOf" srcId="{2C2349D1-CF31-4D08-B5DD-657EA9CDEF90}" destId="{33C1A3C9-6393-4073-879B-7D2D65A34069}" srcOrd="0" destOrd="0" presId="urn:microsoft.com/office/officeart/2009/3/layout/RandomtoResultProcess"/>
    <dgm:cxn modelId="{7B98F8B1-F24C-4E9A-B208-DFF24BB075EE}" type="presParOf" srcId="{2C2349D1-CF31-4D08-B5DD-657EA9CDEF90}" destId="{3C50168A-6385-4A3B-9808-C7FBD5B61CD7}" srcOrd="1" destOrd="0" presId="urn:microsoft.com/office/officeart/2009/3/layout/RandomtoResultProcess"/>
    <dgm:cxn modelId="{A6B52214-9015-4894-ADAF-2DC12B106114}" type="presParOf" srcId="{2C2349D1-CF31-4D08-B5DD-657EA9CDEF90}" destId="{ACE721CC-BE37-41D1-A244-A785C62FD55C}" srcOrd="2" destOrd="0" presId="urn:microsoft.com/office/officeart/2009/3/layout/RandomtoResultProcess"/>
    <dgm:cxn modelId="{DCBC9157-62F9-4B9F-9AA6-39A440F046F4}" type="presParOf" srcId="{2D2865CB-CC84-483B-952A-E99CB5E6217D}" destId="{5F2C1D95-51AD-4D88-AD9D-CA6A453A332C}" srcOrd="3" destOrd="0" presId="urn:microsoft.com/office/officeart/2009/3/layout/RandomtoResultProcess"/>
    <dgm:cxn modelId="{2CE5225A-17F5-46D0-A245-A785847D75EB}" type="presParOf" srcId="{5F2C1D95-51AD-4D88-AD9D-CA6A453A332C}" destId="{E077580E-39E3-457A-9CB6-006D04A1B525}" srcOrd="0" destOrd="0" presId="urn:microsoft.com/office/officeart/2009/3/layout/RandomtoResultProcess"/>
    <dgm:cxn modelId="{4C6FC907-07C3-4F87-9EEA-132DCE49545A}" type="presParOf" srcId="{5F2C1D95-51AD-4D88-AD9D-CA6A453A332C}" destId="{88245E59-D588-46EA-B8BF-D47EA061DD2F}" srcOrd="1" destOrd="0" presId="urn:microsoft.com/office/officeart/2009/3/layout/RandomtoResultProcess"/>
    <dgm:cxn modelId="{02A6B004-0366-4F85-A4B5-22C16E759168}" type="presParOf" srcId="{2D2865CB-CC84-483B-952A-E99CB5E6217D}" destId="{3621D5E8-029C-47B4-97AB-8234ADE0BE77}" srcOrd="4" destOrd="0" presId="urn:microsoft.com/office/officeart/2009/3/layout/RandomtoResultProcess"/>
    <dgm:cxn modelId="{3E94EE42-7310-41D1-B492-F0E9CB65B2AD}" type="presParOf" srcId="{3621D5E8-029C-47B4-97AB-8234ADE0BE77}" destId="{CE3DD648-AE7C-4BC8-AA1D-26D23655FE99}" srcOrd="0" destOrd="0" presId="urn:microsoft.com/office/officeart/2009/3/layout/RandomtoResultProcess"/>
    <dgm:cxn modelId="{11DD982F-DE47-43DC-9328-91250C1CCB5C}" type="presParOf" srcId="{3621D5E8-029C-47B4-97AB-8234ADE0BE77}" destId="{383125B1-F5FD-481C-9698-928F11FF8345}" srcOrd="1" destOrd="0" presId="urn:microsoft.com/office/officeart/2009/3/layout/RandomtoResultProcess"/>
    <dgm:cxn modelId="{C7655EA0-C991-4C28-A41E-46C6C87ED0EF}" type="presParOf" srcId="{3621D5E8-029C-47B4-97AB-8234ADE0BE77}" destId="{9A7B0CEF-FEEE-42C4-ABF8-F797514EB6ED}" srcOrd="2" destOrd="0" presId="urn:microsoft.com/office/officeart/2009/3/layout/RandomtoResultProcess"/>
    <dgm:cxn modelId="{763CF3CB-3291-4C05-B3A4-165EECD827CC}" type="presParOf" srcId="{2D2865CB-CC84-483B-952A-E99CB5E6217D}" destId="{8028C1F3-C6C1-4156-AA91-3F7996E43EC1}" srcOrd="5" destOrd="0" presId="urn:microsoft.com/office/officeart/2009/3/layout/RandomtoResultProcess"/>
    <dgm:cxn modelId="{A4519A31-57E1-428F-B8EE-0810FE5CE415}" type="presParOf" srcId="{8028C1F3-C6C1-4156-AA91-3F7996E43EC1}" destId="{E20320AC-1DC9-4CC5-97C2-A972A41D5FD2}" srcOrd="0" destOrd="0" presId="urn:microsoft.com/office/officeart/2009/3/layout/RandomtoResultProcess"/>
    <dgm:cxn modelId="{B4804E2A-9496-4C85-9BB2-55FA343459C2}" type="presParOf" srcId="{8028C1F3-C6C1-4156-AA91-3F7996E43EC1}" destId="{1DDD4D5B-36DE-41BD-BF2C-CCD9E674D5E6}" srcOrd="1" destOrd="0" presId="urn:microsoft.com/office/officeart/2009/3/layout/RandomtoResultProcess"/>
    <dgm:cxn modelId="{D02F8967-6509-45C2-BC95-542E97B76F61}" type="presParOf" srcId="{2D2865CB-CC84-483B-952A-E99CB5E6217D}" destId="{A3C7151C-0A5A-4051-A1BC-8833F55BC3E2}" srcOrd="6" destOrd="0" presId="urn:microsoft.com/office/officeart/2009/3/layout/RandomtoResultProcess"/>
    <dgm:cxn modelId="{1CF195C3-F789-4373-8F6E-49CD3E4196E1}" type="presParOf" srcId="{A3C7151C-0A5A-4051-A1BC-8833F55BC3E2}" destId="{43FD5D67-A5C6-46A4-95DE-95B84FBE7656}" srcOrd="0" destOrd="0" presId="urn:microsoft.com/office/officeart/2009/3/layout/RandomtoResultProcess"/>
    <dgm:cxn modelId="{EC1F7724-225C-4492-BB73-20186F660574}" type="presParOf" srcId="{A3C7151C-0A5A-4051-A1BC-8833F55BC3E2}" destId="{CCB91587-4B32-48CC-8963-EC3AF4B4088B}" srcOrd="1" destOrd="0" presId="urn:microsoft.com/office/officeart/2009/3/layout/RandomtoResultProcess"/>
    <dgm:cxn modelId="{D02481A4-9571-4FC0-9E81-655317D17B41}" type="presParOf" srcId="{A3C7151C-0A5A-4051-A1BC-8833F55BC3E2}" destId="{5E088954-48F4-4272-AA4B-AA65CF8217F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F2746-2784-416E-BE61-00AE27C0D382}">
      <dsp:nvSpPr>
        <dsp:cNvPr id="0" name=""/>
        <dsp:cNvSpPr/>
      </dsp:nvSpPr>
      <dsp:spPr>
        <a:xfrm>
          <a:off x="100422" y="1494568"/>
          <a:ext cx="1815557" cy="598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b="1" kern="1200" dirty="0">
              <a:latin typeface="Montserrat" panose="020B0604020202020204" charset="0"/>
              <a:ea typeface="+mn-ea"/>
              <a:cs typeface="+mn-cs"/>
            </a:rPr>
            <a:t>LEVANTAMIENTO DE CASOS</a:t>
          </a:r>
        </a:p>
      </dsp:txBody>
      <dsp:txXfrm>
        <a:off x="100422" y="1494568"/>
        <a:ext cx="1815557" cy="598308"/>
      </dsp:txXfrm>
    </dsp:sp>
    <dsp:sp modelId="{14DFC9A5-269A-481B-B0BC-D29A58CCE0A2}">
      <dsp:nvSpPr>
        <dsp:cNvPr id="0" name=""/>
        <dsp:cNvSpPr/>
      </dsp:nvSpPr>
      <dsp:spPr>
        <a:xfrm>
          <a:off x="125622" y="2740495"/>
          <a:ext cx="1815557" cy="112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400" kern="1200" dirty="0">
              <a:latin typeface="Montserrat" panose="020B0604020202020204" charset="0"/>
              <a:ea typeface="+mn-ea"/>
              <a:cs typeface="+mn-cs"/>
            </a:rPr>
            <a:t>Revisión de medios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400" kern="1200">
              <a:latin typeface="Montserrat" panose="020B0604020202020204" charset="0"/>
              <a:ea typeface="+mn-ea"/>
              <a:cs typeface="+mn-cs"/>
            </a:rPr>
            <a:t>Solicitud de autoridad o jefatura</a:t>
          </a:r>
          <a:endParaRPr lang="es-CL" sz="1400" kern="1200" dirty="0">
            <a:latin typeface="Montserrat" panose="020B060402020202020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400" kern="1200" dirty="0">
              <a:latin typeface="Montserrat" panose="020B0604020202020204" charset="0"/>
              <a:ea typeface="+mn-ea"/>
              <a:cs typeface="+mn-cs"/>
            </a:rPr>
            <a:t>Coordinación con la Red</a:t>
          </a:r>
        </a:p>
      </dsp:txBody>
      <dsp:txXfrm>
        <a:off x="125622" y="2740495"/>
        <a:ext cx="1815557" cy="1120938"/>
      </dsp:txXfrm>
    </dsp:sp>
    <dsp:sp modelId="{C383B72B-F006-4EA8-A84A-708C26786877}">
      <dsp:nvSpPr>
        <dsp:cNvPr id="0" name=""/>
        <dsp:cNvSpPr/>
      </dsp:nvSpPr>
      <dsp:spPr>
        <a:xfrm>
          <a:off x="123559" y="1296900"/>
          <a:ext cx="144419" cy="1444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5B686-141A-4777-8D4A-9A923BB22BFE}">
      <dsp:nvSpPr>
        <dsp:cNvPr id="0" name=""/>
        <dsp:cNvSpPr/>
      </dsp:nvSpPr>
      <dsp:spPr>
        <a:xfrm>
          <a:off x="224653" y="1094712"/>
          <a:ext cx="144419" cy="1444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2E2E3-0ED3-4127-B02F-4BD7EC1B3A4A}">
      <dsp:nvSpPr>
        <dsp:cNvPr id="0" name=""/>
        <dsp:cNvSpPr/>
      </dsp:nvSpPr>
      <dsp:spPr>
        <a:xfrm>
          <a:off x="81385" y="816576"/>
          <a:ext cx="226944" cy="2269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022F7-23CB-404B-B1BE-752BD3D7F0E2}">
      <dsp:nvSpPr>
        <dsp:cNvPr id="0" name=""/>
        <dsp:cNvSpPr/>
      </dsp:nvSpPr>
      <dsp:spPr>
        <a:xfrm>
          <a:off x="669464" y="912744"/>
          <a:ext cx="144419" cy="1444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6DB97-5769-4EBE-931C-4212DDF02EAC}">
      <dsp:nvSpPr>
        <dsp:cNvPr id="0" name=""/>
        <dsp:cNvSpPr/>
      </dsp:nvSpPr>
      <dsp:spPr>
        <a:xfrm>
          <a:off x="932308" y="831869"/>
          <a:ext cx="144419" cy="1444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D1731-020F-4682-BA80-04FA3E3FC099}">
      <dsp:nvSpPr>
        <dsp:cNvPr id="0" name=""/>
        <dsp:cNvSpPr/>
      </dsp:nvSpPr>
      <dsp:spPr>
        <a:xfrm>
          <a:off x="1255807" y="973400"/>
          <a:ext cx="144419" cy="1444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7B3D4-C290-4854-B22E-B1A81C60B2A0}">
      <dsp:nvSpPr>
        <dsp:cNvPr id="0" name=""/>
        <dsp:cNvSpPr/>
      </dsp:nvSpPr>
      <dsp:spPr>
        <a:xfrm>
          <a:off x="1457994" y="1074494"/>
          <a:ext cx="226944" cy="2269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5BF77-BB5B-4876-BE20-F7C34B881FA3}">
      <dsp:nvSpPr>
        <dsp:cNvPr id="0" name=""/>
        <dsp:cNvSpPr/>
      </dsp:nvSpPr>
      <dsp:spPr>
        <a:xfrm>
          <a:off x="1741056" y="1296900"/>
          <a:ext cx="144419" cy="1444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ECD65-D866-41EF-A775-1EC7401E4643}">
      <dsp:nvSpPr>
        <dsp:cNvPr id="0" name=""/>
        <dsp:cNvSpPr/>
      </dsp:nvSpPr>
      <dsp:spPr>
        <a:xfrm>
          <a:off x="394294" y="899102"/>
          <a:ext cx="144419" cy="1444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E1A02-50B1-4AC9-BF52-3A03F651F21C}">
      <dsp:nvSpPr>
        <dsp:cNvPr id="0" name=""/>
        <dsp:cNvSpPr/>
      </dsp:nvSpPr>
      <dsp:spPr>
        <a:xfrm>
          <a:off x="1386227" y="705664"/>
          <a:ext cx="244357" cy="2484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602F1-93FC-4A61-B4B5-AA3E2C2F13A3}">
      <dsp:nvSpPr>
        <dsp:cNvPr id="0" name=""/>
        <dsp:cNvSpPr/>
      </dsp:nvSpPr>
      <dsp:spPr>
        <a:xfrm>
          <a:off x="22466" y="1863023"/>
          <a:ext cx="144419" cy="1444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8B459-63FC-4674-837F-3F2F92CAA725}">
      <dsp:nvSpPr>
        <dsp:cNvPr id="0" name=""/>
        <dsp:cNvSpPr/>
      </dsp:nvSpPr>
      <dsp:spPr>
        <a:xfrm>
          <a:off x="143778" y="2044992"/>
          <a:ext cx="226944" cy="2269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DBA48-D584-4C03-8684-BEDACA489E79}">
      <dsp:nvSpPr>
        <dsp:cNvPr id="0" name=""/>
        <dsp:cNvSpPr/>
      </dsp:nvSpPr>
      <dsp:spPr>
        <a:xfrm flipH="1" flipV="1">
          <a:off x="514848" y="2286177"/>
          <a:ext cx="194522" cy="1712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E80B7-5EC1-40B8-A012-DA65C3E0810B}">
      <dsp:nvSpPr>
        <dsp:cNvPr id="0" name=""/>
        <dsp:cNvSpPr/>
      </dsp:nvSpPr>
      <dsp:spPr>
        <a:xfrm>
          <a:off x="871651" y="2469585"/>
          <a:ext cx="144419" cy="1444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CE4E5-F642-4024-BC4A-A68E21D815F7}">
      <dsp:nvSpPr>
        <dsp:cNvPr id="0" name=""/>
        <dsp:cNvSpPr/>
      </dsp:nvSpPr>
      <dsp:spPr>
        <a:xfrm>
          <a:off x="96850" y="2400334"/>
          <a:ext cx="226944" cy="2269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BD9C0-0882-4AC7-8AAD-E93733298571}">
      <dsp:nvSpPr>
        <dsp:cNvPr id="0" name=""/>
        <dsp:cNvSpPr/>
      </dsp:nvSpPr>
      <dsp:spPr>
        <a:xfrm>
          <a:off x="1154713" y="2489803"/>
          <a:ext cx="144419" cy="1444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68A1C-4FFE-4B08-9F72-62F81746C529}">
      <dsp:nvSpPr>
        <dsp:cNvPr id="0" name=""/>
        <dsp:cNvSpPr/>
      </dsp:nvSpPr>
      <dsp:spPr>
        <a:xfrm>
          <a:off x="1431604" y="2264461"/>
          <a:ext cx="140256" cy="1337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688CA-97D7-4C9F-AD04-1F914EFE28D7}">
      <dsp:nvSpPr>
        <dsp:cNvPr id="0" name=""/>
        <dsp:cNvSpPr/>
      </dsp:nvSpPr>
      <dsp:spPr>
        <a:xfrm>
          <a:off x="1781493" y="2085429"/>
          <a:ext cx="226944" cy="2269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09C30-5EDC-4C46-B1F4-9EA0B1A32F6D}">
      <dsp:nvSpPr>
        <dsp:cNvPr id="0" name=""/>
        <dsp:cNvSpPr/>
      </dsp:nvSpPr>
      <dsp:spPr>
        <a:xfrm>
          <a:off x="2009198" y="1115524"/>
          <a:ext cx="666504" cy="1272429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1A3C9-6393-4073-879B-7D2D65A34069}">
      <dsp:nvSpPr>
        <dsp:cNvPr id="0" name=""/>
        <dsp:cNvSpPr/>
      </dsp:nvSpPr>
      <dsp:spPr>
        <a:xfrm>
          <a:off x="2674942" y="1135432"/>
          <a:ext cx="1817738" cy="1272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L" sz="1800" b="1" kern="1200">
              <a:latin typeface="Montserrat" panose="020B0604020202020204" charset="0"/>
              <a:ea typeface="+mn-ea"/>
              <a:cs typeface="+mn-cs"/>
            </a:rPr>
            <a:t>DESPEJE DE ANTECEDENTES</a:t>
          </a:r>
          <a:endParaRPr lang="es-CL" sz="1800" b="1" kern="1200" dirty="0">
            <a:latin typeface="Montserrat" panose="020B0604020202020204" charset="0"/>
            <a:ea typeface="+mn-ea"/>
            <a:cs typeface="+mn-cs"/>
          </a:endParaRPr>
        </a:p>
      </dsp:txBody>
      <dsp:txXfrm>
        <a:off x="2674942" y="1135432"/>
        <a:ext cx="1817738" cy="1272417"/>
      </dsp:txXfrm>
    </dsp:sp>
    <dsp:sp modelId="{3C50168A-6385-4A3B-9808-C7FBD5B61CD7}">
      <dsp:nvSpPr>
        <dsp:cNvPr id="0" name=""/>
        <dsp:cNvSpPr/>
      </dsp:nvSpPr>
      <dsp:spPr>
        <a:xfrm>
          <a:off x="2674942" y="2740495"/>
          <a:ext cx="1817738" cy="112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400" kern="1200">
              <a:latin typeface="Montserrat" panose="020B0604020202020204" charset="0"/>
              <a:ea typeface="+mn-ea"/>
              <a:cs typeface="+mn-cs"/>
            </a:rPr>
            <a:t>Definir contexto</a:t>
          </a:r>
          <a:endParaRPr lang="es-CL" sz="1400" kern="1200" dirty="0">
            <a:latin typeface="Montserrat" panose="020B060402020202020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400" kern="1200">
              <a:latin typeface="Montserrat" panose="020B0604020202020204" charset="0"/>
              <a:ea typeface="+mn-ea"/>
              <a:cs typeface="+mn-cs"/>
            </a:rPr>
            <a:t>Conseguir información de contacto</a:t>
          </a:r>
          <a:endParaRPr lang="es-CL" sz="1400" kern="1200" dirty="0">
            <a:latin typeface="Montserrat" panose="020B060402020202020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400" kern="1200">
              <a:latin typeface="Montserrat" panose="020B0604020202020204" charset="0"/>
              <a:ea typeface="+mn-ea"/>
              <a:cs typeface="+mn-cs"/>
            </a:rPr>
            <a:t>Coordinar con otras instituciones</a:t>
          </a:r>
          <a:endParaRPr lang="es-CL" sz="1400" kern="1200" dirty="0">
            <a:latin typeface="Montserrat" panose="020B060402020202020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400" kern="1200">
              <a:latin typeface="Montserrat" panose="020B0604020202020204" charset="0"/>
              <a:ea typeface="+mn-ea"/>
              <a:cs typeface="+mn-cs"/>
            </a:rPr>
            <a:t>Preparar intervención</a:t>
          </a:r>
          <a:endParaRPr lang="es-CL" sz="1400" kern="1200" dirty="0">
            <a:latin typeface="Montserrat" panose="020B0604020202020204" charset="0"/>
            <a:ea typeface="+mn-ea"/>
            <a:cs typeface="+mn-cs"/>
          </a:endParaRPr>
        </a:p>
      </dsp:txBody>
      <dsp:txXfrm>
        <a:off x="2674942" y="2740495"/>
        <a:ext cx="1817738" cy="1120938"/>
      </dsp:txXfrm>
    </dsp:sp>
    <dsp:sp modelId="{E077580E-39E3-457A-9CB6-006D04A1B525}">
      <dsp:nvSpPr>
        <dsp:cNvPr id="0" name=""/>
        <dsp:cNvSpPr/>
      </dsp:nvSpPr>
      <dsp:spPr>
        <a:xfrm>
          <a:off x="4492681" y="1134814"/>
          <a:ext cx="666504" cy="1272429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DD648-AE7C-4BC8-AA1D-26D23655FE99}">
      <dsp:nvSpPr>
        <dsp:cNvPr id="0" name=""/>
        <dsp:cNvSpPr/>
      </dsp:nvSpPr>
      <dsp:spPr>
        <a:xfrm>
          <a:off x="5159185" y="1135432"/>
          <a:ext cx="1817738" cy="1272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L" sz="1600" b="1" kern="1200">
              <a:latin typeface="Montserrat" panose="020B0604020202020204" charset="0"/>
              <a:ea typeface="+mn-ea"/>
              <a:cs typeface="+mn-cs"/>
            </a:rPr>
            <a:t>INTERVENCIÓN</a:t>
          </a:r>
          <a:endParaRPr lang="es-CL" sz="1600" b="1" kern="1200" dirty="0">
            <a:latin typeface="Montserrat" panose="020B0604020202020204" charset="0"/>
            <a:ea typeface="+mn-ea"/>
            <a:cs typeface="+mn-cs"/>
          </a:endParaRPr>
        </a:p>
      </dsp:txBody>
      <dsp:txXfrm>
        <a:off x="5159185" y="1135432"/>
        <a:ext cx="1817738" cy="1272417"/>
      </dsp:txXfrm>
    </dsp:sp>
    <dsp:sp modelId="{383125B1-F5FD-481C-9698-928F11FF8345}">
      <dsp:nvSpPr>
        <dsp:cNvPr id="0" name=""/>
        <dsp:cNvSpPr/>
      </dsp:nvSpPr>
      <dsp:spPr>
        <a:xfrm>
          <a:off x="5159185" y="2740495"/>
          <a:ext cx="1817738" cy="112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400" kern="1200" dirty="0">
              <a:latin typeface="Montserrat" panose="020B0604020202020204" charset="0"/>
              <a:ea typeface="+mn-ea"/>
              <a:cs typeface="+mn-cs"/>
            </a:rPr>
            <a:t>Expedita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400" kern="1200" dirty="0">
              <a:latin typeface="Montserrat" panose="020B0604020202020204" charset="0"/>
              <a:ea typeface="+mn-ea"/>
              <a:cs typeface="+mn-cs"/>
            </a:rPr>
            <a:t>Presencial o telefónica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200" kern="1200" dirty="0">
              <a:latin typeface="Montserrat" panose="020B0604020202020204" charset="0"/>
              <a:ea typeface="+mn-ea"/>
              <a:cs typeface="+mn-cs"/>
            </a:rPr>
            <a:t>Primer contacto y acogida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200" kern="1200" dirty="0">
              <a:latin typeface="Montserrat" panose="020B0604020202020204" charset="0"/>
              <a:ea typeface="+mn-ea"/>
              <a:cs typeface="+mn-cs"/>
            </a:rPr>
            <a:t>Orientación psicosocial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200" kern="1200" dirty="0">
              <a:latin typeface="Montserrat" panose="020B0604020202020204" charset="0"/>
              <a:ea typeface="+mn-ea"/>
              <a:cs typeface="+mn-cs"/>
            </a:rPr>
            <a:t>Orientación jurídica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400" kern="1200" dirty="0">
              <a:latin typeface="Montserrat" panose="020B0604020202020204" charset="0"/>
              <a:ea typeface="+mn-ea"/>
              <a:cs typeface="+mn-cs"/>
            </a:rPr>
            <a:t>Coordinada con instituciones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400" kern="1200">
              <a:latin typeface="Montserrat" panose="020B0604020202020204" charset="0"/>
              <a:ea typeface="+mn-ea"/>
              <a:cs typeface="+mn-cs"/>
            </a:rPr>
            <a:t>Seguimiento cuando sea pertinente</a:t>
          </a:r>
          <a:endParaRPr lang="es-CL" sz="1400" kern="1200" dirty="0">
            <a:latin typeface="Montserrat" panose="020B0604020202020204" charset="0"/>
            <a:ea typeface="+mn-ea"/>
            <a:cs typeface="+mn-cs"/>
          </a:endParaRPr>
        </a:p>
      </dsp:txBody>
      <dsp:txXfrm>
        <a:off x="5159185" y="2740495"/>
        <a:ext cx="1817738" cy="1120938"/>
      </dsp:txXfrm>
    </dsp:sp>
    <dsp:sp modelId="{E20320AC-1DC9-4CC5-97C2-A972A41D5FD2}">
      <dsp:nvSpPr>
        <dsp:cNvPr id="0" name=""/>
        <dsp:cNvSpPr/>
      </dsp:nvSpPr>
      <dsp:spPr>
        <a:xfrm>
          <a:off x="6976923" y="1134814"/>
          <a:ext cx="666504" cy="1272429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D5D67-A5C6-46A4-95DE-95B84FBE7656}">
      <dsp:nvSpPr>
        <dsp:cNvPr id="0" name=""/>
        <dsp:cNvSpPr/>
      </dsp:nvSpPr>
      <dsp:spPr>
        <a:xfrm>
          <a:off x="7779758" y="1044545"/>
          <a:ext cx="1545077" cy="154507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latin typeface="Montserrat" panose="020B0604020202020204" charset="0"/>
              <a:ea typeface="+mn-ea"/>
              <a:cs typeface="+mn-cs"/>
            </a:rPr>
            <a:t>DERIVACIÓN O CIERRE DE CASO</a:t>
          </a:r>
        </a:p>
      </dsp:txBody>
      <dsp:txXfrm>
        <a:off x="8006029" y="1270816"/>
        <a:ext cx="1092535" cy="1092535"/>
      </dsp:txXfrm>
    </dsp:sp>
    <dsp:sp modelId="{CCB91587-4B32-48CC-8963-EC3AF4B4088B}">
      <dsp:nvSpPr>
        <dsp:cNvPr id="0" name=""/>
        <dsp:cNvSpPr/>
      </dsp:nvSpPr>
      <dsp:spPr>
        <a:xfrm>
          <a:off x="7643428" y="2740495"/>
          <a:ext cx="1817738" cy="112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>
              <a:latin typeface="Montserrat" panose="020B0604020202020204" charset="0"/>
              <a:ea typeface="+mn-ea"/>
              <a:cs typeface="+mn-cs"/>
            </a:rPr>
            <a:t>Derivación a: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Montserrat" panose="020B0604020202020204" charset="0"/>
              <a:ea typeface="+mn-ea"/>
              <a:cs typeface="+mn-cs"/>
            </a:rPr>
            <a:t>CAVD según corresponda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Montserrat" panose="020B0604020202020204" charset="0"/>
              <a:ea typeface="+mn-ea"/>
              <a:cs typeface="+mn-cs"/>
            </a:rPr>
            <a:t>Red local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>
              <a:latin typeface="Montserrat" panose="020B0604020202020204" charset="0"/>
              <a:ea typeface="+mn-ea"/>
              <a:cs typeface="+mn-cs"/>
            </a:rPr>
            <a:t>Derivación coordinada manteniendo el flujo de información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>
              <a:latin typeface="Montserrat" panose="020B0604020202020204" charset="0"/>
              <a:ea typeface="+mn-ea"/>
              <a:cs typeface="+mn-cs"/>
            </a:rPr>
            <a:t>Cierre por fin de proceso</a:t>
          </a:r>
        </a:p>
      </dsp:txBody>
      <dsp:txXfrm>
        <a:off x="7643428" y="2740495"/>
        <a:ext cx="1817738" cy="1120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35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539" y="0"/>
            <a:ext cx="4028440" cy="35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258"/>
            <a:ext cx="4028440" cy="35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708851" y="3448728"/>
            <a:ext cx="5670804" cy="282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895350"/>
            <a:ext cx="4297362" cy="2417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708851" y="3448728"/>
            <a:ext cx="5670804" cy="282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895350"/>
            <a:ext cx="4297362" cy="2417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708851" y="3448728"/>
            <a:ext cx="5670804" cy="282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895350"/>
            <a:ext cx="4297362" cy="2417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212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708851" y="3448728"/>
            <a:ext cx="5670804" cy="282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895350"/>
            <a:ext cx="4297362" cy="2417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80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708851" y="3448728"/>
            <a:ext cx="5670804" cy="282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895350"/>
            <a:ext cx="4297362" cy="2417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216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3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7873"/>
                </a:lnTo>
                <a:lnTo>
                  <a:pt x="12192000" y="6857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0A45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952" y="708659"/>
            <a:ext cx="1146048" cy="30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952" y="1062227"/>
            <a:ext cx="1146048" cy="30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5952" y="0"/>
            <a:ext cx="1146048" cy="30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5952" y="355091"/>
            <a:ext cx="1146048" cy="30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0388" y="4890515"/>
            <a:ext cx="1351788" cy="104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9823" y="922019"/>
            <a:ext cx="324612" cy="44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6439" y="922019"/>
            <a:ext cx="324612" cy="44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54579" y="922019"/>
            <a:ext cx="323088" cy="44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11195" y="922019"/>
            <a:ext cx="323088" cy="44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67811" y="922019"/>
            <a:ext cx="323088" cy="44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39823" y="1411224"/>
            <a:ext cx="324612" cy="44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96439" y="1411224"/>
            <a:ext cx="324612" cy="44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54579" y="1411224"/>
            <a:ext cx="323088" cy="44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11195" y="1411224"/>
            <a:ext cx="323088" cy="44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67811" y="1411224"/>
            <a:ext cx="323088" cy="44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3568" y="5714999"/>
            <a:ext cx="300228" cy="1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714999"/>
            <a:ext cx="300227" cy="11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7136" y="5714999"/>
            <a:ext cx="301752" cy="1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57655" y="5714999"/>
            <a:ext cx="301752" cy="11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1"/>
          <p:cNvSpPr/>
          <p:nvPr/>
        </p:nvSpPr>
        <p:spPr>
          <a:xfrm>
            <a:off x="4546091" y="38"/>
            <a:ext cx="1377950" cy="172085"/>
          </a:xfrm>
          <a:custGeom>
            <a:avLst/>
            <a:gdLst/>
            <a:ahLst/>
            <a:cxnLst/>
            <a:rect l="l" t="t" r="r" b="b"/>
            <a:pathLst>
              <a:path w="1377950" h="172085" extrusionOk="0">
                <a:moveTo>
                  <a:pt x="1377568" y="0"/>
                </a:moveTo>
                <a:lnTo>
                  <a:pt x="0" y="0"/>
                </a:lnTo>
                <a:lnTo>
                  <a:pt x="0" y="171919"/>
                </a:lnTo>
                <a:lnTo>
                  <a:pt x="1377568" y="171919"/>
                </a:lnTo>
                <a:lnTo>
                  <a:pt x="1377568" y="0"/>
                </a:lnTo>
                <a:close/>
              </a:path>
            </a:pathLst>
          </a:custGeom>
          <a:solidFill>
            <a:srgbClr val="0062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1"/>
          <p:cNvSpPr/>
          <p:nvPr/>
        </p:nvSpPr>
        <p:spPr>
          <a:xfrm>
            <a:off x="5923787" y="38"/>
            <a:ext cx="1722120" cy="172085"/>
          </a:xfrm>
          <a:custGeom>
            <a:avLst/>
            <a:gdLst/>
            <a:ahLst/>
            <a:cxnLst/>
            <a:rect l="l" t="t" r="r" b="b"/>
            <a:pathLst>
              <a:path w="1722120" h="172085" extrusionOk="0">
                <a:moveTo>
                  <a:pt x="1721865" y="0"/>
                </a:moveTo>
                <a:lnTo>
                  <a:pt x="0" y="0"/>
                </a:lnTo>
                <a:lnTo>
                  <a:pt x="0" y="171919"/>
                </a:lnTo>
                <a:lnTo>
                  <a:pt x="1721865" y="171919"/>
                </a:lnTo>
                <a:lnTo>
                  <a:pt x="1721865" y="0"/>
                </a:lnTo>
                <a:close/>
              </a:path>
            </a:pathLst>
          </a:custGeom>
          <a:solidFill>
            <a:srgbClr val="E4333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2734817" y="2394965"/>
            <a:ext cx="6724015" cy="2108200"/>
          </a:xfrm>
          <a:custGeom>
            <a:avLst/>
            <a:gdLst/>
            <a:ahLst/>
            <a:cxnLst/>
            <a:rect l="l" t="t" r="r" b="b"/>
            <a:pathLst>
              <a:path w="6724015" h="2108200" extrusionOk="0">
                <a:moveTo>
                  <a:pt x="0" y="98806"/>
                </a:moveTo>
                <a:lnTo>
                  <a:pt x="7758" y="60328"/>
                </a:lnTo>
                <a:lnTo>
                  <a:pt x="28924" y="28924"/>
                </a:lnTo>
                <a:lnTo>
                  <a:pt x="60328" y="7758"/>
                </a:lnTo>
                <a:lnTo>
                  <a:pt x="98806" y="0"/>
                </a:lnTo>
                <a:lnTo>
                  <a:pt x="6625082" y="0"/>
                </a:lnTo>
                <a:lnTo>
                  <a:pt x="6663559" y="7758"/>
                </a:lnTo>
                <a:lnTo>
                  <a:pt x="6694963" y="28924"/>
                </a:lnTo>
                <a:lnTo>
                  <a:pt x="6716129" y="60328"/>
                </a:lnTo>
                <a:lnTo>
                  <a:pt x="6723887" y="98806"/>
                </a:lnTo>
                <a:lnTo>
                  <a:pt x="6723887" y="2008886"/>
                </a:lnTo>
                <a:lnTo>
                  <a:pt x="6716129" y="2047363"/>
                </a:lnTo>
                <a:lnTo>
                  <a:pt x="6694963" y="2078767"/>
                </a:lnTo>
                <a:lnTo>
                  <a:pt x="6663559" y="2099933"/>
                </a:lnTo>
                <a:lnTo>
                  <a:pt x="6625082" y="2107692"/>
                </a:lnTo>
                <a:lnTo>
                  <a:pt x="98806" y="2107692"/>
                </a:lnTo>
                <a:lnTo>
                  <a:pt x="60328" y="2099933"/>
                </a:lnTo>
                <a:lnTo>
                  <a:pt x="28924" y="2078767"/>
                </a:lnTo>
                <a:lnTo>
                  <a:pt x="7758" y="2047363"/>
                </a:lnTo>
                <a:lnTo>
                  <a:pt x="0" y="2008886"/>
                </a:lnTo>
                <a:lnTo>
                  <a:pt x="0" y="98806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/>
          <p:nvPr/>
        </p:nvSpPr>
        <p:spPr>
          <a:xfrm>
            <a:off x="5471160" y="1819655"/>
            <a:ext cx="1249680" cy="1120140"/>
          </a:xfrm>
          <a:custGeom>
            <a:avLst/>
            <a:gdLst/>
            <a:ahLst/>
            <a:cxnLst/>
            <a:rect l="l" t="t" r="r" b="b"/>
            <a:pathLst>
              <a:path w="1249679" h="1120139" extrusionOk="0">
                <a:moveTo>
                  <a:pt x="1062989" y="0"/>
                </a:moveTo>
                <a:lnTo>
                  <a:pt x="186689" y="0"/>
                </a:lnTo>
                <a:lnTo>
                  <a:pt x="137054" y="6667"/>
                </a:lnTo>
                <a:lnTo>
                  <a:pt x="92456" y="25484"/>
                </a:lnTo>
                <a:lnTo>
                  <a:pt x="54673" y="54673"/>
                </a:lnTo>
                <a:lnTo>
                  <a:pt x="25484" y="92456"/>
                </a:lnTo>
                <a:lnTo>
                  <a:pt x="6667" y="137054"/>
                </a:lnTo>
                <a:lnTo>
                  <a:pt x="0" y="186690"/>
                </a:lnTo>
                <a:lnTo>
                  <a:pt x="0" y="933450"/>
                </a:lnTo>
                <a:lnTo>
                  <a:pt x="6667" y="983085"/>
                </a:lnTo>
                <a:lnTo>
                  <a:pt x="25484" y="1027684"/>
                </a:lnTo>
                <a:lnTo>
                  <a:pt x="54673" y="1065466"/>
                </a:lnTo>
                <a:lnTo>
                  <a:pt x="92455" y="1094655"/>
                </a:lnTo>
                <a:lnTo>
                  <a:pt x="137054" y="1113472"/>
                </a:lnTo>
                <a:lnTo>
                  <a:pt x="186689" y="1120140"/>
                </a:lnTo>
                <a:lnTo>
                  <a:pt x="1062989" y="1120140"/>
                </a:lnTo>
                <a:lnTo>
                  <a:pt x="1112625" y="1113472"/>
                </a:lnTo>
                <a:lnTo>
                  <a:pt x="1157224" y="1094655"/>
                </a:lnTo>
                <a:lnTo>
                  <a:pt x="1195006" y="1065466"/>
                </a:lnTo>
                <a:lnTo>
                  <a:pt x="1224195" y="1027684"/>
                </a:lnTo>
                <a:lnTo>
                  <a:pt x="1243012" y="983085"/>
                </a:lnTo>
                <a:lnTo>
                  <a:pt x="1249680" y="933450"/>
                </a:lnTo>
                <a:lnTo>
                  <a:pt x="1249680" y="186690"/>
                </a:lnTo>
                <a:lnTo>
                  <a:pt x="1243012" y="137054"/>
                </a:lnTo>
                <a:lnTo>
                  <a:pt x="1224195" y="92456"/>
                </a:lnTo>
                <a:lnTo>
                  <a:pt x="1195006" y="54673"/>
                </a:lnTo>
                <a:lnTo>
                  <a:pt x="1157223" y="25484"/>
                </a:lnTo>
                <a:lnTo>
                  <a:pt x="1112625" y="6667"/>
                </a:lnTo>
                <a:lnTo>
                  <a:pt x="1062989" y="0"/>
                </a:lnTo>
                <a:close/>
              </a:path>
            </a:pathLst>
          </a:custGeom>
          <a:solidFill>
            <a:srgbClr val="0A45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71159" y="413004"/>
            <a:ext cx="1249680" cy="113385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514908" y="322834"/>
            <a:ext cx="929703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rgbClr val="0A458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14908" y="322834"/>
            <a:ext cx="929703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rgbClr val="0A458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03275" y="2607564"/>
            <a:ext cx="3528060" cy="374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7542276" y="2613660"/>
            <a:ext cx="4078604" cy="374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514908" y="322834"/>
            <a:ext cx="929703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rgbClr val="0A458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961440" y="2828035"/>
            <a:ext cx="9384030" cy="19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rgbClr val="0A458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rgbClr val="0A458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rgbClr val="0A458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ámina interior_op1">
  <p:cSld name="3_Lámina interior_op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581"/>
              </a:buClr>
              <a:buSzPts val="4000"/>
              <a:buNone/>
              <a:defRPr sz="4000" b="1" i="0">
                <a:solidFill>
                  <a:srgbClr val="0B458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2"/>
          </p:nvPr>
        </p:nvSpPr>
        <p:spPr>
          <a:xfrm>
            <a:off x="3821113" y="1991656"/>
            <a:ext cx="7569200" cy="35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581"/>
              </a:buClr>
              <a:buSzPts val="2000"/>
              <a:buNone/>
              <a:defRPr sz="2000">
                <a:solidFill>
                  <a:srgbClr val="0C45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519683" y="38"/>
            <a:ext cx="1377950" cy="172085"/>
          </a:xfrm>
          <a:custGeom>
            <a:avLst/>
            <a:gdLst/>
            <a:ahLst/>
            <a:cxnLst/>
            <a:rect l="l" t="t" r="r" b="b"/>
            <a:pathLst>
              <a:path w="1377950" h="172085" extrusionOk="0">
                <a:moveTo>
                  <a:pt x="1377568" y="0"/>
                </a:moveTo>
                <a:lnTo>
                  <a:pt x="0" y="0"/>
                </a:lnTo>
                <a:lnTo>
                  <a:pt x="0" y="171919"/>
                </a:lnTo>
                <a:lnTo>
                  <a:pt x="1377568" y="171919"/>
                </a:lnTo>
                <a:lnTo>
                  <a:pt x="1377568" y="0"/>
                </a:lnTo>
                <a:close/>
              </a:path>
            </a:pathLst>
          </a:custGeom>
          <a:solidFill>
            <a:srgbClr val="0062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1897380" y="38"/>
            <a:ext cx="1722120" cy="172085"/>
          </a:xfrm>
          <a:custGeom>
            <a:avLst/>
            <a:gdLst/>
            <a:ahLst/>
            <a:cxnLst/>
            <a:rect l="l" t="t" r="r" b="b"/>
            <a:pathLst>
              <a:path w="1722120" h="172085" extrusionOk="0">
                <a:moveTo>
                  <a:pt x="1721866" y="0"/>
                </a:moveTo>
                <a:lnTo>
                  <a:pt x="0" y="0"/>
                </a:lnTo>
                <a:lnTo>
                  <a:pt x="0" y="171919"/>
                </a:lnTo>
                <a:lnTo>
                  <a:pt x="1721866" y="171919"/>
                </a:lnTo>
                <a:lnTo>
                  <a:pt x="1721866" y="0"/>
                </a:lnTo>
                <a:close/>
              </a:path>
            </a:pathLst>
          </a:custGeom>
          <a:solidFill>
            <a:srgbClr val="E4333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20856" y="5305044"/>
            <a:ext cx="548386" cy="59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0"/>
          <p:cNvSpPr/>
          <p:nvPr/>
        </p:nvSpPr>
        <p:spPr>
          <a:xfrm>
            <a:off x="11420856" y="6153645"/>
            <a:ext cx="548640" cy="503555"/>
          </a:xfrm>
          <a:custGeom>
            <a:avLst/>
            <a:gdLst/>
            <a:ahLst/>
            <a:cxnLst/>
            <a:rect l="l" t="t" r="r" b="b"/>
            <a:pathLst>
              <a:path w="548640" h="503554" extrusionOk="0">
                <a:moveTo>
                  <a:pt x="370967" y="416814"/>
                </a:moveTo>
                <a:lnTo>
                  <a:pt x="370332" y="413004"/>
                </a:lnTo>
                <a:lnTo>
                  <a:pt x="367538" y="407924"/>
                </a:lnTo>
                <a:lnTo>
                  <a:pt x="367157" y="405384"/>
                </a:lnTo>
                <a:lnTo>
                  <a:pt x="366141" y="401574"/>
                </a:lnTo>
                <a:lnTo>
                  <a:pt x="363093" y="401574"/>
                </a:lnTo>
                <a:lnTo>
                  <a:pt x="363855" y="400304"/>
                </a:lnTo>
                <a:lnTo>
                  <a:pt x="364236" y="399046"/>
                </a:lnTo>
                <a:lnTo>
                  <a:pt x="364236" y="397764"/>
                </a:lnTo>
                <a:lnTo>
                  <a:pt x="363601" y="396494"/>
                </a:lnTo>
                <a:lnTo>
                  <a:pt x="361696" y="393954"/>
                </a:lnTo>
                <a:lnTo>
                  <a:pt x="361442" y="391414"/>
                </a:lnTo>
                <a:lnTo>
                  <a:pt x="359918" y="390144"/>
                </a:lnTo>
                <a:lnTo>
                  <a:pt x="358648" y="388874"/>
                </a:lnTo>
                <a:lnTo>
                  <a:pt x="357378" y="388874"/>
                </a:lnTo>
                <a:lnTo>
                  <a:pt x="356743" y="385064"/>
                </a:lnTo>
                <a:lnTo>
                  <a:pt x="354584" y="382524"/>
                </a:lnTo>
                <a:lnTo>
                  <a:pt x="350901" y="379996"/>
                </a:lnTo>
                <a:lnTo>
                  <a:pt x="350266" y="378714"/>
                </a:lnTo>
                <a:lnTo>
                  <a:pt x="348996" y="377444"/>
                </a:lnTo>
                <a:lnTo>
                  <a:pt x="346964" y="377444"/>
                </a:lnTo>
                <a:lnTo>
                  <a:pt x="344424" y="376174"/>
                </a:lnTo>
                <a:lnTo>
                  <a:pt x="343408" y="373646"/>
                </a:lnTo>
                <a:lnTo>
                  <a:pt x="340106" y="373646"/>
                </a:lnTo>
                <a:lnTo>
                  <a:pt x="339217" y="371094"/>
                </a:lnTo>
                <a:lnTo>
                  <a:pt x="337820" y="369824"/>
                </a:lnTo>
                <a:lnTo>
                  <a:pt x="336677" y="368554"/>
                </a:lnTo>
                <a:lnTo>
                  <a:pt x="333883" y="367296"/>
                </a:lnTo>
                <a:lnTo>
                  <a:pt x="331216" y="366014"/>
                </a:lnTo>
                <a:lnTo>
                  <a:pt x="301879" y="359664"/>
                </a:lnTo>
                <a:lnTo>
                  <a:pt x="284607" y="359664"/>
                </a:lnTo>
                <a:lnTo>
                  <a:pt x="280543" y="360946"/>
                </a:lnTo>
                <a:lnTo>
                  <a:pt x="277749" y="360946"/>
                </a:lnTo>
                <a:lnTo>
                  <a:pt x="274955" y="362204"/>
                </a:lnTo>
                <a:lnTo>
                  <a:pt x="270891" y="363474"/>
                </a:lnTo>
                <a:lnTo>
                  <a:pt x="269748" y="364744"/>
                </a:lnTo>
                <a:lnTo>
                  <a:pt x="264033" y="367296"/>
                </a:lnTo>
                <a:lnTo>
                  <a:pt x="261366" y="368554"/>
                </a:lnTo>
                <a:lnTo>
                  <a:pt x="260096" y="368554"/>
                </a:lnTo>
                <a:lnTo>
                  <a:pt x="257937" y="369824"/>
                </a:lnTo>
                <a:lnTo>
                  <a:pt x="257429" y="369824"/>
                </a:lnTo>
                <a:lnTo>
                  <a:pt x="257429" y="371094"/>
                </a:lnTo>
                <a:lnTo>
                  <a:pt x="257937" y="372364"/>
                </a:lnTo>
                <a:lnTo>
                  <a:pt x="256794" y="372364"/>
                </a:lnTo>
                <a:lnTo>
                  <a:pt x="255524" y="373646"/>
                </a:lnTo>
                <a:lnTo>
                  <a:pt x="252095" y="376174"/>
                </a:lnTo>
                <a:lnTo>
                  <a:pt x="246380" y="381254"/>
                </a:lnTo>
                <a:lnTo>
                  <a:pt x="246126" y="382524"/>
                </a:lnTo>
                <a:lnTo>
                  <a:pt x="246126" y="383794"/>
                </a:lnTo>
                <a:lnTo>
                  <a:pt x="246761" y="385064"/>
                </a:lnTo>
                <a:lnTo>
                  <a:pt x="243967" y="383794"/>
                </a:lnTo>
                <a:lnTo>
                  <a:pt x="240411" y="386346"/>
                </a:lnTo>
                <a:lnTo>
                  <a:pt x="238125" y="391414"/>
                </a:lnTo>
                <a:lnTo>
                  <a:pt x="231902" y="397764"/>
                </a:lnTo>
                <a:lnTo>
                  <a:pt x="230251" y="400304"/>
                </a:lnTo>
                <a:lnTo>
                  <a:pt x="226822" y="404114"/>
                </a:lnTo>
                <a:lnTo>
                  <a:pt x="212979" y="415544"/>
                </a:lnTo>
                <a:lnTo>
                  <a:pt x="212090" y="415544"/>
                </a:lnTo>
                <a:lnTo>
                  <a:pt x="212090" y="418084"/>
                </a:lnTo>
                <a:lnTo>
                  <a:pt x="215646" y="418084"/>
                </a:lnTo>
                <a:lnTo>
                  <a:pt x="370967" y="418084"/>
                </a:lnTo>
                <a:lnTo>
                  <a:pt x="370967" y="416814"/>
                </a:lnTo>
                <a:close/>
              </a:path>
              <a:path w="548640" h="503554" extrusionOk="0">
                <a:moveTo>
                  <a:pt x="548386" y="425704"/>
                </a:moveTo>
                <a:lnTo>
                  <a:pt x="546862" y="421894"/>
                </a:lnTo>
                <a:lnTo>
                  <a:pt x="546735" y="414274"/>
                </a:lnTo>
                <a:lnTo>
                  <a:pt x="545465" y="411734"/>
                </a:lnTo>
                <a:lnTo>
                  <a:pt x="544830" y="410464"/>
                </a:lnTo>
                <a:lnTo>
                  <a:pt x="543433" y="406654"/>
                </a:lnTo>
                <a:lnTo>
                  <a:pt x="541401" y="399046"/>
                </a:lnTo>
                <a:lnTo>
                  <a:pt x="539115" y="396494"/>
                </a:lnTo>
                <a:lnTo>
                  <a:pt x="537464" y="392696"/>
                </a:lnTo>
                <a:lnTo>
                  <a:pt x="536956" y="391414"/>
                </a:lnTo>
                <a:lnTo>
                  <a:pt x="536956" y="390144"/>
                </a:lnTo>
                <a:lnTo>
                  <a:pt x="533781" y="388874"/>
                </a:lnTo>
                <a:lnTo>
                  <a:pt x="532765" y="385064"/>
                </a:lnTo>
                <a:lnTo>
                  <a:pt x="530733" y="382524"/>
                </a:lnTo>
                <a:lnTo>
                  <a:pt x="528828" y="381254"/>
                </a:lnTo>
                <a:lnTo>
                  <a:pt x="526923" y="379996"/>
                </a:lnTo>
                <a:lnTo>
                  <a:pt x="526288" y="378714"/>
                </a:lnTo>
                <a:lnTo>
                  <a:pt x="525145" y="377444"/>
                </a:lnTo>
                <a:lnTo>
                  <a:pt x="523113" y="377444"/>
                </a:lnTo>
                <a:lnTo>
                  <a:pt x="520700" y="376174"/>
                </a:lnTo>
                <a:lnTo>
                  <a:pt x="519557" y="373646"/>
                </a:lnTo>
                <a:lnTo>
                  <a:pt x="518795" y="372364"/>
                </a:lnTo>
                <a:lnTo>
                  <a:pt x="516255" y="372364"/>
                </a:lnTo>
                <a:lnTo>
                  <a:pt x="515112" y="371094"/>
                </a:lnTo>
                <a:lnTo>
                  <a:pt x="513080" y="368554"/>
                </a:lnTo>
                <a:lnTo>
                  <a:pt x="511683" y="368554"/>
                </a:lnTo>
                <a:lnTo>
                  <a:pt x="508762" y="366014"/>
                </a:lnTo>
                <a:lnTo>
                  <a:pt x="505968" y="366014"/>
                </a:lnTo>
                <a:lnTo>
                  <a:pt x="503936" y="363474"/>
                </a:lnTo>
                <a:lnTo>
                  <a:pt x="502412" y="363474"/>
                </a:lnTo>
                <a:lnTo>
                  <a:pt x="491363" y="360946"/>
                </a:lnTo>
                <a:lnTo>
                  <a:pt x="489458" y="363474"/>
                </a:lnTo>
                <a:lnTo>
                  <a:pt x="488823" y="360946"/>
                </a:lnTo>
                <a:lnTo>
                  <a:pt x="480060" y="359664"/>
                </a:lnTo>
                <a:lnTo>
                  <a:pt x="460502" y="359664"/>
                </a:lnTo>
                <a:lnTo>
                  <a:pt x="458851" y="360946"/>
                </a:lnTo>
                <a:lnTo>
                  <a:pt x="457708" y="360946"/>
                </a:lnTo>
                <a:lnTo>
                  <a:pt x="453644" y="359664"/>
                </a:lnTo>
                <a:lnTo>
                  <a:pt x="451358" y="363474"/>
                </a:lnTo>
                <a:lnTo>
                  <a:pt x="445897" y="363474"/>
                </a:lnTo>
                <a:lnTo>
                  <a:pt x="444119" y="364744"/>
                </a:lnTo>
                <a:lnTo>
                  <a:pt x="441452" y="366014"/>
                </a:lnTo>
                <a:lnTo>
                  <a:pt x="439547" y="367296"/>
                </a:lnTo>
                <a:lnTo>
                  <a:pt x="439801" y="368554"/>
                </a:lnTo>
                <a:lnTo>
                  <a:pt x="440817" y="371094"/>
                </a:lnTo>
                <a:lnTo>
                  <a:pt x="441325" y="371094"/>
                </a:lnTo>
                <a:lnTo>
                  <a:pt x="442976" y="369824"/>
                </a:lnTo>
                <a:lnTo>
                  <a:pt x="443230" y="369824"/>
                </a:lnTo>
                <a:lnTo>
                  <a:pt x="443103" y="368554"/>
                </a:lnTo>
                <a:lnTo>
                  <a:pt x="443611" y="367296"/>
                </a:lnTo>
                <a:lnTo>
                  <a:pt x="444500" y="366014"/>
                </a:lnTo>
                <a:lnTo>
                  <a:pt x="448056" y="367296"/>
                </a:lnTo>
                <a:lnTo>
                  <a:pt x="446659" y="368554"/>
                </a:lnTo>
                <a:lnTo>
                  <a:pt x="444373" y="369824"/>
                </a:lnTo>
                <a:lnTo>
                  <a:pt x="443484" y="373646"/>
                </a:lnTo>
                <a:lnTo>
                  <a:pt x="441960" y="373646"/>
                </a:lnTo>
                <a:lnTo>
                  <a:pt x="441325" y="376174"/>
                </a:lnTo>
                <a:lnTo>
                  <a:pt x="438277" y="369824"/>
                </a:lnTo>
                <a:lnTo>
                  <a:pt x="435610" y="368554"/>
                </a:lnTo>
                <a:lnTo>
                  <a:pt x="435229" y="371094"/>
                </a:lnTo>
                <a:lnTo>
                  <a:pt x="433324" y="371094"/>
                </a:lnTo>
                <a:lnTo>
                  <a:pt x="430657" y="376174"/>
                </a:lnTo>
                <a:lnTo>
                  <a:pt x="428371" y="376174"/>
                </a:lnTo>
                <a:lnTo>
                  <a:pt x="426847" y="377444"/>
                </a:lnTo>
                <a:lnTo>
                  <a:pt x="426974" y="379996"/>
                </a:lnTo>
                <a:lnTo>
                  <a:pt x="426720" y="381254"/>
                </a:lnTo>
                <a:lnTo>
                  <a:pt x="425323" y="379996"/>
                </a:lnTo>
                <a:lnTo>
                  <a:pt x="423799" y="379996"/>
                </a:lnTo>
                <a:lnTo>
                  <a:pt x="419862" y="385064"/>
                </a:lnTo>
                <a:lnTo>
                  <a:pt x="419354" y="386346"/>
                </a:lnTo>
                <a:lnTo>
                  <a:pt x="416560" y="386346"/>
                </a:lnTo>
                <a:lnTo>
                  <a:pt x="414147" y="391414"/>
                </a:lnTo>
                <a:lnTo>
                  <a:pt x="412750" y="393954"/>
                </a:lnTo>
                <a:lnTo>
                  <a:pt x="407670" y="396494"/>
                </a:lnTo>
                <a:lnTo>
                  <a:pt x="403987" y="402844"/>
                </a:lnTo>
                <a:lnTo>
                  <a:pt x="402717" y="406654"/>
                </a:lnTo>
                <a:lnTo>
                  <a:pt x="399796" y="405384"/>
                </a:lnTo>
                <a:lnTo>
                  <a:pt x="399542" y="405384"/>
                </a:lnTo>
                <a:lnTo>
                  <a:pt x="399161" y="409194"/>
                </a:lnTo>
                <a:lnTo>
                  <a:pt x="398526" y="411734"/>
                </a:lnTo>
                <a:lnTo>
                  <a:pt x="397129" y="410464"/>
                </a:lnTo>
                <a:lnTo>
                  <a:pt x="396240" y="409194"/>
                </a:lnTo>
                <a:lnTo>
                  <a:pt x="393065" y="411734"/>
                </a:lnTo>
                <a:lnTo>
                  <a:pt x="389763" y="414274"/>
                </a:lnTo>
                <a:lnTo>
                  <a:pt x="386969" y="416814"/>
                </a:lnTo>
                <a:lnTo>
                  <a:pt x="383540" y="419354"/>
                </a:lnTo>
                <a:lnTo>
                  <a:pt x="379730" y="420624"/>
                </a:lnTo>
                <a:lnTo>
                  <a:pt x="375666" y="421894"/>
                </a:lnTo>
                <a:lnTo>
                  <a:pt x="371348" y="421894"/>
                </a:lnTo>
                <a:lnTo>
                  <a:pt x="370967" y="420624"/>
                </a:lnTo>
                <a:lnTo>
                  <a:pt x="370967" y="419354"/>
                </a:lnTo>
                <a:lnTo>
                  <a:pt x="215646" y="419354"/>
                </a:lnTo>
                <a:lnTo>
                  <a:pt x="213614" y="419354"/>
                </a:lnTo>
                <a:lnTo>
                  <a:pt x="208534" y="419354"/>
                </a:lnTo>
                <a:lnTo>
                  <a:pt x="206248" y="420624"/>
                </a:lnTo>
                <a:lnTo>
                  <a:pt x="203200" y="420624"/>
                </a:lnTo>
                <a:lnTo>
                  <a:pt x="200660" y="421894"/>
                </a:lnTo>
                <a:lnTo>
                  <a:pt x="190246" y="421894"/>
                </a:lnTo>
                <a:lnTo>
                  <a:pt x="189738" y="414274"/>
                </a:lnTo>
                <a:lnTo>
                  <a:pt x="187452" y="414274"/>
                </a:lnTo>
                <a:lnTo>
                  <a:pt x="187325" y="413004"/>
                </a:lnTo>
                <a:lnTo>
                  <a:pt x="187706" y="413004"/>
                </a:lnTo>
                <a:lnTo>
                  <a:pt x="187833" y="411734"/>
                </a:lnTo>
                <a:lnTo>
                  <a:pt x="187833" y="409194"/>
                </a:lnTo>
                <a:lnTo>
                  <a:pt x="185801" y="406654"/>
                </a:lnTo>
                <a:lnTo>
                  <a:pt x="185674" y="402844"/>
                </a:lnTo>
                <a:lnTo>
                  <a:pt x="185039" y="402844"/>
                </a:lnTo>
                <a:lnTo>
                  <a:pt x="182499" y="396494"/>
                </a:lnTo>
                <a:lnTo>
                  <a:pt x="180848" y="393954"/>
                </a:lnTo>
                <a:lnTo>
                  <a:pt x="179705" y="392696"/>
                </a:lnTo>
                <a:lnTo>
                  <a:pt x="179705" y="390144"/>
                </a:lnTo>
                <a:lnTo>
                  <a:pt x="179705" y="388874"/>
                </a:lnTo>
                <a:lnTo>
                  <a:pt x="177546" y="390144"/>
                </a:lnTo>
                <a:lnTo>
                  <a:pt x="176530" y="388874"/>
                </a:lnTo>
                <a:lnTo>
                  <a:pt x="175895" y="385064"/>
                </a:lnTo>
                <a:lnTo>
                  <a:pt x="173736" y="382524"/>
                </a:lnTo>
                <a:lnTo>
                  <a:pt x="169926" y="379996"/>
                </a:lnTo>
                <a:lnTo>
                  <a:pt x="168656" y="377444"/>
                </a:lnTo>
                <a:lnTo>
                  <a:pt x="165354" y="376174"/>
                </a:lnTo>
                <a:lnTo>
                  <a:pt x="163195" y="374904"/>
                </a:lnTo>
                <a:lnTo>
                  <a:pt x="162941" y="373646"/>
                </a:lnTo>
                <a:lnTo>
                  <a:pt x="159385" y="372364"/>
                </a:lnTo>
                <a:lnTo>
                  <a:pt x="158115" y="369824"/>
                </a:lnTo>
                <a:lnTo>
                  <a:pt x="154178" y="367296"/>
                </a:lnTo>
                <a:lnTo>
                  <a:pt x="151257" y="367296"/>
                </a:lnTo>
                <a:lnTo>
                  <a:pt x="149352" y="366014"/>
                </a:lnTo>
                <a:lnTo>
                  <a:pt x="123698" y="359664"/>
                </a:lnTo>
                <a:lnTo>
                  <a:pt x="103886" y="359664"/>
                </a:lnTo>
                <a:lnTo>
                  <a:pt x="100076" y="360946"/>
                </a:lnTo>
                <a:lnTo>
                  <a:pt x="97028" y="360946"/>
                </a:lnTo>
                <a:lnTo>
                  <a:pt x="88392" y="364744"/>
                </a:lnTo>
                <a:lnTo>
                  <a:pt x="82296" y="367296"/>
                </a:lnTo>
                <a:lnTo>
                  <a:pt x="77597" y="369824"/>
                </a:lnTo>
                <a:lnTo>
                  <a:pt x="73152" y="374904"/>
                </a:lnTo>
                <a:lnTo>
                  <a:pt x="71628" y="376174"/>
                </a:lnTo>
                <a:lnTo>
                  <a:pt x="69850" y="377444"/>
                </a:lnTo>
                <a:lnTo>
                  <a:pt x="69723" y="378714"/>
                </a:lnTo>
                <a:lnTo>
                  <a:pt x="66675" y="381254"/>
                </a:lnTo>
                <a:lnTo>
                  <a:pt x="64389" y="382524"/>
                </a:lnTo>
                <a:lnTo>
                  <a:pt x="62992" y="385064"/>
                </a:lnTo>
                <a:lnTo>
                  <a:pt x="62230" y="386346"/>
                </a:lnTo>
                <a:lnTo>
                  <a:pt x="59436" y="386346"/>
                </a:lnTo>
                <a:lnTo>
                  <a:pt x="58547" y="388874"/>
                </a:lnTo>
                <a:lnTo>
                  <a:pt x="57277" y="391414"/>
                </a:lnTo>
                <a:lnTo>
                  <a:pt x="56261" y="392696"/>
                </a:lnTo>
                <a:lnTo>
                  <a:pt x="55499" y="393954"/>
                </a:lnTo>
                <a:lnTo>
                  <a:pt x="58166" y="395224"/>
                </a:lnTo>
                <a:lnTo>
                  <a:pt x="57404" y="396494"/>
                </a:lnTo>
                <a:lnTo>
                  <a:pt x="52832" y="395224"/>
                </a:lnTo>
                <a:lnTo>
                  <a:pt x="50419" y="397764"/>
                </a:lnTo>
                <a:lnTo>
                  <a:pt x="46990" y="402844"/>
                </a:lnTo>
                <a:lnTo>
                  <a:pt x="36322" y="411734"/>
                </a:lnTo>
                <a:lnTo>
                  <a:pt x="14478" y="421894"/>
                </a:lnTo>
                <a:lnTo>
                  <a:pt x="6858" y="421894"/>
                </a:lnTo>
                <a:lnTo>
                  <a:pt x="4953" y="423164"/>
                </a:lnTo>
                <a:lnTo>
                  <a:pt x="635" y="423164"/>
                </a:lnTo>
                <a:lnTo>
                  <a:pt x="127" y="424434"/>
                </a:lnTo>
                <a:lnTo>
                  <a:pt x="0" y="426974"/>
                </a:lnTo>
                <a:lnTo>
                  <a:pt x="381" y="432054"/>
                </a:lnTo>
                <a:lnTo>
                  <a:pt x="381" y="434594"/>
                </a:lnTo>
                <a:lnTo>
                  <a:pt x="15113" y="434594"/>
                </a:lnTo>
                <a:lnTo>
                  <a:pt x="16383" y="432054"/>
                </a:lnTo>
                <a:lnTo>
                  <a:pt x="18415" y="432054"/>
                </a:lnTo>
                <a:lnTo>
                  <a:pt x="18034" y="433324"/>
                </a:lnTo>
                <a:lnTo>
                  <a:pt x="24892" y="437134"/>
                </a:lnTo>
                <a:lnTo>
                  <a:pt x="25527" y="434594"/>
                </a:lnTo>
                <a:lnTo>
                  <a:pt x="29083" y="437134"/>
                </a:lnTo>
                <a:lnTo>
                  <a:pt x="28194" y="438404"/>
                </a:lnTo>
                <a:lnTo>
                  <a:pt x="40640" y="449834"/>
                </a:lnTo>
                <a:lnTo>
                  <a:pt x="42418" y="447294"/>
                </a:lnTo>
                <a:lnTo>
                  <a:pt x="42926" y="448564"/>
                </a:lnTo>
                <a:lnTo>
                  <a:pt x="42037" y="451104"/>
                </a:lnTo>
                <a:lnTo>
                  <a:pt x="43180" y="452374"/>
                </a:lnTo>
                <a:lnTo>
                  <a:pt x="45466" y="453644"/>
                </a:lnTo>
                <a:lnTo>
                  <a:pt x="45847" y="454914"/>
                </a:lnTo>
                <a:lnTo>
                  <a:pt x="47625" y="454914"/>
                </a:lnTo>
                <a:lnTo>
                  <a:pt x="47498" y="458724"/>
                </a:lnTo>
                <a:lnTo>
                  <a:pt x="50800" y="462534"/>
                </a:lnTo>
                <a:lnTo>
                  <a:pt x="52451" y="465074"/>
                </a:lnTo>
                <a:lnTo>
                  <a:pt x="68199" y="482854"/>
                </a:lnTo>
                <a:lnTo>
                  <a:pt x="71120" y="484124"/>
                </a:lnTo>
                <a:lnTo>
                  <a:pt x="75311" y="487934"/>
                </a:lnTo>
                <a:lnTo>
                  <a:pt x="78359" y="490474"/>
                </a:lnTo>
                <a:lnTo>
                  <a:pt x="80899" y="489204"/>
                </a:lnTo>
                <a:lnTo>
                  <a:pt x="80137" y="490474"/>
                </a:lnTo>
                <a:lnTo>
                  <a:pt x="80391" y="491744"/>
                </a:lnTo>
                <a:lnTo>
                  <a:pt x="87630" y="495554"/>
                </a:lnTo>
                <a:lnTo>
                  <a:pt x="90551" y="498094"/>
                </a:lnTo>
                <a:lnTo>
                  <a:pt x="99822" y="499376"/>
                </a:lnTo>
                <a:lnTo>
                  <a:pt x="100838" y="500634"/>
                </a:lnTo>
                <a:lnTo>
                  <a:pt x="104140" y="501916"/>
                </a:lnTo>
                <a:lnTo>
                  <a:pt x="106807" y="503174"/>
                </a:lnTo>
                <a:lnTo>
                  <a:pt x="110490" y="501916"/>
                </a:lnTo>
                <a:lnTo>
                  <a:pt x="111379" y="501916"/>
                </a:lnTo>
                <a:lnTo>
                  <a:pt x="113538" y="503174"/>
                </a:lnTo>
                <a:lnTo>
                  <a:pt x="127127" y="503174"/>
                </a:lnTo>
                <a:lnTo>
                  <a:pt x="131699" y="501916"/>
                </a:lnTo>
                <a:lnTo>
                  <a:pt x="154432" y="494284"/>
                </a:lnTo>
                <a:lnTo>
                  <a:pt x="157734" y="491744"/>
                </a:lnTo>
                <a:lnTo>
                  <a:pt x="161417" y="490474"/>
                </a:lnTo>
                <a:lnTo>
                  <a:pt x="162610" y="489204"/>
                </a:lnTo>
                <a:lnTo>
                  <a:pt x="181737" y="468884"/>
                </a:lnTo>
                <a:lnTo>
                  <a:pt x="181737" y="466344"/>
                </a:lnTo>
                <a:lnTo>
                  <a:pt x="182753" y="466344"/>
                </a:lnTo>
                <a:lnTo>
                  <a:pt x="185547" y="459994"/>
                </a:lnTo>
                <a:lnTo>
                  <a:pt x="186817" y="454914"/>
                </a:lnTo>
                <a:lnTo>
                  <a:pt x="188760" y="447294"/>
                </a:lnTo>
                <a:lnTo>
                  <a:pt x="189738" y="443484"/>
                </a:lnTo>
                <a:lnTo>
                  <a:pt x="189611" y="440944"/>
                </a:lnTo>
                <a:lnTo>
                  <a:pt x="190246" y="437134"/>
                </a:lnTo>
                <a:lnTo>
                  <a:pt x="191135" y="434594"/>
                </a:lnTo>
                <a:lnTo>
                  <a:pt x="196723" y="434594"/>
                </a:lnTo>
                <a:lnTo>
                  <a:pt x="201803" y="435864"/>
                </a:lnTo>
                <a:lnTo>
                  <a:pt x="206502" y="437134"/>
                </a:lnTo>
                <a:lnTo>
                  <a:pt x="213106" y="442214"/>
                </a:lnTo>
                <a:lnTo>
                  <a:pt x="213995" y="442214"/>
                </a:lnTo>
                <a:lnTo>
                  <a:pt x="215519" y="443484"/>
                </a:lnTo>
                <a:lnTo>
                  <a:pt x="220091" y="448564"/>
                </a:lnTo>
                <a:lnTo>
                  <a:pt x="222250" y="451104"/>
                </a:lnTo>
                <a:lnTo>
                  <a:pt x="224663" y="453644"/>
                </a:lnTo>
                <a:lnTo>
                  <a:pt x="225171" y="453644"/>
                </a:lnTo>
                <a:lnTo>
                  <a:pt x="225552" y="456184"/>
                </a:lnTo>
                <a:lnTo>
                  <a:pt x="230632" y="461264"/>
                </a:lnTo>
                <a:lnTo>
                  <a:pt x="235839" y="467614"/>
                </a:lnTo>
                <a:lnTo>
                  <a:pt x="238379" y="470154"/>
                </a:lnTo>
                <a:lnTo>
                  <a:pt x="238887" y="473964"/>
                </a:lnTo>
                <a:lnTo>
                  <a:pt x="243713" y="475234"/>
                </a:lnTo>
                <a:lnTo>
                  <a:pt x="244729" y="479044"/>
                </a:lnTo>
                <a:lnTo>
                  <a:pt x="245618" y="479044"/>
                </a:lnTo>
                <a:lnTo>
                  <a:pt x="256794" y="487934"/>
                </a:lnTo>
                <a:lnTo>
                  <a:pt x="257429" y="489204"/>
                </a:lnTo>
                <a:lnTo>
                  <a:pt x="258953" y="490474"/>
                </a:lnTo>
                <a:lnTo>
                  <a:pt x="259715" y="490474"/>
                </a:lnTo>
                <a:lnTo>
                  <a:pt x="264287" y="493014"/>
                </a:lnTo>
                <a:lnTo>
                  <a:pt x="267081" y="495554"/>
                </a:lnTo>
                <a:lnTo>
                  <a:pt x="271018" y="498094"/>
                </a:lnTo>
                <a:lnTo>
                  <a:pt x="275463" y="498094"/>
                </a:lnTo>
                <a:lnTo>
                  <a:pt x="278257" y="499376"/>
                </a:lnTo>
                <a:lnTo>
                  <a:pt x="282575" y="500634"/>
                </a:lnTo>
                <a:lnTo>
                  <a:pt x="284099" y="501916"/>
                </a:lnTo>
                <a:lnTo>
                  <a:pt x="286639" y="501916"/>
                </a:lnTo>
                <a:lnTo>
                  <a:pt x="286131" y="499376"/>
                </a:lnTo>
                <a:lnTo>
                  <a:pt x="287401" y="498094"/>
                </a:lnTo>
                <a:lnTo>
                  <a:pt x="290576" y="498094"/>
                </a:lnTo>
                <a:lnTo>
                  <a:pt x="291719" y="501916"/>
                </a:lnTo>
                <a:lnTo>
                  <a:pt x="293370" y="503174"/>
                </a:lnTo>
                <a:lnTo>
                  <a:pt x="295275" y="503174"/>
                </a:lnTo>
                <a:lnTo>
                  <a:pt x="299974" y="501916"/>
                </a:lnTo>
                <a:lnTo>
                  <a:pt x="302514" y="503174"/>
                </a:lnTo>
                <a:lnTo>
                  <a:pt x="307975" y="503174"/>
                </a:lnTo>
                <a:lnTo>
                  <a:pt x="316865" y="501916"/>
                </a:lnTo>
                <a:lnTo>
                  <a:pt x="319786" y="500634"/>
                </a:lnTo>
                <a:lnTo>
                  <a:pt x="325247" y="499376"/>
                </a:lnTo>
                <a:lnTo>
                  <a:pt x="331216" y="496824"/>
                </a:lnTo>
                <a:lnTo>
                  <a:pt x="331597" y="495554"/>
                </a:lnTo>
                <a:lnTo>
                  <a:pt x="331978" y="495554"/>
                </a:lnTo>
                <a:lnTo>
                  <a:pt x="333629" y="494284"/>
                </a:lnTo>
                <a:lnTo>
                  <a:pt x="335153" y="494284"/>
                </a:lnTo>
                <a:lnTo>
                  <a:pt x="340741" y="491744"/>
                </a:lnTo>
                <a:lnTo>
                  <a:pt x="358775" y="475234"/>
                </a:lnTo>
                <a:lnTo>
                  <a:pt x="368681" y="452374"/>
                </a:lnTo>
                <a:lnTo>
                  <a:pt x="368681" y="449834"/>
                </a:lnTo>
                <a:lnTo>
                  <a:pt x="368173" y="447294"/>
                </a:lnTo>
                <a:lnTo>
                  <a:pt x="366903" y="446024"/>
                </a:lnTo>
                <a:lnTo>
                  <a:pt x="370332" y="446024"/>
                </a:lnTo>
                <a:lnTo>
                  <a:pt x="370332" y="440944"/>
                </a:lnTo>
                <a:lnTo>
                  <a:pt x="370078" y="438404"/>
                </a:lnTo>
                <a:lnTo>
                  <a:pt x="372110" y="434594"/>
                </a:lnTo>
                <a:lnTo>
                  <a:pt x="393954" y="446024"/>
                </a:lnTo>
                <a:lnTo>
                  <a:pt x="397510" y="449834"/>
                </a:lnTo>
                <a:lnTo>
                  <a:pt x="399288" y="449834"/>
                </a:lnTo>
                <a:lnTo>
                  <a:pt x="398780" y="446024"/>
                </a:lnTo>
                <a:lnTo>
                  <a:pt x="401574" y="446024"/>
                </a:lnTo>
                <a:lnTo>
                  <a:pt x="399669" y="452374"/>
                </a:lnTo>
                <a:lnTo>
                  <a:pt x="400812" y="452374"/>
                </a:lnTo>
                <a:lnTo>
                  <a:pt x="401828" y="453644"/>
                </a:lnTo>
                <a:lnTo>
                  <a:pt x="401955" y="456184"/>
                </a:lnTo>
                <a:lnTo>
                  <a:pt x="402590" y="457454"/>
                </a:lnTo>
                <a:lnTo>
                  <a:pt x="406400" y="459994"/>
                </a:lnTo>
                <a:lnTo>
                  <a:pt x="410972" y="466344"/>
                </a:lnTo>
                <a:lnTo>
                  <a:pt x="411988" y="467614"/>
                </a:lnTo>
                <a:lnTo>
                  <a:pt x="417576" y="475234"/>
                </a:lnTo>
                <a:lnTo>
                  <a:pt x="421259" y="479044"/>
                </a:lnTo>
                <a:lnTo>
                  <a:pt x="433070" y="487934"/>
                </a:lnTo>
                <a:lnTo>
                  <a:pt x="435610" y="491744"/>
                </a:lnTo>
                <a:lnTo>
                  <a:pt x="440563" y="493014"/>
                </a:lnTo>
                <a:lnTo>
                  <a:pt x="444119" y="495554"/>
                </a:lnTo>
                <a:lnTo>
                  <a:pt x="445770" y="496824"/>
                </a:lnTo>
                <a:lnTo>
                  <a:pt x="446659" y="498094"/>
                </a:lnTo>
                <a:lnTo>
                  <a:pt x="447929" y="498094"/>
                </a:lnTo>
                <a:lnTo>
                  <a:pt x="451993" y="499376"/>
                </a:lnTo>
                <a:lnTo>
                  <a:pt x="455041" y="499376"/>
                </a:lnTo>
                <a:lnTo>
                  <a:pt x="458724" y="500634"/>
                </a:lnTo>
                <a:lnTo>
                  <a:pt x="459232" y="500634"/>
                </a:lnTo>
                <a:lnTo>
                  <a:pt x="461645" y="503174"/>
                </a:lnTo>
                <a:lnTo>
                  <a:pt x="464058" y="501916"/>
                </a:lnTo>
                <a:lnTo>
                  <a:pt x="467614" y="503174"/>
                </a:lnTo>
                <a:lnTo>
                  <a:pt x="482727" y="503174"/>
                </a:lnTo>
                <a:lnTo>
                  <a:pt x="489458" y="501916"/>
                </a:lnTo>
                <a:lnTo>
                  <a:pt x="491998" y="500634"/>
                </a:lnTo>
                <a:lnTo>
                  <a:pt x="497078" y="500634"/>
                </a:lnTo>
                <a:lnTo>
                  <a:pt x="499237" y="499376"/>
                </a:lnTo>
                <a:lnTo>
                  <a:pt x="501396" y="499376"/>
                </a:lnTo>
                <a:lnTo>
                  <a:pt x="501396" y="498094"/>
                </a:lnTo>
                <a:lnTo>
                  <a:pt x="500380" y="496824"/>
                </a:lnTo>
                <a:lnTo>
                  <a:pt x="498856" y="498094"/>
                </a:lnTo>
                <a:lnTo>
                  <a:pt x="497713" y="498094"/>
                </a:lnTo>
                <a:lnTo>
                  <a:pt x="500126" y="490474"/>
                </a:lnTo>
                <a:lnTo>
                  <a:pt x="502920" y="493014"/>
                </a:lnTo>
                <a:lnTo>
                  <a:pt x="502793" y="494284"/>
                </a:lnTo>
                <a:lnTo>
                  <a:pt x="503428" y="496824"/>
                </a:lnTo>
                <a:lnTo>
                  <a:pt x="504190" y="498094"/>
                </a:lnTo>
                <a:lnTo>
                  <a:pt x="506476" y="496824"/>
                </a:lnTo>
                <a:lnTo>
                  <a:pt x="507365" y="496824"/>
                </a:lnTo>
                <a:lnTo>
                  <a:pt x="507365" y="495554"/>
                </a:lnTo>
                <a:lnTo>
                  <a:pt x="506984" y="494284"/>
                </a:lnTo>
                <a:lnTo>
                  <a:pt x="508127" y="495554"/>
                </a:lnTo>
                <a:lnTo>
                  <a:pt x="510146" y="494284"/>
                </a:lnTo>
                <a:lnTo>
                  <a:pt x="516191" y="490474"/>
                </a:lnTo>
                <a:lnTo>
                  <a:pt x="528320" y="482854"/>
                </a:lnTo>
                <a:lnTo>
                  <a:pt x="545998" y="446024"/>
                </a:lnTo>
                <a:lnTo>
                  <a:pt x="546608" y="444754"/>
                </a:lnTo>
                <a:lnTo>
                  <a:pt x="546608" y="442214"/>
                </a:lnTo>
                <a:lnTo>
                  <a:pt x="546227" y="442214"/>
                </a:lnTo>
                <a:lnTo>
                  <a:pt x="544957" y="440944"/>
                </a:lnTo>
                <a:lnTo>
                  <a:pt x="546608" y="439674"/>
                </a:lnTo>
                <a:lnTo>
                  <a:pt x="546989" y="439674"/>
                </a:lnTo>
                <a:lnTo>
                  <a:pt x="547243" y="435864"/>
                </a:lnTo>
                <a:lnTo>
                  <a:pt x="548386" y="434594"/>
                </a:lnTo>
                <a:lnTo>
                  <a:pt x="548322" y="432054"/>
                </a:lnTo>
                <a:lnTo>
                  <a:pt x="548386" y="425704"/>
                </a:lnTo>
                <a:close/>
              </a:path>
              <a:path w="548640" h="503554" extrusionOk="0">
                <a:moveTo>
                  <a:pt x="548386" y="245859"/>
                </a:moveTo>
                <a:lnTo>
                  <a:pt x="546862" y="242049"/>
                </a:lnTo>
                <a:lnTo>
                  <a:pt x="546735" y="234442"/>
                </a:lnTo>
                <a:lnTo>
                  <a:pt x="545465" y="231889"/>
                </a:lnTo>
                <a:lnTo>
                  <a:pt x="544830" y="230619"/>
                </a:lnTo>
                <a:lnTo>
                  <a:pt x="543433" y="226809"/>
                </a:lnTo>
                <a:lnTo>
                  <a:pt x="541401" y="219189"/>
                </a:lnTo>
                <a:lnTo>
                  <a:pt x="539115" y="216649"/>
                </a:lnTo>
                <a:lnTo>
                  <a:pt x="537464" y="212839"/>
                </a:lnTo>
                <a:lnTo>
                  <a:pt x="536956" y="211569"/>
                </a:lnTo>
                <a:lnTo>
                  <a:pt x="536956" y="210299"/>
                </a:lnTo>
                <a:lnTo>
                  <a:pt x="533781" y="209042"/>
                </a:lnTo>
                <a:lnTo>
                  <a:pt x="532765" y="205219"/>
                </a:lnTo>
                <a:lnTo>
                  <a:pt x="530733" y="202692"/>
                </a:lnTo>
                <a:lnTo>
                  <a:pt x="528828" y="201409"/>
                </a:lnTo>
                <a:lnTo>
                  <a:pt x="526923" y="200139"/>
                </a:lnTo>
                <a:lnTo>
                  <a:pt x="526288" y="198869"/>
                </a:lnTo>
                <a:lnTo>
                  <a:pt x="525145" y="197599"/>
                </a:lnTo>
                <a:lnTo>
                  <a:pt x="523113" y="197599"/>
                </a:lnTo>
                <a:lnTo>
                  <a:pt x="520700" y="196342"/>
                </a:lnTo>
                <a:lnTo>
                  <a:pt x="519557" y="193789"/>
                </a:lnTo>
                <a:lnTo>
                  <a:pt x="518795" y="192519"/>
                </a:lnTo>
                <a:lnTo>
                  <a:pt x="516255" y="192519"/>
                </a:lnTo>
                <a:lnTo>
                  <a:pt x="515112" y="191249"/>
                </a:lnTo>
                <a:lnTo>
                  <a:pt x="513080" y="188709"/>
                </a:lnTo>
                <a:lnTo>
                  <a:pt x="511683" y="188709"/>
                </a:lnTo>
                <a:lnTo>
                  <a:pt x="508762" y="186169"/>
                </a:lnTo>
                <a:lnTo>
                  <a:pt x="505968" y="186169"/>
                </a:lnTo>
                <a:lnTo>
                  <a:pt x="503936" y="183642"/>
                </a:lnTo>
                <a:lnTo>
                  <a:pt x="502412" y="183642"/>
                </a:lnTo>
                <a:lnTo>
                  <a:pt x="491363" y="181089"/>
                </a:lnTo>
                <a:lnTo>
                  <a:pt x="489458" y="183642"/>
                </a:lnTo>
                <a:lnTo>
                  <a:pt x="488823" y="181089"/>
                </a:lnTo>
                <a:lnTo>
                  <a:pt x="480060" y="179819"/>
                </a:lnTo>
                <a:lnTo>
                  <a:pt x="460502" y="179819"/>
                </a:lnTo>
                <a:lnTo>
                  <a:pt x="458851" y="181089"/>
                </a:lnTo>
                <a:lnTo>
                  <a:pt x="457708" y="181089"/>
                </a:lnTo>
                <a:lnTo>
                  <a:pt x="453644" y="179819"/>
                </a:lnTo>
                <a:lnTo>
                  <a:pt x="451358" y="183642"/>
                </a:lnTo>
                <a:lnTo>
                  <a:pt x="445897" y="183642"/>
                </a:lnTo>
                <a:lnTo>
                  <a:pt x="444119" y="184899"/>
                </a:lnTo>
                <a:lnTo>
                  <a:pt x="441452" y="186169"/>
                </a:lnTo>
                <a:lnTo>
                  <a:pt x="439547" y="187439"/>
                </a:lnTo>
                <a:lnTo>
                  <a:pt x="439801" y="188709"/>
                </a:lnTo>
                <a:lnTo>
                  <a:pt x="440817" y="191249"/>
                </a:lnTo>
                <a:lnTo>
                  <a:pt x="441325" y="191249"/>
                </a:lnTo>
                <a:lnTo>
                  <a:pt x="442976" y="189992"/>
                </a:lnTo>
                <a:lnTo>
                  <a:pt x="443230" y="189992"/>
                </a:lnTo>
                <a:lnTo>
                  <a:pt x="443103" y="188709"/>
                </a:lnTo>
                <a:lnTo>
                  <a:pt x="443611" y="187439"/>
                </a:lnTo>
                <a:lnTo>
                  <a:pt x="444500" y="186169"/>
                </a:lnTo>
                <a:lnTo>
                  <a:pt x="448056" y="187439"/>
                </a:lnTo>
                <a:lnTo>
                  <a:pt x="446659" y="188709"/>
                </a:lnTo>
                <a:lnTo>
                  <a:pt x="444373" y="189992"/>
                </a:lnTo>
                <a:lnTo>
                  <a:pt x="443484" y="193789"/>
                </a:lnTo>
                <a:lnTo>
                  <a:pt x="441960" y="193789"/>
                </a:lnTo>
                <a:lnTo>
                  <a:pt x="441325" y="196342"/>
                </a:lnTo>
                <a:lnTo>
                  <a:pt x="438277" y="189992"/>
                </a:lnTo>
                <a:lnTo>
                  <a:pt x="435610" y="188709"/>
                </a:lnTo>
                <a:lnTo>
                  <a:pt x="435229" y="191249"/>
                </a:lnTo>
                <a:lnTo>
                  <a:pt x="433324" y="191249"/>
                </a:lnTo>
                <a:lnTo>
                  <a:pt x="430657" y="196342"/>
                </a:lnTo>
                <a:lnTo>
                  <a:pt x="428371" y="196342"/>
                </a:lnTo>
                <a:lnTo>
                  <a:pt x="426847" y="197599"/>
                </a:lnTo>
                <a:lnTo>
                  <a:pt x="426974" y="200139"/>
                </a:lnTo>
                <a:lnTo>
                  <a:pt x="426720" y="201409"/>
                </a:lnTo>
                <a:lnTo>
                  <a:pt x="425323" y="200139"/>
                </a:lnTo>
                <a:lnTo>
                  <a:pt x="423799" y="200139"/>
                </a:lnTo>
                <a:lnTo>
                  <a:pt x="419862" y="205219"/>
                </a:lnTo>
                <a:lnTo>
                  <a:pt x="419354" y="206489"/>
                </a:lnTo>
                <a:lnTo>
                  <a:pt x="416560" y="206489"/>
                </a:lnTo>
                <a:lnTo>
                  <a:pt x="414147" y="211569"/>
                </a:lnTo>
                <a:lnTo>
                  <a:pt x="412750" y="214109"/>
                </a:lnTo>
                <a:lnTo>
                  <a:pt x="407670" y="216649"/>
                </a:lnTo>
                <a:lnTo>
                  <a:pt x="403987" y="222999"/>
                </a:lnTo>
                <a:lnTo>
                  <a:pt x="402717" y="226809"/>
                </a:lnTo>
                <a:lnTo>
                  <a:pt x="399796" y="225539"/>
                </a:lnTo>
                <a:lnTo>
                  <a:pt x="399542" y="225539"/>
                </a:lnTo>
                <a:lnTo>
                  <a:pt x="399161" y="229349"/>
                </a:lnTo>
                <a:lnTo>
                  <a:pt x="398526" y="231889"/>
                </a:lnTo>
                <a:lnTo>
                  <a:pt x="397129" y="230619"/>
                </a:lnTo>
                <a:lnTo>
                  <a:pt x="396240" y="229349"/>
                </a:lnTo>
                <a:lnTo>
                  <a:pt x="393065" y="231889"/>
                </a:lnTo>
                <a:lnTo>
                  <a:pt x="389763" y="234442"/>
                </a:lnTo>
                <a:lnTo>
                  <a:pt x="386969" y="236969"/>
                </a:lnTo>
                <a:lnTo>
                  <a:pt x="383540" y="239509"/>
                </a:lnTo>
                <a:lnTo>
                  <a:pt x="379730" y="240792"/>
                </a:lnTo>
                <a:lnTo>
                  <a:pt x="375666" y="242049"/>
                </a:lnTo>
                <a:lnTo>
                  <a:pt x="371348" y="242049"/>
                </a:lnTo>
                <a:lnTo>
                  <a:pt x="370967" y="240792"/>
                </a:lnTo>
                <a:lnTo>
                  <a:pt x="370967" y="239509"/>
                </a:lnTo>
                <a:lnTo>
                  <a:pt x="370967" y="236969"/>
                </a:lnTo>
                <a:lnTo>
                  <a:pt x="370332" y="233159"/>
                </a:lnTo>
                <a:lnTo>
                  <a:pt x="367538" y="228092"/>
                </a:lnTo>
                <a:lnTo>
                  <a:pt x="367157" y="225539"/>
                </a:lnTo>
                <a:lnTo>
                  <a:pt x="366141" y="221742"/>
                </a:lnTo>
                <a:lnTo>
                  <a:pt x="363093" y="221742"/>
                </a:lnTo>
                <a:lnTo>
                  <a:pt x="363855" y="220459"/>
                </a:lnTo>
                <a:lnTo>
                  <a:pt x="364236" y="219189"/>
                </a:lnTo>
                <a:lnTo>
                  <a:pt x="364236" y="217919"/>
                </a:lnTo>
                <a:lnTo>
                  <a:pt x="363601" y="216649"/>
                </a:lnTo>
                <a:lnTo>
                  <a:pt x="361696" y="214109"/>
                </a:lnTo>
                <a:lnTo>
                  <a:pt x="361442" y="211569"/>
                </a:lnTo>
                <a:lnTo>
                  <a:pt x="359918" y="210299"/>
                </a:lnTo>
                <a:lnTo>
                  <a:pt x="358648" y="209042"/>
                </a:lnTo>
                <a:lnTo>
                  <a:pt x="357378" y="209042"/>
                </a:lnTo>
                <a:lnTo>
                  <a:pt x="356743" y="205219"/>
                </a:lnTo>
                <a:lnTo>
                  <a:pt x="354584" y="202692"/>
                </a:lnTo>
                <a:lnTo>
                  <a:pt x="350901" y="200139"/>
                </a:lnTo>
                <a:lnTo>
                  <a:pt x="350266" y="198869"/>
                </a:lnTo>
                <a:lnTo>
                  <a:pt x="348996" y="197599"/>
                </a:lnTo>
                <a:lnTo>
                  <a:pt x="346964" y="197599"/>
                </a:lnTo>
                <a:lnTo>
                  <a:pt x="344424" y="196342"/>
                </a:lnTo>
                <a:lnTo>
                  <a:pt x="343408" y="193789"/>
                </a:lnTo>
                <a:lnTo>
                  <a:pt x="340106" y="193789"/>
                </a:lnTo>
                <a:lnTo>
                  <a:pt x="339217" y="191249"/>
                </a:lnTo>
                <a:lnTo>
                  <a:pt x="337820" y="189992"/>
                </a:lnTo>
                <a:lnTo>
                  <a:pt x="336677" y="188709"/>
                </a:lnTo>
                <a:lnTo>
                  <a:pt x="333883" y="187439"/>
                </a:lnTo>
                <a:lnTo>
                  <a:pt x="331216" y="186169"/>
                </a:lnTo>
                <a:lnTo>
                  <a:pt x="301879" y="179819"/>
                </a:lnTo>
                <a:lnTo>
                  <a:pt x="288798" y="179819"/>
                </a:lnTo>
                <a:lnTo>
                  <a:pt x="269748" y="184899"/>
                </a:lnTo>
                <a:lnTo>
                  <a:pt x="264033" y="187439"/>
                </a:lnTo>
                <a:lnTo>
                  <a:pt x="261366" y="188709"/>
                </a:lnTo>
                <a:lnTo>
                  <a:pt x="260096" y="188709"/>
                </a:lnTo>
                <a:lnTo>
                  <a:pt x="257937" y="189992"/>
                </a:lnTo>
                <a:lnTo>
                  <a:pt x="257429" y="189992"/>
                </a:lnTo>
                <a:lnTo>
                  <a:pt x="257429" y="191249"/>
                </a:lnTo>
                <a:lnTo>
                  <a:pt x="257937" y="192519"/>
                </a:lnTo>
                <a:lnTo>
                  <a:pt x="256794" y="192519"/>
                </a:lnTo>
                <a:lnTo>
                  <a:pt x="255524" y="193789"/>
                </a:lnTo>
                <a:lnTo>
                  <a:pt x="252095" y="196342"/>
                </a:lnTo>
                <a:lnTo>
                  <a:pt x="246380" y="201409"/>
                </a:lnTo>
                <a:lnTo>
                  <a:pt x="246126" y="202692"/>
                </a:lnTo>
                <a:lnTo>
                  <a:pt x="246126" y="203949"/>
                </a:lnTo>
                <a:lnTo>
                  <a:pt x="246761" y="205219"/>
                </a:lnTo>
                <a:lnTo>
                  <a:pt x="243967" y="203949"/>
                </a:lnTo>
                <a:lnTo>
                  <a:pt x="240411" y="206489"/>
                </a:lnTo>
                <a:lnTo>
                  <a:pt x="238125" y="211569"/>
                </a:lnTo>
                <a:lnTo>
                  <a:pt x="231902" y="217919"/>
                </a:lnTo>
                <a:lnTo>
                  <a:pt x="230251" y="220459"/>
                </a:lnTo>
                <a:lnTo>
                  <a:pt x="226822" y="224269"/>
                </a:lnTo>
                <a:lnTo>
                  <a:pt x="212979" y="235699"/>
                </a:lnTo>
                <a:lnTo>
                  <a:pt x="212090" y="235699"/>
                </a:lnTo>
                <a:lnTo>
                  <a:pt x="212090" y="238239"/>
                </a:lnTo>
                <a:lnTo>
                  <a:pt x="215646" y="238239"/>
                </a:lnTo>
                <a:lnTo>
                  <a:pt x="215646" y="239509"/>
                </a:lnTo>
                <a:lnTo>
                  <a:pt x="213614" y="239509"/>
                </a:lnTo>
                <a:lnTo>
                  <a:pt x="211709" y="238239"/>
                </a:lnTo>
                <a:lnTo>
                  <a:pt x="209804" y="238239"/>
                </a:lnTo>
                <a:lnTo>
                  <a:pt x="208534" y="239509"/>
                </a:lnTo>
                <a:lnTo>
                  <a:pt x="206248" y="240792"/>
                </a:lnTo>
                <a:lnTo>
                  <a:pt x="203200" y="240792"/>
                </a:lnTo>
                <a:lnTo>
                  <a:pt x="200660" y="242049"/>
                </a:lnTo>
                <a:lnTo>
                  <a:pt x="190246" y="242049"/>
                </a:lnTo>
                <a:lnTo>
                  <a:pt x="189738" y="234442"/>
                </a:lnTo>
                <a:lnTo>
                  <a:pt x="187452" y="234442"/>
                </a:lnTo>
                <a:lnTo>
                  <a:pt x="187325" y="233159"/>
                </a:lnTo>
                <a:lnTo>
                  <a:pt x="187706" y="233159"/>
                </a:lnTo>
                <a:lnTo>
                  <a:pt x="187833" y="231889"/>
                </a:lnTo>
                <a:lnTo>
                  <a:pt x="187833" y="229349"/>
                </a:lnTo>
                <a:lnTo>
                  <a:pt x="185801" y="226809"/>
                </a:lnTo>
                <a:lnTo>
                  <a:pt x="185674" y="222999"/>
                </a:lnTo>
                <a:lnTo>
                  <a:pt x="185039" y="222999"/>
                </a:lnTo>
                <a:lnTo>
                  <a:pt x="182499" y="216649"/>
                </a:lnTo>
                <a:lnTo>
                  <a:pt x="180848" y="214109"/>
                </a:lnTo>
                <a:lnTo>
                  <a:pt x="179705" y="212839"/>
                </a:lnTo>
                <a:lnTo>
                  <a:pt x="179705" y="210299"/>
                </a:lnTo>
                <a:lnTo>
                  <a:pt x="179705" y="209042"/>
                </a:lnTo>
                <a:lnTo>
                  <a:pt x="177546" y="210299"/>
                </a:lnTo>
                <a:lnTo>
                  <a:pt x="176530" y="209042"/>
                </a:lnTo>
                <a:lnTo>
                  <a:pt x="175895" y="205219"/>
                </a:lnTo>
                <a:lnTo>
                  <a:pt x="173736" y="202692"/>
                </a:lnTo>
                <a:lnTo>
                  <a:pt x="169926" y="200139"/>
                </a:lnTo>
                <a:lnTo>
                  <a:pt x="168656" y="197599"/>
                </a:lnTo>
                <a:lnTo>
                  <a:pt x="167005" y="197599"/>
                </a:lnTo>
                <a:lnTo>
                  <a:pt x="165354" y="196342"/>
                </a:lnTo>
                <a:lnTo>
                  <a:pt x="163195" y="195059"/>
                </a:lnTo>
                <a:lnTo>
                  <a:pt x="162941" y="193789"/>
                </a:lnTo>
                <a:lnTo>
                  <a:pt x="159385" y="192519"/>
                </a:lnTo>
                <a:lnTo>
                  <a:pt x="158115" y="189992"/>
                </a:lnTo>
                <a:lnTo>
                  <a:pt x="154178" y="187439"/>
                </a:lnTo>
                <a:lnTo>
                  <a:pt x="151257" y="187439"/>
                </a:lnTo>
                <a:lnTo>
                  <a:pt x="149352" y="186169"/>
                </a:lnTo>
                <a:lnTo>
                  <a:pt x="123698" y="179819"/>
                </a:lnTo>
                <a:lnTo>
                  <a:pt x="103886" y="179819"/>
                </a:lnTo>
                <a:lnTo>
                  <a:pt x="100076" y="181089"/>
                </a:lnTo>
                <a:lnTo>
                  <a:pt x="97028" y="181089"/>
                </a:lnTo>
                <a:lnTo>
                  <a:pt x="88392" y="184899"/>
                </a:lnTo>
                <a:lnTo>
                  <a:pt x="82296" y="187439"/>
                </a:lnTo>
                <a:lnTo>
                  <a:pt x="77597" y="189992"/>
                </a:lnTo>
                <a:lnTo>
                  <a:pt x="73152" y="195059"/>
                </a:lnTo>
                <a:lnTo>
                  <a:pt x="71628" y="196342"/>
                </a:lnTo>
                <a:lnTo>
                  <a:pt x="69850" y="197599"/>
                </a:lnTo>
                <a:lnTo>
                  <a:pt x="69723" y="198869"/>
                </a:lnTo>
                <a:lnTo>
                  <a:pt x="66675" y="201409"/>
                </a:lnTo>
                <a:lnTo>
                  <a:pt x="64389" y="202692"/>
                </a:lnTo>
                <a:lnTo>
                  <a:pt x="62992" y="205219"/>
                </a:lnTo>
                <a:lnTo>
                  <a:pt x="62230" y="206489"/>
                </a:lnTo>
                <a:lnTo>
                  <a:pt x="59436" y="206489"/>
                </a:lnTo>
                <a:lnTo>
                  <a:pt x="58547" y="209042"/>
                </a:lnTo>
                <a:lnTo>
                  <a:pt x="57277" y="211569"/>
                </a:lnTo>
                <a:lnTo>
                  <a:pt x="56261" y="212839"/>
                </a:lnTo>
                <a:lnTo>
                  <a:pt x="55499" y="214109"/>
                </a:lnTo>
                <a:lnTo>
                  <a:pt x="58166" y="215392"/>
                </a:lnTo>
                <a:lnTo>
                  <a:pt x="57404" y="216649"/>
                </a:lnTo>
                <a:lnTo>
                  <a:pt x="52832" y="215392"/>
                </a:lnTo>
                <a:lnTo>
                  <a:pt x="50419" y="217919"/>
                </a:lnTo>
                <a:lnTo>
                  <a:pt x="46990" y="222999"/>
                </a:lnTo>
                <a:lnTo>
                  <a:pt x="36322" y="231889"/>
                </a:lnTo>
                <a:lnTo>
                  <a:pt x="14478" y="242049"/>
                </a:lnTo>
                <a:lnTo>
                  <a:pt x="6858" y="242049"/>
                </a:lnTo>
                <a:lnTo>
                  <a:pt x="4953" y="243319"/>
                </a:lnTo>
                <a:lnTo>
                  <a:pt x="635" y="243319"/>
                </a:lnTo>
                <a:lnTo>
                  <a:pt x="127" y="244589"/>
                </a:lnTo>
                <a:lnTo>
                  <a:pt x="0" y="247142"/>
                </a:lnTo>
                <a:lnTo>
                  <a:pt x="381" y="252209"/>
                </a:lnTo>
                <a:lnTo>
                  <a:pt x="381" y="254749"/>
                </a:lnTo>
                <a:lnTo>
                  <a:pt x="15113" y="254749"/>
                </a:lnTo>
                <a:lnTo>
                  <a:pt x="16383" y="252209"/>
                </a:lnTo>
                <a:lnTo>
                  <a:pt x="18415" y="252209"/>
                </a:lnTo>
                <a:lnTo>
                  <a:pt x="18034" y="253492"/>
                </a:lnTo>
                <a:lnTo>
                  <a:pt x="24892" y="257289"/>
                </a:lnTo>
                <a:lnTo>
                  <a:pt x="25527" y="254749"/>
                </a:lnTo>
                <a:lnTo>
                  <a:pt x="29083" y="257289"/>
                </a:lnTo>
                <a:lnTo>
                  <a:pt x="28194" y="258559"/>
                </a:lnTo>
                <a:lnTo>
                  <a:pt x="40640" y="269989"/>
                </a:lnTo>
                <a:lnTo>
                  <a:pt x="42418" y="267449"/>
                </a:lnTo>
                <a:lnTo>
                  <a:pt x="42926" y="268719"/>
                </a:lnTo>
                <a:lnTo>
                  <a:pt x="42037" y="271259"/>
                </a:lnTo>
                <a:lnTo>
                  <a:pt x="43180" y="272542"/>
                </a:lnTo>
                <a:lnTo>
                  <a:pt x="45466" y="273799"/>
                </a:lnTo>
                <a:lnTo>
                  <a:pt x="45847" y="275069"/>
                </a:lnTo>
                <a:lnTo>
                  <a:pt x="47625" y="275069"/>
                </a:lnTo>
                <a:lnTo>
                  <a:pt x="47498" y="278892"/>
                </a:lnTo>
                <a:lnTo>
                  <a:pt x="50800" y="282689"/>
                </a:lnTo>
                <a:lnTo>
                  <a:pt x="52451" y="285242"/>
                </a:lnTo>
                <a:lnTo>
                  <a:pt x="68199" y="303009"/>
                </a:lnTo>
                <a:lnTo>
                  <a:pt x="71120" y="304279"/>
                </a:lnTo>
                <a:lnTo>
                  <a:pt x="75311" y="308089"/>
                </a:lnTo>
                <a:lnTo>
                  <a:pt x="78359" y="310629"/>
                </a:lnTo>
                <a:lnTo>
                  <a:pt x="80899" y="309359"/>
                </a:lnTo>
                <a:lnTo>
                  <a:pt x="80137" y="310629"/>
                </a:lnTo>
                <a:lnTo>
                  <a:pt x="80391" y="311912"/>
                </a:lnTo>
                <a:lnTo>
                  <a:pt x="87630" y="315709"/>
                </a:lnTo>
                <a:lnTo>
                  <a:pt x="90551" y="318262"/>
                </a:lnTo>
                <a:lnTo>
                  <a:pt x="99822" y="319519"/>
                </a:lnTo>
                <a:lnTo>
                  <a:pt x="100838" y="319519"/>
                </a:lnTo>
                <a:lnTo>
                  <a:pt x="104140" y="322059"/>
                </a:lnTo>
                <a:lnTo>
                  <a:pt x="106807" y="323329"/>
                </a:lnTo>
                <a:lnTo>
                  <a:pt x="110490" y="322059"/>
                </a:lnTo>
                <a:lnTo>
                  <a:pt x="111379" y="322059"/>
                </a:lnTo>
                <a:lnTo>
                  <a:pt x="113538" y="323329"/>
                </a:lnTo>
                <a:lnTo>
                  <a:pt x="127127" y="323329"/>
                </a:lnTo>
                <a:lnTo>
                  <a:pt x="131699" y="322059"/>
                </a:lnTo>
                <a:lnTo>
                  <a:pt x="154432" y="314439"/>
                </a:lnTo>
                <a:lnTo>
                  <a:pt x="157734" y="311912"/>
                </a:lnTo>
                <a:lnTo>
                  <a:pt x="161417" y="310629"/>
                </a:lnTo>
                <a:lnTo>
                  <a:pt x="162610" y="309359"/>
                </a:lnTo>
                <a:lnTo>
                  <a:pt x="181737" y="289039"/>
                </a:lnTo>
                <a:lnTo>
                  <a:pt x="181737" y="286499"/>
                </a:lnTo>
                <a:lnTo>
                  <a:pt x="182753" y="286499"/>
                </a:lnTo>
                <a:lnTo>
                  <a:pt x="185547" y="280149"/>
                </a:lnTo>
                <a:lnTo>
                  <a:pt x="186817" y="275069"/>
                </a:lnTo>
                <a:lnTo>
                  <a:pt x="188760" y="267449"/>
                </a:lnTo>
                <a:lnTo>
                  <a:pt x="189738" y="263639"/>
                </a:lnTo>
                <a:lnTo>
                  <a:pt x="189611" y="261099"/>
                </a:lnTo>
                <a:lnTo>
                  <a:pt x="190246" y="257289"/>
                </a:lnTo>
                <a:lnTo>
                  <a:pt x="191135" y="254749"/>
                </a:lnTo>
                <a:lnTo>
                  <a:pt x="196723" y="254749"/>
                </a:lnTo>
                <a:lnTo>
                  <a:pt x="201803" y="256019"/>
                </a:lnTo>
                <a:lnTo>
                  <a:pt x="206502" y="257289"/>
                </a:lnTo>
                <a:lnTo>
                  <a:pt x="213106" y="262369"/>
                </a:lnTo>
                <a:lnTo>
                  <a:pt x="213995" y="262369"/>
                </a:lnTo>
                <a:lnTo>
                  <a:pt x="215519" y="263639"/>
                </a:lnTo>
                <a:lnTo>
                  <a:pt x="220091" y="268719"/>
                </a:lnTo>
                <a:lnTo>
                  <a:pt x="222250" y="271259"/>
                </a:lnTo>
                <a:lnTo>
                  <a:pt x="224663" y="273799"/>
                </a:lnTo>
                <a:lnTo>
                  <a:pt x="225171" y="273799"/>
                </a:lnTo>
                <a:lnTo>
                  <a:pt x="225552" y="276339"/>
                </a:lnTo>
                <a:lnTo>
                  <a:pt x="230632" y="281419"/>
                </a:lnTo>
                <a:lnTo>
                  <a:pt x="235839" y="287769"/>
                </a:lnTo>
                <a:lnTo>
                  <a:pt x="238379" y="290322"/>
                </a:lnTo>
                <a:lnTo>
                  <a:pt x="238887" y="294119"/>
                </a:lnTo>
                <a:lnTo>
                  <a:pt x="243713" y="295389"/>
                </a:lnTo>
                <a:lnTo>
                  <a:pt x="244729" y="299212"/>
                </a:lnTo>
                <a:lnTo>
                  <a:pt x="245618" y="299212"/>
                </a:lnTo>
                <a:lnTo>
                  <a:pt x="256794" y="308089"/>
                </a:lnTo>
                <a:lnTo>
                  <a:pt x="257429" y="309359"/>
                </a:lnTo>
                <a:lnTo>
                  <a:pt x="258953" y="310629"/>
                </a:lnTo>
                <a:lnTo>
                  <a:pt x="259715" y="310629"/>
                </a:lnTo>
                <a:lnTo>
                  <a:pt x="264287" y="313169"/>
                </a:lnTo>
                <a:lnTo>
                  <a:pt x="267081" y="315709"/>
                </a:lnTo>
                <a:lnTo>
                  <a:pt x="271018" y="318262"/>
                </a:lnTo>
                <a:lnTo>
                  <a:pt x="275463" y="318262"/>
                </a:lnTo>
                <a:lnTo>
                  <a:pt x="278257" y="319519"/>
                </a:lnTo>
                <a:lnTo>
                  <a:pt x="282575" y="320789"/>
                </a:lnTo>
                <a:lnTo>
                  <a:pt x="284099" y="322059"/>
                </a:lnTo>
                <a:lnTo>
                  <a:pt x="286639" y="322059"/>
                </a:lnTo>
                <a:lnTo>
                  <a:pt x="286131" y="319519"/>
                </a:lnTo>
                <a:lnTo>
                  <a:pt x="287401" y="318262"/>
                </a:lnTo>
                <a:lnTo>
                  <a:pt x="290576" y="318262"/>
                </a:lnTo>
                <a:lnTo>
                  <a:pt x="291719" y="322059"/>
                </a:lnTo>
                <a:lnTo>
                  <a:pt x="293370" y="323329"/>
                </a:lnTo>
                <a:lnTo>
                  <a:pt x="295275" y="323329"/>
                </a:lnTo>
                <a:lnTo>
                  <a:pt x="299974" y="322059"/>
                </a:lnTo>
                <a:lnTo>
                  <a:pt x="302514" y="323329"/>
                </a:lnTo>
                <a:lnTo>
                  <a:pt x="307975" y="323329"/>
                </a:lnTo>
                <a:lnTo>
                  <a:pt x="316865" y="322059"/>
                </a:lnTo>
                <a:lnTo>
                  <a:pt x="319786" y="320789"/>
                </a:lnTo>
                <a:lnTo>
                  <a:pt x="325247" y="319519"/>
                </a:lnTo>
                <a:lnTo>
                  <a:pt x="331216" y="316979"/>
                </a:lnTo>
                <a:lnTo>
                  <a:pt x="331597" y="315709"/>
                </a:lnTo>
                <a:lnTo>
                  <a:pt x="331978" y="315709"/>
                </a:lnTo>
                <a:lnTo>
                  <a:pt x="333629" y="314439"/>
                </a:lnTo>
                <a:lnTo>
                  <a:pt x="335153" y="314439"/>
                </a:lnTo>
                <a:lnTo>
                  <a:pt x="340741" y="311912"/>
                </a:lnTo>
                <a:lnTo>
                  <a:pt x="358775" y="295389"/>
                </a:lnTo>
                <a:lnTo>
                  <a:pt x="368681" y="272542"/>
                </a:lnTo>
                <a:lnTo>
                  <a:pt x="368681" y="269989"/>
                </a:lnTo>
                <a:lnTo>
                  <a:pt x="368173" y="267449"/>
                </a:lnTo>
                <a:lnTo>
                  <a:pt x="366903" y="266192"/>
                </a:lnTo>
                <a:lnTo>
                  <a:pt x="370332" y="266192"/>
                </a:lnTo>
                <a:lnTo>
                  <a:pt x="370332" y="261099"/>
                </a:lnTo>
                <a:lnTo>
                  <a:pt x="370078" y="258559"/>
                </a:lnTo>
                <a:lnTo>
                  <a:pt x="372110" y="254749"/>
                </a:lnTo>
                <a:lnTo>
                  <a:pt x="393954" y="266192"/>
                </a:lnTo>
                <a:lnTo>
                  <a:pt x="397510" y="269989"/>
                </a:lnTo>
                <a:lnTo>
                  <a:pt x="399288" y="269989"/>
                </a:lnTo>
                <a:lnTo>
                  <a:pt x="398780" y="266192"/>
                </a:lnTo>
                <a:lnTo>
                  <a:pt x="401574" y="266192"/>
                </a:lnTo>
                <a:lnTo>
                  <a:pt x="399669" y="272542"/>
                </a:lnTo>
                <a:lnTo>
                  <a:pt x="400812" y="272542"/>
                </a:lnTo>
                <a:lnTo>
                  <a:pt x="401828" y="273799"/>
                </a:lnTo>
                <a:lnTo>
                  <a:pt x="401955" y="276339"/>
                </a:lnTo>
                <a:lnTo>
                  <a:pt x="402590" y="277609"/>
                </a:lnTo>
                <a:lnTo>
                  <a:pt x="406400" y="280149"/>
                </a:lnTo>
                <a:lnTo>
                  <a:pt x="410972" y="286499"/>
                </a:lnTo>
                <a:lnTo>
                  <a:pt x="411988" y="287769"/>
                </a:lnTo>
                <a:lnTo>
                  <a:pt x="417576" y="295389"/>
                </a:lnTo>
                <a:lnTo>
                  <a:pt x="421259" y="299212"/>
                </a:lnTo>
                <a:lnTo>
                  <a:pt x="433070" y="308089"/>
                </a:lnTo>
                <a:lnTo>
                  <a:pt x="435610" y="311912"/>
                </a:lnTo>
                <a:lnTo>
                  <a:pt x="440563" y="313169"/>
                </a:lnTo>
                <a:lnTo>
                  <a:pt x="444119" y="315709"/>
                </a:lnTo>
                <a:lnTo>
                  <a:pt x="445770" y="316979"/>
                </a:lnTo>
                <a:lnTo>
                  <a:pt x="446659" y="318262"/>
                </a:lnTo>
                <a:lnTo>
                  <a:pt x="447929" y="318262"/>
                </a:lnTo>
                <a:lnTo>
                  <a:pt x="451993" y="319519"/>
                </a:lnTo>
                <a:lnTo>
                  <a:pt x="455041" y="319519"/>
                </a:lnTo>
                <a:lnTo>
                  <a:pt x="458724" y="320789"/>
                </a:lnTo>
                <a:lnTo>
                  <a:pt x="459232" y="320789"/>
                </a:lnTo>
                <a:lnTo>
                  <a:pt x="461645" y="323329"/>
                </a:lnTo>
                <a:lnTo>
                  <a:pt x="464058" y="322059"/>
                </a:lnTo>
                <a:lnTo>
                  <a:pt x="467614" y="323329"/>
                </a:lnTo>
                <a:lnTo>
                  <a:pt x="482727" y="323329"/>
                </a:lnTo>
                <a:lnTo>
                  <a:pt x="489458" y="322059"/>
                </a:lnTo>
                <a:lnTo>
                  <a:pt x="491998" y="320789"/>
                </a:lnTo>
                <a:lnTo>
                  <a:pt x="497078" y="320789"/>
                </a:lnTo>
                <a:lnTo>
                  <a:pt x="499237" y="319519"/>
                </a:lnTo>
                <a:lnTo>
                  <a:pt x="501396" y="319519"/>
                </a:lnTo>
                <a:lnTo>
                  <a:pt x="501396" y="318262"/>
                </a:lnTo>
                <a:lnTo>
                  <a:pt x="500380" y="316979"/>
                </a:lnTo>
                <a:lnTo>
                  <a:pt x="498856" y="318262"/>
                </a:lnTo>
                <a:lnTo>
                  <a:pt x="497713" y="318262"/>
                </a:lnTo>
                <a:lnTo>
                  <a:pt x="500126" y="310629"/>
                </a:lnTo>
                <a:lnTo>
                  <a:pt x="502920" y="313169"/>
                </a:lnTo>
                <a:lnTo>
                  <a:pt x="502793" y="314439"/>
                </a:lnTo>
                <a:lnTo>
                  <a:pt x="503428" y="316979"/>
                </a:lnTo>
                <a:lnTo>
                  <a:pt x="504190" y="318262"/>
                </a:lnTo>
                <a:lnTo>
                  <a:pt x="506476" y="316979"/>
                </a:lnTo>
                <a:lnTo>
                  <a:pt x="507365" y="316979"/>
                </a:lnTo>
                <a:lnTo>
                  <a:pt x="507365" y="315709"/>
                </a:lnTo>
                <a:lnTo>
                  <a:pt x="506984" y="314439"/>
                </a:lnTo>
                <a:lnTo>
                  <a:pt x="508127" y="315709"/>
                </a:lnTo>
                <a:lnTo>
                  <a:pt x="510146" y="314439"/>
                </a:lnTo>
                <a:lnTo>
                  <a:pt x="516191" y="310629"/>
                </a:lnTo>
                <a:lnTo>
                  <a:pt x="528320" y="303009"/>
                </a:lnTo>
                <a:lnTo>
                  <a:pt x="545998" y="266192"/>
                </a:lnTo>
                <a:lnTo>
                  <a:pt x="546608" y="264909"/>
                </a:lnTo>
                <a:lnTo>
                  <a:pt x="546608" y="262369"/>
                </a:lnTo>
                <a:lnTo>
                  <a:pt x="546227" y="262369"/>
                </a:lnTo>
                <a:lnTo>
                  <a:pt x="544957" y="261099"/>
                </a:lnTo>
                <a:lnTo>
                  <a:pt x="546608" y="259842"/>
                </a:lnTo>
                <a:lnTo>
                  <a:pt x="546989" y="259842"/>
                </a:lnTo>
                <a:lnTo>
                  <a:pt x="547243" y="256019"/>
                </a:lnTo>
                <a:lnTo>
                  <a:pt x="548386" y="254749"/>
                </a:lnTo>
                <a:lnTo>
                  <a:pt x="548322" y="252209"/>
                </a:lnTo>
                <a:lnTo>
                  <a:pt x="548386" y="245859"/>
                </a:lnTo>
                <a:close/>
              </a:path>
              <a:path w="548640" h="503554" extrusionOk="0">
                <a:moveTo>
                  <a:pt x="548386" y="66040"/>
                </a:moveTo>
                <a:lnTo>
                  <a:pt x="546862" y="62230"/>
                </a:lnTo>
                <a:lnTo>
                  <a:pt x="546735" y="54610"/>
                </a:lnTo>
                <a:lnTo>
                  <a:pt x="545465" y="52070"/>
                </a:lnTo>
                <a:lnTo>
                  <a:pt x="544830" y="50800"/>
                </a:lnTo>
                <a:lnTo>
                  <a:pt x="543433" y="46990"/>
                </a:lnTo>
                <a:lnTo>
                  <a:pt x="541401" y="39370"/>
                </a:lnTo>
                <a:lnTo>
                  <a:pt x="539115" y="36830"/>
                </a:lnTo>
                <a:lnTo>
                  <a:pt x="537464" y="33020"/>
                </a:lnTo>
                <a:lnTo>
                  <a:pt x="536956" y="31750"/>
                </a:lnTo>
                <a:lnTo>
                  <a:pt x="536956" y="30480"/>
                </a:lnTo>
                <a:lnTo>
                  <a:pt x="533781" y="29210"/>
                </a:lnTo>
                <a:lnTo>
                  <a:pt x="532765" y="25400"/>
                </a:lnTo>
                <a:lnTo>
                  <a:pt x="530733" y="22860"/>
                </a:lnTo>
                <a:lnTo>
                  <a:pt x="528828" y="21590"/>
                </a:lnTo>
                <a:lnTo>
                  <a:pt x="526923" y="20320"/>
                </a:lnTo>
                <a:lnTo>
                  <a:pt x="526288" y="19050"/>
                </a:lnTo>
                <a:lnTo>
                  <a:pt x="525145" y="17780"/>
                </a:lnTo>
                <a:lnTo>
                  <a:pt x="523113" y="17780"/>
                </a:lnTo>
                <a:lnTo>
                  <a:pt x="520700" y="16510"/>
                </a:lnTo>
                <a:lnTo>
                  <a:pt x="519557" y="13970"/>
                </a:lnTo>
                <a:lnTo>
                  <a:pt x="518795" y="12700"/>
                </a:lnTo>
                <a:lnTo>
                  <a:pt x="516255" y="12700"/>
                </a:lnTo>
                <a:lnTo>
                  <a:pt x="515112" y="11430"/>
                </a:lnTo>
                <a:lnTo>
                  <a:pt x="513080" y="8890"/>
                </a:lnTo>
                <a:lnTo>
                  <a:pt x="511683" y="8890"/>
                </a:lnTo>
                <a:lnTo>
                  <a:pt x="508762" y="6350"/>
                </a:lnTo>
                <a:lnTo>
                  <a:pt x="505968" y="6350"/>
                </a:lnTo>
                <a:lnTo>
                  <a:pt x="503936" y="3810"/>
                </a:lnTo>
                <a:lnTo>
                  <a:pt x="502412" y="3810"/>
                </a:lnTo>
                <a:lnTo>
                  <a:pt x="491363" y="1270"/>
                </a:lnTo>
                <a:lnTo>
                  <a:pt x="489458" y="3810"/>
                </a:lnTo>
                <a:lnTo>
                  <a:pt x="488823" y="1270"/>
                </a:lnTo>
                <a:lnTo>
                  <a:pt x="480060" y="0"/>
                </a:lnTo>
                <a:lnTo>
                  <a:pt x="460502" y="0"/>
                </a:lnTo>
                <a:lnTo>
                  <a:pt x="458851" y="1270"/>
                </a:lnTo>
                <a:lnTo>
                  <a:pt x="457708" y="1270"/>
                </a:lnTo>
                <a:lnTo>
                  <a:pt x="453644" y="0"/>
                </a:lnTo>
                <a:lnTo>
                  <a:pt x="451358" y="3810"/>
                </a:lnTo>
                <a:lnTo>
                  <a:pt x="445897" y="3810"/>
                </a:lnTo>
                <a:lnTo>
                  <a:pt x="444119" y="5080"/>
                </a:lnTo>
                <a:lnTo>
                  <a:pt x="441452" y="6350"/>
                </a:lnTo>
                <a:lnTo>
                  <a:pt x="439547" y="7620"/>
                </a:lnTo>
                <a:lnTo>
                  <a:pt x="439801" y="8890"/>
                </a:lnTo>
                <a:lnTo>
                  <a:pt x="440817" y="11430"/>
                </a:lnTo>
                <a:lnTo>
                  <a:pt x="441325" y="11430"/>
                </a:lnTo>
                <a:lnTo>
                  <a:pt x="442976" y="10160"/>
                </a:lnTo>
                <a:lnTo>
                  <a:pt x="443230" y="10160"/>
                </a:lnTo>
                <a:lnTo>
                  <a:pt x="443103" y="8890"/>
                </a:lnTo>
                <a:lnTo>
                  <a:pt x="443611" y="7620"/>
                </a:lnTo>
                <a:lnTo>
                  <a:pt x="444500" y="6350"/>
                </a:lnTo>
                <a:lnTo>
                  <a:pt x="448056" y="7620"/>
                </a:lnTo>
                <a:lnTo>
                  <a:pt x="446659" y="8890"/>
                </a:lnTo>
                <a:lnTo>
                  <a:pt x="444373" y="10160"/>
                </a:lnTo>
                <a:lnTo>
                  <a:pt x="443484" y="13970"/>
                </a:lnTo>
                <a:lnTo>
                  <a:pt x="441960" y="13970"/>
                </a:lnTo>
                <a:lnTo>
                  <a:pt x="441325" y="16510"/>
                </a:lnTo>
                <a:lnTo>
                  <a:pt x="438277" y="10160"/>
                </a:lnTo>
                <a:lnTo>
                  <a:pt x="435610" y="8890"/>
                </a:lnTo>
                <a:lnTo>
                  <a:pt x="435229" y="11430"/>
                </a:lnTo>
                <a:lnTo>
                  <a:pt x="433324" y="11430"/>
                </a:lnTo>
                <a:lnTo>
                  <a:pt x="430657" y="16510"/>
                </a:lnTo>
                <a:lnTo>
                  <a:pt x="428371" y="16510"/>
                </a:lnTo>
                <a:lnTo>
                  <a:pt x="426847" y="17780"/>
                </a:lnTo>
                <a:lnTo>
                  <a:pt x="426974" y="20320"/>
                </a:lnTo>
                <a:lnTo>
                  <a:pt x="426720" y="21590"/>
                </a:lnTo>
                <a:lnTo>
                  <a:pt x="425323" y="20320"/>
                </a:lnTo>
                <a:lnTo>
                  <a:pt x="423799" y="20320"/>
                </a:lnTo>
                <a:lnTo>
                  <a:pt x="419862" y="25400"/>
                </a:lnTo>
                <a:lnTo>
                  <a:pt x="419354" y="26670"/>
                </a:lnTo>
                <a:lnTo>
                  <a:pt x="416560" y="26670"/>
                </a:lnTo>
                <a:lnTo>
                  <a:pt x="414147" y="31750"/>
                </a:lnTo>
                <a:lnTo>
                  <a:pt x="412750" y="34290"/>
                </a:lnTo>
                <a:lnTo>
                  <a:pt x="407670" y="36830"/>
                </a:lnTo>
                <a:lnTo>
                  <a:pt x="403987" y="43180"/>
                </a:lnTo>
                <a:lnTo>
                  <a:pt x="402717" y="46990"/>
                </a:lnTo>
                <a:lnTo>
                  <a:pt x="399796" y="45720"/>
                </a:lnTo>
                <a:lnTo>
                  <a:pt x="399542" y="45720"/>
                </a:lnTo>
                <a:lnTo>
                  <a:pt x="399161" y="49530"/>
                </a:lnTo>
                <a:lnTo>
                  <a:pt x="398526" y="52070"/>
                </a:lnTo>
                <a:lnTo>
                  <a:pt x="397129" y="50800"/>
                </a:lnTo>
                <a:lnTo>
                  <a:pt x="396240" y="49530"/>
                </a:lnTo>
                <a:lnTo>
                  <a:pt x="393065" y="52070"/>
                </a:lnTo>
                <a:lnTo>
                  <a:pt x="389763" y="54610"/>
                </a:lnTo>
                <a:lnTo>
                  <a:pt x="386969" y="57150"/>
                </a:lnTo>
                <a:lnTo>
                  <a:pt x="383540" y="59690"/>
                </a:lnTo>
                <a:lnTo>
                  <a:pt x="379730" y="60960"/>
                </a:lnTo>
                <a:lnTo>
                  <a:pt x="375666" y="62230"/>
                </a:lnTo>
                <a:lnTo>
                  <a:pt x="371348" y="62230"/>
                </a:lnTo>
                <a:lnTo>
                  <a:pt x="370967" y="60960"/>
                </a:lnTo>
                <a:lnTo>
                  <a:pt x="370967" y="59690"/>
                </a:lnTo>
                <a:lnTo>
                  <a:pt x="370967" y="57150"/>
                </a:lnTo>
                <a:lnTo>
                  <a:pt x="370332" y="53340"/>
                </a:lnTo>
                <a:lnTo>
                  <a:pt x="367538" y="48260"/>
                </a:lnTo>
                <a:lnTo>
                  <a:pt x="367157" y="45720"/>
                </a:lnTo>
                <a:lnTo>
                  <a:pt x="366141" y="41910"/>
                </a:lnTo>
                <a:lnTo>
                  <a:pt x="363093" y="41910"/>
                </a:lnTo>
                <a:lnTo>
                  <a:pt x="363855" y="40640"/>
                </a:lnTo>
                <a:lnTo>
                  <a:pt x="364236" y="39370"/>
                </a:lnTo>
                <a:lnTo>
                  <a:pt x="364236" y="38100"/>
                </a:lnTo>
                <a:lnTo>
                  <a:pt x="363601" y="36830"/>
                </a:lnTo>
                <a:lnTo>
                  <a:pt x="361696" y="34290"/>
                </a:lnTo>
                <a:lnTo>
                  <a:pt x="361442" y="31750"/>
                </a:lnTo>
                <a:lnTo>
                  <a:pt x="359918" y="30480"/>
                </a:lnTo>
                <a:lnTo>
                  <a:pt x="358648" y="29210"/>
                </a:lnTo>
                <a:lnTo>
                  <a:pt x="357378" y="29210"/>
                </a:lnTo>
                <a:lnTo>
                  <a:pt x="356743" y="25400"/>
                </a:lnTo>
                <a:lnTo>
                  <a:pt x="354584" y="22860"/>
                </a:lnTo>
                <a:lnTo>
                  <a:pt x="350901" y="20320"/>
                </a:lnTo>
                <a:lnTo>
                  <a:pt x="350266" y="19050"/>
                </a:lnTo>
                <a:lnTo>
                  <a:pt x="348996" y="17780"/>
                </a:lnTo>
                <a:lnTo>
                  <a:pt x="346964" y="17780"/>
                </a:lnTo>
                <a:lnTo>
                  <a:pt x="344424" y="16510"/>
                </a:lnTo>
                <a:lnTo>
                  <a:pt x="343408" y="13970"/>
                </a:lnTo>
                <a:lnTo>
                  <a:pt x="340106" y="13970"/>
                </a:lnTo>
                <a:lnTo>
                  <a:pt x="339217" y="11430"/>
                </a:lnTo>
                <a:lnTo>
                  <a:pt x="337820" y="10160"/>
                </a:lnTo>
                <a:lnTo>
                  <a:pt x="336677" y="8890"/>
                </a:lnTo>
                <a:lnTo>
                  <a:pt x="333883" y="7620"/>
                </a:lnTo>
                <a:lnTo>
                  <a:pt x="331216" y="6350"/>
                </a:lnTo>
                <a:lnTo>
                  <a:pt x="301879" y="0"/>
                </a:lnTo>
                <a:lnTo>
                  <a:pt x="288798" y="0"/>
                </a:lnTo>
                <a:lnTo>
                  <a:pt x="269748" y="5080"/>
                </a:lnTo>
                <a:lnTo>
                  <a:pt x="264033" y="7620"/>
                </a:lnTo>
                <a:lnTo>
                  <a:pt x="261366" y="8890"/>
                </a:lnTo>
                <a:lnTo>
                  <a:pt x="260096" y="8890"/>
                </a:lnTo>
                <a:lnTo>
                  <a:pt x="257937" y="10160"/>
                </a:lnTo>
                <a:lnTo>
                  <a:pt x="257429" y="10160"/>
                </a:lnTo>
                <a:lnTo>
                  <a:pt x="257429" y="11430"/>
                </a:lnTo>
                <a:lnTo>
                  <a:pt x="257937" y="12700"/>
                </a:lnTo>
                <a:lnTo>
                  <a:pt x="256794" y="12700"/>
                </a:lnTo>
                <a:lnTo>
                  <a:pt x="255524" y="13970"/>
                </a:lnTo>
                <a:lnTo>
                  <a:pt x="252095" y="16510"/>
                </a:lnTo>
                <a:lnTo>
                  <a:pt x="246380" y="21590"/>
                </a:lnTo>
                <a:lnTo>
                  <a:pt x="246126" y="22860"/>
                </a:lnTo>
                <a:lnTo>
                  <a:pt x="246126" y="24130"/>
                </a:lnTo>
                <a:lnTo>
                  <a:pt x="246761" y="25400"/>
                </a:lnTo>
                <a:lnTo>
                  <a:pt x="243967" y="24130"/>
                </a:lnTo>
                <a:lnTo>
                  <a:pt x="240411" y="26670"/>
                </a:lnTo>
                <a:lnTo>
                  <a:pt x="238125" y="31750"/>
                </a:lnTo>
                <a:lnTo>
                  <a:pt x="231902" y="38100"/>
                </a:lnTo>
                <a:lnTo>
                  <a:pt x="230251" y="40640"/>
                </a:lnTo>
                <a:lnTo>
                  <a:pt x="226822" y="44450"/>
                </a:lnTo>
                <a:lnTo>
                  <a:pt x="212979" y="55880"/>
                </a:lnTo>
                <a:lnTo>
                  <a:pt x="212090" y="55880"/>
                </a:lnTo>
                <a:lnTo>
                  <a:pt x="212090" y="58420"/>
                </a:lnTo>
                <a:lnTo>
                  <a:pt x="215646" y="58420"/>
                </a:lnTo>
                <a:lnTo>
                  <a:pt x="215646" y="59690"/>
                </a:lnTo>
                <a:lnTo>
                  <a:pt x="213614" y="59690"/>
                </a:lnTo>
                <a:lnTo>
                  <a:pt x="211709" y="58420"/>
                </a:lnTo>
                <a:lnTo>
                  <a:pt x="209804" y="58420"/>
                </a:lnTo>
                <a:lnTo>
                  <a:pt x="208534" y="59690"/>
                </a:lnTo>
                <a:lnTo>
                  <a:pt x="206248" y="60960"/>
                </a:lnTo>
                <a:lnTo>
                  <a:pt x="203200" y="60960"/>
                </a:lnTo>
                <a:lnTo>
                  <a:pt x="200660" y="62230"/>
                </a:lnTo>
                <a:lnTo>
                  <a:pt x="190246" y="62230"/>
                </a:lnTo>
                <a:lnTo>
                  <a:pt x="189738" y="54610"/>
                </a:lnTo>
                <a:lnTo>
                  <a:pt x="187452" y="54610"/>
                </a:lnTo>
                <a:lnTo>
                  <a:pt x="187325" y="53340"/>
                </a:lnTo>
                <a:lnTo>
                  <a:pt x="187706" y="53340"/>
                </a:lnTo>
                <a:lnTo>
                  <a:pt x="187833" y="52070"/>
                </a:lnTo>
                <a:lnTo>
                  <a:pt x="187833" y="49530"/>
                </a:lnTo>
                <a:lnTo>
                  <a:pt x="185801" y="46990"/>
                </a:lnTo>
                <a:lnTo>
                  <a:pt x="185674" y="43180"/>
                </a:lnTo>
                <a:lnTo>
                  <a:pt x="185039" y="43180"/>
                </a:lnTo>
                <a:lnTo>
                  <a:pt x="182499" y="36830"/>
                </a:lnTo>
                <a:lnTo>
                  <a:pt x="180848" y="34290"/>
                </a:lnTo>
                <a:lnTo>
                  <a:pt x="179705" y="33020"/>
                </a:lnTo>
                <a:lnTo>
                  <a:pt x="179705" y="30480"/>
                </a:lnTo>
                <a:lnTo>
                  <a:pt x="179705" y="29210"/>
                </a:lnTo>
                <a:lnTo>
                  <a:pt x="177546" y="30480"/>
                </a:lnTo>
                <a:lnTo>
                  <a:pt x="176530" y="29210"/>
                </a:lnTo>
                <a:lnTo>
                  <a:pt x="175895" y="25400"/>
                </a:lnTo>
                <a:lnTo>
                  <a:pt x="173736" y="22860"/>
                </a:lnTo>
                <a:lnTo>
                  <a:pt x="169926" y="20320"/>
                </a:lnTo>
                <a:lnTo>
                  <a:pt x="168656" y="17780"/>
                </a:lnTo>
                <a:lnTo>
                  <a:pt x="167005" y="17780"/>
                </a:lnTo>
                <a:lnTo>
                  <a:pt x="165354" y="16510"/>
                </a:lnTo>
                <a:lnTo>
                  <a:pt x="163195" y="15240"/>
                </a:lnTo>
                <a:lnTo>
                  <a:pt x="162941" y="13970"/>
                </a:lnTo>
                <a:lnTo>
                  <a:pt x="159385" y="12700"/>
                </a:lnTo>
                <a:lnTo>
                  <a:pt x="158115" y="10160"/>
                </a:lnTo>
                <a:lnTo>
                  <a:pt x="154178" y="7620"/>
                </a:lnTo>
                <a:lnTo>
                  <a:pt x="151257" y="7620"/>
                </a:lnTo>
                <a:lnTo>
                  <a:pt x="149352" y="6350"/>
                </a:lnTo>
                <a:lnTo>
                  <a:pt x="123698" y="0"/>
                </a:lnTo>
                <a:lnTo>
                  <a:pt x="103886" y="0"/>
                </a:lnTo>
                <a:lnTo>
                  <a:pt x="100076" y="1270"/>
                </a:lnTo>
                <a:lnTo>
                  <a:pt x="97028" y="1270"/>
                </a:lnTo>
                <a:lnTo>
                  <a:pt x="88392" y="5080"/>
                </a:lnTo>
                <a:lnTo>
                  <a:pt x="82296" y="7620"/>
                </a:lnTo>
                <a:lnTo>
                  <a:pt x="77597" y="10160"/>
                </a:lnTo>
                <a:lnTo>
                  <a:pt x="73152" y="15240"/>
                </a:lnTo>
                <a:lnTo>
                  <a:pt x="71628" y="16510"/>
                </a:lnTo>
                <a:lnTo>
                  <a:pt x="69850" y="17780"/>
                </a:lnTo>
                <a:lnTo>
                  <a:pt x="69723" y="19050"/>
                </a:lnTo>
                <a:lnTo>
                  <a:pt x="66675" y="21590"/>
                </a:lnTo>
                <a:lnTo>
                  <a:pt x="64389" y="22860"/>
                </a:lnTo>
                <a:lnTo>
                  <a:pt x="62992" y="25400"/>
                </a:lnTo>
                <a:lnTo>
                  <a:pt x="62230" y="26670"/>
                </a:lnTo>
                <a:lnTo>
                  <a:pt x="59436" y="26670"/>
                </a:lnTo>
                <a:lnTo>
                  <a:pt x="58547" y="29210"/>
                </a:lnTo>
                <a:lnTo>
                  <a:pt x="57277" y="31750"/>
                </a:lnTo>
                <a:lnTo>
                  <a:pt x="56261" y="33020"/>
                </a:lnTo>
                <a:lnTo>
                  <a:pt x="55499" y="34290"/>
                </a:lnTo>
                <a:lnTo>
                  <a:pt x="58166" y="35560"/>
                </a:lnTo>
                <a:lnTo>
                  <a:pt x="57404" y="36830"/>
                </a:lnTo>
                <a:lnTo>
                  <a:pt x="52832" y="35560"/>
                </a:lnTo>
                <a:lnTo>
                  <a:pt x="50419" y="38100"/>
                </a:lnTo>
                <a:lnTo>
                  <a:pt x="46990" y="43180"/>
                </a:lnTo>
                <a:lnTo>
                  <a:pt x="36322" y="52070"/>
                </a:lnTo>
                <a:lnTo>
                  <a:pt x="14478" y="62230"/>
                </a:lnTo>
                <a:lnTo>
                  <a:pt x="6858" y="62230"/>
                </a:lnTo>
                <a:lnTo>
                  <a:pt x="4953" y="63500"/>
                </a:lnTo>
                <a:lnTo>
                  <a:pt x="635" y="63500"/>
                </a:lnTo>
                <a:lnTo>
                  <a:pt x="127" y="64770"/>
                </a:lnTo>
                <a:lnTo>
                  <a:pt x="0" y="67310"/>
                </a:lnTo>
                <a:lnTo>
                  <a:pt x="381" y="72390"/>
                </a:lnTo>
                <a:lnTo>
                  <a:pt x="381" y="74930"/>
                </a:lnTo>
                <a:lnTo>
                  <a:pt x="15113" y="74930"/>
                </a:lnTo>
                <a:lnTo>
                  <a:pt x="16383" y="72390"/>
                </a:lnTo>
                <a:lnTo>
                  <a:pt x="18415" y="72390"/>
                </a:lnTo>
                <a:lnTo>
                  <a:pt x="18034" y="73660"/>
                </a:lnTo>
                <a:lnTo>
                  <a:pt x="24892" y="77470"/>
                </a:lnTo>
                <a:lnTo>
                  <a:pt x="25527" y="74930"/>
                </a:lnTo>
                <a:lnTo>
                  <a:pt x="29083" y="77470"/>
                </a:lnTo>
                <a:lnTo>
                  <a:pt x="28194" y="78740"/>
                </a:lnTo>
                <a:lnTo>
                  <a:pt x="40640" y="90170"/>
                </a:lnTo>
                <a:lnTo>
                  <a:pt x="42418" y="87630"/>
                </a:lnTo>
                <a:lnTo>
                  <a:pt x="42926" y="88900"/>
                </a:lnTo>
                <a:lnTo>
                  <a:pt x="42037" y="91440"/>
                </a:lnTo>
                <a:lnTo>
                  <a:pt x="43180" y="92710"/>
                </a:lnTo>
                <a:lnTo>
                  <a:pt x="45466" y="93980"/>
                </a:lnTo>
                <a:lnTo>
                  <a:pt x="45847" y="95250"/>
                </a:lnTo>
                <a:lnTo>
                  <a:pt x="47625" y="95250"/>
                </a:lnTo>
                <a:lnTo>
                  <a:pt x="47498" y="99060"/>
                </a:lnTo>
                <a:lnTo>
                  <a:pt x="50800" y="102870"/>
                </a:lnTo>
                <a:lnTo>
                  <a:pt x="52451" y="105410"/>
                </a:lnTo>
                <a:lnTo>
                  <a:pt x="68199" y="123190"/>
                </a:lnTo>
                <a:lnTo>
                  <a:pt x="71120" y="124460"/>
                </a:lnTo>
                <a:lnTo>
                  <a:pt x="75311" y="128270"/>
                </a:lnTo>
                <a:lnTo>
                  <a:pt x="78359" y="130810"/>
                </a:lnTo>
                <a:lnTo>
                  <a:pt x="80899" y="129540"/>
                </a:lnTo>
                <a:lnTo>
                  <a:pt x="80137" y="130810"/>
                </a:lnTo>
                <a:lnTo>
                  <a:pt x="80391" y="132080"/>
                </a:lnTo>
                <a:lnTo>
                  <a:pt x="87630" y="135890"/>
                </a:lnTo>
                <a:lnTo>
                  <a:pt x="90551" y="138430"/>
                </a:lnTo>
                <a:lnTo>
                  <a:pt x="99822" y="139700"/>
                </a:lnTo>
                <a:lnTo>
                  <a:pt x="100838" y="140970"/>
                </a:lnTo>
                <a:lnTo>
                  <a:pt x="104140" y="142240"/>
                </a:lnTo>
                <a:lnTo>
                  <a:pt x="106807" y="143510"/>
                </a:lnTo>
                <a:lnTo>
                  <a:pt x="110490" y="142240"/>
                </a:lnTo>
                <a:lnTo>
                  <a:pt x="111379" y="142240"/>
                </a:lnTo>
                <a:lnTo>
                  <a:pt x="113538" y="143510"/>
                </a:lnTo>
                <a:lnTo>
                  <a:pt x="127127" y="143510"/>
                </a:lnTo>
                <a:lnTo>
                  <a:pt x="131699" y="142240"/>
                </a:lnTo>
                <a:lnTo>
                  <a:pt x="154432" y="134620"/>
                </a:lnTo>
                <a:lnTo>
                  <a:pt x="157734" y="132080"/>
                </a:lnTo>
                <a:lnTo>
                  <a:pt x="161417" y="130810"/>
                </a:lnTo>
                <a:lnTo>
                  <a:pt x="162610" y="129540"/>
                </a:lnTo>
                <a:lnTo>
                  <a:pt x="181737" y="109220"/>
                </a:lnTo>
                <a:lnTo>
                  <a:pt x="181737" y="106680"/>
                </a:lnTo>
                <a:lnTo>
                  <a:pt x="182753" y="106680"/>
                </a:lnTo>
                <a:lnTo>
                  <a:pt x="185547" y="100330"/>
                </a:lnTo>
                <a:lnTo>
                  <a:pt x="186817" y="95250"/>
                </a:lnTo>
                <a:lnTo>
                  <a:pt x="188760" y="87630"/>
                </a:lnTo>
                <a:lnTo>
                  <a:pt x="189738" y="83820"/>
                </a:lnTo>
                <a:lnTo>
                  <a:pt x="189611" y="81280"/>
                </a:lnTo>
                <a:lnTo>
                  <a:pt x="190246" y="77470"/>
                </a:lnTo>
                <a:lnTo>
                  <a:pt x="191135" y="74930"/>
                </a:lnTo>
                <a:lnTo>
                  <a:pt x="196723" y="74930"/>
                </a:lnTo>
                <a:lnTo>
                  <a:pt x="201803" y="76200"/>
                </a:lnTo>
                <a:lnTo>
                  <a:pt x="206502" y="77470"/>
                </a:lnTo>
                <a:lnTo>
                  <a:pt x="213106" y="82550"/>
                </a:lnTo>
                <a:lnTo>
                  <a:pt x="213995" y="82550"/>
                </a:lnTo>
                <a:lnTo>
                  <a:pt x="215519" y="83820"/>
                </a:lnTo>
                <a:lnTo>
                  <a:pt x="220091" y="88900"/>
                </a:lnTo>
                <a:lnTo>
                  <a:pt x="222250" y="91440"/>
                </a:lnTo>
                <a:lnTo>
                  <a:pt x="224663" y="93980"/>
                </a:lnTo>
                <a:lnTo>
                  <a:pt x="225171" y="93980"/>
                </a:lnTo>
                <a:lnTo>
                  <a:pt x="225552" y="96520"/>
                </a:lnTo>
                <a:lnTo>
                  <a:pt x="230632" y="101600"/>
                </a:lnTo>
                <a:lnTo>
                  <a:pt x="235839" y="107950"/>
                </a:lnTo>
                <a:lnTo>
                  <a:pt x="238379" y="110490"/>
                </a:lnTo>
                <a:lnTo>
                  <a:pt x="238887" y="114300"/>
                </a:lnTo>
                <a:lnTo>
                  <a:pt x="243713" y="115570"/>
                </a:lnTo>
                <a:lnTo>
                  <a:pt x="244729" y="119380"/>
                </a:lnTo>
                <a:lnTo>
                  <a:pt x="245618" y="119380"/>
                </a:lnTo>
                <a:lnTo>
                  <a:pt x="256794" y="128270"/>
                </a:lnTo>
                <a:lnTo>
                  <a:pt x="257429" y="129540"/>
                </a:lnTo>
                <a:lnTo>
                  <a:pt x="258953" y="130810"/>
                </a:lnTo>
                <a:lnTo>
                  <a:pt x="259715" y="130810"/>
                </a:lnTo>
                <a:lnTo>
                  <a:pt x="264287" y="133350"/>
                </a:lnTo>
                <a:lnTo>
                  <a:pt x="267081" y="135890"/>
                </a:lnTo>
                <a:lnTo>
                  <a:pt x="271018" y="138430"/>
                </a:lnTo>
                <a:lnTo>
                  <a:pt x="275463" y="138430"/>
                </a:lnTo>
                <a:lnTo>
                  <a:pt x="278257" y="139700"/>
                </a:lnTo>
                <a:lnTo>
                  <a:pt x="282575" y="140970"/>
                </a:lnTo>
                <a:lnTo>
                  <a:pt x="284099" y="142240"/>
                </a:lnTo>
                <a:lnTo>
                  <a:pt x="286639" y="142240"/>
                </a:lnTo>
                <a:lnTo>
                  <a:pt x="286131" y="139700"/>
                </a:lnTo>
                <a:lnTo>
                  <a:pt x="287401" y="138430"/>
                </a:lnTo>
                <a:lnTo>
                  <a:pt x="290576" y="138430"/>
                </a:lnTo>
                <a:lnTo>
                  <a:pt x="291719" y="142240"/>
                </a:lnTo>
                <a:lnTo>
                  <a:pt x="293370" y="143510"/>
                </a:lnTo>
                <a:lnTo>
                  <a:pt x="295275" y="143510"/>
                </a:lnTo>
                <a:lnTo>
                  <a:pt x="299974" y="142240"/>
                </a:lnTo>
                <a:lnTo>
                  <a:pt x="302514" y="143510"/>
                </a:lnTo>
                <a:lnTo>
                  <a:pt x="307975" y="143510"/>
                </a:lnTo>
                <a:lnTo>
                  <a:pt x="316865" y="142240"/>
                </a:lnTo>
                <a:lnTo>
                  <a:pt x="319786" y="142240"/>
                </a:lnTo>
                <a:lnTo>
                  <a:pt x="325247" y="139700"/>
                </a:lnTo>
                <a:lnTo>
                  <a:pt x="331216" y="137160"/>
                </a:lnTo>
                <a:lnTo>
                  <a:pt x="331597" y="135890"/>
                </a:lnTo>
                <a:lnTo>
                  <a:pt x="331978" y="135890"/>
                </a:lnTo>
                <a:lnTo>
                  <a:pt x="333629" y="134620"/>
                </a:lnTo>
                <a:lnTo>
                  <a:pt x="335153" y="134620"/>
                </a:lnTo>
                <a:lnTo>
                  <a:pt x="340741" y="132080"/>
                </a:lnTo>
                <a:lnTo>
                  <a:pt x="358775" y="115570"/>
                </a:lnTo>
                <a:lnTo>
                  <a:pt x="368681" y="92710"/>
                </a:lnTo>
                <a:lnTo>
                  <a:pt x="368681" y="90170"/>
                </a:lnTo>
                <a:lnTo>
                  <a:pt x="368173" y="87630"/>
                </a:lnTo>
                <a:lnTo>
                  <a:pt x="366903" y="86360"/>
                </a:lnTo>
                <a:lnTo>
                  <a:pt x="370332" y="86360"/>
                </a:lnTo>
                <a:lnTo>
                  <a:pt x="370332" y="81280"/>
                </a:lnTo>
                <a:lnTo>
                  <a:pt x="370078" y="78740"/>
                </a:lnTo>
                <a:lnTo>
                  <a:pt x="372110" y="74930"/>
                </a:lnTo>
                <a:lnTo>
                  <a:pt x="393954" y="86360"/>
                </a:lnTo>
                <a:lnTo>
                  <a:pt x="397510" y="90170"/>
                </a:lnTo>
                <a:lnTo>
                  <a:pt x="399288" y="90170"/>
                </a:lnTo>
                <a:lnTo>
                  <a:pt x="398780" y="86360"/>
                </a:lnTo>
                <a:lnTo>
                  <a:pt x="401574" y="86360"/>
                </a:lnTo>
                <a:lnTo>
                  <a:pt x="399669" y="92710"/>
                </a:lnTo>
                <a:lnTo>
                  <a:pt x="400812" y="92710"/>
                </a:lnTo>
                <a:lnTo>
                  <a:pt x="401828" y="93980"/>
                </a:lnTo>
                <a:lnTo>
                  <a:pt x="401955" y="96520"/>
                </a:lnTo>
                <a:lnTo>
                  <a:pt x="402590" y="97790"/>
                </a:lnTo>
                <a:lnTo>
                  <a:pt x="406400" y="100330"/>
                </a:lnTo>
                <a:lnTo>
                  <a:pt x="410972" y="106680"/>
                </a:lnTo>
                <a:lnTo>
                  <a:pt x="411988" y="107950"/>
                </a:lnTo>
                <a:lnTo>
                  <a:pt x="417576" y="115570"/>
                </a:lnTo>
                <a:lnTo>
                  <a:pt x="421259" y="119380"/>
                </a:lnTo>
                <a:lnTo>
                  <a:pt x="433070" y="128270"/>
                </a:lnTo>
                <a:lnTo>
                  <a:pt x="435610" y="132080"/>
                </a:lnTo>
                <a:lnTo>
                  <a:pt x="440563" y="133350"/>
                </a:lnTo>
                <a:lnTo>
                  <a:pt x="444119" y="135890"/>
                </a:lnTo>
                <a:lnTo>
                  <a:pt x="445770" y="137160"/>
                </a:lnTo>
                <a:lnTo>
                  <a:pt x="446659" y="138430"/>
                </a:lnTo>
                <a:lnTo>
                  <a:pt x="447929" y="138430"/>
                </a:lnTo>
                <a:lnTo>
                  <a:pt x="451993" y="139700"/>
                </a:lnTo>
                <a:lnTo>
                  <a:pt x="455041" y="139700"/>
                </a:lnTo>
                <a:lnTo>
                  <a:pt x="458724" y="140970"/>
                </a:lnTo>
                <a:lnTo>
                  <a:pt x="459232" y="140970"/>
                </a:lnTo>
                <a:lnTo>
                  <a:pt x="461645" y="143510"/>
                </a:lnTo>
                <a:lnTo>
                  <a:pt x="464058" y="142240"/>
                </a:lnTo>
                <a:lnTo>
                  <a:pt x="467614" y="143510"/>
                </a:lnTo>
                <a:lnTo>
                  <a:pt x="482727" y="143510"/>
                </a:lnTo>
                <a:lnTo>
                  <a:pt x="489458" y="142240"/>
                </a:lnTo>
                <a:lnTo>
                  <a:pt x="491998" y="140970"/>
                </a:lnTo>
                <a:lnTo>
                  <a:pt x="497078" y="140970"/>
                </a:lnTo>
                <a:lnTo>
                  <a:pt x="499237" y="139700"/>
                </a:lnTo>
                <a:lnTo>
                  <a:pt x="501396" y="139700"/>
                </a:lnTo>
                <a:lnTo>
                  <a:pt x="501396" y="138430"/>
                </a:lnTo>
                <a:lnTo>
                  <a:pt x="500380" y="137160"/>
                </a:lnTo>
                <a:lnTo>
                  <a:pt x="498856" y="138430"/>
                </a:lnTo>
                <a:lnTo>
                  <a:pt x="497713" y="138430"/>
                </a:lnTo>
                <a:lnTo>
                  <a:pt x="500126" y="130810"/>
                </a:lnTo>
                <a:lnTo>
                  <a:pt x="502920" y="133350"/>
                </a:lnTo>
                <a:lnTo>
                  <a:pt x="502793" y="134620"/>
                </a:lnTo>
                <a:lnTo>
                  <a:pt x="503428" y="137160"/>
                </a:lnTo>
                <a:lnTo>
                  <a:pt x="504190" y="138430"/>
                </a:lnTo>
                <a:lnTo>
                  <a:pt x="506476" y="137160"/>
                </a:lnTo>
                <a:lnTo>
                  <a:pt x="507365" y="137160"/>
                </a:lnTo>
                <a:lnTo>
                  <a:pt x="507365" y="135890"/>
                </a:lnTo>
                <a:lnTo>
                  <a:pt x="506984" y="134620"/>
                </a:lnTo>
                <a:lnTo>
                  <a:pt x="508127" y="135890"/>
                </a:lnTo>
                <a:lnTo>
                  <a:pt x="510146" y="134620"/>
                </a:lnTo>
                <a:lnTo>
                  <a:pt x="516191" y="130810"/>
                </a:lnTo>
                <a:lnTo>
                  <a:pt x="528320" y="123190"/>
                </a:lnTo>
                <a:lnTo>
                  <a:pt x="545998" y="86360"/>
                </a:lnTo>
                <a:lnTo>
                  <a:pt x="546608" y="85090"/>
                </a:lnTo>
                <a:lnTo>
                  <a:pt x="546608" y="82550"/>
                </a:lnTo>
                <a:lnTo>
                  <a:pt x="546227" y="82550"/>
                </a:lnTo>
                <a:lnTo>
                  <a:pt x="544957" y="81280"/>
                </a:lnTo>
                <a:lnTo>
                  <a:pt x="546608" y="80010"/>
                </a:lnTo>
                <a:lnTo>
                  <a:pt x="546989" y="78740"/>
                </a:lnTo>
                <a:lnTo>
                  <a:pt x="547243" y="76200"/>
                </a:lnTo>
                <a:lnTo>
                  <a:pt x="548386" y="74930"/>
                </a:lnTo>
                <a:lnTo>
                  <a:pt x="548322" y="72390"/>
                </a:lnTo>
                <a:lnTo>
                  <a:pt x="548386" y="6604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20856" y="5958840"/>
            <a:ext cx="262127" cy="13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705844" y="5958840"/>
            <a:ext cx="262127" cy="1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514908" y="322834"/>
            <a:ext cx="929703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A458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961440" y="2828035"/>
            <a:ext cx="9384030" cy="19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A458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5524650" y="6070612"/>
            <a:ext cx="11427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Agosto</a:t>
            </a:r>
            <a:r>
              <a:rPr lang="es-ES" sz="14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es-ES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ES" sz="14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2024</a:t>
            </a:r>
            <a:endParaRPr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2794932" y="2707060"/>
            <a:ext cx="6602135" cy="231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1874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400" dirty="0">
                <a:solidFill>
                  <a:srgbClr val="FFFFFF"/>
                </a:solidFill>
              </a:rPr>
              <a:t>MEDIDAS QUE SE HAN IMPLEMENTADO DESDE LA SUBSECRETARÍA DE PREVENCIÓN DEL DELITO PARA FORTALECER LA PROTECCIÓN DE NIÑOS, NIÑAS Y ADOLESCENTES</a:t>
            </a:r>
            <a:br>
              <a:rPr lang="es-ES" sz="2400" dirty="0">
                <a:solidFill>
                  <a:srgbClr val="FFFFFF"/>
                </a:solidFill>
              </a:rPr>
            </a:br>
            <a:br>
              <a:rPr lang="es-ES" sz="2400" b="0" dirty="0">
                <a:solidFill>
                  <a:srgbClr val="FFFFFF"/>
                </a:solidFill>
              </a:rPr>
            </a:br>
            <a:r>
              <a:rPr lang="es-ES" sz="2000" b="0" dirty="0">
                <a:solidFill>
                  <a:srgbClr val="FFFFFF"/>
                </a:solidFill>
              </a:rPr>
              <a:t>Comisión de Familia - Cámara Diputados y Diputadas</a:t>
            </a:r>
            <a:endParaRPr sz="2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514908" y="322834"/>
            <a:ext cx="9297035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8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I. ESTRATEGIA</a:t>
            </a:r>
            <a:r>
              <a:rPr lang="es-ES" dirty="0">
                <a:latin typeface="Montserrat"/>
                <a:ea typeface="Montserrat"/>
                <a:cs typeface="Montserrat"/>
                <a:sym typeface="Montserrat"/>
              </a:rPr>
              <a:t> DE SEGURIDAD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2315" y="0"/>
            <a:ext cx="1341079" cy="120548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/>
          <p:nvPr/>
        </p:nvSpPr>
        <p:spPr>
          <a:xfrm>
            <a:off x="492218" y="1003834"/>
            <a:ext cx="5339635" cy="603885"/>
          </a:xfrm>
          <a:custGeom>
            <a:avLst/>
            <a:gdLst/>
            <a:ahLst/>
            <a:cxnLst/>
            <a:rect l="l" t="t" r="r" b="b"/>
            <a:pathLst>
              <a:path w="5143500" h="603885" extrusionOk="0">
                <a:moveTo>
                  <a:pt x="5022342" y="0"/>
                </a:moveTo>
                <a:lnTo>
                  <a:pt x="121170" y="0"/>
                </a:lnTo>
                <a:lnTo>
                  <a:pt x="74007" y="9519"/>
                </a:lnTo>
                <a:lnTo>
                  <a:pt x="35491" y="35480"/>
                </a:lnTo>
                <a:lnTo>
                  <a:pt x="9522" y="73991"/>
                </a:lnTo>
                <a:lnTo>
                  <a:pt x="0" y="121158"/>
                </a:lnTo>
                <a:lnTo>
                  <a:pt x="0" y="482346"/>
                </a:lnTo>
                <a:lnTo>
                  <a:pt x="9522" y="529512"/>
                </a:lnTo>
                <a:lnTo>
                  <a:pt x="35491" y="568023"/>
                </a:lnTo>
                <a:lnTo>
                  <a:pt x="74007" y="593984"/>
                </a:lnTo>
                <a:lnTo>
                  <a:pt x="121170" y="603503"/>
                </a:lnTo>
                <a:lnTo>
                  <a:pt x="5022342" y="603503"/>
                </a:lnTo>
                <a:lnTo>
                  <a:pt x="5069508" y="593984"/>
                </a:lnTo>
                <a:lnTo>
                  <a:pt x="5108019" y="568023"/>
                </a:lnTo>
                <a:lnTo>
                  <a:pt x="5133980" y="529512"/>
                </a:lnTo>
                <a:lnTo>
                  <a:pt x="5143500" y="482346"/>
                </a:lnTo>
                <a:lnTo>
                  <a:pt x="5143500" y="121158"/>
                </a:lnTo>
                <a:lnTo>
                  <a:pt x="5133980" y="73991"/>
                </a:lnTo>
                <a:lnTo>
                  <a:pt x="5108019" y="35480"/>
                </a:lnTo>
                <a:lnTo>
                  <a:pt x="5069508" y="9519"/>
                </a:lnTo>
                <a:lnTo>
                  <a:pt x="5022342" y="0"/>
                </a:lnTo>
                <a:close/>
              </a:path>
            </a:pathLst>
          </a:custGeom>
          <a:solidFill>
            <a:srgbClr val="0A45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613762" y="1162382"/>
            <a:ext cx="5340605" cy="2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REFORZAMIENTO INTEGRAL DE LA PREVENCIÓN</a:t>
            </a:r>
            <a:endParaRPr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9527667" y="2073148"/>
            <a:ext cx="114300" cy="563880"/>
          </a:xfrm>
          <a:custGeom>
            <a:avLst/>
            <a:gdLst/>
            <a:ahLst/>
            <a:cxnLst/>
            <a:rect l="l" t="t" r="r" b="b"/>
            <a:pathLst>
              <a:path w="114300" h="563880" extrusionOk="0">
                <a:moveTo>
                  <a:pt x="38049" y="449368"/>
                </a:moveTo>
                <a:lnTo>
                  <a:pt x="0" y="449961"/>
                </a:lnTo>
                <a:lnTo>
                  <a:pt x="58927" y="563372"/>
                </a:lnTo>
                <a:lnTo>
                  <a:pt x="104488" y="468375"/>
                </a:lnTo>
                <a:lnTo>
                  <a:pt x="38353" y="468375"/>
                </a:lnTo>
                <a:lnTo>
                  <a:pt x="38049" y="449368"/>
                </a:lnTo>
                <a:close/>
              </a:path>
              <a:path w="114300" h="563880" extrusionOk="0">
                <a:moveTo>
                  <a:pt x="76148" y="448775"/>
                </a:moveTo>
                <a:lnTo>
                  <a:pt x="38049" y="449368"/>
                </a:lnTo>
                <a:lnTo>
                  <a:pt x="38353" y="468375"/>
                </a:lnTo>
                <a:lnTo>
                  <a:pt x="76453" y="467867"/>
                </a:lnTo>
                <a:lnTo>
                  <a:pt x="76148" y="448775"/>
                </a:lnTo>
                <a:close/>
              </a:path>
              <a:path w="114300" h="563880" extrusionOk="0">
                <a:moveTo>
                  <a:pt x="114173" y="448182"/>
                </a:moveTo>
                <a:lnTo>
                  <a:pt x="76148" y="448775"/>
                </a:lnTo>
                <a:lnTo>
                  <a:pt x="76453" y="467867"/>
                </a:lnTo>
                <a:lnTo>
                  <a:pt x="38353" y="468375"/>
                </a:lnTo>
                <a:lnTo>
                  <a:pt x="104488" y="468375"/>
                </a:lnTo>
                <a:lnTo>
                  <a:pt x="114173" y="448182"/>
                </a:lnTo>
                <a:close/>
              </a:path>
              <a:path w="114300" h="563880" extrusionOk="0">
                <a:moveTo>
                  <a:pt x="68960" y="0"/>
                </a:moveTo>
                <a:lnTo>
                  <a:pt x="30860" y="507"/>
                </a:lnTo>
                <a:lnTo>
                  <a:pt x="38049" y="449368"/>
                </a:lnTo>
                <a:lnTo>
                  <a:pt x="76148" y="448775"/>
                </a:lnTo>
                <a:lnTo>
                  <a:pt x="68960" y="0"/>
                </a:lnTo>
                <a:close/>
              </a:path>
            </a:pathLst>
          </a:custGeom>
          <a:solidFill>
            <a:srgbClr val="0152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3895350" y="2607575"/>
            <a:ext cx="3528059" cy="3002040"/>
          </a:xfrm>
          <a:custGeom>
            <a:avLst/>
            <a:gdLst/>
            <a:ahLst/>
            <a:cxnLst/>
            <a:rect l="l" t="t" r="r" b="b"/>
            <a:pathLst>
              <a:path w="3528059" h="3741420" extrusionOk="0">
                <a:moveTo>
                  <a:pt x="3528059" y="0"/>
                </a:moveTo>
                <a:lnTo>
                  <a:pt x="0" y="0"/>
                </a:lnTo>
                <a:lnTo>
                  <a:pt x="0" y="3741420"/>
                </a:lnTo>
                <a:lnTo>
                  <a:pt x="3528059" y="3741420"/>
                </a:lnTo>
                <a:lnTo>
                  <a:pt x="3528059" y="0"/>
                </a:lnTo>
                <a:close/>
              </a:path>
            </a:pathLst>
          </a:custGeom>
          <a:solidFill>
            <a:srgbClr val="085D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6394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394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639445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rebuchet MS"/>
              <a:buChar char="-"/>
            </a:pPr>
            <a:r>
              <a:rPr lang="es-ES" sz="1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Proyecto de Ley de Fortalecimiento del </a:t>
            </a:r>
            <a:r>
              <a:rPr lang="es-ES" sz="17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rol preventivo de las municipalidades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639445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rebuchet MS"/>
              <a:buChar char="-"/>
            </a:pPr>
            <a:r>
              <a:rPr lang="es-ES" sz="1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Proyecto de Ley de </a:t>
            </a:r>
            <a:r>
              <a:rPr lang="es-ES" sz="17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Ministerio de Seguridad Pública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639445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rebuchet MS"/>
              <a:buChar char="-"/>
            </a:pPr>
            <a:r>
              <a:rPr lang="es-ES" sz="1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Ley de </a:t>
            </a:r>
            <a:r>
              <a:rPr lang="es-ES" sz="17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Seguridad Privada</a:t>
            </a:r>
            <a:endParaRPr sz="17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376897" y="2783839"/>
            <a:ext cx="7975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6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900" b="1" i="0" u="none" strike="noStrike" cap="none">
                <a:solidFill>
                  <a:srgbClr val="0A4582"/>
                </a:solidFill>
                <a:latin typeface="Verdana"/>
                <a:ea typeface="Verdana"/>
                <a:cs typeface="Verdana"/>
                <a:sym typeface="Verdana"/>
              </a:rPr>
              <a:t>LEYES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303275" y="2607576"/>
            <a:ext cx="3528000" cy="3002040"/>
          </a:xfrm>
          <a:prstGeom prst="rect">
            <a:avLst/>
          </a:prstGeom>
          <a:solidFill>
            <a:srgbClr val="085D9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177165" lvl="0" indent="-269875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-"/>
            </a:pPr>
            <a:r>
              <a:rPr lang="es-ES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Creación de</a:t>
            </a:r>
            <a:r>
              <a:rPr lang="es-ES" sz="17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Sistema Nacional de Seguridad Municipal</a:t>
            </a:r>
            <a:endParaRPr sz="17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133350" lvl="0" indent="-269875" algn="l" rtl="0">
              <a:lnSpc>
                <a:spcPct val="119941"/>
              </a:lnSpc>
              <a:spcBef>
                <a:spcPts val="6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rebuchet MS"/>
              <a:buChar char="-"/>
            </a:pPr>
            <a:r>
              <a:rPr lang="es-ES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Programa </a:t>
            </a:r>
            <a:r>
              <a:rPr lang="es-ES" sz="17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Lazos</a:t>
            </a:r>
            <a:endParaRPr sz="17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133350" lvl="0" indent="-269875" algn="l" rtl="0">
              <a:lnSpc>
                <a:spcPct val="119941"/>
              </a:lnSpc>
              <a:spcBef>
                <a:spcPts val="6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rebuchet MS"/>
              <a:buChar char="-"/>
            </a:pPr>
            <a:r>
              <a:rPr lang="es-ES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Programa </a:t>
            </a:r>
            <a:r>
              <a:rPr lang="es-ES" sz="17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Somos Barrio</a:t>
            </a:r>
            <a:endParaRPr sz="17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133350" lvl="0" indent="-269875" algn="l" rtl="0">
              <a:lnSpc>
                <a:spcPct val="119941"/>
              </a:lnSpc>
              <a:spcBef>
                <a:spcPts val="6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rebuchet MS"/>
              <a:buChar char="-"/>
            </a:pPr>
            <a:r>
              <a:rPr lang="es-ES" sz="17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Fuerzas de tarea </a:t>
            </a:r>
            <a:r>
              <a:rPr lang="es-ES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público privadas</a:t>
            </a:r>
            <a:endParaRPr sz="17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133350" lvl="0" indent="-269875" algn="l" rtl="0">
              <a:lnSpc>
                <a:spcPct val="119941"/>
              </a:lnSpc>
              <a:spcBef>
                <a:spcPts val="6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rebuchet MS"/>
              <a:buChar char="-"/>
            </a:pPr>
            <a:r>
              <a:rPr lang="es-ES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Patrullajes</a:t>
            </a:r>
            <a:r>
              <a:rPr lang="es-ES" sz="17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mixtos</a:t>
            </a:r>
            <a:r>
              <a:rPr lang="es-ES" sz="1700" b="0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1700" b="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133350" lvl="0" indent="-161925" algn="l" rtl="0">
              <a:lnSpc>
                <a:spcPct val="119941"/>
              </a:lnSpc>
              <a:spcBef>
                <a:spcPts val="6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rebuchet MS"/>
              <a:buNone/>
            </a:pPr>
            <a:endParaRPr sz="17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4191816" y="2783839"/>
            <a:ext cx="2921400" cy="252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400" b="1" i="0" u="none" strike="noStrike" cap="none">
                <a:solidFill>
                  <a:srgbClr val="0A4582"/>
                </a:solidFill>
                <a:latin typeface="Montserrat"/>
                <a:ea typeface="Montserrat"/>
                <a:cs typeface="Montserrat"/>
                <a:sym typeface="Montserrat"/>
              </a:rPr>
              <a:t>Reforzamiento Institucional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2221610" y="2073148"/>
            <a:ext cx="114300" cy="563880"/>
          </a:xfrm>
          <a:custGeom>
            <a:avLst/>
            <a:gdLst/>
            <a:ahLst/>
            <a:cxnLst/>
            <a:rect l="l" t="t" r="r" b="b"/>
            <a:pathLst>
              <a:path w="114300" h="563880" extrusionOk="0">
                <a:moveTo>
                  <a:pt x="38049" y="449368"/>
                </a:moveTo>
                <a:lnTo>
                  <a:pt x="0" y="449961"/>
                </a:lnTo>
                <a:lnTo>
                  <a:pt x="58927" y="563372"/>
                </a:lnTo>
                <a:lnTo>
                  <a:pt x="104488" y="468375"/>
                </a:lnTo>
                <a:lnTo>
                  <a:pt x="38353" y="468375"/>
                </a:lnTo>
                <a:lnTo>
                  <a:pt x="38049" y="449368"/>
                </a:lnTo>
                <a:close/>
              </a:path>
              <a:path w="114300" h="563880" extrusionOk="0">
                <a:moveTo>
                  <a:pt x="76148" y="448775"/>
                </a:moveTo>
                <a:lnTo>
                  <a:pt x="38049" y="449368"/>
                </a:lnTo>
                <a:lnTo>
                  <a:pt x="38353" y="468375"/>
                </a:lnTo>
                <a:lnTo>
                  <a:pt x="76453" y="467867"/>
                </a:lnTo>
                <a:lnTo>
                  <a:pt x="76148" y="448775"/>
                </a:lnTo>
                <a:close/>
              </a:path>
              <a:path w="114300" h="563880" extrusionOk="0">
                <a:moveTo>
                  <a:pt x="114172" y="448182"/>
                </a:moveTo>
                <a:lnTo>
                  <a:pt x="76148" y="448775"/>
                </a:lnTo>
                <a:lnTo>
                  <a:pt x="76453" y="467867"/>
                </a:lnTo>
                <a:lnTo>
                  <a:pt x="38353" y="468375"/>
                </a:lnTo>
                <a:lnTo>
                  <a:pt x="104488" y="468375"/>
                </a:lnTo>
                <a:lnTo>
                  <a:pt x="114172" y="448182"/>
                </a:lnTo>
                <a:close/>
              </a:path>
              <a:path w="114300" h="563880" extrusionOk="0">
                <a:moveTo>
                  <a:pt x="68961" y="0"/>
                </a:moveTo>
                <a:lnTo>
                  <a:pt x="30861" y="507"/>
                </a:lnTo>
                <a:lnTo>
                  <a:pt x="38049" y="449368"/>
                </a:lnTo>
                <a:lnTo>
                  <a:pt x="76148" y="448775"/>
                </a:lnTo>
                <a:lnTo>
                  <a:pt x="68961" y="0"/>
                </a:lnTo>
                <a:close/>
              </a:path>
            </a:pathLst>
          </a:custGeom>
          <a:solidFill>
            <a:srgbClr val="0152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303275" y="1834895"/>
            <a:ext cx="7103700" cy="359700"/>
          </a:xfrm>
          <a:prstGeom prst="rect">
            <a:avLst/>
          </a:prstGeom>
          <a:solidFill>
            <a:srgbClr val="085D9F"/>
          </a:solidFill>
          <a:ln>
            <a:noFill/>
          </a:ln>
        </p:spPr>
        <p:txBody>
          <a:bodyPr spcFirstLastPara="1" wrap="square" lIns="0" tIns="819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Principales avances del Gobierno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7542275" y="1834895"/>
            <a:ext cx="4078500" cy="359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0" tIns="81900" rIns="0" bIns="0" anchor="t" anchorCtr="0">
            <a:spAutoFit/>
          </a:bodyPr>
          <a:lstStyle/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15279"/>
                </a:solidFill>
                <a:latin typeface="Montserrat"/>
                <a:ea typeface="Montserrat"/>
                <a:cs typeface="Montserrat"/>
                <a:sym typeface="Montserrat"/>
              </a:rPr>
              <a:t>Prioridades 2024 - 2025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7775702" y="2722117"/>
            <a:ext cx="2609850" cy="248920"/>
          </a:xfrm>
          <a:prstGeom prst="rect">
            <a:avLst/>
          </a:prstGeom>
          <a:solidFill>
            <a:srgbClr val="0A5293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" marR="0" lvl="0" indent="0" algn="l" rtl="0">
              <a:lnSpc>
                <a:spcPct val="11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LEYES EN TRAMITACIÓN</a:t>
            </a: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7542275" y="2613659"/>
            <a:ext cx="4078500" cy="304698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04190" marR="212143" lvl="0" indent="-16256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681"/>
              </a:buClr>
              <a:buSzPts val="1600"/>
              <a:buFont typeface="Trebuchet MS"/>
              <a:buNone/>
            </a:pPr>
            <a:endParaRPr sz="1700" b="0" i="0" u="none" strike="noStrike" cap="none">
              <a:solidFill>
                <a:srgbClr val="09468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04190" marR="212143" lvl="0" indent="-264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681"/>
              </a:buClr>
              <a:buSzPts val="1600"/>
              <a:buFont typeface="Trebuchet MS"/>
              <a:buChar char="-"/>
            </a:pPr>
            <a:r>
              <a:rPr lang="es-ES" sz="1700" b="0" i="0" u="none" strike="noStrike" cap="none">
                <a:solidFill>
                  <a:srgbClr val="094681"/>
                </a:solidFill>
                <a:latin typeface="Montserrat"/>
                <a:ea typeface="Montserrat"/>
                <a:cs typeface="Montserrat"/>
                <a:sym typeface="Montserrat"/>
              </a:rPr>
              <a:t>Sistema Integrado de Teleprotección con Inteligencia Artificial </a:t>
            </a:r>
            <a:r>
              <a:rPr lang="es-ES" sz="1700" b="1" i="0" u="none" strike="noStrike" cap="none">
                <a:solidFill>
                  <a:srgbClr val="094681"/>
                </a:solidFill>
                <a:latin typeface="Montserrat"/>
                <a:ea typeface="Montserrat"/>
                <a:cs typeface="Montserrat"/>
                <a:sym typeface="Montserrat"/>
              </a:rPr>
              <a:t>(SITIA)</a:t>
            </a:r>
            <a:endParaRPr sz="1700" b="0" i="0" u="none" strike="noStrike" cap="none">
              <a:solidFill>
                <a:srgbClr val="09468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04190" marR="212143" lvl="0" indent="-264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681"/>
              </a:buClr>
              <a:buSzPts val="1600"/>
              <a:buFont typeface="Trebuchet MS"/>
              <a:buChar char="-"/>
            </a:pPr>
            <a:r>
              <a:rPr lang="es-ES" sz="1700" b="1" i="0" u="none" strike="noStrike" cap="none">
                <a:solidFill>
                  <a:srgbClr val="094681"/>
                </a:solidFill>
                <a:latin typeface="Montserrat"/>
                <a:ea typeface="Montserrat"/>
                <a:cs typeface="Montserrat"/>
                <a:sym typeface="Montserrat"/>
              </a:rPr>
              <a:t>Estrategia de intervención en barrios</a:t>
            </a:r>
            <a:r>
              <a:rPr lang="es-ES" sz="1700" b="0" i="0" u="none" strike="noStrike" cap="none">
                <a:solidFill>
                  <a:srgbClr val="094681"/>
                </a:solidFill>
                <a:latin typeface="Montserrat"/>
                <a:ea typeface="Montserrat"/>
                <a:cs typeface="Montserrat"/>
                <a:sym typeface="Montserrat"/>
              </a:rPr>
              <a:t> de alto riesgo con el foco de proteger a niños, niñas, adolescentes y jóvenes</a:t>
            </a:r>
            <a:endParaRPr sz="1700" b="0" i="0" u="none" strike="noStrike" cap="none">
              <a:solidFill>
                <a:srgbClr val="09468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04190" marR="212143" lvl="0" indent="-264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681"/>
              </a:buClr>
              <a:buSzPts val="1600"/>
              <a:buFont typeface="Trebuchet MS"/>
              <a:buChar char="-"/>
            </a:pPr>
            <a:r>
              <a:rPr lang="es-ES" sz="1700" b="0" i="0" u="none" strike="noStrike" cap="none">
                <a:solidFill>
                  <a:srgbClr val="094681"/>
                </a:solidFill>
                <a:latin typeface="Montserrat"/>
                <a:ea typeface="Montserrat"/>
                <a:cs typeface="Montserrat"/>
                <a:sym typeface="Montserrat"/>
              </a:rPr>
              <a:t>Programa </a:t>
            </a:r>
            <a:r>
              <a:rPr lang="es-ES" sz="1700" b="1" i="0" u="none" strike="noStrike" cap="none">
                <a:solidFill>
                  <a:srgbClr val="094681"/>
                </a:solidFill>
                <a:latin typeface="Montserrat"/>
                <a:ea typeface="Montserrat"/>
                <a:cs typeface="Montserrat"/>
                <a:sym typeface="Montserrat"/>
              </a:rPr>
              <a:t>Interruptores de violencia</a:t>
            </a:r>
            <a:endParaRPr sz="1700" b="1" i="0" u="none" strike="noStrike" cap="none">
              <a:solidFill>
                <a:srgbClr val="09468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21214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9468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21214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9468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5549435" y="2155020"/>
            <a:ext cx="114300" cy="452555"/>
          </a:xfrm>
          <a:custGeom>
            <a:avLst/>
            <a:gdLst/>
            <a:ahLst/>
            <a:cxnLst/>
            <a:rect l="l" t="t" r="r" b="b"/>
            <a:pathLst>
              <a:path w="114300" h="563880" extrusionOk="0">
                <a:moveTo>
                  <a:pt x="38049" y="449368"/>
                </a:moveTo>
                <a:lnTo>
                  <a:pt x="0" y="449961"/>
                </a:lnTo>
                <a:lnTo>
                  <a:pt x="58927" y="563372"/>
                </a:lnTo>
                <a:lnTo>
                  <a:pt x="104488" y="468375"/>
                </a:lnTo>
                <a:lnTo>
                  <a:pt x="38353" y="468375"/>
                </a:lnTo>
                <a:lnTo>
                  <a:pt x="38049" y="449368"/>
                </a:lnTo>
                <a:close/>
              </a:path>
              <a:path w="114300" h="563880" extrusionOk="0">
                <a:moveTo>
                  <a:pt x="76148" y="448775"/>
                </a:moveTo>
                <a:lnTo>
                  <a:pt x="38049" y="449368"/>
                </a:lnTo>
                <a:lnTo>
                  <a:pt x="38353" y="468375"/>
                </a:lnTo>
                <a:lnTo>
                  <a:pt x="76453" y="467867"/>
                </a:lnTo>
                <a:lnTo>
                  <a:pt x="76148" y="448775"/>
                </a:lnTo>
                <a:close/>
              </a:path>
              <a:path w="114300" h="563880" extrusionOk="0">
                <a:moveTo>
                  <a:pt x="114172" y="448182"/>
                </a:moveTo>
                <a:lnTo>
                  <a:pt x="76148" y="448775"/>
                </a:lnTo>
                <a:lnTo>
                  <a:pt x="76453" y="467867"/>
                </a:lnTo>
                <a:lnTo>
                  <a:pt x="38353" y="468375"/>
                </a:lnTo>
                <a:lnTo>
                  <a:pt x="104488" y="468375"/>
                </a:lnTo>
                <a:lnTo>
                  <a:pt x="114172" y="448182"/>
                </a:lnTo>
                <a:close/>
              </a:path>
              <a:path w="114300" h="563880" extrusionOk="0">
                <a:moveTo>
                  <a:pt x="68961" y="0"/>
                </a:moveTo>
                <a:lnTo>
                  <a:pt x="30861" y="507"/>
                </a:lnTo>
                <a:lnTo>
                  <a:pt x="38049" y="449368"/>
                </a:lnTo>
                <a:lnTo>
                  <a:pt x="76148" y="448775"/>
                </a:lnTo>
                <a:lnTo>
                  <a:pt x="68961" y="0"/>
                </a:lnTo>
                <a:close/>
              </a:path>
            </a:pathLst>
          </a:custGeom>
          <a:solidFill>
            <a:srgbClr val="0152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040EC-7F9A-F924-97B1-5962FED8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8" y="322834"/>
            <a:ext cx="10149034" cy="861774"/>
          </a:xfrm>
        </p:spPr>
        <p:txBody>
          <a:bodyPr/>
          <a:lstStyle/>
          <a:p>
            <a:r>
              <a:rPr lang="es-ES" sz="2800" dirty="0">
                <a:latin typeface="Montserrat" panose="020B0604020202020204" charset="0"/>
              </a:rPr>
              <a:t>III. PARTICIPACIÓN DE NNA EN DELITOS Y FALTAS </a:t>
            </a:r>
            <a:br>
              <a:rPr lang="es-ES" sz="2800" dirty="0">
                <a:latin typeface="Montserrat" panose="020B0604020202020204" charset="0"/>
              </a:rPr>
            </a:br>
            <a:r>
              <a:rPr lang="es-ES" sz="2800" dirty="0">
                <a:latin typeface="Montserrat" panose="020B0604020202020204" charset="0"/>
              </a:rPr>
              <a:t>2005 A 2024</a:t>
            </a:r>
            <a:endParaRPr lang="es-CL" sz="2800" dirty="0">
              <a:latin typeface="Montserrat" panose="020B060402020202020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569FE-7929-7369-AEA4-67A466A4E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Gráfico, Gráfico de barras, Histograma&#10;&#10;Descripción generada automáticamente">
            <a:extLst>
              <a:ext uri="{FF2B5EF4-FFF2-40B4-BE49-F238E27FC236}">
                <a16:creationId xmlns:a16="http://schemas.microsoft.com/office/drawing/2014/main" id="{08173534-2379-BC58-2F77-4FC6167B3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40" y="2567031"/>
            <a:ext cx="9702502" cy="32633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5CA731-9032-D7CE-4EC8-F6D3EA39EF9B}"/>
              </a:ext>
            </a:extLst>
          </p:cNvPr>
          <p:cNvSpPr txBox="1"/>
          <p:nvPr/>
        </p:nvSpPr>
        <p:spPr>
          <a:xfrm>
            <a:off x="689351" y="1992238"/>
            <a:ext cx="102466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2"/>
                </a:solidFill>
                <a:latin typeface="Montserrat" panose="020B0604020202020204" charset="0"/>
              </a:rPr>
              <a:t>Participación de NNA disminuye consistentemente desde 2011, con 74.554, a 27.889 en 2023. Esto es -63%.</a:t>
            </a:r>
            <a:endParaRPr lang="es-CL" b="1" dirty="0">
              <a:solidFill>
                <a:schemeClr val="bg2"/>
              </a:solidFill>
              <a:latin typeface="Montserrat" panose="020B060402020202020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7B7053-A95E-2F43-C7AE-2C4399D9B505}"/>
              </a:ext>
            </a:extLst>
          </p:cNvPr>
          <p:cNvSpPr txBox="1"/>
          <p:nvPr/>
        </p:nvSpPr>
        <p:spPr>
          <a:xfrm>
            <a:off x="6969062" y="5942870"/>
            <a:ext cx="38884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2"/>
                </a:solidFill>
                <a:latin typeface="Montserrat" panose="020B0604020202020204" charset="0"/>
              </a:rPr>
              <a:t>Fuente: Subsecretaría de Prevención del Delito. </a:t>
            </a:r>
            <a:endParaRPr lang="es-CL" sz="1200" dirty="0">
              <a:solidFill>
                <a:schemeClr val="bg2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7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514908" y="322834"/>
            <a:ext cx="10107407" cy="47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8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400" dirty="0">
                <a:latin typeface="Montserrat" panose="020B0604020202020204" charset="0"/>
              </a:rPr>
              <a:t>IV. ACCIONES PARA FORTALECER LA PREVENCIÓN NNA</a:t>
            </a:r>
            <a:endParaRPr sz="2400" dirty="0">
              <a:latin typeface="Montserrat" panose="020B0604020202020204" charset="0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509016" y="1752600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 h="120000" extrusionOk="0">
                <a:moveTo>
                  <a:pt x="0" y="0"/>
                </a:moveTo>
                <a:lnTo>
                  <a:pt x="492226" y="0"/>
                </a:lnTo>
              </a:path>
            </a:pathLst>
          </a:custGeom>
          <a:noFill/>
          <a:ln w="15675" cap="flat" cmpd="sng">
            <a:solidFill>
              <a:srgbClr val="C3D6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2315" y="0"/>
            <a:ext cx="1341079" cy="120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>
            <a:off x="509016" y="1007363"/>
            <a:ext cx="5143500" cy="603885"/>
          </a:xfrm>
          <a:custGeom>
            <a:avLst/>
            <a:gdLst/>
            <a:ahLst/>
            <a:cxnLst/>
            <a:rect l="l" t="t" r="r" b="b"/>
            <a:pathLst>
              <a:path w="5143500" h="603885" extrusionOk="0">
                <a:moveTo>
                  <a:pt x="5022342" y="0"/>
                </a:moveTo>
                <a:lnTo>
                  <a:pt x="121170" y="0"/>
                </a:lnTo>
                <a:lnTo>
                  <a:pt x="74007" y="9519"/>
                </a:lnTo>
                <a:lnTo>
                  <a:pt x="35491" y="35480"/>
                </a:lnTo>
                <a:lnTo>
                  <a:pt x="9522" y="73991"/>
                </a:lnTo>
                <a:lnTo>
                  <a:pt x="0" y="121158"/>
                </a:lnTo>
                <a:lnTo>
                  <a:pt x="0" y="482346"/>
                </a:lnTo>
                <a:lnTo>
                  <a:pt x="9522" y="529512"/>
                </a:lnTo>
                <a:lnTo>
                  <a:pt x="35491" y="568023"/>
                </a:lnTo>
                <a:lnTo>
                  <a:pt x="74007" y="593984"/>
                </a:lnTo>
                <a:lnTo>
                  <a:pt x="121170" y="603503"/>
                </a:lnTo>
                <a:lnTo>
                  <a:pt x="5022342" y="603503"/>
                </a:lnTo>
                <a:lnTo>
                  <a:pt x="5069508" y="593984"/>
                </a:lnTo>
                <a:lnTo>
                  <a:pt x="5108019" y="568023"/>
                </a:lnTo>
                <a:lnTo>
                  <a:pt x="5133980" y="529512"/>
                </a:lnTo>
                <a:lnTo>
                  <a:pt x="5143500" y="482346"/>
                </a:lnTo>
                <a:lnTo>
                  <a:pt x="5143500" y="121158"/>
                </a:lnTo>
                <a:lnTo>
                  <a:pt x="5133980" y="73991"/>
                </a:lnTo>
                <a:lnTo>
                  <a:pt x="5108019" y="35480"/>
                </a:lnTo>
                <a:lnTo>
                  <a:pt x="5069508" y="9519"/>
                </a:lnTo>
                <a:lnTo>
                  <a:pt x="5022342" y="0"/>
                </a:lnTo>
                <a:close/>
              </a:path>
            </a:pathLst>
          </a:custGeom>
          <a:solidFill>
            <a:srgbClr val="0A45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838961" y="1102791"/>
            <a:ext cx="4466237" cy="44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1" dirty="0">
                <a:solidFill>
                  <a:srgbClr val="FFFFFF"/>
                </a:solidFill>
                <a:latin typeface="Montserrat" panose="020B0604020202020204" charset="0"/>
                <a:ea typeface="Trebuchet MS"/>
                <a:cs typeface="Trebuchet MS"/>
                <a:sym typeface="Trebuchet MS"/>
              </a:rPr>
              <a:t>PROGRAMA LAZOS Y SUBSECRETARÍA DE LA NIÑEZ (más otros servicios)</a:t>
            </a:r>
            <a:endParaRPr lang="es-ES" i="0" u="none" strike="noStrike" cap="none" dirty="0">
              <a:solidFill>
                <a:srgbClr val="000000"/>
              </a:solidFill>
              <a:latin typeface="Montserrat" panose="020B0604020202020204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455" y="944880"/>
            <a:ext cx="477012" cy="13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960168" y="1888571"/>
            <a:ext cx="9384030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600" dirty="0">
                <a:latin typeface="Montserrat" panose="020B0604020202020204" charset="0"/>
                <a:sym typeface="Trebuchet MS"/>
              </a:rPr>
              <a:t>•	</a:t>
            </a:r>
            <a:r>
              <a:rPr lang="es-ES" sz="1600" b="1" dirty="0">
                <a:latin typeface="Montserrat" panose="020B0604020202020204" charset="0"/>
                <a:sym typeface="Trebuchet MS"/>
              </a:rPr>
              <a:t>Estrategia de prevención universal</a:t>
            </a:r>
          </a:p>
          <a:p>
            <a:pPr marL="12700" marR="5080" lvl="0" indent="0" algn="just"/>
            <a:r>
              <a:rPr lang="es-ES" sz="1600" dirty="0">
                <a:latin typeface="Montserrat" panose="020B0604020202020204" charset="0"/>
              </a:rPr>
              <a:t>Maximizar el trabajo de la oferta a través de una estrategia </a:t>
            </a:r>
            <a:r>
              <a:rPr lang="es-ES" sz="1600" dirty="0">
                <a:latin typeface="Montserrat" panose="020B0604020202020204" charset="0"/>
                <a:sym typeface="Trebuchet MS"/>
              </a:rPr>
              <a:t>para el trabajo con familias. La SPD a</a:t>
            </a:r>
            <a:r>
              <a:rPr lang="es-ES" sz="1600" dirty="0">
                <a:latin typeface="Montserrat" panose="020B0604020202020204" charset="0"/>
              </a:rPr>
              <a:t> través de los Componentes 2 y 3 del programa Lazos en Parentalidad Positiva</a:t>
            </a:r>
            <a:endParaRPr lang="es-ES" sz="1600" dirty="0">
              <a:latin typeface="Montserrat" panose="020B0604020202020204" charset="0"/>
              <a:sym typeface="Trebuchet MS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509016" y="2033143"/>
            <a:ext cx="253365" cy="260985"/>
          </a:xfrm>
          <a:custGeom>
            <a:avLst/>
            <a:gdLst/>
            <a:ahLst/>
            <a:cxnLst/>
            <a:rect l="l" t="t" r="r" b="b"/>
            <a:pathLst>
              <a:path w="253365" h="260985" extrusionOk="0">
                <a:moveTo>
                  <a:pt x="126492" y="0"/>
                </a:moveTo>
                <a:lnTo>
                  <a:pt x="77254" y="10233"/>
                </a:lnTo>
                <a:lnTo>
                  <a:pt x="37047" y="38147"/>
                </a:lnTo>
                <a:lnTo>
                  <a:pt x="9939" y="79563"/>
                </a:lnTo>
                <a:lnTo>
                  <a:pt x="0" y="130301"/>
                </a:lnTo>
                <a:lnTo>
                  <a:pt x="9939" y="181040"/>
                </a:lnTo>
                <a:lnTo>
                  <a:pt x="37047" y="222456"/>
                </a:lnTo>
                <a:lnTo>
                  <a:pt x="77254" y="250370"/>
                </a:lnTo>
                <a:lnTo>
                  <a:pt x="126492" y="260603"/>
                </a:lnTo>
                <a:lnTo>
                  <a:pt x="175729" y="250370"/>
                </a:lnTo>
                <a:lnTo>
                  <a:pt x="215936" y="222456"/>
                </a:lnTo>
                <a:lnTo>
                  <a:pt x="243044" y="181040"/>
                </a:lnTo>
                <a:lnTo>
                  <a:pt x="252984" y="130301"/>
                </a:lnTo>
                <a:lnTo>
                  <a:pt x="243044" y="79563"/>
                </a:lnTo>
                <a:lnTo>
                  <a:pt x="215936" y="38147"/>
                </a:lnTo>
                <a:lnTo>
                  <a:pt x="175729" y="10233"/>
                </a:lnTo>
                <a:lnTo>
                  <a:pt x="126492" y="0"/>
                </a:lnTo>
                <a:close/>
              </a:path>
            </a:pathLst>
          </a:custGeom>
          <a:solidFill>
            <a:srgbClr val="0A45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573691" y="2033143"/>
            <a:ext cx="125095" cy="23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509016" y="2946772"/>
            <a:ext cx="253365" cy="260985"/>
          </a:xfrm>
          <a:custGeom>
            <a:avLst/>
            <a:gdLst/>
            <a:ahLst/>
            <a:cxnLst/>
            <a:rect l="l" t="t" r="r" b="b"/>
            <a:pathLst>
              <a:path w="253365" h="260985" extrusionOk="0">
                <a:moveTo>
                  <a:pt x="126491" y="0"/>
                </a:moveTo>
                <a:lnTo>
                  <a:pt x="77254" y="10233"/>
                </a:lnTo>
                <a:lnTo>
                  <a:pt x="37047" y="38147"/>
                </a:lnTo>
                <a:lnTo>
                  <a:pt x="9939" y="79563"/>
                </a:lnTo>
                <a:lnTo>
                  <a:pt x="0" y="130301"/>
                </a:lnTo>
                <a:lnTo>
                  <a:pt x="9939" y="181040"/>
                </a:lnTo>
                <a:lnTo>
                  <a:pt x="37047" y="222456"/>
                </a:lnTo>
                <a:lnTo>
                  <a:pt x="77254" y="250370"/>
                </a:lnTo>
                <a:lnTo>
                  <a:pt x="126491" y="260603"/>
                </a:lnTo>
                <a:lnTo>
                  <a:pt x="175729" y="250370"/>
                </a:lnTo>
                <a:lnTo>
                  <a:pt x="215936" y="222456"/>
                </a:lnTo>
                <a:lnTo>
                  <a:pt x="243044" y="181040"/>
                </a:lnTo>
                <a:lnTo>
                  <a:pt x="252983" y="130301"/>
                </a:lnTo>
                <a:lnTo>
                  <a:pt x="243044" y="79563"/>
                </a:lnTo>
                <a:lnTo>
                  <a:pt x="215936" y="38147"/>
                </a:lnTo>
                <a:lnTo>
                  <a:pt x="175729" y="10233"/>
                </a:lnTo>
                <a:lnTo>
                  <a:pt x="126491" y="0"/>
                </a:lnTo>
                <a:close/>
              </a:path>
            </a:pathLst>
          </a:custGeom>
          <a:solidFill>
            <a:srgbClr val="0A45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573150" y="2947724"/>
            <a:ext cx="125095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58;p7">
            <a:extLst>
              <a:ext uri="{FF2B5EF4-FFF2-40B4-BE49-F238E27FC236}">
                <a16:creationId xmlns:a16="http://schemas.microsoft.com/office/drawing/2014/main" id="{8C6FC3F0-E0C1-A032-7FA9-E5C4E687812C}"/>
              </a:ext>
            </a:extLst>
          </p:cNvPr>
          <p:cNvSpPr txBox="1">
            <a:spLocks/>
          </p:cNvSpPr>
          <p:nvPr/>
        </p:nvSpPr>
        <p:spPr>
          <a:xfrm>
            <a:off x="960168" y="2837042"/>
            <a:ext cx="9384030" cy="99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A458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 marR="5080" indent="0" algn="just"/>
            <a:r>
              <a:rPr lang="es-ES" sz="1600" dirty="0">
                <a:latin typeface="Montserrat" panose="020B0604020202020204" charset="0"/>
              </a:rPr>
              <a:t>•	</a:t>
            </a:r>
            <a:r>
              <a:rPr lang="es-ES" sz="1600" b="1" dirty="0">
                <a:latin typeface="Montserrat" panose="020B0604020202020204" charset="0"/>
              </a:rPr>
              <a:t>Estrategia de prevención focalizada</a:t>
            </a:r>
          </a:p>
          <a:p>
            <a:pPr marL="12700" marR="5080" indent="0" algn="just"/>
            <a:r>
              <a:rPr lang="es-ES" sz="1600" dirty="0">
                <a:latin typeface="Montserrat" panose="020B0604020202020204" charset="0"/>
              </a:rPr>
              <a:t>Mejorar circuito de pesquisa, derivación y seguimiento a adolescentes que presentan conductas en conflicto con la ley, a través del Componentes 1 de diagnóstico de Lazos (Detección Temprana), derivación intersectorial y/o terapia (Terapia Multisistema, MST).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48FB1DE-20F6-4BEE-6F11-39250EC87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77236"/>
              </p:ext>
            </p:extLst>
          </p:nvPr>
        </p:nvGraphicFramePr>
        <p:xfrm>
          <a:off x="1140903" y="4188637"/>
          <a:ext cx="3043596" cy="247294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82918">
                  <a:extLst>
                    <a:ext uri="{9D8B030D-6E8A-4147-A177-3AD203B41FA5}">
                      <a16:colId xmlns:a16="http://schemas.microsoft.com/office/drawing/2014/main" val="3238554712"/>
                    </a:ext>
                  </a:extLst>
                </a:gridCol>
                <a:gridCol w="830339">
                  <a:extLst>
                    <a:ext uri="{9D8B030D-6E8A-4147-A177-3AD203B41FA5}">
                      <a16:colId xmlns:a16="http://schemas.microsoft.com/office/drawing/2014/main" val="284365665"/>
                    </a:ext>
                  </a:extLst>
                </a:gridCol>
                <a:gridCol w="830339">
                  <a:extLst>
                    <a:ext uri="{9D8B030D-6E8A-4147-A177-3AD203B41FA5}">
                      <a16:colId xmlns:a16="http://schemas.microsoft.com/office/drawing/2014/main" val="1406765402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b="1" kern="15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COMPOMENTES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b="1" kern="15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Atenciones realizadas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5355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b="1" kern="15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Total 2023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b="1" kern="150" dirty="0">
                          <a:effectLst/>
                          <a:latin typeface="Montserrat" panose="020B0604020202020204" charset="0"/>
                        </a:rPr>
                        <a:t>2024 a junio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6483967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000" b="1" kern="15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C1 Detección Temprana (EDT)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kern="15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12.464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kern="150">
                          <a:effectLst/>
                          <a:latin typeface="Montserrat" panose="020B0604020202020204" charset="0"/>
                        </a:rPr>
                        <a:t>6.354</a:t>
                      </a:r>
                      <a:endParaRPr lang="es-CL" sz="1200" kern="15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294567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000" b="1" kern="15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C2 Parentalidad Positiva </a:t>
                      </a:r>
                      <a:r>
                        <a:rPr lang="es-CL" sz="1000" b="0" kern="15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Orientaciones (OPP)</a:t>
                      </a:r>
                      <a:endParaRPr lang="es-CL" sz="1200" b="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kern="15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9.837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kern="150" dirty="0">
                          <a:effectLst/>
                          <a:latin typeface="Montserrat" panose="020B0604020202020204" charset="0"/>
                        </a:rPr>
                        <a:t>6.131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0461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000" b="1" kern="15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C3 Parentalidad Positiva </a:t>
                      </a:r>
                      <a:r>
                        <a:rPr lang="es-CL" sz="1000" b="0" kern="15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Intervenciones (IPP)</a:t>
                      </a:r>
                      <a:endParaRPr lang="es-CL" sz="1200" b="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kern="15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1.759</a:t>
                      </a:r>
                      <a:endParaRPr lang="es-CL" sz="1200" kern="15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kern="150" dirty="0">
                          <a:effectLst/>
                          <a:latin typeface="Montserrat" panose="020B0604020202020204" charset="0"/>
                        </a:rPr>
                        <a:t>1.135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68847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000" b="1" kern="15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C4 Terapia Multisistémica (MST)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kern="15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2.559</a:t>
                      </a:r>
                      <a:endParaRPr lang="es-CL" sz="1200" kern="15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kern="150" dirty="0">
                          <a:effectLst/>
                          <a:latin typeface="Montserrat" panose="020B0604020202020204" charset="0"/>
                        </a:rPr>
                        <a:t>2.211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75518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b="1" kern="15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Total</a:t>
                      </a:r>
                      <a:endParaRPr lang="es-CL" sz="1200" kern="15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b="1" kern="15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26.619</a:t>
                      </a:r>
                      <a:endParaRPr lang="es-CL" sz="1200" kern="15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000" b="1" kern="150" dirty="0">
                          <a:effectLst/>
                          <a:latin typeface="Montserrat" panose="020B0604020202020204" charset="0"/>
                        </a:rPr>
                        <a:t>15.831</a:t>
                      </a:r>
                      <a:endParaRPr lang="es-CL" sz="1200" kern="150" dirty="0"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03531423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891BEB36-CE67-11FC-A2A5-1C79050AC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082" y="3900929"/>
            <a:ext cx="282994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zh-CN" sz="1100" b="1" i="0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Montserrat" panose="020B0604020202020204" charset="0"/>
                <a:ea typeface="SimSun" panose="02010600030101010101" pitchFamily="2" charset="-122"/>
                <a:cs typeface="Calibri Light" panose="020F0302020204030204" pitchFamily="34" charset="0"/>
              </a:rPr>
              <a:t>Atenciones Programa Lazos</a:t>
            </a:r>
            <a:endParaRPr kumimoji="0" lang="es-CL" altLang="zh-CN" sz="8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Montserrat" panose="020B0604020202020204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DB255F2-3157-62A8-B4A2-3DA601ED2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56400"/>
              </p:ext>
            </p:extLst>
          </p:nvPr>
        </p:nvGraphicFramePr>
        <p:xfrm>
          <a:off x="6096000" y="4188637"/>
          <a:ext cx="5018535" cy="260991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91296">
                  <a:extLst>
                    <a:ext uri="{9D8B030D-6E8A-4147-A177-3AD203B41FA5}">
                      <a16:colId xmlns:a16="http://schemas.microsoft.com/office/drawing/2014/main" val="309727616"/>
                    </a:ext>
                  </a:extLst>
                </a:gridCol>
                <a:gridCol w="882954">
                  <a:extLst>
                    <a:ext uri="{9D8B030D-6E8A-4147-A177-3AD203B41FA5}">
                      <a16:colId xmlns:a16="http://schemas.microsoft.com/office/drawing/2014/main" val="3819804854"/>
                    </a:ext>
                  </a:extLst>
                </a:gridCol>
                <a:gridCol w="839446">
                  <a:extLst>
                    <a:ext uri="{9D8B030D-6E8A-4147-A177-3AD203B41FA5}">
                      <a16:colId xmlns:a16="http://schemas.microsoft.com/office/drawing/2014/main" val="2748669143"/>
                    </a:ext>
                  </a:extLst>
                </a:gridCol>
                <a:gridCol w="663302">
                  <a:extLst>
                    <a:ext uri="{9D8B030D-6E8A-4147-A177-3AD203B41FA5}">
                      <a16:colId xmlns:a16="http://schemas.microsoft.com/office/drawing/2014/main" val="1181868442"/>
                    </a:ext>
                  </a:extLst>
                </a:gridCol>
                <a:gridCol w="841537">
                  <a:extLst>
                    <a:ext uri="{9D8B030D-6E8A-4147-A177-3AD203B41FA5}">
                      <a16:colId xmlns:a16="http://schemas.microsoft.com/office/drawing/2014/main" val="1340329299"/>
                    </a:ext>
                  </a:extLst>
                </a:gridCol>
              </a:tblGrid>
              <a:tr h="312666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Resultados a nivel nacional</a:t>
                      </a:r>
                      <a:endParaRPr lang="es-CL" sz="1000" b="1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Periodo </a:t>
                      </a:r>
                      <a:endParaRPr lang="es-CL" sz="1000" b="1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</a:endParaRPr>
                    </a:p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2021</a:t>
                      </a:r>
                      <a:endParaRPr lang="es-CL" sz="1000" b="1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Periodo</a:t>
                      </a:r>
                      <a:endParaRPr lang="es-CL" sz="1000" b="1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</a:endParaRPr>
                    </a:p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2022 </a:t>
                      </a:r>
                      <a:b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</a:br>
                      <a:endParaRPr lang="es-CL" sz="1000" b="1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Periodo</a:t>
                      </a:r>
                      <a:endParaRPr lang="es-CL" sz="1000" b="1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</a:endParaRPr>
                    </a:p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2023 </a:t>
                      </a:r>
                      <a:b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</a:br>
                      <a:endParaRPr lang="es-CL" sz="1000" b="1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Periodo</a:t>
                      </a:r>
                      <a:b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</a:br>
                      <a: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al  </a:t>
                      </a:r>
                      <a:b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</a:br>
                      <a: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30.06.2024</a:t>
                      </a:r>
                      <a:endParaRPr lang="es-CL" sz="1000" b="1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052794"/>
                  </a:ext>
                </a:extLst>
              </a:tr>
              <a:tr h="150956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</a:pPr>
                      <a:r>
                        <a:rPr lang="es-CL" sz="1000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Total de casos dados de alta</a:t>
                      </a:r>
                      <a:endParaRPr lang="es-CL" sz="1000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1882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2035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2332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1391</a:t>
                      </a:r>
                      <a:endParaRPr lang="es-CL" sz="1000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0122649"/>
                  </a:ext>
                </a:extLst>
              </a:tr>
              <a:tr h="150956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</a:pPr>
                      <a:r>
                        <a:rPr lang="es-CL" sz="1000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Total de casos con oportunidad de tratamiento completo</a:t>
                      </a:r>
                      <a:endParaRPr lang="es-CL" sz="1000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1826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1980</a:t>
                      </a:r>
                      <a:endParaRPr lang="es-CL" sz="1000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2244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1338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0822463"/>
                  </a:ext>
                </a:extLst>
              </a:tr>
              <a:tr h="46973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</a:pPr>
                      <a:r>
                        <a:rPr lang="es-CL" sz="1000" b="1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Revisión de resultados finales</a:t>
                      </a:r>
                      <a:endParaRPr lang="es-CL" sz="1000" b="1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5639615"/>
                  </a:ext>
                </a:extLst>
              </a:tr>
              <a:tr h="197362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</a:pPr>
                      <a:r>
                        <a:rPr lang="es-CL" sz="1000" u="none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Porcentaje de jóvenes que viven en casa (objetivo: 90%)</a:t>
                      </a:r>
                      <a:endParaRPr lang="es-CL" sz="1000" u="none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96.82%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94.80%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95.72%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95.22%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7792797"/>
                  </a:ext>
                </a:extLst>
              </a:tr>
              <a:tr h="197362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</a:pPr>
                      <a:r>
                        <a:rPr lang="es-CL" sz="1000" u="none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Porcentaje de jóvenes que estudian/trabajan (</a:t>
                      </a:r>
                      <a:r>
                        <a:rPr lang="es-CL" sz="1000" u="none" kern="0" dirty="0" err="1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obj</a:t>
                      </a:r>
                      <a:r>
                        <a:rPr lang="es-CL" sz="1000" u="none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. 90%)</a:t>
                      </a:r>
                      <a:endParaRPr lang="es-CL" sz="1000" u="none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93.54%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91.77%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90.15%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91.33%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0786877"/>
                  </a:ext>
                </a:extLst>
              </a:tr>
              <a:tr h="197362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</a:pPr>
                      <a:r>
                        <a:rPr lang="es-CL" sz="1000" u="none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Porcentaje de jóvenes sin nuevos arrestos (</a:t>
                      </a:r>
                      <a:r>
                        <a:rPr lang="es-CL" sz="1000" u="none" kern="0" dirty="0" err="1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obj</a:t>
                      </a:r>
                      <a:r>
                        <a:rPr lang="es-CL" sz="1000" u="none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. 90%)</a:t>
                      </a:r>
                      <a:endParaRPr lang="es-CL" sz="1000" u="none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88.34%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88.03%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89.75%</a:t>
                      </a:r>
                      <a:endParaRPr lang="es-CL" sz="1000" kern="15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4758" marR="4758" marT="4758" marB="4758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</a:pPr>
                      <a:r>
                        <a:rPr lang="es-CL" sz="1000" kern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91.03%</a:t>
                      </a:r>
                      <a:endParaRPr lang="es-CL" sz="1000" kern="15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6913294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5F38447C-3535-CF18-ECD9-6E5815775CEB}"/>
              </a:ext>
            </a:extLst>
          </p:cNvPr>
          <p:cNvSpPr txBox="1"/>
          <p:nvPr/>
        </p:nvSpPr>
        <p:spPr>
          <a:xfrm>
            <a:off x="7041974" y="3905223"/>
            <a:ext cx="35226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100" b="1" u="sng" kern="150" dirty="0">
                <a:solidFill>
                  <a:schemeClr val="bg2"/>
                </a:solidFill>
                <a:effectLst/>
                <a:latin typeface="Montserrat" panose="020B0604020202020204" charset="0"/>
                <a:ea typeface="SimSun" panose="02010600030101010101" pitchFamily="2" charset="-122"/>
                <a:cs typeface="Lucida Sans" panose="020B0602030504020204" pitchFamily="34" charset="0"/>
              </a:rPr>
              <a:t>Resultados Generales Lazos nacional MST</a:t>
            </a:r>
            <a:endParaRPr lang="es-CL" sz="1200" b="1" kern="150" dirty="0">
              <a:solidFill>
                <a:schemeClr val="bg2"/>
              </a:solidFill>
              <a:effectLst/>
              <a:latin typeface="Montserrat" panose="020B060402020202020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514908" y="322834"/>
            <a:ext cx="10107407" cy="47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8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400" dirty="0">
                <a:latin typeface="Montserrat" panose="020B0604020202020204" charset="0"/>
              </a:rPr>
              <a:t>V. PROGRAMA APOYO A VÍCTIMAS - NNA</a:t>
            </a:r>
            <a:endParaRPr sz="2400" dirty="0">
              <a:latin typeface="Montserrat" panose="020B0604020202020204" charset="0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509016" y="1752600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 h="120000" extrusionOk="0">
                <a:moveTo>
                  <a:pt x="0" y="0"/>
                </a:moveTo>
                <a:lnTo>
                  <a:pt x="492226" y="0"/>
                </a:lnTo>
              </a:path>
            </a:pathLst>
          </a:custGeom>
          <a:noFill/>
          <a:ln w="15675" cap="flat" cmpd="sng">
            <a:solidFill>
              <a:srgbClr val="C3D6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2315" y="0"/>
            <a:ext cx="1341079" cy="120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>
            <a:off x="509016" y="1007363"/>
            <a:ext cx="5143500" cy="603885"/>
          </a:xfrm>
          <a:custGeom>
            <a:avLst/>
            <a:gdLst/>
            <a:ahLst/>
            <a:cxnLst/>
            <a:rect l="l" t="t" r="r" b="b"/>
            <a:pathLst>
              <a:path w="5143500" h="603885" extrusionOk="0">
                <a:moveTo>
                  <a:pt x="5022342" y="0"/>
                </a:moveTo>
                <a:lnTo>
                  <a:pt x="121170" y="0"/>
                </a:lnTo>
                <a:lnTo>
                  <a:pt x="74007" y="9519"/>
                </a:lnTo>
                <a:lnTo>
                  <a:pt x="35491" y="35480"/>
                </a:lnTo>
                <a:lnTo>
                  <a:pt x="9522" y="73991"/>
                </a:lnTo>
                <a:lnTo>
                  <a:pt x="0" y="121158"/>
                </a:lnTo>
                <a:lnTo>
                  <a:pt x="0" y="482346"/>
                </a:lnTo>
                <a:lnTo>
                  <a:pt x="9522" y="529512"/>
                </a:lnTo>
                <a:lnTo>
                  <a:pt x="35491" y="568023"/>
                </a:lnTo>
                <a:lnTo>
                  <a:pt x="74007" y="593984"/>
                </a:lnTo>
                <a:lnTo>
                  <a:pt x="121170" y="603503"/>
                </a:lnTo>
                <a:lnTo>
                  <a:pt x="5022342" y="603503"/>
                </a:lnTo>
                <a:lnTo>
                  <a:pt x="5069508" y="593984"/>
                </a:lnTo>
                <a:lnTo>
                  <a:pt x="5108019" y="568023"/>
                </a:lnTo>
                <a:lnTo>
                  <a:pt x="5133980" y="529512"/>
                </a:lnTo>
                <a:lnTo>
                  <a:pt x="5143500" y="482346"/>
                </a:lnTo>
                <a:lnTo>
                  <a:pt x="5143500" y="121158"/>
                </a:lnTo>
                <a:lnTo>
                  <a:pt x="5133980" y="73991"/>
                </a:lnTo>
                <a:lnTo>
                  <a:pt x="5108019" y="35480"/>
                </a:lnTo>
                <a:lnTo>
                  <a:pt x="5069508" y="9519"/>
                </a:lnTo>
                <a:lnTo>
                  <a:pt x="5022342" y="0"/>
                </a:lnTo>
                <a:close/>
              </a:path>
            </a:pathLst>
          </a:custGeom>
          <a:solidFill>
            <a:srgbClr val="0A45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Montserrat" panose="020B0604020202020204" charset="0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961440" y="1107117"/>
            <a:ext cx="4508484" cy="44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1" dirty="0">
                <a:solidFill>
                  <a:srgbClr val="FFFFFF"/>
                </a:solidFill>
                <a:latin typeface="Montserrat" panose="020B0604020202020204" charset="0"/>
                <a:ea typeface="Trebuchet MS"/>
                <a:cs typeface="Trebuchet MS"/>
                <a:sym typeface="Trebuchet MS"/>
              </a:rPr>
              <a:t>PRIMERA RESPUESTA: CASOS DE CONMOCIÓN PÚBLICA (CCP)</a:t>
            </a:r>
            <a:endParaRPr sz="1400" b="0" i="0" u="none" strike="noStrike" cap="none" dirty="0">
              <a:solidFill>
                <a:srgbClr val="000000"/>
              </a:solidFill>
              <a:latin typeface="Montserrat" panose="020B0604020202020204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455" y="944880"/>
            <a:ext cx="477012" cy="137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154D00C-A021-FCE0-F207-5933DC84E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728687"/>
              </p:ext>
            </p:extLst>
          </p:nvPr>
        </p:nvGraphicFramePr>
        <p:xfrm>
          <a:off x="961440" y="1012233"/>
          <a:ext cx="9483633" cy="469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C5C29DAF-9441-CC04-AB4E-35A2014E63A4}"/>
              </a:ext>
            </a:extLst>
          </p:cNvPr>
          <p:cNvSpPr txBox="1"/>
          <p:nvPr/>
        </p:nvSpPr>
        <p:spPr>
          <a:xfrm>
            <a:off x="755395" y="5531523"/>
            <a:ext cx="4957508" cy="11695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2"/>
                </a:solidFill>
                <a:latin typeface="Montserrat" panose="020B0604020202020204" charset="0"/>
              </a:rPr>
              <a:t>Desde el mes de mayo al 15 de julio de 2024,</a:t>
            </a:r>
            <a:r>
              <a:rPr lang="es-ES" b="1" dirty="0">
                <a:solidFill>
                  <a:schemeClr val="bg2"/>
                </a:solidFill>
                <a:latin typeface="Montserrat" panose="020B0604020202020204" charset="0"/>
              </a:rPr>
              <a:t> </a:t>
            </a:r>
            <a:r>
              <a:rPr lang="es-ES" dirty="0">
                <a:solidFill>
                  <a:schemeClr val="bg2"/>
                </a:solidFill>
                <a:latin typeface="Montserrat" panose="020B0604020202020204" charset="0"/>
              </a:rPr>
              <a:t>se han abordado por CCP PAV </a:t>
            </a:r>
            <a:r>
              <a:rPr lang="es-ES" b="1" dirty="0">
                <a:solidFill>
                  <a:schemeClr val="bg2"/>
                </a:solidFill>
                <a:latin typeface="Montserrat" panose="020B0604020202020204" charset="0"/>
              </a:rPr>
              <a:t>a las familias y cercanos</a:t>
            </a:r>
            <a:r>
              <a:rPr lang="es-ES" dirty="0">
                <a:solidFill>
                  <a:schemeClr val="bg2"/>
                </a:solidFill>
                <a:latin typeface="Montserrat" panose="020B0604020202020204" charset="0"/>
              </a:rPr>
              <a:t> de diez casos relacionados al delito de homicidio (consumado y frustrado) en el que 13 niños, niñas y adolescentes son víctimas.</a:t>
            </a:r>
            <a:endParaRPr lang="es-CL" dirty="0">
              <a:solidFill>
                <a:schemeClr val="bg2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6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514908" y="322834"/>
            <a:ext cx="10107407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8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>
                <a:latin typeface="Montserrat" panose="020B0604020202020204" charset="0"/>
              </a:rPr>
              <a:t>V. PROGRAMA APOYO A VÍCTIMAS - NNA</a:t>
            </a:r>
            <a:endParaRPr dirty="0">
              <a:latin typeface="Montserrat" panose="020B0604020202020204" charset="0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509016" y="1752600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 h="120000" extrusionOk="0">
                <a:moveTo>
                  <a:pt x="0" y="0"/>
                </a:moveTo>
                <a:lnTo>
                  <a:pt x="492226" y="0"/>
                </a:lnTo>
              </a:path>
            </a:pathLst>
          </a:custGeom>
          <a:noFill/>
          <a:ln w="15675" cap="flat" cmpd="sng">
            <a:solidFill>
              <a:srgbClr val="C3D6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2315" y="0"/>
            <a:ext cx="1341079" cy="120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>
            <a:off x="509016" y="1007363"/>
            <a:ext cx="5143500" cy="603885"/>
          </a:xfrm>
          <a:custGeom>
            <a:avLst/>
            <a:gdLst/>
            <a:ahLst/>
            <a:cxnLst/>
            <a:rect l="l" t="t" r="r" b="b"/>
            <a:pathLst>
              <a:path w="5143500" h="603885" extrusionOk="0">
                <a:moveTo>
                  <a:pt x="5022342" y="0"/>
                </a:moveTo>
                <a:lnTo>
                  <a:pt x="121170" y="0"/>
                </a:lnTo>
                <a:lnTo>
                  <a:pt x="74007" y="9519"/>
                </a:lnTo>
                <a:lnTo>
                  <a:pt x="35491" y="35480"/>
                </a:lnTo>
                <a:lnTo>
                  <a:pt x="9522" y="73991"/>
                </a:lnTo>
                <a:lnTo>
                  <a:pt x="0" y="121158"/>
                </a:lnTo>
                <a:lnTo>
                  <a:pt x="0" y="482346"/>
                </a:lnTo>
                <a:lnTo>
                  <a:pt x="9522" y="529512"/>
                </a:lnTo>
                <a:lnTo>
                  <a:pt x="35491" y="568023"/>
                </a:lnTo>
                <a:lnTo>
                  <a:pt x="74007" y="593984"/>
                </a:lnTo>
                <a:lnTo>
                  <a:pt x="121170" y="603503"/>
                </a:lnTo>
                <a:lnTo>
                  <a:pt x="5022342" y="603503"/>
                </a:lnTo>
                <a:lnTo>
                  <a:pt x="5069508" y="593984"/>
                </a:lnTo>
                <a:lnTo>
                  <a:pt x="5108019" y="568023"/>
                </a:lnTo>
                <a:lnTo>
                  <a:pt x="5133980" y="529512"/>
                </a:lnTo>
                <a:lnTo>
                  <a:pt x="5143500" y="482346"/>
                </a:lnTo>
                <a:lnTo>
                  <a:pt x="5143500" y="121158"/>
                </a:lnTo>
                <a:lnTo>
                  <a:pt x="5133980" y="73991"/>
                </a:lnTo>
                <a:lnTo>
                  <a:pt x="5108019" y="35480"/>
                </a:lnTo>
                <a:lnTo>
                  <a:pt x="5069508" y="9519"/>
                </a:lnTo>
                <a:lnTo>
                  <a:pt x="5022342" y="0"/>
                </a:lnTo>
                <a:close/>
              </a:path>
            </a:pathLst>
          </a:custGeom>
          <a:solidFill>
            <a:srgbClr val="0A45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900589" y="1185951"/>
            <a:ext cx="4510310" cy="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b="1" dirty="0">
                <a:solidFill>
                  <a:srgbClr val="FFFFFF"/>
                </a:solidFill>
                <a:latin typeface="Montserrat" panose="020B0604020202020204" charset="0"/>
                <a:ea typeface="Trebuchet MS"/>
                <a:cs typeface="Trebuchet MS"/>
                <a:sym typeface="Trebuchet MS"/>
              </a:rPr>
              <a:t>ATENCIONES A NNA VÍCTIMAS DIRECTAS O INDIRECTAS</a:t>
            </a: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455" y="944880"/>
            <a:ext cx="477012" cy="137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4341A6-D378-8F53-C20A-17B02F8F1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78371"/>
              </p:ext>
            </p:extLst>
          </p:nvPr>
        </p:nvGraphicFramePr>
        <p:xfrm>
          <a:off x="589796" y="2158313"/>
          <a:ext cx="10168819" cy="3513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4434">
                  <a:extLst>
                    <a:ext uri="{9D8B030D-6E8A-4147-A177-3AD203B41FA5}">
                      <a16:colId xmlns:a16="http://schemas.microsoft.com/office/drawing/2014/main" val="270912047"/>
                    </a:ext>
                  </a:extLst>
                </a:gridCol>
                <a:gridCol w="1083553">
                  <a:extLst>
                    <a:ext uri="{9D8B030D-6E8A-4147-A177-3AD203B41FA5}">
                      <a16:colId xmlns:a16="http://schemas.microsoft.com/office/drawing/2014/main" val="85262373"/>
                    </a:ext>
                  </a:extLst>
                </a:gridCol>
                <a:gridCol w="1365452">
                  <a:extLst>
                    <a:ext uri="{9D8B030D-6E8A-4147-A177-3AD203B41FA5}">
                      <a16:colId xmlns:a16="http://schemas.microsoft.com/office/drawing/2014/main" val="4174924459"/>
                    </a:ext>
                  </a:extLst>
                </a:gridCol>
                <a:gridCol w="1189265">
                  <a:extLst>
                    <a:ext uri="{9D8B030D-6E8A-4147-A177-3AD203B41FA5}">
                      <a16:colId xmlns:a16="http://schemas.microsoft.com/office/drawing/2014/main" val="2444965755"/>
                    </a:ext>
                  </a:extLst>
                </a:gridCol>
                <a:gridCol w="1243619">
                  <a:extLst>
                    <a:ext uri="{9D8B030D-6E8A-4147-A177-3AD203B41FA5}">
                      <a16:colId xmlns:a16="http://schemas.microsoft.com/office/drawing/2014/main" val="2330566862"/>
                    </a:ext>
                  </a:extLst>
                </a:gridCol>
                <a:gridCol w="1038009">
                  <a:extLst>
                    <a:ext uri="{9D8B030D-6E8A-4147-A177-3AD203B41FA5}">
                      <a16:colId xmlns:a16="http://schemas.microsoft.com/office/drawing/2014/main" val="2672156503"/>
                    </a:ext>
                  </a:extLst>
                </a:gridCol>
                <a:gridCol w="1334487">
                  <a:extLst>
                    <a:ext uri="{9D8B030D-6E8A-4147-A177-3AD203B41FA5}">
                      <a16:colId xmlns:a16="http://schemas.microsoft.com/office/drawing/2014/main" val="4089348311"/>
                    </a:ext>
                  </a:extLst>
                </a:gridCol>
              </a:tblGrid>
              <a:tr h="4051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L" sz="2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2022</a:t>
                      </a:r>
                      <a:endParaRPr lang="es-CL" sz="2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2023</a:t>
                      </a:r>
                      <a:endParaRPr lang="es-CL" sz="2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2024 (enero a junio)</a:t>
                      </a:r>
                      <a:endParaRPr lang="es-CL" sz="2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709489"/>
                  </a:ext>
                </a:extLst>
              </a:tr>
              <a:tr h="490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Tipo delito agrupado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NNA atendidos </a:t>
                      </a:r>
                      <a:endParaRPr lang="es-CL" sz="2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Distribución</a:t>
                      </a:r>
                      <a:endParaRPr lang="es-CL" sz="2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NNA atendidos</a:t>
                      </a:r>
                      <a:endParaRPr lang="es-CL" sz="2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Distribución</a:t>
                      </a:r>
                      <a:endParaRPr lang="es-CL" sz="2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NNA atendidos</a:t>
                      </a:r>
                      <a:endParaRPr lang="es-CL" sz="2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Distribución</a:t>
                      </a:r>
                      <a:endParaRPr lang="es-CL" sz="2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89524443"/>
                  </a:ext>
                </a:extLst>
              </a:tr>
              <a:tr h="236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 dirty="0">
                          <a:effectLst/>
                          <a:latin typeface="Montserrat" panose="020B0604020202020204" charset="0"/>
                        </a:rPr>
                        <a:t>Delitos sexuales</a:t>
                      </a:r>
                      <a:endParaRPr lang="es-CL" sz="1400" b="1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 dirty="0">
                          <a:effectLst/>
                          <a:latin typeface="Montserrat" panose="020B0604020202020204" charset="0"/>
                        </a:rPr>
                        <a:t>1.050</a:t>
                      </a:r>
                      <a:endParaRPr lang="es-CL" sz="1400" b="1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 dirty="0">
                          <a:effectLst/>
                          <a:latin typeface="Montserrat" panose="020B0604020202020204" charset="0"/>
                        </a:rPr>
                        <a:t>53,9%</a:t>
                      </a:r>
                      <a:endParaRPr lang="es-CL" sz="1400" b="1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 dirty="0">
                          <a:effectLst/>
                          <a:latin typeface="Montserrat" panose="020B0604020202020204" charset="0"/>
                        </a:rPr>
                        <a:t>875</a:t>
                      </a:r>
                      <a:endParaRPr lang="es-CL" sz="1400" b="1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 dirty="0">
                          <a:effectLst/>
                          <a:latin typeface="Montserrat" panose="020B0604020202020204" charset="0"/>
                        </a:rPr>
                        <a:t>51,1%</a:t>
                      </a:r>
                      <a:endParaRPr lang="es-CL" sz="1400" b="1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 dirty="0">
                          <a:effectLst/>
                          <a:latin typeface="Montserrat" panose="020B0604020202020204" charset="0"/>
                        </a:rPr>
                        <a:t>446</a:t>
                      </a:r>
                      <a:endParaRPr lang="es-CL" sz="1400" b="1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 dirty="0">
                          <a:effectLst/>
                          <a:latin typeface="Montserrat" panose="020B0604020202020204" charset="0"/>
                        </a:rPr>
                        <a:t>48,5%</a:t>
                      </a:r>
                      <a:endParaRPr lang="es-CL" sz="1400" b="1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6691640"/>
                  </a:ext>
                </a:extLst>
              </a:tr>
              <a:tr h="236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 dirty="0">
                          <a:effectLst/>
                          <a:latin typeface="Montserrat" panose="020B0604020202020204" charset="0"/>
                        </a:rPr>
                        <a:t>Robos violentos</a:t>
                      </a:r>
                      <a:endParaRPr lang="es-CL" sz="1400" b="1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>
                          <a:effectLst/>
                          <a:latin typeface="Montserrat" panose="020B0604020202020204" charset="0"/>
                        </a:rPr>
                        <a:t>370</a:t>
                      </a:r>
                      <a:endParaRPr lang="es-CL" sz="1400" b="1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>
                          <a:effectLst/>
                          <a:latin typeface="Montserrat" panose="020B0604020202020204" charset="0"/>
                        </a:rPr>
                        <a:t>19,0%</a:t>
                      </a:r>
                      <a:endParaRPr lang="es-CL" sz="1400" b="1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>
                          <a:effectLst/>
                          <a:latin typeface="Montserrat" panose="020B0604020202020204" charset="0"/>
                        </a:rPr>
                        <a:t>291</a:t>
                      </a:r>
                      <a:endParaRPr lang="es-CL" sz="1400" b="1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>
                          <a:effectLst/>
                          <a:latin typeface="Montserrat" panose="020B0604020202020204" charset="0"/>
                        </a:rPr>
                        <a:t>17,0%</a:t>
                      </a:r>
                      <a:endParaRPr lang="es-CL" sz="1400" b="1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>
                          <a:effectLst/>
                          <a:latin typeface="Montserrat" panose="020B0604020202020204" charset="0"/>
                        </a:rPr>
                        <a:t>163</a:t>
                      </a:r>
                      <a:endParaRPr lang="es-CL" sz="1400" b="1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 dirty="0">
                          <a:effectLst/>
                          <a:latin typeface="Montserrat" panose="020B0604020202020204" charset="0"/>
                        </a:rPr>
                        <a:t>17,7%</a:t>
                      </a:r>
                      <a:endParaRPr lang="es-CL" sz="1400" b="1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92184800"/>
                  </a:ext>
                </a:extLst>
              </a:tr>
              <a:tr h="236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Homicidio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158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8,1%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135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7,9%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>
                          <a:effectLst/>
                          <a:latin typeface="Montserrat" panose="020B0604020202020204" charset="0"/>
                        </a:rPr>
                        <a:t>129</a:t>
                      </a:r>
                      <a:endParaRPr lang="es-CL" sz="1400" b="1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0" dirty="0">
                          <a:effectLst/>
                          <a:latin typeface="Montserrat" panose="020B0604020202020204" charset="0"/>
                        </a:rPr>
                        <a:t>14,0%</a:t>
                      </a:r>
                      <a:endParaRPr lang="es-CL" sz="1400" b="1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49072988"/>
                  </a:ext>
                </a:extLst>
              </a:tr>
              <a:tr h="236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Lesiones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143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7,3%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104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6,1%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53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5,8%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90906193"/>
                  </a:ext>
                </a:extLst>
              </a:tr>
              <a:tr h="236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Otro tipo de delito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98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5,0%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145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8,5%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42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4,6%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4956382"/>
                  </a:ext>
                </a:extLst>
              </a:tr>
              <a:tr h="490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Cuasidelitos de lesiones u homicidio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63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3,2%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54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3,2%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40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4,4%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35889592"/>
                  </a:ext>
                </a:extLst>
              </a:tr>
              <a:tr h="236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Femicidio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65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3,3%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47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2,7%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41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4,5%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6089731"/>
                  </a:ext>
                </a:extLst>
              </a:tr>
              <a:tr h="236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Sin información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1400" kern="100" dirty="0">
                          <a:effectLst/>
                          <a:latin typeface="Montserrat" panose="020B060402020202020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0,0%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61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3,6%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3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0,3%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9409836"/>
                  </a:ext>
                </a:extLst>
              </a:tr>
              <a:tr h="236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Trata de personas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2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0,1%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1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0,1%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2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0,2%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0813197"/>
                  </a:ext>
                </a:extLst>
              </a:tr>
              <a:tr h="236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Total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1.949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100,0%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1.713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100,0%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>
                          <a:effectLst/>
                          <a:latin typeface="Montserrat" panose="020B0604020202020204" charset="0"/>
                        </a:rPr>
                        <a:t>919</a:t>
                      </a:r>
                      <a:endParaRPr lang="es-CL" sz="1400" kern="10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0" dirty="0">
                          <a:effectLst/>
                          <a:latin typeface="Montserrat" panose="020B0604020202020204" charset="0"/>
                        </a:rPr>
                        <a:t>100,0%</a:t>
                      </a:r>
                      <a:endParaRPr lang="es-CL" sz="1400" kern="100" dirty="0">
                        <a:effectLst/>
                        <a:latin typeface="Montserrat" panose="020B060402020202020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025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2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5524650" y="6070612"/>
            <a:ext cx="11427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Agosto</a:t>
            </a:r>
            <a:r>
              <a:rPr lang="es-ES" sz="14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es-ES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ES" sz="14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2024</a:t>
            </a:r>
            <a:endParaRPr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2794932" y="2707060"/>
            <a:ext cx="6602135" cy="231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1874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400" dirty="0">
                <a:solidFill>
                  <a:srgbClr val="FFFFFF"/>
                </a:solidFill>
              </a:rPr>
              <a:t>MEDIDAS QUE SE HAN IMPLEMENTADO DESDE LA SUBSECRETARÍA DE PREVENCIÓN DEL DELITO PARA FORTALECER LA PROTECCIÓN DE NIÑOS, NIÑAS Y ADOLESCENTES</a:t>
            </a:r>
            <a:br>
              <a:rPr lang="es-ES" sz="2400" dirty="0">
                <a:solidFill>
                  <a:srgbClr val="FFFFFF"/>
                </a:solidFill>
              </a:rPr>
            </a:br>
            <a:br>
              <a:rPr lang="es-ES" sz="2400" b="0" dirty="0">
                <a:solidFill>
                  <a:srgbClr val="FFFFFF"/>
                </a:solidFill>
              </a:rPr>
            </a:br>
            <a:r>
              <a:rPr lang="es-ES" sz="2000" b="0" dirty="0">
                <a:solidFill>
                  <a:srgbClr val="FFFFFF"/>
                </a:solidFill>
              </a:rPr>
              <a:t>Comisión de Familia - Cámara Diputados y Diputadas</a:t>
            </a:r>
            <a:endParaRPr sz="2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07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772</Words>
  <Application>Microsoft Office PowerPoint</Application>
  <PresentationFormat>Panorámica</PresentationFormat>
  <Paragraphs>204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Trebuchet MS</vt:lpstr>
      <vt:lpstr>Calibri</vt:lpstr>
      <vt:lpstr>Verdana</vt:lpstr>
      <vt:lpstr>Arial</vt:lpstr>
      <vt:lpstr>Montserrat</vt:lpstr>
      <vt:lpstr>Times New Roman</vt:lpstr>
      <vt:lpstr>Office Theme</vt:lpstr>
      <vt:lpstr>MEDIDAS QUE SE HAN IMPLEMENTADO DESDE LA SUBSECRETARÍA DE PREVENCIÓN DEL DELITO PARA FORTALECER LA PROTECCIÓN DE NIÑOS, NIÑAS Y ADOLESCENTES  Comisión de Familia - Cámara Diputados y Diputadas</vt:lpstr>
      <vt:lpstr>I. ESTRATEGIA DE SEGURIDAD</vt:lpstr>
      <vt:lpstr>III. PARTICIPACIÓN DE NNA EN DELITOS Y FALTAS  2005 A 2024</vt:lpstr>
      <vt:lpstr>IV. ACCIONES PARA FORTALECER LA PREVENCIÓN NNA</vt:lpstr>
      <vt:lpstr>V. PROGRAMA APOYO A VÍCTIMAS - NNA</vt:lpstr>
      <vt:lpstr>V. PROGRAMA APOYO A VÍCTIMAS - NNA</vt:lpstr>
      <vt:lpstr>MEDIDAS QUE SE HAN IMPLEMENTADO DESDE LA SUBSECRETARÍA DE PREVENCIÓN DEL DELITO PARA FORTALECER LA PROTECCIÓN DE NIÑOS, NIÑAS Y ADOLESCENTES  Comisión de Familia - Cámara Diputados y Diputadas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Subsecretaría de Prevención del Delito  Niños, Niñas y Adolescentes Comisión de Familia - Cámara Diputados</dc:title>
  <dc:creator>Matias Fernando Salces Sanchez</dc:creator>
  <cp:lastModifiedBy>Margarita Cereceda Pinto</cp:lastModifiedBy>
  <cp:revision>10</cp:revision>
  <cp:lastPrinted>2024-08-06T20:57:01Z</cp:lastPrinted>
  <dcterms:created xsi:type="dcterms:W3CDTF">2024-05-14T13:03:46Z</dcterms:created>
  <dcterms:modified xsi:type="dcterms:W3CDTF">2024-08-08T00:05:46Z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2024-04-17T00:00:00Z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2024-05-14T00:00:00Z</vt:filetime>
  </property>
  <property fmtid="{D5CDD505-2E9C-101B-9397-08002B2CF9AE}" pid="5" name="Producer">
    <vt:lpwstr>Microsoft® PowerPoint® para Microsoft 365</vt:lpwstr>
  </property>
</Properties>
</file>