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ld Standard TT" panose="020B0604020202020204" charset="0"/>
      <p:regular r:id="rId14"/>
      <p:bold r:id="rId15"/>
      <p:italic r:id="rId16"/>
    </p:embeddedFont>
    <p:embeddedFont>
      <p:font typeface="Oxygen" panose="020F0502020204030204"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46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e89c586ad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6e89c586a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6e89c586ad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6e89c586a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6e89c586a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6e89c586a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76200" lvl="0" indent="0" algn="just" rtl="0">
              <a:lnSpc>
                <a:spcPct val="138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e89c586ad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e89c586a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6e89c586ad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6e89c586a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6e89c586ad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6e89c586a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e89c586ad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6e89c586a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e89c586ad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e89c586a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a4e5cdaba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a4e5cdab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a4e5cdaba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a4e5cdaba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109825"/>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s"/>
              <a:t>#SaludMentalEsCalidad</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fontScale="55000"/>
          </a:bodyPr>
          <a:lstStyle/>
          <a:p>
            <a:pPr marL="0" lvl="0" indent="0" algn="just" rtl="0">
              <a:spcBef>
                <a:spcPts val="0"/>
              </a:spcBef>
              <a:spcAft>
                <a:spcPts val="0"/>
              </a:spcAft>
              <a:buNone/>
            </a:pPr>
            <a:r>
              <a:rPr lang="es"/>
              <a:t>PROYECTO DE LEY QUE ESTABLECE NORMAS SOBRE CONVIVENCIA, BUEN TRATO Y BIENESTAR EN LA EDUCACIÓN SUPERIOR Y PROTEGE LOS DERECHOS DE ESTUDIANTES QUE REQUIEREN CUIDADOS ESPECÍFICOS EN SU SALUD MENTAL</a:t>
            </a:r>
            <a:endParaRPr/>
          </a:p>
        </p:txBody>
      </p:sp>
      <p:pic>
        <p:nvPicPr>
          <p:cNvPr id="61" name="Google Shape;61;p13"/>
          <p:cNvPicPr preferRelativeResize="0"/>
          <p:nvPr/>
        </p:nvPicPr>
        <p:blipFill>
          <a:blip r:embed="rId3">
            <a:alphaModFix/>
          </a:blip>
          <a:stretch>
            <a:fillRect/>
          </a:stretch>
        </p:blipFill>
        <p:spPr>
          <a:xfrm>
            <a:off x="7539725" y="3"/>
            <a:ext cx="1604280" cy="1604301"/>
          </a:xfrm>
          <a:prstGeom prst="rect">
            <a:avLst/>
          </a:prstGeom>
          <a:noFill/>
          <a:ln>
            <a:noFill/>
          </a:ln>
        </p:spPr>
      </p:pic>
      <p:sp>
        <p:nvSpPr>
          <p:cNvPr id="62" name="Google Shape;62;p13"/>
          <p:cNvSpPr txBox="1"/>
          <p:nvPr/>
        </p:nvSpPr>
        <p:spPr>
          <a:xfrm>
            <a:off x="695150" y="2479175"/>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400">
                <a:solidFill>
                  <a:schemeClr val="accent2"/>
                </a:solidFill>
                <a:latin typeface="Old Standard TT"/>
                <a:ea typeface="Old Standard TT"/>
                <a:cs typeface="Old Standard TT"/>
                <a:sym typeface="Old Standard TT"/>
              </a:rPr>
              <a:t>Boletín 16428-04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Resumen del proyecto</a:t>
            </a:r>
            <a:endParaRPr/>
          </a:p>
        </p:txBody>
      </p:sp>
      <p:sp>
        <p:nvSpPr>
          <p:cNvPr id="123" name="Google Shape;123;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s"/>
              <a:t>Prohibición de discriminación y obligación de información a docentes por parte de IESUP.</a:t>
            </a:r>
            <a:endParaRPr/>
          </a:p>
          <a:p>
            <a:pPr marL="0" lvl="0" indent="0" algn="just" rtl="0">
              <a:lnSpc>
                <a:spcPct val="133000"/>
              </a:lnSpc>
              <a:spcBef>
                <a:spcPts val="1200"/>
              </a:spcBef>
              <a:spcAft>
                <a:spcPts val="0"/>
              </a:spcAft>
              <a:buNone/>
            </a:pPr>
            <a:r>
              <a:rPr lang="es"/>
              <a:t>IESUP propenderán a contar con el equipamiento e infraestructura adecuada para su uso por parte de estudiantes que requieren cuidados en su salud mental (salas con aislamiento auditivo, para abordar desregulaciones, p. ej. en personas TEA) y equipos de cuidado de la salud mental.</a:t>
            </a:r>
            <a:endParaRPr/>
          </a:p>
          <a:p>
            <a:pPr marL="0" lvl="0" indent="0" algn="just" rtl="0">
              <a:lnSpc>
                <a:spcPct val="133000"/>
              </a:lnSpc>
              <a:spcBef>
                <a:spcPts val="600"/>
              </a:spcBef>
              <a:spcAft>
                <a:spcPts val="0"/>
              </a:spcAft>
              <a:buNone/>
            </a:pPr>
            <a:r>
              <a:rPr lang="es"/>
              <a:t>Uso de salas y disponibilidad de espacios en semana de receso.</a:t>
            </a:r>
            <a:endParaRPr/>
          </a:p>
          <a:p>
            <a:pPr marL="0" lvl="0" indent="0" algn="just" rtl="0">
              <a:lnSpc>
                <a:spcPct val="133000"/>
              </a:lnSpc>
              <a:spcBef>
                <a:spcPts val="600"/>
              </a:spcBef>
              <a:spcAft>
                <a:spcPts val="0"/>
              </a:spcAft>
              <a:buNone/>
            </a:pPr>
            <a:r>
              <a:rPr lang="es"/>
              <a:t>Transitorio: 1 año para implementación en normas internas, </a:t>
            </a:r>
            <a:endParaRPr/>
          </a:p>
          <a:p>
            <a:pPr marL="0" lvl="0" indent="0" algn="just" rtl="0">
              <a:lnSpc>
                <a:spcPct val="133000"/>
              </a:lnSpc>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Desafíos pendientes</a:t>
            </a:r>
            <a:endParaRPr/>
          </a:p>
        </p:txBody>
      </p:sp>
      <p:sp>
        <p:nvSpPr>
          <p:cNvPr id="129" name="Google Shape;129;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
              <a:t>Fortalecimiento de los equipos de salud mental en las IESUP.</a:t>
            </a:r>
            <a:endParaRPr/>
          </a:p>
          <a:p>
            <a:pPr marL="457200" lvl="0" indent="-342900" algn="l" rtl="0">
              <a:spcBef>
                <a:spcPts val="0"/>
              </a:spcBef>
              <a:spcAft>
                <a:spcPts val="0"/>
              </a:spcAft>
              <a:buSzPts val="1800"/>
              <a:buChar char="●"/>
            </a:pPr>
            <a:r>
              <a:rPr lang="es"/>
              <a:t>Postergación/suspensión y beneficios estudiantiles -&gt; Financiamiento.</a:t>
            </a:r>
            <a:endParaRPr/>
          </a:p>
          <a:p>
            <a:pPr marL="457200" lvl="0" indent="-342900" algn="l" rtl="0">
              <a:spcBef>
                <a:spcPts val="0"/>
              </a:spcBef>
              <a:spcAft>
                <a:spcPts val="0"/>
              </a:spcAft>
              <a:buSzPts val="1800"/>
              <a:buChar char="●"/>
            </a:pPr>
            <a:r>
              <a:rPr lang="es"/>
              <a:t>Semana de receso y días de gracia pre evaluaciones.</a:t>
            </a:r>
            <a:endParaRPr/>
          </a:p>
          <a:p>
            <a:pPr marL="914400" lvl="1" indent="-323850" algn="l" rtl="0">
              <a:spcBef>
                <a:spcPts val="0"/>
              </a:spcBef>
              <a:spcAft>
                <a:spcPts val="0"/>
              </a:spcAft>
              <a:buSzPts val="1500"/>
              <a:buChar char="○"/>
            </a:pPr>
            <a:r>
              <a:rPr lang="es" sz="1500"/>
              <a:t>Propuesta: “Artículo X: Semana de receso. Todas las instituciones de educación superior deberán contemplar dentro de su calendario semestral o trimestral, según corresponda; una semana de receso, en la que no podrán realizarse ningún tipo de evaluaciones, clases o actividades académicas en la que se impartan contenidos previstos en la planificación de enseñanza de las respectivas cátedras, ni en las que se exija asistencia obligatoria. Las instituciones deberán calendarizar dicha semana de modo que coincida con los días más centrales del respectivo periodo académico, a fin de que represente un descanso intermedio durante el mismo.”</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Antecedentes</a:t>
            </a:r>
            <a:endParaRPr/>
          </a:p>
        </p:txBody>
      </p:sp>
      <p:sp>
        <p:nvSpPr>
          <p:cNvPr id="68" name="Google Shape;68;p14"/>
          <p:cNvSpPr txBox="1">
            <a:spLocks noGrp="1"/>
          </p:cNvSpPr>
          <p:nvPr>
            <p:ph type="body" idx="1"/>
          </p:nvPr>
        </p:nvSpPr>
        <p:spPr>
          <a:xfrm>
            <a:off x="0" y="1143300"/>
            <a:ext cx="8953800" cy="3837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s" sz="4800" b="1"/>
              <a:t>Informe ﬁnal del Grupo de Trabajo sobre Salud Mental de la Universidad de Chile, </a:t>
            </a:r>
            <a:r>
              <a:rPr lang="es" sz="4800"/>
              <a:t>2020:</a:t>
            </a:r>
            <a:endParaRPr sz="4800"/>
          </a:p>
          <a:p>
            <a:pPr marL="0" lvl="0" indent="0" algn="l" rtl="0">
              <a:spcBef>
                <a:spcPts val="1200"/>
              </a:spcBef>
              <a:spcAft>
                <a:spcPts val="0"/>
              </a:spcAft>
              <a:buNone/>
            </a:pPr>
            <a:endParaRPr sz="4800"/>
          </a:p>
          <a:p>
            <a:pPr marL="457200" lvl="0" indent="-304800" algn="l" rtl="0">
              <a:spcBef>
                <a:spcPts val="1200"/>
              </a:spcBef>
              <a:spcAft>
                <a:spcPts val="0"/>
              </a:spcAft>
              <a:buSzPct val="100000"/>
              <a:buChar char="●"/>
            </a:pPr>
            <a:r>
              <a:rPr lang="es" sz="4800"/>
              <a:t>En la Facultad de Salud, de 176 encuestados 40% ha necesitado asistir al psicólogo/psiquiatra, 1 de cada 4 ha consumido drogas para sobrellevar la carga académica, promedian unas 5 horas diarias de sueño y el 70% había pensado en la última semana que no sería capaz de terminar la carrera.</a:t>
            </a:r>
            <a:endParaRPr sz="4800"/>
          </a:p>
          <a:p>
            <a:pPr marL="457200" lvl="0" indent="0" algn="just" rtl="0">
              <a:spcBef>
                <a:spcPts val="1200"/>
              </a:spcBef>
              <a:spcAft>
                <a:spcPts val="0"/>
              </a:spcAft>
              <a:buNone/>
            </a:pPr>
            <a:endParaRPr sz="4800"/>
          </a:p>
          <a:p>
            <a:pPr marL="457200" lvl="0" indent="-304800" algn="just" rtl="0">
              <a:spcBef>
                <a:spcPts val="1200"/>
              </a:spcBef>
              <a:spcAft>
                <a:spcPts val="0"/>
              </a:spcAft>
              <a:buSzPct val="100000"/>
              <a:buChar char="●"/>
            </a:pPr>
            <a:r>
              <a:rPr lang="es" sz="4800"/>
              <a:t>En la Facultad de Derecho, de 1153 encuestados, un 42% dice haber fantaseado con la idea de la muerte mientras un 35,2% derechamente ha tenido pensamientos suicidas y un 4,7% reporta un intento suicida. 1 de cada 5 estudiantes se encuentra en tratamiento psicológico, un número similar dice que no lo recibe porque no puede costearlo y un 6% lo ﬁnalizó exitosamente. las morbilidades mayoritariamente mencionadas fueron la depresión, el trastorno de ansiedad generalizada y los trastornos de pánico.</a:t>
            </a:r>
            <a:endParaRPr sz="4800"/>
          </a:p>
          <a:p>
            <a:pPr marL="0" lvl="0" indent="0" algn="just" rtl="0">
              <a:spcBef>
                <a:spcPts val="1200"/>
              </a:spcBef>
              <a:spcAft>
                <a:spcPts val="0"/>
              </a:spcAft>
              <a:buNone/>
            </a:pPr>
            <a:endParaRPr sz="4800"/>
          </a:p>
          <a:p>
            <a:pPr marL="457200" lvl="0" indent="-304800" algn="just" rtl="0">
              <a:spcBef>
                <a:spcPts val="1200"/>
              </a:spcBef>
              <a:spcAft>
                <a:spcPts val="0"/>
              </a:spcAft>
              <a:buSzPct val="100000"/>
              <a:buChar char="●"/>
            </a:pPr>
            <a:r>
              <a:rPr lang="es" sz="4800"/>
              <a:t>En 2020 la Dirección de Bienestar y Desarrollo Estudiantil de la Vicerrectoría de Asuntos Estudiantiles y Comunitarios (VAEC) informó que 7237 estudiantes que respondieron el Formulario de Caracterización Estudiantil (FOCES) se encuentran en situación de riesgo.</a:t>
            </a:r>
            <a:endParaRPr sz="4800"/>
          </a:p>
          <a:p>
            <a:pPr marL="0" lvl="0" indent="0" algn="l" rtl="0">
              <a:spcBef>
                <a:spcPts val="1200"/>
              </a:spcBef>
              <a:spcAft>
                <a:spcPts val="0"/>
              </a:spcAft>
              <a:buNone/>
            </a:pPr>
            <a:endParaRPr sz="1300">
              <a:latin typeface="Arial"/>
              <a:ea typeface="Arial"/>
              <a:cs typeface="Arial"/>
              <a:sym typeface="Arial"/>
            </a:endParaRPr>
          </a:p>
          <a:p>
            <a:pPr marL="0" lvl="0" indent="0" algn="l" rtl="0">
              <a:spcBef>
                <a:spcPts val="1200"/>
              </a:spcBef>
              <a:spcAft>
                <a:spcPts val="0"/>
              </a:spcAft>
              <a:buNone/>
            </a:pPr>
            <a:endParaRPr sz="1300">
              <a:latin typeface="Arial"/>
              <a:ea typeface="Arial"/>
              <a:cs typeface="Arial"/>
              <a:sym typeface="Arial"/>
            </a:endParaRPr>
          </a:p>
          <a:p>
            <a:pPr marL="0" lvl="0" indent="0" algn="l" rtl="0">
              <a:spcBef>
                <a:spcPts val="1200"/>
              </a:spcBef>
              <a:spcAft>
                <a:spcPts val="0"/>
              </a:spcAft>
              <a:buNone/>
            </a:pPr>
            <a:endParaRPr sz="1300">
              <a:latin typeface="Arial"/>
              <a:ea typeface="Arial"/>
              <a:cs typeface="Arial"/>
              <a:sym typeface="Arial"/>
            </a:endParaRPr>
          </a:p>
          <a:p>
            <a:pPr marL="1701800" marR="76200" lvl="0" indent="0" algn="l" rtl="0">
              <a:lnSpc>
                <a:spcPct val="138000"/>
              </a:lnSpc>
              <a:spcBef>
                <a:spcPts val="1200"/>
              </a:spcBef>
              <a:spcAft>
                <a:spcPts val="0"/>
              </a:spcAft>
              <a:buClr>
                <a:schemeClr val="dk1"/>
              </a:buClr>
              <a:buSzPct val="91666"/>
              <a:buFont typeface="Arial"/>
              <a:buNone/>
            </a:pPr>
            <a:r>
              <a:rPr lang="es" sz="1200">
                <a:latin typeface="Arial"/>
                <a:ea typeface="Arial"/>
                <a:cs typeface="Arial"/>
                <a:sym typeface="Arial"/>
              </a:rPr>
              <a:t>.</a:t>
            </a:r>
            <a:endParaRPr sz="1200">
              <a:latin typeface="Arial"/>
              <a:ea typeface="Arial"/>
              <a:cs typeface="Arial"/>
              <a:sym typeface="Arial"/>
            </a:endParaRPr>
          </a:p>
          <a:p>
            <a:pPr marL="0" lvl="0" indent="0" algn="l" rtl="0">
              <a:spcBef>
                <a:spcPts val="0"/>
              </a:spcBef>
              <a:spcAft>
                <a:spcPts val="1200"/>
              </a:spcAft>
              <a:buNone/>
            </a:pPr>
            <a:endParaRPr sz="13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Antecedentes</a:t>
            </a:r>
            <a:endParaRPr/>
          </a:p>
        </p:txBody>
      </p:sp>
      <p:sp>
        <p:nvSpPr>
          <p:cNvPr id="74" name="Google Shape;74;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 sz="1600" b="1"/>
              <a:t>Encuesta Longitudinal en Salud Mental (ELSAM)</a:t>
            </a:r>
            <a:r>
              <a:rPr lang="es" sz="1600"/>
              <a:t>, diciembre de 2021, por Núcleo Milenio para Mejorar la Salud Mental de Adolescentes y Jóvenes “Imhay”. Respondido por 1995 estudiantes de la U. de Chile:</a:t>
            </a:r>
            <a:endParaRPr sz="1600"/>
          </a:p>
        </p:txBody>
      </p:sp>
      <p:pic>
        <p:nvPicPr>
          <p:cNvPr id="75" name="Google Shape;75;p15"/>
          <p:cNvPicPr preferRelativeResize="0"/>
          <p:nvPr/>
        </p:nvPicPr>
        <p:blipFill>
          <a:blip r:embed="rId3">
            <a:alphaModFix/>
          </a:blip>
          <a:stretch>
            <a:fillRect/>
          </a:stretch>
        </p:blipFill>
        <p:spPr>
          <a:xfrm>
            <a:off x="375133" y="2450650"/>
            <a:ext cx="3797191" cy="1727075"/>
          </a:xfrm>
          <a:prstGeom prst="rect">
            <a:avLst/>
          </a:prstGeom>
          <a:noFill/>
          <a:ln>
            <a:noFill/>
          </a:ln>
        </p:spPr>
      </p:pic>
      <p:pic>
        <p:nvPicPr>
          <p:cNvPr id="76" name="Google Shape;76;p15"/>
          <p:cNvPicPr preferRelativeResize="0"/>
          <p:nvPr/>
        </p:nvPicPr>
        <p:blipFill>
          <a:blip r:embed="rId4">
            <a:alphaModFix/>
          </a:blip>
          <a:stretch>
            <a:fillRect/>
          </a:stretch>
        </p:blipFill>
        <p:spPr>
          <a:xfrm>
            <a:off x="4650375" y="2450650"/>
            <a:ext cx="3944025" cy="1727075"/>
          </a:xfrm>
          <a:prstGeom prst="rect">
            <a:avLst/>
          </a:prstGeom>
          <a:noFill/>
          <a:ln>
            <a:noFill/>
          </a:ln>
        </p:spPr>
      </p:pic>
      <p:sp>
        <p:nvSpPr>
          <p:cNvPr id="77" name="Google Shape;77;p15"/>
          <p:cNvSpPr txBox="1"/>
          <p:nvPr/>
        </p:nvSpPr>
        <p:spPr>
          <a:xfrm>
            <a:off x="375125" y="4379050"/>
            <a:ext cx="7855200" cy="384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300">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Antecedentes</a:t>
            </a:r>
            <a:endParaRPr/>
          </a:p>
        </p:txBody>
      </p:sp>
      <p:sp>
        <p:nvSpPr>
          <p:cNvPr id="83" name="Google Shape;83;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11150" algn="just" rtl="0">
              <a:lnSpc>
                <a:spcPct val="100000"/>
              </a:lnSpc>
              <a:spcBef>
                <a:spcPts val="0"/>
              </a:spcBef>
              <a:spcAft>
                <a:spcPts val="0"/>
              </a:spcAft>
              <a:buSzPts val="1300"/>
              <a:buChar char="●"/>
            </a:pPr>
            <a:r>
              <a:rPr lang="es" sz="1300"/>
              <a:t>Casi la mitad de las mujeres y un tercio de los hombres presentan sintomatología depresiva moderada o grave en los últimos 30 días antes de la aplicación de la encuesta.</a:t>
            </a:r>
            <a:endParaRPr sz="1300"/>
          </a:p>
          <a:p>
            <a:pPr marL="457200" lvl="0" indent="-317500" algn="just" rtl="0">
              <a:lnSpc>
                <a:spcPct val="100000"/>
              </a:lnSpc>
              <a:spcBef>
                <a:spcPts val="0"/>
              </a:spcBef>
              <a:spcAft>
                <a:spcPts val="0"/>
              </a:spcAft>
              <a:buSzPts val="1400"/>
              <a:buChar char="●"/>
            </a:pPr>
            <a:r>
              <a:rPr lang="es" sz="1300"/>
              <a:t>Entre 6 y 7 de cada 10 estudiantes percibe </a:t>
            </a:r>
            <a:r>
              <a:rPr lang="es" sz="1300" b="1"/>
              <a:t>una alta o muy alta carga académica.</a:t>
            </a:r>
            <a:endParaRPr sz="1300" b="1"/>
          </a:p>
          <a:p>
            <a:pPr marL="457200" marR="76200" lvl="0" indent="-317500" algn="just" rtl="0">
              <a:lnSpc>
                <a:spcPct val="100000"/>
              </a:lnSpc>
              <a:spcBef>
                <a:spcPts val="0"/>
              </a:spcBef>
              <a:spcAft>
                <a:spcPts val="0"/>
              </a:spcAft>
              <a:buSzPts val="1400"/>
              <a:buChar char="●"/>
            </a:pPr>
            <a:r>
              <a:rPr lang="es" sz="1300"/>
              <a:t>Dentro de las principales barreras para acceder a buscar ayuda en salud mental, se encuentra el temor de que genere un perjuicio para la carrera académica o profesional.</a:t>
            </a:r>
            <a:endParaRPr sz="1300"/>
          </a:p>
          <a:p>
            <a:pPr marL="0" lvl="0" indent="0" algn="just" rtl="0">
              <a:lnSpc>
                <a:spcPct val="100000"/>
              </a:lnSpc>
              <a:spcBef>
                <a:spcPts val="0"/>
              </a:spcBef>
              <a:spcAft>
                <a:spcPts val="0"/>
              </a:spcAft>
              <a:buNone/>
            </a:pPr>
            <a:endParaRPr sz="1300" b="1"/>
          </a:p>
        </p:txBody>
      </p:sp>
      <p:pic>
        <p:nvPicPr>
          <p:cNvPr id="84" name="Google Shape;84;p16"/>
          <p:cNvPicPr preferRelativeResize="0"/>
          <p:nvPr/>
        </p:nvPicPr>
        <p:blipFill>
          <a:blip r:embed="rId3">
            <a:alphaModFix/>
          </a:blip>
          <a:stretch>
            <a:fillRect/>
          </a:stretch>
        </p:blipFill>
        <p:spPr>
          <a:xfrm>
            <a:off x="2778850" y="2399925"/>
            <a:ext cx="3963799" cy="2528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Antecedentes</a:t>
            </a:r>
            <a:endParaRPr/>
          </a:p>
        </p:txBody>
      </p:sp>
      <p:sp>
        <p:nvSpPr>
          <p:cNvPr id="90" name="Google Shape;90;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b="1"/>
              <a:t>Petitorio CONFECH 2023</a:t>
            </a:r>
            <a:r>
              <a:rPr lang="es"/>
              <a:t>, título 4°.</a:t>
            </a:r>
            <a:endParaRPr/>
          </a:p>
          <a:p>
            <a:pPr marL="0" lvl="0" indent="0" algn="l" rtl="0">
              <a:spcBef>
                <a:spcPts val="1200"/>
              </a:spcBef>
              <a:spcAft>
                <a:spcPts val="1200"/>
              </a:spcAft>
              <a:buNone/>
            </a:pPr>
            <a:endParaRPr/>
          </a:p>
        </p:txBody>
      </p:sp>
      <p:pic>
        <p:nvPicPr>
          <p:cNvPr id="91" name="Google Shape;91;p17"/>
          <p:cNvPicPr preferRelativeResize="0"/>
          <p:nvPr/>
        </p:nvPicPr>
        <p:blipFill>
          <a:blip r:embed="rId3">
            <a:alphaModFix/>
          </a:blip>
          <a:stretch>
            <a:fillRect/>
          </a:stretch>
        </p:blipFill>
        <p:spPr>
          <a:xfrm>
            <a:off x="4693649" y="445025"/>
            <a:ext cx="3926451" cy="2281650"/>
          </a:xfrm>
          <a:prstGeom prst="rect">
            <a:avLst/>
          </a:prstGeom>
          <a:noFill/>
          <a:ln>
            <a:noFill/>
          </a:ln>
        </p:spPr>
      </p:pic>
      <p:sp>
        <p:nvSpPr>
          <p:cNvPr id="92" name="Google Shape;92;p17"/>
          <p:cNvSpPr txBox="1"/>
          <p:nvPr/>
        </p:nvSpPr>
        <p:spPr>
          <a:xfrm>
            <a:off x="635100" y="1644950"/>
            <a:ext cx="3000000" cy="3281400"/>
          </a:xfrm>
          <a:prstGeom prst="rect">
            <a:avLst/>
          </a:prstGeom>
          <a:noFill/>
          <a:ln>
            <a:noFill/>
          </a:ln>
        </p:spPr>
        <p:txBody>
          <a:bodyPr spcFirstLastPara="1" wrap="square" lIns="91425" tIns="91425" rIns="91425" bIns="91425" anchor="t" anchorCtr="0">
            <a:spAutoFit/>
          </a:bodyPr>
          <a:lstStyle/>
          <a:p>
            <a:pPr marL="457200" lvl="0" indent="-298450" algn="just" rtl="0">
              <a:lnSpc>
                <a:spcPct val="133000"/>
              </a:lnSpc>
              <a:spcBef>
                <a:spcPts val="0"/>
              </a:spcBef>
              <a:spcAft>
                <a:spcPts val="0"/>
              </a:spcAft>
              <a:buClr>
                <a:schemeClr val="dk1"/>
              </a:buClr>
              <a:buSzPts val="1100"/>
              <a:buFont typeface="Old Standard TT"/>
              <a:buAutoNum type="arabicPeriod"/>
            </a:pPr>
            <a:r>
              <a:rPr lang="es" sz="1100">
                <a:solidFill>
                  <a:schemeClr val="dk1"/>
                </a:solidFill>
                <a:latin typeface="Old Standard TT"/>
                <a:ea typeface="Old Standard TT"/>
                <a:cs typeface="Old Standard TT"/>
                <a:sym typeface="Old Standard TT"/>
              </a:rPr>
              <a:t>Creación de una unidad multidisciplinaria que permita el apoyo a los estudiantes en salud mental en Educación Superior.</a:t>
            </a:r>
            <a:endParaRPr sz="1100">
              <a:solidFill>
                <a:schemeClr val="dk1"/>
              </a:solidFill>
              <a:latin typeface="Old Standard TT"/>
              <a:ea typeface="Old Standard TT"/>
              <a:cs typeface="Old Standard TT"/>
              <a:sym typeface="Old Standard TT"/>
            </a:endParaRPr>
          </a:p>
          <a:p>
            <a:pPr marL="457200" lvl="0" indent="-298450" algn="just" rtl="0">
              <a:lnSpc>
                <a:spcPct val="133000"/>
              </a:lnSpc>
              <a:spcBef>
                <a:spcPts val="0"/>
              </a:spcBef>
              <a:spcAft>
                <a:spcPts val="0"/>
              </a:spcAft>
              <a:buClr>
                <a:schemeClr val="dk1"/>
              </a:buClr>
              <a:buSzPts val="1100"/>
              <a:buFont typeface="Old Standard TT"/>
              <a:buAutoNum type="arabicPeriod"/>
            </a:pPr>
            <a:r>
              <a:rPr lang="es" sz="1100">
                <a:solidFill>
                  <a:schemeClr val="dk1"/>
                </a:solidFill>
                <a:latin typeface="Old Standard TT"/>
                <a:ea typeface="Old Standard TT"/>
                <a:cs typeface="Old Standard TT"/>
                <a:sym typeface="Old Standard TT"/>
              </a:rPr>
              <a:t>Creación de mecanismos de ayuda temprana para estudiantes con riesgo.</a:t>
            </a:r>
            <a:endParaRPr sz="1100">
              <a:solidFill>
                <a:schemeClr val="dk1"/>
              </a:solidFill>
              <a:latin typeface="Old Standard TT"/>
              <a:ea typeface="Old Standard TT"/>
              <a:cs typeface="Old Standard TT"/>
              <a:sym typeface="Old Standard TT"/>
            </a:endParaRPr>
          </a:p>
          <a:p>
            <a:pPr marL="457200" lvl="0" indent="-298450" algn="just" rtl="0">
              <a:lnSpc>
                <a:spcPct val="133000"/>
              </a:lnSpc>
              <a:spcBef>
                <a:spcPts val="0"/>
              </a:spcBef>
              <a:spcAft>
                <a:spcPts val="0"/>
              </a:spcAft>
              <a:buClr>
                <a:schemeClr val="dk1"/>
              </a:buClr>
              <a:buSzPts val="1100"/>
              <a:buFont typeface="Old Standard TT"/>
              <a:buAutoNum type="arabicPeriod"/>
            </a:pPr>
            <a:r>
              <a:rPr lang="es" sz="1100">
                <a:solidFill>
                  <a:schemeClr val="dk1"/>
                </a:solidFill>
                <a:latin typeface="Old Standard TT"/>
                <a:ea typeface="Old Standard TT"/>
                <a:cs typeface="Old Standard TT"/>
                <a:sym typeface="Old Standard TT"/>
              </a:rPr>
              <a:t>Capacitación a docentes, personal funcionario y representantes estudiantiles para la detección temprana y primeros auxilios psicológicos.</a:t>
            </a:r>
            <a:endParaRPr sz="1100">
              <a:solidFill>
                <a:schemeClr val="dk1"/>
              </a:solidFill>
              <a:latin typeface="Old Standard TT"/>
              <a:ea typeface="Old Standard TT"/>
              <a:cs typeface="Old Standard TT"/>
              <a:sym typeface="Old Standard TT"/>
            </a:endParaRPr>
          </a:p>
          <a:p>
            <a:pPr marL="457200" lvl="0" indent="-298450" algn="just" rtl="0">
              <a:lnSpc>
                <a:spcPct val="133000"/>
              </a:lnSpc>
              <a:spcBef>
                <a:spcPts val="0"/>
              </a:spcBef>
              <a:spcAft>
                <a:spcPts val="0"/>
              </a:spcAft>
              <a:buClr>
                <a:schemeClr val="dk1"/>
              </a:buClr>
              <a:buSzPts val="1100"/>
              <a:buFont typeface="Old Standard TT"/>
              <a:buAutoNum type="arabicPeriod"/>
            </a:pPr>
            <a:r>
              <a:rPr lang="es" sz="1100">
                <a:solidFill>
                  <a:schemeClr val="dk1"/>
                </a:solidFill>
                <a:latin typeface="Old Standard TT"/>
                <a:ea typeface="Old Standard TT"/>
                <a:cs typeface="Old Standard TT"/>
                <a:sym typeface="Old Standard TT"/>
              </a:rPr>
              <a:t>Monitoreo permanente a la salud mental de estudiantes.</a:t>
            </a:r>
            <a:endParaRPr sz="1100">
              <a:solidFill>
                <a:schemeClr val="dk1"/>
              </a:solidFill>
              <a:latin typeface="Old Standard TT"/>
              <a:ea typeface="Old Standard TT"/>
              <a:cs typeface="Old Standard TT"/>
              <a:sym typeface="Old Standard TT"/>
            </a:endParaRPr>
          </a:p>
          <a:p>
            <a:pPr marL="457200" lvl="0" indent="-298450" algn="just" rtl="0">
              <a:lnSpc>
                <a:spcPct val="133000"/>
              </a:lnSpc>
              <a:spcBef>
                <a:spcPts val="0"/>
              </a:spcBef>
              <a:spcAft>
                <a:spcPts val="0"/>
              </a:spcAft>
              <a:buClr>
                <a:schemeClr val="dk1"/>
              </a:buClr>
              <a:buSzPts val="1100"/>
              <a:buFont typeface="Old Standard TT"/>
              <a:buAutoNum type="arabicPeriod"/>
            </a:pPr>
            <a:r>
              <a:rPr lang="es" sz="1100">
                <a:solidFill>
                  <a:schemeClr val="dk1"/>
                </a:solidFill>
                <a:latin typeface="Old Standard TT"/>
                <a:ea typeface="Old Standard TT"/>
                <a:cs typeface="Old Standard TT"/>
                <a:sym typeface="Old Standard TT"/>
              </a:rPr>
              <a:t>Medidas de apoyo académico.</a:t>
            </a:r>
            <a:endParaRPr sz="1300">
              <a:latin typeface="Old Standard TT"/>
              <a:ea typeface="Old Standard TT"/>
              <a:cs typeface="Old Standard TT"/>
              <a:sym typeface="Old Standard TT"/>
            </a:endParaRPr>
          </a:p>
        </p:txBody>
      </p:sp>
      <p:pic>
        <p:nvPicPr>
          <p:cNvPr id="93" name="Google Shape;93;p17"/>
          <p:cNvPicPr preferRelativeResize="0"/>
          <p:nvPr/>
        </p:nvPicPr>
        <p:blipFill rotWithShape="1">
          <a:blip r:embed="rId4">
            <a:alphaModFix/>
          </a:blip>
          <a:srcRect t="14014" r="14310" b="13928"/>
          <a:stretch/>
        </p:blipFill>
        <p:spPr>
          <a:xfrm>
            <a:off x="4693650" y="2818025"/>
            <a:ext cx="3926452" cy="219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Idea Matriz</a:t>
            </a:r>
            <a:endParaRPr/>
          </a:p>
        </p:txBody>
      </p:sp>
      <p:sp>
        <p:nvSpPr>
          <p:cNvPr id="99" name="Google Shape;99;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s"/>
              <a:t>La creación de un cuerpo legal que establezca medidas para resguardar la salud mental de todas las comunidades educativas, de todas las instituciones de educación superior, estableciendo derechos específicos para estudiantes que requieren cuidados en su salud mental, y otras que resguardan y promueven la buena salud mental de la comunidad educativa en su conjunto.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Resumen del proyecto</a:t>
            </a:r>
            <a:endParaRPr/>
          </a:p>
        </p:txBody>
      </p:sp>
      <p:sp>
        <p:nvSpPr>
          <p:cNvPr id="105" name="Google Shape;105;p1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None/>
            </a:pPr>
            <a:r>
              <a:rPr lang="es"/>
              <a:t>Planes plurianuales:</a:t>
            </a:r>
            <a:endParaRPr/>
          </a:p>
          <a:p>
            <a:pPr marL="457200" lvl="0" indent="-317182" algn="l" rtl="0">
              <a:spcBef>
                <a:spcPts val="1200"/>
              </a:spcBef>
              <a:spcAft>
                <a:spcPts val="0"/>
              </a:spcAft>
              <a:buSzPct val="100000"/>
              <a:buAutoNum type="alphaLcParenR"/>
            </a:pPr>
            <a:r>
              <a:rPr lang="es"/>
              <a:t>Promoción de la buena convivencia, el autocuidado y prevención de riesgos a la salud mental.</a:t>
            </a:r>
            <a:endParaRPr/>
          </a:p>
          <a:p>
            <a:pPr marL="457200" lvl="0" indent="-317182" algn="l" rtl="0">
              <a:spcBef>
                <a:spcPts val="0"/>
              </a:spcBef>
              <a:spcAft>
                <a:spcPts val="0"/>
              </a:spcAft>
              <a:buSzPct val="100000"/>
              <a:buAutoNum type="alphaLcParenR"/>
            </a:pPr>
            <a:r>
              <a:rPr lang="es"/>
              <a:t>Estrategias de ajuste, capacitación y adaptación.</a:t>
            </a:r>
            <a:endParaRPr/>
          </a:p>
          <a:p>
            <a:pPr marL="457200" lvl="0" indent="-317182" algn="l" rtl="0">
              <a:spcBef>
                <a:spcPts val="0"/>
              </a:spcBef>
              <a:spcAft>
                <a:spcPts val="0"/>
              </a:spcAft>
              <a:buSzPct val="100000"/>
              <a:buAutoNum type="alphaLcParenR"/>
            </a:pPr>
            <a:r>
              <a:rPr lang="es"/>
              <a:t>Identificación de problemas comunes de salud mental y mecanismos de derivación para atención especializada.</a:t>
            </a:r>
            <a:endParaRPr/>
          </a:p>
          <a:p>
            <a:pPr marL="457200" lvl="0" indent="-317182" algn="l" rtl="0">
              <a:spcBef>
                <a:spcPts val="0"/>
              </a:spcBef>
              <a:spcAft>
                <a:spcPts val="0"/>
              </a:spcAft>
              <a:buSzPct val="100000"/>
              <a:buAutoNum type="alphaLcParenR"/>
            </a:pPr>
            <a:r>
              <a:rPr lang="es"/>
              <a:t>Identificación de problemas graves de salud mental y derivación obligatoria a atención especializada.</a:t>
            </a:r>
            <a:endParaRPr/>
          </a:p>
          <a:p>
            <a:pPr marL="0" lvl="0" indent="0" algn="l" rtl="0">
              <a:spcBef>
                <a:spcPts val="1200"/>
              </a:spcBef>
              <a:spcAft>
                <a:spcPts val="0"/>
              </a:spcAft>
              <a:buNone/>
            </a:pPr>
            <a:r>
              <a:rPr lang="es"/>
              <a:t>Participación de las comunidades.</a:t>
            </a:r>
            <a:endParaRPr/>
          </a:p>
          <a:p>
            <a:pPr marL="0" lvl="0" indent="0" algn="l" rtl="0">
              <a:spcBef>
                <a:spcPts val="1200"/>
              </a:spcBef>
              <a:spcAft>
                <a:spcPts val="0"/>
              </a:spcAft>
              <a:buNone/>
            </a:pPr>
            <a:r>
              <a:rPr lang="es"/>
              <a:t>Actualización en Ues cada 3 años, IP cada 4 años y CFT cada 6 años.</a:t>
            </a:r>
            <a:endParaRPr/>
          </a:p>
          <a:p>
            <a:pPr marL="0" lvl="0" indent="0" algn="just" rtl="0">
              <a:lnSpc>
                <a:spcPct val="133000"/>
              </a:lnSpc>
              <a:spcBef>
                <a:spcPts val="1200"/>
              </a:spcBef>
              <a:spcAft>
                <a:spcPts val="0"/>
              </a:spcAft>
              <a:buNone/>
            </a:pPr>
            <a:endParaRPr/>
          </a:p>
          <a:p>
            <a:pPr marL="0" lvl="0" indent="0" algn="l" rtl="0">
              <a:spcBef>
                <a:spcPts val="10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Resumen del proyecto</a:t>
            </a:r>
            <a:endParaRPr/>
          </a:p>
        </p:txBody>
      </p:sp>
      <p:sp>
        <p:nvSpPr>
          <p:cNvPr id="111" name="Google Shape;111;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Diagnóstico de un médico cirujano, neurólogo, psiquiatra o un psicólogo.</a:t>
            </a:r>
            <a:endParaRPr/>
          </a:p>
          <a:p>
            <a:pPr marL="0" lvl="0" indent="0" algn="l" rtl="0">
              <a:spcBef>
                <a:spcPts val="1200"/>
              </a:spcBef>
              <a:spcAft>
                <a:spcPts val="0"/>
              </a:spcAft>
              <a:buClr>
                <a:schemeClr val="dk1"/>
              </a:buClr>
              <a:buSzPts val="1100"/>
              <a:buFont typeface="Arial"/>
              <a:buNone/>
            </a:pPr>
            <a:r>
              <a:rPr lang="es"/>
              <a:t>Medidas para estudiantes que requieren cuidados de salud mental:</a:t>
            </a:r>
            <a:endParaRPr/>
          </a:p>
          <a:p>
            <a:pPr marL="457200" lvl="0" indent="-304800" algn="just" rtl="0">
              <a:lnSpc>
                <a:spcPct val="133000"/>
              </a:lnSpc>
              <a:spcBef>
                <a:spcPts val="1200"/>
              </a:spcBef>
              <a:spcAft>
                <a:spcPts val="0"/>
              </a:spcAft>
              <a:buSzPts val="1200"/>
              <a:buFont typeface="Oxygen"/>
              <a:buAutoNum type="arabicPeriod"/>
            </a:pPr>
            <a:r>
              <a:rPr lang="es" sz="1200">
                <a:latin typeface="Oxygen"/>
                <a:ea typeface="Oxygen"/>
                <a:cs typeface="Oxygen"/>
                <a:sym typeface="Oxygen"/>
              </a:rPr>
              <a:t>La postergación o suspensión de los estudios o de evaluaciones, si es </a:t>
            </a:r>
            <a:r>
              <a:rPr lang="es" sz="1200" u="sng">
                <a:latin typeface="Oxygen"/>
                <a:ea typeface="Oxygen"/>
                <a:cs typeface="Oxygen"/>
                <a:sym typeface="Oxygen"/>
              </a:rPr>
              <a:t>debidamente aconsejado a través de un certificado médico</a:t>
            </a:r>
            <a:r>
              <a:rPr lang="es" sz="1200">
                <a:latin typeface="Oxygen"/>
                <a:ea typeface="Oxygen"/>
                <a:cs typeface="Oxygen"/>
                <a:sym typeface="Oxygen"/>
              </a:rPr>
              <a:t>;</a:t>
            </a:r>
            <a:endParaRPr sz="1200">
              <a:latin typeface="Oxygen"/>
              <a:ea typeface="Oxygen"/>
              <a:cs typeface="Oxygen"/>
              <a:sym typeface="Oxygen"/>
            </a:endParaRPr>
          </a:p>
          <a:p>
            <a:pPr marL="457200" lvl="0" indent="-304800" algn="just" rtl="0">
              <a:lnSpc>
                <a:spcPct val="133000"/>
              </a:lnSpc>
              <a:spcBef>
                <a:spcPts val="1000"/>
              </a:spcBef>
              <a:spcAft>
                <a:spcPts val="0"/>
              </a:spcAft>
              <a:buSzPts val="1200"/>
              <a:buFont typeface="Oxygen"/>
              <a:buAutoNum type="arabicPeriod"/>
            </a:pPr>
            <a:r>
              <a:rPr lang="es" sz="1200">
                <a:latin typeface="Oxygen"/>
                <a:ea typeface="Oxygen"/>
                <a:cs typeface="Oxygen"/>
                <a:sym typeface="Oxygen"/>
              </a:rPr>
              <a:t>La prioridad en la inscripción de asignaturas o la interrupción anticipada de éstas;</a:t>
            </a:r>
            <a:endParaRPr sz="1200">
              <a:latin typeface="Oxygen"/>
              <a:ea typeface="Oxygen"/>
              <a:cs typeface="Oxygen"/>
              <a:sym typeface="Oxygen"/>
            </a:endParaRPr>
          </a:p>
          <a:p>
            <a:pPr marL="457200" lvl="0" indent="-304800" algn="just" rtl="0">
              <a:lnSpc>
                <a:spcPct val="133000"/>
              </a:lnSpc>
              <a:spcBef>
                <a:spcPts val="1000"/>
              </a:spcBef>
              <a:spcAft>
                <a:spcPts val="0"/>
              </a:spcAft>
              <a:buSzPts val="1200"/>
              <a:buFont typeface="Oxygen"/>
              <a:buAutoNum type="arabicPeriod"/>
            </a:pPr>
            <a:r>
              <a:rPr lang="es" sz="1200">
                <a:latin typeface="Oxygen"/>
                <a:ea typeface="Oxygen"/>
                <a:cs typeface="Oxygen"/>
                <a:sym typeface="Oxygen"/>
              </a:rPr>
              <a:t>La modificación del formato de las evaluaciones, o del lugar o tiempo límite para rendirlas, </a:t>
            </a:r>
            <a:r>
              <a:rPr lang="es" sz="1200" u="sng">
                <a:latin typeface="Oxygen"/>
                <a:ea typeface="Oxygen"/>
                <a:cs typeface="Oxygen"/>
                <a:sym typeface="Oxygen"/>
              </a:rPr>
              <a:t>resguardando siempre la calidad de la formación académica entregada</a:t>
            </a:r>
            <a:r>
              <a:rPr lang="es" sz="1200">
                <a:latin typeface="Oxygen"/>
                <a:ea typeface="Oxygen"/>
                <a:cs typeface="Oxygen"/>
                <a:sym typeface="Oxygen"/>
              </a:rPr>
              <a:t>.</a:t>
            </a:r>
            <a:endParaRPr sz="1200">
              <a:latin typeface="Oxygen"/>
              <a:ea typeface="Oxygen"/>
              <a:cs typeface="Oxygen"/>
              <a:sym typeface="Oxygen"/>
            </a:endParaRPr>
          </a:p>
          <a:p>
            <a:pPr marL="457200" lvl="0" indent="-304800" algn="just" rtl="0">
              <a:lnSpc>
                <a:spcPct val="133000"/>
              </a:lnSpc>
              <a:spcBef>
                <a:spcPts val="1000"/>
              </a:spcBef>
              <a:spcAft>
                <a:spcPts val="1000"/>
              </a:spcAft>
              <a:buSzPts val="1200"/>
              <a:buFont typeface="Oxygen"/>
              <a:buAutoNum type="arabicPeriod"/>
            </a:pPr>
            <a:r>
              <a:rPr lang="es" sz="1200">
                <a:latin typeface="Oxygen"/>
                <a:ea typeface="Oxygen"/>
                <a:cs typeface="Oxygen"/>
                <a:sym typeface="Oxygen"/>
              </a:rPr>
              <a:t>La exigencia de un porcentaje menor de asistencia, entre otros.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Resumen del proyecto</a:t>
            </a:r>
            <a:endParaRPr/>
          </a:p>
        </p:txBody>
      </p:sp>
      <p:sp>
        <p:nvSpPr>
          <p:cNvPr id="117" name="Google Shape;117;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s"/>
              <a:t>Prácticas profesionales: deberán suscribirse convenios de cooperación educativa con las entidades colaboradoras, las que contendrán los términos, derechos y deberes de cada parte en la realización de la misma, con contenidos mínimos:</a:t>
            </a:r>
            <a:endParaRPr/>
          </a:p>
          <a:p>
            <a:pPr marL="457200" lvl="0" indent="-342900" algn="l" rtl="0">
              <a:spcBef>
                <a:spcPts val="1200"/>
              </a:spcBef>
              <a:spcAft>
                <a:spcPts val="0"/>
              </a:spcAft>
              <a:buSzPts val="1800"/>
              <a:buAutoNum type="alphaLcParenR"/>
            </a:pPr>
            <a:r>
              <a:rPr lang="es"/>
              <a:t>Objetivos y actividades</a:t>
            </a:r>
            <a:endParaRPr/>
          </a:p>
          <a:p>
            <a:pPr marL="457200" lvl="0" indent="-342900" algn="l" rtl="0">
              <a:spcBef>
                <a:spcPts val="0"/>
              </a:spcBef>
              <a:spcAft>
                <a:spcPts val="0"/>
              </a:spcAft>
              <a:buSzPts val="1800"/>
              <a:buAutoNum type="alphaLcParenR"/>
            </a:pPr>
            <a:r>
              <a:rPr lang="es"/>
              <a:t>Plazos, régimen de permisos y rescisión. </a:t>
            </a:r>
            <a:endParaRPr/>
          </a:p>
          <a:p>
            <a:pPr marL="457200" lvl="0" indent="-342900" algn="l" rtl="0">
              <a:spcBef>
                <a:spcPts val="0"/>
              </a:spcBef>
              <a:spcAft>
                <a:spcPts val="0"/>
              </a:spcAft>
              <a:buSzPts val="1800"/>
              <a:buAutoNum type="alphaLcParenR"/>
            </a:pPr>
            <a:r>
              <a:rPr lang="es"/>
              <a:t>Seguros eventuales.</a:t>
            </a:r>
            <a:endParaRPr/>
          </a:p>
          <a:p>
            <a:pPr marL="457200" lvl="0" indent="-342900" algn="l" rtl="0">
              <a:spcBef>
                <a:spcPts val="0"/>
              </a:spcBef>
              <a:spcAft>
                <a:spcPts val="0"/>
              </a:spcAft>
              <a:buSzPts val="1800"/>
              <a:buAutoNum type="alphaLcParenR"/>
            </a:pPr>
            <a:r>
              <a:rPr lang="es"/>
              <a:t>Protección de datos.</a:t>
            </a:r>
            <a:endParaRPr/>
          </a:p>
          <a:p>
            <a:pPr marL="457200" lvl="0" indent="-342900" algn="l" rtl="0">
              <a:spcBef>
                <a:spcPts val="0"/>
              </a:spcBef>
              <a:spcAft>
                <a:spcPts val="0"/>
              </a:spcAft>
              <a:buSzPts val="1800"/>
              <a:buAutoNum type="alphaLcParenR"/>
            </a:pPr>
            <a:r>
              <a:rPr lang="es"/>
              <a:t>Resolución de conflictos.</a:t>
            </a:r>
            <a:endParaRPr/>
          </a:p>
          <a:p>
            <a:pPr marL="457200" lvl="0" indent="-342900" algn="l" rtl="0">
              <a:spcBef>
                <a:spcPts val="0"/>
              </a:spcBef>
              <a:spcAft>
                <a:spcPts val="0"/>
              </a:spcAft>
              <a:buSzPts val="1800"/>
              <a:buAutoNum type="alphaLcParenR"/>
            </a:pPr>
            <a:r>
              <a:rPr lang="es"/>
              <a:t>Entre otros.</a:t>
            </a:r>
            <a:endParaRPr/>
          </a:p>
          <a:p>
            <a:pPr marL="0" lvl="0" indent="0" algn="l" rtl="0">
              <a:spcBef>
                <a:spcPts val="1200"/>
              </a:spcBef>
              <a:spcAft>
                <a:spcPts val="1200"/>
              </a:spcAft>
              <a:buNone/>
            </a:pPr>
            <a:r>
              <a:rPr lang="es"/>
              <a:t>* Norma similar se aprobó en PDL convivencia educativa aprobado por la Cámara en octubre-24 (incorpora art. 44 bis en LGE).</a:t>
            </a:r>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Presentación en pantalla (16:9)</PresentationFormat>
  <Paragraphs>64</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Old Standard TT</vt:lpstr>
      <vt:lpstr>Oxygen</vt:lpstr>
      <vt:lpstr>Paperback</vt:lpstr>
      <vt:lpstr>#SaludMentalEsCalidad</vt:lpstr>
      <vt:lpstr>Antecedentes</vt:lpstr>
      <vt:lpstr>Antecedentes</vt:lpstr>
      <vt:lpstr>Antecedentes</vt:lpstr>
      <vt:lpstr>Antecedentes</vt:lpstr>
      <vt:lpstr>Idea Matriz</vt:lpstr>
      <vt:lpstr>Resumen del proyecto</vt:lpstr>
      <vt:lpstr>Resumen del proyecto</vt:lpstr>
      <vt:lpstr>Resumen del proyecto</vt:lpstr>
      <vt:lpstr>Resumen del proyecto</vt:lpstr>
      <vt:lpstr>Desafíos pendientes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Comision de Salud (Grabacion)</dc:creator>
  <cp:lastModifiedBy>Silvia Rivas Mena</cp:lastModifiedBy>
  <cp:revision>1</cp:revision>
  <dcterms:modified xsi:type="dcterms:W3CDTF">2025-01-07T20:44:45Z</dcterms:modified>
</cp:coreProperties>
</file>