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464" r:id="rId3"/>
    <p:sldId id="312" r:id="rId4"/>
    <p:sldId id="394" r:id="rId5"/>
    <p:sldId id="373" r:id="rId6"/>
    <p:sldId id="479" r:id="rId7"/>
    <p:sldId id="467" r:id="rId8"/>
    <p:sldId id="468" r:id="rId9"/>
    <p:sldId id="477" r:id="rId10"/>
    <p:sldId id="297" r:id="rId11"/>
    <p:sldId id="454" r:id="rId12"/>
    <p:sldId id="481" r:id="rId13"/>
    <p:sldId id="482" r:id="rId14"/>
    <p:sldId id="459" r:id="rId15"/>
    <p:sldId id="434" r:id="rId16"/>
    <p:sldId id="483" r:id="rId17"/>
    <p:sldId id="461" r:id="rId18"/>
    <p:sldId id="470" r:id="rId19"/>
    <p:sldId id="48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40" autoAdjust="0"/>
  </p:normalViewPr>
  <p:slideViewPr>
    <p:cSldViewPr>
      <p:cViewPr>
        <p:scale>
          <a:sx n="90" d="100"/>
          <a:sy n="90" d="100"/>
        </p:scale>
        <p:origin x="-204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ledad\Dropbox\Chile%20Crece\AVPP1997-a-2014-por-causa-y-reg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01%20-%20Demograf&#237;a_pagina_web_201605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oledadbarria:Dropbox:igualdad:2019:fonasa:respal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AVPP, DEIS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1997</c:v>
          </c:tx>
          <c:cat>
            <c:strRef>
              <c:f>Total!$A$18:$A$158</c:f>
              <c:strCache>
                <c:ptCount val="15"/>
                <c:pt idx="0">
                  <c:v> Arica </c:v>
                </c:pt>
                <c:pt idx="1">
                  <c:v> Tarapacá</c:v>
                </c:pt>
                <c:pt idx="2">
                  <c:v> Antofagasta</c:v>
                </c:pt>
                <c:pt idx="3">
                  <c:v> Atacama</c:v>
                </c:pt>
                <c:pt idx="4">
                  <c:v> Coquimbo</c:v>
                </c:pt>
                <c:pt idx="5">
                  <c:v> Valparaíso</c:v>
                </c:pt>
                <c:pt idx="6">
                  <c:v>Metropolitana </c:v>
                </c:pt>
                <c:pt idx="7">
                  <c:v>O'Higgins</c:v>
                </c:pt>
                <c:pt idx="8">
                  <c:v>Maule</c:v>
                </c:pt>
                <c:pt idx="9">
                  <c:v> Biobío</c:v>
                </c:pt>
                <c:pt idx="10">
                  <c:v> La Araucanía</c:v>
                </c:pt>
                <c:pt idx="11">
                  <c:v> Los Ríos</c:v>
                </c:pt>
                <c:pt idx="12">
                  <c:v> Los Lagos</c:v>
                </c:pt>
                <c:pt idx="13">
                  <c:v> Aisén</c:v>
                </c:pt>
                <c:pt idx="14">
                  <c:v> Magallanes</c:v>
                </c:pt>
              </c:strCache>
            </c:strRef>
          </c:cat>
          <c:val>
            <c:numRef>
              <c:f>Total!$E$18:$E$158</c:f>
              <c:numCache>
                <c:formatCode>#,##0.0</c:formatCode>
                <c:ptCount val="15"/>
                <c:pt idx="0">
                  <c:v>84.781839462151908</c:v>
                </c:pt>
                <c:pt idx="1">
                  <c:v>81.198782271192343</c:v>
                </c:pt>
                <c:pt idx="2">
                  <c:v>90.831863033392167</c:v>
                </c:pt>
                <c:pt idx="3">
                  <c:v>90.380250286242727</c:v>
                </c:pt>
                <c:pt idx="4">
                  <c:v>75.42260414017953</c:v>
                </c:pt>
                <c:pt idx="5">
                  <c:v>89.776752526213542</c:v>
                </c:pt>
                <c:pt idx="6">
                  <c:v>82.819356456548917</c:v>
                </c:pt>
                <c:pt idx="7">
                  <c:v>86.67991734517318</c:v>
                </c:pt>
                <c:pt idx="8">
                  <c:v>98.603079242345785</c:v>
                </c:pt>
                <c:pt idx="9">
                  <c:v>103.46134212155818</c:v>
                </c:pt>
                <c:pt idx="10">
                  <c:v>103.09647078821234</c:v>
                </c:pt>
                <c:pt idx="11">
                  <c:v>102.43414357427817</c:v>
                </c:pt>
                <c:pt idx="12">
                  <c:v>91.240434609870874</c:v>
                </c:pt>
                <c:pt idx="13">
                  <c:v>86.144463502954068</c:v>
                </c:pt>
                <c:pt idx="14">
                  <c:v>97.055124138684803</c:v>
                </c:pt>
              </c:numCache>
            </c:numRef>
          </c:val>
        </c:ser>
        <c:ser>
          <c:idx val="2"/>
          <c:order val="1"/>
          <c:tx>
            <c:v>2014</c:v>
          </c:tx>
          <c:cat>
            <c:strRef>
              <c:f>Total!$A$18:$A$158</c:f>
              <c:strCache>
                <c:ptCount val="15"/>
                <c:pt idx="0">
                  <c:v> Arica </c:v>
                </c:pt>
                <c:pt idx="1">
                  <c:v> Tarapacá</c:v>
                </c:pt>
                <c:pt idx="2">
                  <c:v> Antofagasta</c:v>
                </c:pt>
                <c:pt idx="3">
                  <c:v> Atacama</c:v>
                </c:pt>
                <c:pt idx="4">
                  <c:v> Coquimbo</c:v>
                </c:pt>
                <c:pt idx="5">
                  <c:v> Valparaíso</c:v>
                </c:pt>
                <c:pt idx="6">
                  <c:v>Metropolitana </c:v>
                </c:pt>
                <c:pt idx="7">
                  <c:v>O'Higgins</c:v>
                </c:pt>
                <c:pt idx="8">
                  <c:v>Maule</c:v>
                </c:pt>
                <c:pt idx="9">
                  <c:v> Biobío</c:v>
                </c:pt>
                <c:pt idx="10">
                  <c:v> La Araucanía</c:v>
                </c:pt>
                <c:pt idx="11">
                  <c:v> Los Ríos</c:v>
                </c:pt>
                <c:pt idx="12">
                  <c:v> Los Lagos</c:v>
                </c:pt>
                <c:pt idx="13">
                  <c:v> Aisén</c:v>
                </c:pt>
                <c:pt idx="14">
                  <c:v> Magallanes</c:v>
                </c:pt>
              </c:strCache>
            </c:strRef>
          </c:cat>
          <c:val>
            <c:numRef>
              <c:f>Total!$AM$18:$AM$158</c:f>
              <c:numCache>
                <c:formatCode>#,##0.0</c:formatCode>
                <c:ptCount val="15"/>
                <c:pt idx="0">
                  <c:v>71.535913037829047</c:v>
                </c:pt>
                <c:pt idx="1">
                  <c:v>70.986104650983705</c:v>
                </c:pt>
                <c:pt idx="2">
                  <c:v>78.959102649641025</c:v>
                </c:pt>
                <c:pt idx="3">
                  <c:v>68.619848809315613</c:v>
                </c:pt>
                <c:pt idx="4">
                  <c:v>67.598294710935207</c:v>
                </c:pt>
                <c:pt idx="5">
                  <c:v>69.633991337919156</c:v>
                </c:pt>
                <c:pt idx="6">
                  <c:v>66.007035830103376</c:v>
                </c:pt>
                <c:pt idx="7">
                  <c:v>74.656739660677701</c:v>
                </c:pt>
                <c:pt idx="8">
                  <c:v>74.074147112967026</c:v>
                </c:pt>
                <c:pt idx="9">
                  <c:v>76.301106153681346</c:v>
                </c:pt>
                <c:pt idx="10">
                  <c:v>78.680916157631415</c:v>
                </c:pt>
                <c:pt idx="11">
                  <c:v>79.388928077577816</c:v>
                </c:pt>
                <c:pt idx="12">
                  <c:v>82.570612767746681</c:v>
                </c:pt>
                <c:pt idx="13">
                  <c:v>73.308537520228526</c:v>
                </c:pt>
                <c:pt idx="14">
                  <c:v>81.666303705316864</c:v>
                </c:pt>
              </c:numCache>
            </c:numRef>
          </c:val>
        </c:ser>
        <c:shape val="box"/>
        <c:axId val="122518144"/>
        <c:axId val="58295040"/>
        <c:axId val="0"/>
      </c:bar3DChart>
      <c:catAx>
        <c:axId val="122518144"/>
        <c:scaling>
          <c:orientation val="minMax"/>
        </c:scaling>
        <c:axPos val="b"/>
        <c:numFmt formatCode="General" sourceLinked="1"/>
        <c:majorTickMark val="none"/>
        <c:tickLblPos val="nextTo"/>
        <c:crossAx val="58295040"/>
        <c:crosses val="autoZero"/>
        <c:auto val="1"/>
        <c:lblAlgn val="ctr"/>
        <c:lblOffset val="100"/>
      </c:catAx>
      <c:valAx>
        <c:axId val="58295040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12251814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>
                <a:solidFill>
                  <a:srgbClr val="0070C0"/>
                </a:solidFill>
              </a:defRPr>
            </a:pPr>
            <a:r>
              <a:rPr lang="es-CL" sz="1600" dirty="0" smtClean="0">
                <a:solidFill>
                  <a:srgbClr val="0070C0"/>
                </a:solidFill>
              </a:rPr>
              <a:t>Beneficiarios</a:t>
            </a:r>
            <a:r>
              <a:rPr lang="es-CL" sz="1600" baseline="0" dirty="0" smtClean="0">
                <a:solidFill>
                  <a:srgbClr val="0070C0"/>
                </a:solidFill>
              </a:rPr>
              <a:t> </a:t>
            </a:r>
            <a:r>
              <a:rPr lang="es-CL" sz="1600" baseline="0" dirty="0">
                <a:solidFill>
                  <a:srgbClr val="0070C0"/>
                </a:solidFill>
              </a:rPr>
              <a:t>FONASA </a:t>
            </a:r>
            <a:r>
              <a:rPr lang="es-CL" sz="1600" baseline="0" dirty="0" smtClean="0">
                <a:solidFill>
                  <a:srgbClr val="0070C0"/>
                </a:solidFill>
              </a:rPr>
              <a:t>se duplica en 10 años</a:t>
            </a:r>
            <a:endParaRPr lang="es-CL" sz="1600" dirty="0">
              <a:solidFill>
                <a:srgbClr val="0070C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2575405183130109"/>
          <c:y val="0.18694640591009024"/>
          <c:w val="0.76722898884693469"/>
          <c:h val="0.73993677347059761"/>
        </c:manualLayout>
      </c:layout>
      <c:barChart>
        <c:barDir val="col"/>
        <c:grouping val="stacked"/>
        <c:ser>
          <c:idx val="0"/>
          <c:order val="0"/>
          <c:tx>
            <c:strRef>
              <c:f>'T1.18'!$M$7</c:f>
              <c:strCache>
                <c:ptCount val="1"/>
                <c:pt idx="0">
                  <c:v>55-59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'T1.18'!$M$8:$M$18</c:f>
              <c:numCache>
                <c:formatCode>_-* #,##0_-;\-* #,##0_-;_-* "-"??_-;_-@_-</c:formatCode>
                <c:ptCount val="11"/>
                <c:pt idx="0">
                  <c:v>429303</c:v>
                </c:pt>
                <c:pt idx="1">
                  <c:v>444890</c:v>
                </c:pt>
                <c:pt idx="2">
                  <c:v>477182</c:v>
                </c:pt>
                <c:pt idx="3" formatCode="General">
                  <c:v>509870</c:v>
                </c:pt>
                <c:pt idx="4">
                  <c:v>547271</c:v>
                </c:pt>
                <c:pt idx="5">
                  <c:v>572517</c:v>
                </c:pt>
                <c:pt idx="6">
                  <c:v>640840</c:v>
                </c:pt>
                <c:pt idx="7">
                  <c:v>693384</c:v>
                </c:pt>
                <c:pt idx="8">
                  <c:v>726994</c:v>
                </c:pt>
                <c:pt idx="9">
                  <c:v>758237</c:v>
                </c:pt>
                <c:pt idx="10">
                  <c:v>794592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F9-4007-AACD-8369FA32CE2F}"/>
            </c:ext>
          </c:extLst>
        </c:ser>
        <c:ser>
          <c:idx val="1"/>
          <c:order val="1"/>
          <c:tx>
            <c:strRef>
              <c:f>'T1.18'!$N$7</c:f>
              <c:strCache>
                <c:ptCount val="1"/>
                <c:pt idx="0">
                  <c:v>60-64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'T1.18'!$N$8:$N$18</c:f>
              <c:numCache>
                <c:formatCode>_-* #,##0_-;\-* #,##0_-;_-* "-"??_-;_-@_-</c:formatCode>
                <c:ptCount val="11"/>
                <c:pt idx="0">
                  <c:v>373662</c:v>
                </c:pt>
                <c:pt idx="1">
                  <c:v>436249</c:v>
                </c:pt>
                <c:pt idx="2">
                  <c:v>482050</c:v>
                </c:pt>
                <c:pt idx="3" formatCode="General">
                  <c:v>500068</c:v>
                </c:pt>
                <c:pt idx="4">
                  <c:v>518976</c:v>
                </c:pt>
                <c:pt idx="5">
                  <c:v>519040</c:v>
                </c:pt>
                <c:pt idx="6">
                  <c:v>553063</c:v>
                </c:pt>
                <c:pt idx="7">
                  <c:v>580127</c:v>
                </c:pt>
                <c:pt idx="8">
                  <c:v>595817</c:v>
                </c:pt>
                <c:pt idx="9">
                  <c:v>622744</c:v>
                </c:pt>
                <c:pt idx="10">
                  <c:v>645100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F9-4007-AACD-8369FA32CE2F}"/>
            </c:ext>
          </c:extLst>
        </c:ser>
        <c:ser>
          <c:idx val="2"/>
          <c:order val="2"/>
          <c:tx>
            <c:strRef>
              <c:f>'T1.18'!$O$7</c:f>
              <c:strCache>
                <c:ptCount val="1"/>
                <c:pt idx="0">
                  <c:v>65-69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'T1.18'!$O$8:$O$18</c:f>
              <c:numCache>
                <c:formatCode>_-* #,##0_-;\-* #,##0_-;_-* "-"??_-;_-@_-</c:formatCode>
                <c:ptCount val="11"/>
                <c:pt idx="0">
                  <c:v>317812</c:v>
                </c:pt>
                <c:pt idx="1">
                  <c:v>373414</c:v>
                </c:pt>
                <c:pt idx="2">
                  <c:v>410827</c:v>
                </c:pt>
                <c:pt idx="3" formatCode="General">
                  <c:v>426886</c:v>
                </c:pt>
                <c:pt idx="4">
                  <c:v>442547</c:v>
                </c:pt>
                <c:pt idx="5">
                  <c:v>444354</c:v>
                </c:pt>
                <c:pt idx="6">
                  <c:v>478954</c:v>
                </c:pt>
                <c:pt idx="7">
                  <c:v>508797</c:v>
                </c:pt>
                <c:pt idx="8">
                  <c:v>529875</c:v>
                </c:pt>
                <c:pt idx="9">
                  <c:v>546620</c:v>
                </c:pt>
                <c:pt idx="10">
                  <c:v>560277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F9-4007-AACD-8369FA32CE2F}"/>
            </c:ext>
          </c:extLst>
        </c:ser>
        <c:ser>
          <c:idx val="3"/>
          <c:order val="3"/>
          <c:tx>
            <c:strRef>
              <c:f>'T1.18'!$P$7</c:f>
              <c:strCache>
                <c:ptCount val="1"/>
                <c:pt idx="0">
                  <c:v>70-74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'T1.18'!$P$8:$P$18</c:f>
              <c:numCache>
                <c:formatCode>_-* #,##0_-;\-* #,##0_-;_-* "-"??_-;_-@_-</c:formatCode>
                <c:ptCount val="11"/>
                <c:pt idx="0">
                  <c:v>285213</c:v>
                </c:pt>
                <c:pt idx="1">
                  <c:v>309304</c:v>
                </c:pt>
                <c:pt idx="2">
                  <c:v>323256</c:v>
                </c:pt>
                <c:pt idx="3" formatCode="General">
                  <c:v>327078</c:v>
                </c:pt>
                <c:pt idx="4">
                  <c:v>331956</c:v>
                </c:pt>
                <c:pt idx="5">
                  <c:v>329521</c:v>
                </c:pt>
                <c:pt idx="6">
                  <c:v>375796</c:v>
                </c:pt>
                <c:pt idx="7">
                  <c:v>397264</c:v>
                </c:pt>
                <c:pt idx="8">
                  <c:v>419607</c:v>
                </c:pt>
                <c:pt idx="9">
                  <c:v>434240</c:v>
                </c:pt>
                <c:pt idx="10">
                  <c:v>453568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F9-4007-AACD-8369FA32CE2F}"/>
            </c:ext>
          </c:extLst>
        </c:ser>
        <c:ser>
          <c:idx val="4"/>
          <c:order val="4"/>
          <c:tx>
            <c:strRef>
              <c:f>'T1.18'!$Q$7</c:f>
              <c:strCache>
                <c:ptCount val="1"/>
                <c:pt idx="0">
                  <c:v>75-79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'T1.18'!$Q$8:$Q$18</c:f>
              <c:numCache>
                <c:formatCode>_-* #,##0_-;\-* #,##0_-;_-* "-"??_-;_-@_-</c:formatCode>
                <c:ptCount val="11"/>
                <c:pt idx="0">
                  <c:v>180156</c:v>
                </c:pt>
                <c:pt idx="1">
                  <c:v>221264</c:v>
                </c:pt>
                <c:pt idx="2">
                  <c:v>243149</c:v>
                </c:pt>
                <c:pt idx="3" formatCode="General">
                  <c:v>250217</c:v>
                </c:pt>
                <c:pt idx="4">
                  <c:v>257077</c:v>
                </c:pt>
                <c:pt idx="5">
                  <c:v>256488</c:v>
                </c:pt>
                <c:pt idx="6">
                  <c:v>290002</c:v>
                </c:pt>
                <c:pt idx="7">
                  <c:v>297896</c:v>
                </c:pt>
                <c:pt idx="8">
                  <c:v>304091</c:v>
                </c:pt>
                <c:pt idx="9">
                  <c:v>307875</c:v>
                </c:pt>
                <c:pt idx="10">
                  <c:v>321143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F9-4007-AACD-8369FA32CE2F}"/>
            </c:ext>
          </c:extLst>
        </c:ser>
        <c:ser>
          <c:idx val="5"/>
          <c:order val="5"/>
          <c:tx>
            <c:strRef>
              <c:f>'T1.18'!$R$7</c:f>
              <c:strCache>
                <c:ptCount val="1"/>
                <c:pt idx="0">
                  <c:v>80Y+</c:v>
                </c:pt>
              </c:strCache>
            </c:strRef>
          </c:tx>
          <c:cat>
            <c:numRef>
              <c:f>'T1.18'!$A$8:$A$18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'T1.18'!$R$8:$R$18</c:f>
              <c:numCache>
                <c:formatCode>_-* #,##0_-;\-* #,##0_-;_-* "-"??_-;_-@_-</c:formatCode>
                <c:ptCount val="11"/>
                <c:pt idx="0">
                  <c:v>208121</c:v>
                </c:pt>
                <c:pt idx="1">
                  <c:v>231640</c:v>
                </c:pt>
                <c:pt idx="2">
                  <c:v>248277</c:v>
                </c:pt>
                <c:pt idx="3" formatCode="General">
                  <c:v>256391</c:v>
                </c:pt>
                <c:pt idx="4">
                  <c:v>265174</c:v>
                </c:pt>
                <c:pt idx="5">
                  <c:v>268232</c:v>
                </c:pt>
                <c:pt idx="6">
                  <c:v>292536</c:v>
                </c:pt>
                <c:pt idx="7">
                  <c:v>328799</c:v>
                </c:pt>
                <c:pt idx="8">
                  <c:v>403670</c:v>
                </c:pt>
                <c:pt idx="9">
                  <c:v>342379</c:v>
                </c:pt>
                <c:pt idx="10">
                  <c:v>358906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F9-4007-AACD-8369FA32CE2F}"/>
            </c:ext>
          </c:extLst>
        </c:ser>
        <c:overlap val="100"/>
        <c:axId val="58925440"/>
        <c:axId val="58926976"/>
      </c:barChart>
      <c:catAx>
        <c:axId val="58925440"/>
        <c:scaling>
          <c:orientation val="minMax"/>
        </c:scaling>
        <c:axPos val="b"/>
        <c:numFmt formatCode="General" sourceLinked="1"/>
        <c:tickLblPos val="nextTo"/>
        <c:crossAx val="58926976"/>
        <c:crosses val="autoZero"/>
        <c:auto val="1"/>
        <c:lblAlgn val="ctr"/>
        <c:lblOffset val="100"/>
      </c:catAx>
      <c:valAx>
        <c:axId val="58926976"/>
        <c:scaling>
          <c:orientation val="minMax"/>
        </c:scaling>
        <c:axPos val="l"/>
        <c:majorGridlines/>
        <c:numFmt formatCode="_-* #,##0_-;\-* #,##0_-;_-* &quot;-&quot;??_-;_-@_-" sourceLinked="1"/>
        <c:tickLblPos val="nextTo"/>
        <c:crossAx val="589254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cat>
            <c:strRef>
              <c:f>Hoja2!$B$5:$F$5</c:f>
              <c:strCache>
                <c:ptCount val="5"/>
                <c:pt idx="0">
                  <c:v>MAI</c:v>
                </c:pt>
                <c:pt idx="1">
                  <c:v>MLE</c:v>
                </c:pt>
                <c:pt idx="2">
                  <c:v>Isapre</c:v>
                </c:pt>
                <c:pt idx="3">
                  <c:v>Particular</c:v>
                </c:pt>
                <c:pt idx="4">
                  <c:v>FFAA y otras</c:v>
                </c:pt>
              </c:strCache>
            </c:strRef>
          </c:cat>
          <c:val>
            <c:numRef>
              <c:f>Hoja2!$B$6:$F$6</c:f>
              <c:numCache>
                <c:formatCode>#,##0</c:formatCode>
                <c:ptCount val="5"/>
                <c:pt idx="0">
                  <c:v>961168</c:v>
                </c:pt>
                <c:pt idx="1">
                  <c:v>217399</c:v>
                </c:pt>
                <c:pt idx="2">
                  <c:v>316082</c:v>
                </c:pt>
                <c:pt idx="3">
                  <c:v>39941</c:v>
                </c:pt>
                <c:pt idx="4">
                  <c:v>102560</c:v>
                </c:pt>
              </c:numCache>
            </c:numRef>
          </c:val>
        </c:ser>
        <c:axId val="58970112"/>
        <c:axId val="58971648"/>
      </c:barChart>
      <c:catAx>
        <c:axId val="589701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es-ES"/>
          </a:p>
        </c:txPr>
        <c:crossAx val="58971648"/>
        <c:crosses val="autoZero"/>
        <c:auto val="1"/>
        <c:lblAlgn val="ctr"/>
        <c:lblOffset val="100"/>
      </c:catAx>
      <c:valAx>
        <c:axId val="589716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</a:defRPr>
            </a:pPr>
            <a:endParaRPr lang="es-ES"/>
          </a:p>
        </c:txPr>
        <c:crossAx val="58970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C456-D5A4-4A61-95BA-34113C167682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86C2-BEDD-40C5-A276-E4F40B4D8C1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5145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86C2-BEDD-40C5-A276-E4F40B4D8C1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30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963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744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37472" cy="838140"/>
          </a:xfrm>
        </p:spPr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3611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34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565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847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782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8281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0187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787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1697D2-7EF5-43A8-B366-1DD7EF55BA76}" type="datetimeFigureOut">
              <a:rPr lang="es-CL" smtClean="0"/>
              <a:pPr/>
              <a:t>06-08-2019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33846-331B-4B1B-B624-510C7CB2F2F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223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670048"/>
          </a:xfrm>
        </p:spPr>
        <p:txBody>
          <a:bodyPr>
            <a:noAutofit/>
          </a:bodyPr>
          <a:lstStyle/>
          <a:p>
            <a:pPr algn="ctr"/>
            <a:r>
              <a:rPr lang="es-CL" sz="6000" dirty="0" smtClean="0"/>
              <a:t>Derecho a la Salud</a:t>
            </a:r>
            <a:br>
              <a:rPr lang="es-CL" sz="6000" dirty="0" smtClean="0"/>
            </a:br>
            <a:r>
              <a:rPr lang="es-CL" sz="6000" dirty="0" smtClean="0"/>
              <a:t>y Reforma: “Clase media protegida”</a:t>
            </a:r>
            <a:endParaRPr lang="es-CL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400800" cy="1417712"/>
          </a:xfrm>
        </p:spPr>
        <p:txBody>
          <a:bodyPr>
            <a:noAutofit/>
          </a:bodyPr>
          <a:lstStyle/>
          <a:p>
            <a:pPr algn="r"/>
            <a:r>
              <a:rPr lang="es-CL" sz="1800" dirty="0" smtClean="0"/>
              <a:t>Soledad Barría</a:t>
            </a:r>
          </a:p>
          <a:p>
            <a:pPr algn="r"/>
            <a:r>
              <a:rPr lang="es-CL" sz="1800" dirty="0" smtClean="0"/>
              <a:t>Instituto Igualdad</a:t>
            </a:r>
          </a:p>
          <a:p>
            <a:pPr algn="r"/>
            <a:r>
              <a:rPr lang="es-CL" sz="1800" dirty="0" smtClean="0"/>
              <a:t>Académica U. de chile</a:t>
            </a:r>
          </a:p>
          <a:p>
            <a:pPr algn="r"/>
            <a:r>
              <a:rPr lang="es-CL" sz="1800" dirty="0" smtClean="0"/>
              <a:t>2019</a:t>
            </a:r>
          </a:p>
          <a:p>
            <a:pPr algn="r"/>
            <a:endParaRPr lang="es-C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Chile 2014: Comisión reforma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1416798"/>
              </p:ext>
            </p:extLst>
          </p:nvPr>
        </p:nvGraphicFramePr>
        <p:xfrm>
          <a:off x="539551" y="1715837"/>
          <a:ext cx="8064897" cy="413135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361017"/>
                <a:gridCol w="1851940"/>
                <a:gridCol w="1851940"/>
              </a:tblGrid>
              <a:tr h="559053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u="none" strike="noStrike" dirty="0">
                          <a:effectLst/>
                        </a:rPr>
                        <a:t> 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Isapre</a:t>
                      </a:r>
                      <a:endParaRPr lang="es-CL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Fonasa</a:t>
                      </a:r>
                      <a:endParaRPr lang="es-CL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18064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</a:rPr>
                        <a:t>Cotización mensual </a:t>
                      </a:r>
                      <a:r>
                        <a:rPr lang="es-CL" sz="2400" u="none" strike="noStrike" dirty="0" smtClean="0">
                          <a:effectLst/>
                        </a:rPr>
                        <a:t>promedio $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 dirty="0">
                          <a:effectLst/>
                        </a:rPr>
                        <a:t>89.000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23.000</a:t>
                      </a:r>
                      <a:endParaRPr lang="es-CL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905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kern="1200" dirty="0">
                          <a:effectLst/>
                        </a:rPr>
                        <a:t>% beneficiarios  &gt; 60 años</a:t>
                      </a:r>
                      <a:endParaRPr lang="es-CL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 dirty="0">
                          <a:effectLst/>
                        </a:rPr>
                        <a:t>8%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17%</a:t>
                      </a:r>
                      <a:endParaRPr lang="es-CL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18064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kern="1200" dirty="0" smtClean="0">
                          <a:effectLst/>
                        </a:rPr>
                        <a:t>Índice </a:t>
                      </a:r>
                      <a:r>
                        <a:rPr lang="es-CL" sz="2400" u="none" strike="noStrike" kern="1200" dirty="0">
                          <a:effectLst/>
                        </a:rPr>
                        <a:t>envejecimiento(&gt;60/&gt;15)</a:t>
                      </a:r>
                      <a:endParaRPr lang="es-CL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 dirty="0">
                          <a:effectLst/>
                        </a:rPr>
                        <a:t>35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82</a:t>
                      </a:r>
                      <a:endParaRPr lang="es-CL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905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kern="1200" dirty="0" smtClean="0">
                          <a:effectLst/>
                        </a:rPr>
                        <a:t>Índice </a:t>
                      </a:r>
                      <a:r>
                        <a:rPr lang="es-CL" sz="2400" u="none" strike="noStrike" kern="1200" dirty="0">
                          <a:effectLst/>
                        </a:rPr>
                        <a:t>masculinidad</a:t>
                      </a:r>
                      <a:endParaRPr lang="es-CL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116</a:t>
                      </a:r>
                      <a:endParaRPr lang="es-CL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 dirty="0">
                          <a:effectLst/>
                        </a:rPr>
                        <a:t>90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18064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kern="1200" dirty="0">
                          <a:effectLst/>
                        </a:rPr>
                        <a:t>% beneficiarios discapacitados</a:t>
                      </a:r>
                      <a:endParaRPr lang="es-CL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>
                          <a:effectLst/>
                        </a:rPr>
                        <a:t>2,40%</a:t>
                      </a:r>
                      <a:endParaRPr lang="es-CL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800" u="none" strike="noStrike" dirty="0">
                          <a:effectLst/>
                        </a:rPr>
                        <a:t>7%</a:t>
                      </a:r>
                      <a:endParaRPr lang="es-C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1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/>
          <a:lstStyle/>
          <a:p>
            <a:r>
              <a:rPr lang="es-ES" dirty="0" smtClean="0"/>
              <a:t>Reforma: Derecho a la salud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464496"/>
          </a:xfrm>
        </p:spPr>
        <p:txBody>
          <a:bodyPr>
            <a:normAutofit fontScale="77500" lnSpcReduction="2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600" dirty="0" smtClean="0"/>
              <a:t>Disminuir las desigualdades en resultados sanitarios y también en acceso a servicios con cobertura universal, y mejorar la salud para todas las clases sociales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dirty="0" smtClean="0"/>
              <a:t>Pasa por: </a:t>
            </a:r>
          </a:p>
          <a:p>
            <a:pPr marL="91440" lvl="1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3400" dirty="0" smtClean="0"/>
              <a:t>Superar los sistemas múltiples por UN Sistema Universal, Solidario y de Calidad, trabajando en redes basadas en APS direccionadas hacia promoción-prevención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s-ES" sz="24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b="1" dirty="0" smtClean="0"/>
              <a:t>Corto Plazo NECESIDAD de aumentar recursos al sistema Público: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u"/>
            </a:pPr>
            <a:r>
              <a:rPr lang="es-ES" sz="2400" dirty="0" smtClean="0"/>
              <a:t>Mejorar camas sistema público (urgencias)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u"/>
            </a:pPr>
            <a:r>
              <a:rPr lang="es-ES" sz="2400" dirty="0" smtClean="0"/>
              <a:t>Mejorar el per cápita APS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u"/>
            </a:pPr>
            <a:r>
              <a:rPr lang="es-ES" sz="2400" dirty="0" smtClean="0"/>
              <a:t>Mejorar esperas consultas especialidades  e IQ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s-ES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s-ES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PDL: Mensaje 066/367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91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“Proyecto de ley que crea el “Seguro de Salud </a:t>
            </a:r>
            <a:r>
              <a:rPr lang="es-CL" dirty="0"/>
              <a:t>C</a:t>
            </a:r>
            <a:r>
              <a:rPr lang="es-CL" dirty="0" smtClean="0"/>
              <a:t>lase </a:t>
            </a:r>
            <a:r>
              <a:rPr lang="es-CL" dirty="0"/>
              <a:t>M</a:t>
            </a:r>
            <a:r>
              <a:rPr lang="es-CL" dirty="0" smtClean="0"/>
              <a:t>edia” a través de una cobertura financiera especial en la modalidad de atención de “libre elección” de Fonasa.”</a:t>
            </a:r>
          </a:p>
          <a:p>
            <a:pPr>
              <a:buFont typeface="Courier New"/>
              <a:buChar char="o"/>
            </a:pPr>
            <a:r>
              <a:rPr lang="es-CL" dirty="0"/>
              <a:t> C</a:t>
            </a:r>
            <a:r>
              <a:rPr lang="es-CL" dirty="0" smtClean="0"/>
              <a:t>onsidera a los beneficiarios Fonasa sólo en Modalidad Libre elección</a:t>
            </a:r>
          </a:p>
          <a:p>
            <a:pPr>
              <a:buFont typeface="Courier New"/>
              <a:buChar char="o"/>
            </a:pPr>
            <a:r>
              <a:rPr lang="es-CL" dirty="0"/>
              <a:t> </a:t>
            </a:r>
            <a:r>
              <a:rPr lang="es-CL" dirty="0" smtClean="0"/>
              <a:t>Incentiva la utilización de la MLE para solucionar listas de espera, creando un seguro que garantiza tope co-pago</a:t>
            </a:r>
          </a:p>
          <a:p>
            <a:pPr>
              <a:buFont typeface="Courier New"/>
              <a:buChar char="o"/>
            </a:pPr>
            <a:r>
              <a:rPr lang="es-CL" dirty="0"/>
              <a:t> </a:t>
            </a:r>
            <a:r>
              <a:rPr lang="es-CL" dirty="0" smtClean="0"/>
              <a:t>Tope de gasto de 40% ANUAL , sólo para prestaciones determinadas por Fonasa + Dipres (Minsal y lo sanitario?)</a:t>
            </a:r>
          </a:p>
          <a:p>
            <a:pPr lvl="1">
              <a:buFont typeface="Courier New"/>
              <a:buChar char="o"/>
            </a:pPr>
            <a:r>
              <a:rPr lang="es-CL" dirty="0"/>
              <a:t> </a:t>
            </a:r>
            <a:r>
              <a:rPr lang="es-CL" dirty="0" smtClean="0"/>
              <a:t>Persona que gana 500.000 y que utilice MLE debe pagar él/ella de su bolsillo 2.400.000 y sobre eso lo paga el estado</a:t>
            </a:r>
          </a:p>
          <a:p>
            <a:pPr lvl="1">
              <a:buFont typeface="Courier New"/>
              <a:buChar char="o"/>
            </a:pPr>
            <a:r>
              <a:rPr lang="es-CL" dirty="0"/>
              <a:t> P</a:t>
            </a:r>
            <a:r>
              <a:rPr lang="es-CL" dirty="0" smtClean="0"/>
              <a:t>ersona que tiene pensión solidaria de 110.000, debe pagar 1.440.000 de su bolsillo antes de tener el seguro (siempre 40% del mínimo)</a:t>
            </a:r>
          </a:p>
          <a:p>
            <a:pPr lvl="1">
              <a:buFont typeface="Courier New"/>
              <a:buChar char="o"/>
            </a:pPr>
            <a:r>
              <a:rPr lang="es-CL" dirty="0"/>
              <a:t> </a:t>
            </a:r>
            <a:r>
              <a:rPr lang="es-CL" dirty="0" smtClean="0"/>
              <a:t>No puede solicitar préstamo actual de Fonasa ( tope 10% mensual)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6002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37472" cy="1126171"/>
          </a:xfrm>
        </p:spPr>
        <p:txBody>
          <a:bodyPr/>
          <a:lstStyle/>
          <a:p>
            <a:r>
              <a:rPr lang="es-CL" dirty="0" smtClean="0"/>
              <a:t>Seguro </a:t>
            </a:r>
            <a:r>
              <a:rPr lang="es-CL" dirty="0"/>
              <a:t>de </a:t>
            </a:r>
            <a:r>
              <a:rPr lang="es-CL" dirty="0" smtClean="0"/>
              <a:t>Salud Clase Media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1957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s-ES" sz="2400" dirty="0"/>
              <a:t> </a:t>
            </a:r>
            <a:r>
              <a:rPr lang="es-ES" sz="2400" dirty="0" smtClean="0"/>
              <a:t>Baja Cobertura: pretende impactar en Usuarios habituales MLE  (21.465 eventos) y Personas Lista espera No GES: 8.656 casos de &gt; 250.000 casos (3,44%) </a:t>
            </a:r>
            <a:r>
              <a:rPr lang="es-ES" sz="1800" dirty="0" smtClean="0"/>
              <a:t>Fuente: informe financiero</a:t>
            </a:r>
          </a:p>
          <a:p>
            <a:pPr marL="0" indent="0">
              <a:buNone/>
            </a:pPr>
            <a:endParaRPr lang="es-ES" sz="1800" dirty="0" smtClean="0"/>
          </a:p>
          <a:p>
            <a:pPr>
              <a:buFont typeface="Courier New"/>
              <a:buChar char="o"/>
            </a:pPr>
            <a:r>
              <a:rPr lang="es-ES" sz="2400" dirty="0" smtClean="0"/>
              <a:t>Económicamente: </a:t>
            </a:r>
          </a:p>
          <a:p>
            <a:pPr lvl="2">
              <a:buFont typeface="Wingdings" charset="2"/>
              <a:buChar char="§"/>
            </a:pPr>
            <a:r>
              <a:rPr lang="es-ES" sz="2400" dirty="0" smtClean="0"/>
              <a:t>Aumenta gasto a las personas y es regresivo: beneficia menos a los que ganan menos</a:t>
            </a:r>
          </a:p>
          <a:p>
            <a:pPr lvl="2">
              <a:buFont typeface="Wingdings" charset="2"/>
              <a:buChar char="§"/>
            </a:pPr>
            <a:r>
              <a:rPr lang="es-ES" sz="2400" dirty="0" smtClean="0"/>
              <a:t>Poco eficiente: Estado pondrá por cada persona, estimado “por evento elegible” de 862.041, por sobre el beneficiario…. En Modalidad Institucional, el uso se podría multiplicar por 4 al menos. </a:t>
            </a:r>
          </a:p>
          <a:p>
            <a:pPr lvl="2">
              <a:buFont typeface="Wingdings" charset="2"/>
              <a:buChar char="§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74267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80400" cy="6933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Reforma propuesta PDL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7848872" cy="29523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s-ES" sz="2400" dirty="0" smtClean="0"/>
              <a:t> Falsa ilusión de “libertad de elección” </a:t>
            </a:r>
          </a:p>
          <a:p>
            <a:pPr>
              <a:buFont typeface="Wingdings" charset="2"/>
              <a:buChar char="§"/>
            </a:pPr>
            <a:r>
              <a:rPr lang="es-ES" sz="2400" dirty="0" smtClean="0"/>
              <a:t> Fortalece la Modalidad libre elección y NADA para la modalidad institucional donde se atiende la mayoría y más necesitada de subsidios</a:t>
            </a:r>
            <a:endParaRPr lang="es-ES" sz="2400" dirty="0"/>
          </a:p>
          <a:p>
            <a:pPr>
              <a:buFont typeface="Wingdings" charset="2"/>
              <a:buChar char="§"/>
            </a:pPr>
            <a:r>
              <a:rPr lang="es-ES" sz="2400" dirty="0" smtClean="0"/>
              <a:t> </a:t>
            </a:r>
            <a:r>
              <a:rPr lang="es-ES_tradnl" sz="2400" dirty="0" smtClean="0"/>
              <a:t>Inducción </a:t>
            </a:r>
            <a:r>
              <a:rPr lang="es-ES_tradnl" sz="2400" dirty="0"/>
              <a:t>de demanda MLE puede </a:t>
            </a:r>
            <a:r>
              <a:rPr lang="es-ES_tradnl" sz="2400" dirty="0" smtClean="0"/>
              <a:t>“drenar” </a:t>
            </a:r>
            <a:r>
              <a:rPr lang="es-ES_tradnl" sz="2400" dirty="0"/>
              <a:t>especialistas del público al </a:t>
            </a:r>
            <a:r>
              <a:rPr lang="es-ES_tradnl" sz="2400" dirty="0" smtClean="0"/>
              <a:t>privado, agravando déficit actual</a:t>
            </a:r>
          </a:p>
          <a:p>
            <a:pPr>
              <a:buFont typeface="Wingdings" charset="2"/>
              <a:buChar char="§"/>
            </a:pPr>
            <a:r>
              <a:rPr lang="es-ES_tradnl" sz="2400" dirty="0" smtClean="0"/>
              <a:t> Cuál es la razón de fondo?? Hoy existen mecanismo como PAD. No agrega, es caro y sólo favorece a los más ricos entre los pobres… y &lt;5%!!</a:t>
            </a:r>
            <a:endParaRPr lang="es-ES_tradnl" sz="2400" dirty="0"/>
          </a:p>
          <a:p>
            <a:pPr>
              <a:buFont typeface="Wingdings" pitchFamily="2" charset="2"/>
              <a:buChar char="§"/>
            </a:pPr>
            <a:endParaRPr lang="es-ES" sz="2400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0" y="4005064"/>
            <a:ext cx="91440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No ataca problemas de fondo del 80% que está en </a:t>
            </a:r>
            <a:r>
              <a:rPr lang="es-ES" sz="2200" dirty="0" err="1" smtClean="0"/>
              <a:t>Fonasa</a:t>
            </a:r>
            <a:r>
              <a:rPr lang="es-ES" sz="2200" dirty="0" smtClean="0"/>
              <a:t>: </a:t>
            </a:r>
          </a:p>
          <a:p>
            <a:r>
              <a:rPr lang="es-ES" sz="2200" dirty="0"/>
              <a:t>L</a:t>
            </a:r>
            <a:r>
              <a:rPr lang="es-ES" sz="2200" dirty="0" smtClean="0"/>
              <a:t>istas </a:t>
            </a:r>
            <a:r>
              <a:rPr lang="es-ES" sz="2200" dirty="0"/>
              <a:t>de </a:t>
            </a:r>
            <a:r>
              <a:rPr lang="es-ES" sz="2200" dirty="0" smtClean="0"/>
              <a:t>espera, déficit especialistas, enfermedades crónicas, salud mental, escasez de recursos del sistema público</a:t>
            </a:r>
            <a:r>
              <a:rPr lang="es-ES" sz="2200" dirty="0"/>
              <a:t> </a:t>
            </a:r>
            <a:r>
              <a:rPr lang="es-ES" sz="2200" dirty="0" smtClean="0"/>
              <a:t>con sub-valoración de prestaciones.</a:t>
            </a:r>
            <a:endParaRPr lang="es-ES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5301208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soluciones en el sector privado cuestan más caras</a:t>
            </a:r>
          </a:p>
          <a:p>
            <a:r>
              <a:rPr lang="es-ES" sz="2400" dirty="0" smtClean="0"/>
              <a:t>Sólo traspasa más recursos a  privados, sin soluciones para la mayoría</a:t>
            </a:r>
            <a:endParaRPr lang="es-E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980728"/>
            <a:ext cx="77768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13"/>
          <a:stretch/>
        </p:blipFill>
        <p:spPr bwMode="auto">
          <a:xfrm>
            <a:off x="395536" y="158717"/>
            <a:ext cx="8582025" cy="64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37472" cy="982155"/>
          </a:xfrm>
        </p:spPr>
        <p:txBody>
          <a:bodyPr/>
          <a:lstStyle/>
          <a:p>
            <a:r>
              <a:rPr lang="es-ES" dirty="0" smtClean="0"/>
              <a:t>Sería indispensable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772816"/>
            <a:ext cx="7920880" cy="431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1.  </a:t>
            </a:r>
            <a:r>
              <a:rPr lang="es-ES" b="1" dirty="0" smtClean="0"/>
              <a:t>Aumentar los recursos para la Modalidad Institucional </a:t>
            </a:r>
            <a:r>
              <a:rPr lang="es-ES" dirty="0" smtClean="0"/>
              <a:t>de </a:t>
            </a:r>
            <a:r>
              <a:rPr lang="es-ES" dirty="0" err="1" smtClean="0"/>
              <a:t>Fonasa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Carga enfermedad y aumento adultos mayores (APS y Hospitales). Brecha REAL tanto en </a:t>
            </a:r>
            <a:r>
              <a:rPr lang="es-ES" dirty="0" err="1" smtClean="0"/>
              <a:t>Percápita</a:t>
            </a:r>
            <a:r>
              <a:rPr lang="es-ES" dirty="0" smtClean="0"/>
              <a:t> como en Hospitales &gt; 800.000 millones</a:t>
            </a:r>
          </a:p>
          <a:p>
            <a:pPr marL="0" indent="0">
              <a:buNone/>
            </a:pPr>
            <a:r>
              <a:rPr lang="es-ES" b="1" dirty="0" smtClean="0"/>
              <a:t>2. Separar cuentas en Presupuesto MI y MLE: </a:t>
            </a:r>
            <a:r>
              <a:rPr lang="es-ES" dirty="0" smtClean="0"/>
              <a:t>Hoy vasos comunicantes</a:t>
            </a:r>
          </a:p>
          <a:p>
            <a:pPr>
              <a:buNone/>
            </a:pPr>
            <a:r>
              <a:rPr lang="es-ES" dirty="0" smtClean="0"/>
              <a:t>Si falta a MLE va a disminuir la modalidad institucional (cuenta MLE </a:t>
            </a:r>
            <a:r>
              <a:rPr lang="es-ES" dirty="0" err="1" smtClean="0"/>
              <a:t>excedible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b="1" dirty="0" smtClean="0"/>
              <a:t>3. Eliminar componente regresivo</a:t>
            </a:r>
            <a:r>
              <a:rPr lang="es-ES" dirty="0" smtClean="0"/>
              <a:t> para ingresos menores al mínimo</a:t>
            </a:r>
          </a:p>
          <a:p>
            <a:pPr marL="0" indent="0">
              <a:buNone/>
            </a:pPr>
            <a:r>
              <a:rPr lang="es-ES" b="1" dirty="0" smtClean="0"/>
              <a:t>4. Asegurar escasas camas sistema público </a:t>
            </a:r>
            <a:r>
              <a:rPr lang="es-ES" dirty="0" smtClean="0"/>
              <a:t>seguirán para MI</a:t>
            </a:r>
          </a:p>
          <a:p>
            <a:pPr marL="0" indent="0">
              <a:buNone/>
            </a:pPr>
            <a:r>
              <a:rPr lang="es-ES" dirty="0"/>
              <a:t>5</a:t>
            </a:r>
            <a:r>
              <a:rPr lang="es-ES" b="1" dirty="0" smtClean="0"/>
              <a:t>. Asegurar direccionamiento sanitario </a:t>
            </a:r>
            <a:r>
              <a:rPr lang="es-ES" dirty="0" smtClean="0"/>
              <a:t>y no sólo económico (</a:t>
            </a:r>
            <a:r>
              <a:rPr lang="es-ES" dirty="0" err="1" smtClean="0"/>
              <a:t>Minsal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/>
              <a:t>6</a:t>
            </a:r>
            <a:r>
              <a:rPr lang="es-ES" dirty="0" smtClean="0"/>
              <a:t>. Utilizar </a:t>
            </a:r>
            <a:r>
              <a:rPr lang="es-ES" b="1" dirty="0" smtClean="0"/>
              <a:t>mecanismos previos como PAD </a:t>
            </a:r>
            <a:r>
              <a:rPr lang="es-ES" dirty="0" smtClean="0"/>
              <a:t>y GRD con alta inversión anterior 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948264" y="5877272"/>
            <a:ext cx="172819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Pero….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07760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37472" cy="127018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Chile necesita una Reforma Integral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5734"/>
            <a:ext cx="8424936" cy="4103546"/>
          </a:xfrm>
        </p:spPr>
        <p:txBody>
          <a:bodyPr>
            <a:normAutofit/>
          </a:bodyPr>
          <a:lstStyle/>
          <a:p>
            <a:r>
              <a:rPr lang="es-ES" dirty="0" smtClean="0"/>
              <a:t>1. Derecho Social garantizado por Seguro Nacional Universal y Sistema Público basado en APS. </a:t>
            </a:r>
            <a:r>
              <a:rPr lang="es-ES" dirty="0" err="1" smtClean="0"/>
              <a:t>Todxs</a:t>
            </a:r>
            <a:r>
              <a:rPr lang="es-ES" dirty="0" smtClean="0"/>
              <a:t> deben poner en común su 7%</a:t>
            </a:r>
          </a:p>
          <a:p>
            <a:r>
              <a:rPr lang="es-ES" dirty="0" smtClean="0"/>
              <a:t>2. Que las </a:t>
            </a:r>
            <a:r>
              <a:rPr lang="es-ES" dirty="0" err="1" smtClean="0"/>
              <a:t>Isapre</a:t>
            </a:r>
            <a:r>
              <a:rPr lang="es-ES" dirty="0" smtClean="0"/>
              <a:t> pasen a ser seguros complementarios</a:t>
            </a:r>
          </a:p>
          <a:p>
            <a:r>
              <a:rPr lang="es-ES" dirty="0" smtClean="0"/>
              <a:t>3. Énfasis en promoción y prevención: Una mirada social y poblacional: mejora en condiciones de vida, educación, vivienda, pensiones, trabajo</a:t>
            </a:r>
          </a:p>
          <a:p>
            <a:r>
              <a:rPr lang="es-ES" dirty="0" smtClean="0"/>
              <a:t>4</a:t>
            </a:r>
            <a:r>
              <a:rPr lang="es-ES" dirty="0"/>
              <a:t>. Fortalecer al equipo de salud, como eje de transformación, resguardando </a:t>
            </a:r>
            <a:r>
              <a:rPr lang="es-ES" dirty="0" smtClean="0"/>
              <a:t>trabajo decente </a:t>
            </a:r>
            <a:r>
              <a:rPr lang="es-ES" dirty="0"/>
              <a:t>y estabilidad laboral, </a:t>
            </a:r>
            <a:r>
              <a:rPr lang="es-ES" dirty="0" smtClean="0"/>
              <a:t>para responder </a:t>
            </a:r>
            <a:r>
              <a:rPr lang="es-ES" dirty="0"/>
              <a:t>mejor a las necesidades.</a:t>
            </a:r>
          </a:p>
          <a:p>
            <a:r>
              <a:rPr lang="es-ES" dirty="0"/>
              <a:t>5. Fortalecer el sector público en su financiamiento mediante impuestos (mínimo 6</a:t>
            </a:r>
            <a:r>
              <a:rPr lang="es-ES" dirty="0" smtClean="0"/>
              <a:t>% PIB </a:t>
            </a:r>
            <a:r>
              <a:rPr lang="es-ES" dirty="0"/>
              <a:t>desde el 4% actual), mejor gestión y atribuciones en el Ministerio de Salud.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661248"/>
            <a:ext cx="660328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Una reforma Integral requiere de amplias mayorías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33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7200" dirty="0" smtClean="0"/>
              <a:t>Muchas gracias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78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991475" cy="4176713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es-ES" sz="2800" dirty="0" smtClean="0"/>
              <a:t>  </a:t>
            </a:r>
            <a:r>
              <a:rPr lang="es-ES" sz="2800" dirty="0"/>
              <a:t>Reforma a Isapres</a:t>
            </a:r>
          </a:p>
          <a:p>
            <a:pPr>
              <a:buFont typeface="Courier New"/>
              <a:buChar char="o"/>
            </a:pPr>
            <a:r>
              <a:rPr lang="es-ES" sz="2800" dirty="0" smtClean="0"/>
              <a:t>  Reforma </a:t>
            </a:r>
            <a:r>
              <a:rPr lang="es-ES" sz="2800" dirty="0"/>
              <a:t>a Fonasa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400" dirty="0"/>
              <a:t>Seguro de Salud “Clase </a:t>
            </a:r>
            <a:r>
              <a:rPr lang="es-ES" sz="2400" dirty="0" smtClean="0"/>
              <a:t>Media Protegida”</a:t>
            </a:r>
            <a:endParaRPr lang="es-E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400" dirty="0" smtClean="0"/>
              <a:t>“</a:t>
            </a:r>
            <a:r>
              <a:rPr lang="es-ES" sz="2400" dirty="0"/>
              <a:t>Modernización</a:t>
            </a:r>
            <a:r>
              <a:rPr lang="es-ES" sz="2400" dirty="0" smtClean="0"/>
              <a:t>” de </a:t>
            </a:r>
            <a:r>
              <a:rPr lang="es-ES" sz="2400" dirty="0" err="1" smtClean="0"/>
              <a:t>Fonasa</a:t>
            </a:r>
            <a:endParaRPr lang="es-ES" sz="2400" dirty="0"/>
          </a:p>
          <a:p>
            <a:pPr marL="0" indent="0">
              <a:buNone/>
            </a:pPr>
            <a:r>
              <a:rPr lang="es-ES" sz="2800" dirty="0" smtClean="0"/>
              <a:t>Reforma Integral NECESARIA que aborde los temas país</a:t>
            </a:r>
          </a:p>
          <a:p>
            <a:pPr lvl="1">
              <a:buFont typeface="Courier New"/>
              <a:buChar char="o"/>
            </a:pPr>
            <a:r>
              <a:rPr lang="es-ES" sz="2800" dirty="0" smtClean="0"/>
              <a:t> Clarificar </a:t>
            </a:r>
            <a:r>
              <a:rPr lang="es-ES" sz="2800" dirty="0"/>
              <a:t>donde estamos</a:t>
            </a:r>
          </a:p>
          <a:p>
            <a:pPr lvl="1">
              <a:buFont typeface="Courier New"/>
              <a:buChar char="o"/>
            </a:pPr>
            <a:r>
              <a:rPr lang="es-ES" sz="2800" dirty="0"/>
              <a:t> </a:t>
            </a:r>
            <a:r>
              <a:rPr lang="es-ES" sz="2800" dirty="0" smtClean="0"/>
              <a:t>Para </a:t>
            </a:r>
            <a:r>
              <a:rPr lang="es-ES" sz="2800" dirty="0"/>
              <a:t>donde debemos caminar</a:t>
            </a:r>
          </a:p>
          <a:p>
            <a:pPr lvl="1">
              <a:buFont typeface="Courier New"/>
              <a:buChar char="o"/>
            </a:pPr>
            <a:r>
              <a:rPr lang="es-ES" sz="2800" dirty="0" smtClean="0"/>
              <a:t> Cualquier reforma </a:t>
            </a:r>
            <a:r>
              <a:rPr lang="es-ES" sz="2800" u="sng" dirty="0" smtClean="0"/>
              <a:t>de salud</a:t>
            </a:r>
            <a:r>
              <a:rPr lang="es-ES" sz="2800" dirty="0" smtClean="0"/>
              <a:t> debe apuntar en una dirección sanitaria</a:t>
            </a:r>
            <a:endParaRPr lang="es-ES" sz="2800" dirty="0"/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3568" y="1"/>
            <a:ext cx="7543800" cy="1268760"/>
          </a:xfrm>
        </p:spPr>
        <p:txBody>
          <a:bodyPr>
            <a:normAutofit/>
          </a:bodyPr>
          <a:lstStyle/>
          <a:p>
            <a:r>
              <a:rPr lang="es-ES" dirty="0" smtClean="0"/>
              <a:t>Reforma a la Salud </a:t>
            </a:r>
            <a:r>
              <a:rPr lang="es-ES" sz="3600" dirty="0" smtClean="0"/>
              <a:t>¿estructural?</a:t>
            </a:r>
            <a:endParaRPr lang="es-E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340768"/>
            <a:ext cx="77768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9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 smtClean="0"/>
          </a:p>
        </p:txBody>
      </p:sp>
      <p:pic>
        <p:nvPicPr>
          <p:cNvPr id="18435" name="Picture 2" descr="http://deis.minsal.cl/deis/ev/esperanza_de_vida/Grafico_esperanza_de_vida_por_quinquenios_sexo_archivos/esperanza%20de%20vida%20al%20nacer%20por%20quinquenios%20y%20sexo_1677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34" t="2382" r="5989" b="6217"/>
          <a:stretch/>
        </p:blipFill>
        <p:spPr bwMode="auto">
          <a:xfrm>
            <a:off x="179512" y="1628800"/>
            <a:ext cx="3909616" cy="259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8372" name="4 CuadroTexto"/>
          <p:cNvSpPr txBox="1">
            <a:spLocks noChangeArrowheads="1"/>
          </p:cNvSpPr>
          <p:nvPr/>
        </p:nvSpPr>
        <p:spPr bwMode="auto">
          <a:xfrm>
            <a:off x="7668344" y="6032321"/>
            <a:ext cx="1325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200" dirty="0"/>
              <a:t>www.epi.minsal.cl</a:t>
            </a:r>
          </a:p>
        </p:txBody>
      </p:sp>
      <p:graphicFrame>
        <p:nvGraphicFramePr>
          <p:cNvPr id="6" name="4 Gráfico"/>
          <p:cNvGraphicFramePr/>
          <p:nvPr>
            <p:extLst>
              <p:ext uri="{D42A27DB-BD31-4B8C-83A1-F6EECF244321}">
                <p14:modId xmlns:p14="http://schemas.microsoft.com/office/powerpoint/2010/main" xmlns="" val="3756079620"/>
              </p:ext>
            </p:extLst>
          </p:nvPr>
        </p:nvGraphicFramePr>
        <p:xfrm>
          <a:off x="4091195" y="1124744"/>
          <a:ext cx="4903197" cy="367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600244"/>
              </p:ext>
            </p:extLst>
          </p:nvPr>
        </p:nvGraphicFramePr>
        <p:xfrm>
          <a:off x="2411760" y="4878952"/>
          <a:ext cx="4208140" cy="13583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99954"/>
                <a:gridCol w="1208278"/>
                <a:gridCol w="999954"/>
                <a:gridCol w="999954"/>
              </a:tblGrid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Mayor Tasa</a:t>
                      </a:r>
                      <a:endParaRPr lang="es-ES" sz="12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Menor Tasa</a:t>
                      </a:r>
                      <a:endParaRPr lang="es-ES" sz="12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/>
                        <a:t>Diferencia</a:t>
                      </a:r>
                      <a:endParaRPr lang="es-ES" sz="12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1997</a:t>
                      </a:r>
                      <a:endParaRPr lang="es-ES" sz="16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103,5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75,4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/>
                        <a:t>28,1</a:t>
                      </a:r>
                      <a:endParaRPr lang="es-ES" sz="11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 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Bio BIO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Coquimbo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 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2014</a:t>
                      </a:r>
                      <a:endParaRPr lang="es-ES" sz="16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82,6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66,0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/>
                        <a:t>16,6</a:t>
                      </a:r>
                      <a:endParaRPr lang="es-ES" sz="11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  <a:tr h="217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Los Lagos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/>
                        <a:t>Metropolitana</a:t>
                      </a:r>
                      <a:endParaRPr lang="es-ES" sz="900" b="1" i="0" u="none" strike="noStrike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/>
                        <a:t> </a:t>
                      </a:r>
                      <a:endParaRPr lang="es-ES" sz="900" b="1" i="0" u="none" strike="noStrike" dirty="0">
                        <a:solidFill>
                          <a:srgbClr val="4D4D4D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5986759" y="54452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578" cy="106613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L" sz="3200" dirty="0" smtClean="0">
                <a:ea typeface="ＭＳ Ｐゴシック" pitchFamily="34" charset="-128"/>
              </a:rPr>
              <a:t>Años de Vida Potenciales Perdidos </a:t>
            </a:r>
            <a:br>
              <a:rPr lang="es-CL" sz="3200" dirty="0" smtClean="0">
                <a:ea typeface="ＭＳ Ｐゴシック" pitchFamily="34" charset="-128"/>
              </a:rPr>
            </a:br>
            <a:r>
              <a:rPr lang="es-CL" sz="3200" dirty="0" smtClean="0">
                <a:ea typeface="ＭＳ Ｐゴシック" pitchFamily="34" charset="-128"/>
              </a:rPr>
              <a:t>1997 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5332" t="15019" r="6853" b="2485"/>
          <a:stretch/>
        </p:blipFill>
        <p:spPr>
          <a:xfrm>
            <a:off x="899592" y="1485896"/>
            <a:ext cx="6552728" cy="4679408"/>
          </a:xfrm>
          <a:prstGeom prst="rect">
            <a:avLst/>
          </a:prstGeom>
        </p:spPr>
      </p:pic>
      <p:pic>
        <p:nvPicPr>
          <p:cNvPr id="7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46" y="6383229"/>
            <a:ext cx="1152128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543800" cy="1008112"/>
          </a:xfrm>
        </p:spPr>
        <p:txBody>
          <a:bodyPr/>
          <a:lstStyle/>
          <a:p>
            <a:r>
              <a:rPr lang="es-CL" dirty="0" smtClean="0"/>
              <a:t>Desafíos sanitarios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1340768"/>
            <a:ext cx="77768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1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586" y="1484784"/>
            <a:ext cx="4261598" cy="438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04048" y="5807005"/>
            <a:ext cx="4093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Fuente: Informe Final DISTRIBUCIÓN DEL GASTO DE SALUD POR ENFERMEDAD, EDAD Y SEXO A NIVEL TERCIARIO DE ATENCIÓN</a:t>
            </a:r>
          </a:p>
          <a:p>
            <a:r>
              <a:rPr lang="es-CL" sz="900" dirty="0"/>
              <a:t>EN CHILE, AÑO 2014. © Ministerio de Salud de Chile 2016 ISBN: 978-956-348-098-6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739826"/>
              </p:ext>
            </p:extLst>
          </p:nvPr>
        </p:nvGraphicFramePr>
        <p:xfrm>
          <a:off x="82303" y="1310330"/>
          <a:ext cx="4955794" cy="457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08126" y="5877272"/>
            <a:ext cx="3971397" cy="46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Fuente:  Boletín FONASA Depto. Planificación Institucional - </a:t>
            </a:r>
            <a:r>
              <a:rPr lang="es-CL" sz="1200" dirty="0" err="1"/>
              <a:t>Subdepartamento</a:t>
            </a:r>
            <a:r>
              <a:rPr lang="es-CL" sz="1200" dirty="0"/>
              <a:t> de Estudios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486248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Desafío sanitario: Aumento de Personas Mayores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586" y="1404065"/>
            <a:ext cx="420959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rgbClr val="0070C0"/>
                </a:solidFill>
              </a:rPr>
              <a:t>Costo por usuario mayor a 65 años aumenta exponencialmente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S" dirty="0" smtClean="0"/>
              <a:t>Desafíos País 2019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176464" cy="4680520"/>
          </a:xfrm>
        </p:spPr>
        <p:txBody>
          <a:bodyPr>
            <a:noAutofit/>
          </a:bodyPr>
          <a:lstStyle/>
          <a:p>
            <a:r>
              <a:rPr lang="es-ES" sz="2400" dirty="0" smtClean="0"/>
              <a:t>Problemas</a:t>
            </a:r>
          </a:p>
          <a:p>
            <a:pPr lvl="1">
              <a:buNone/>
            </a:pPr>
            <a:r>
              <a:rPr lang="es-ES" dirty="0" smtClean="0"/>
              <a:t>1. Desafíos sanitarios “nuevos”: 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Enfermedades crónicas, Más adultos mayores 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Hábitos: alimentación, sedentarismo, tabaquismo, alcohol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Necesidad de trabajo social y con otros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Desigualdades: territoriales, enfermedades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Tipo de “salud”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2. Desafíos del (de los) sistema de salud: 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Falta de acceso general y especialidades y otras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Desigualdad en el gasto: bajo gasto en lo público, alto gasto bolsillo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Calidad de atención /discriminación</a:t>
            </a:r>
          </a:p>
          <a:p>
            <a:pPr lvl="1">
              <a:buFont typeface="Courier New" pitchFamily="49" charset="0"/>
              <a:buChar char="o"/>
            </a:pPr>
            <a:endParaRPr lang="es-ES" dirty="0" smtClean="0"/>
          </a:p>
          <a:p>
            <a:pPr lvl="2"/>
            <a:endParaRPr lang="es-ES" sz="1600" dirty="0" smtClean="0"/>
          </a:p>
          <a:p>
            <a:pPr lvl="2"/>
            <a:endParaRPr lang="es-ES" sz="16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63440" y="1772817"/>
            <a:ext cx="4085024" cy="453650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Disyuntivas</a:t>
            </a:r>
          </a:p>
          <a:p>
            <a:r>
              <a:rPr lang="es-ES" dirty="0" smtClean="0"/>
              <a:t>1. Más “recuperación” o más “prevención/promoción” ?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Más “atenciones” o “resolución problemas”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“Acciones de salud” vs “Calidad de Vida”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Sólo salud o </a:t>
            </a:r>
            <a:r>
              <a:rPr lang="es-ES" sz="1600" dirty="0" err="1" smtClean="0"/>
              <a:t>intersectiorialidad</a:t>
            </a:r>
            <a:endParaRPr lang="es-ES" sz="1600" dirty="0" smtClean="0"/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Trabajo CON la población /asistencial = participación real</a:t>
            </a:r>
          </a:p>
          <a:p>
            <a:r>
              <a:rPr lang="es-ES" sz="2200" dirty="0" smtClean="0"/>
              <a:t>2.  Qué y cuántos </a:t>
            </a:r>
            <a:r>
              <a:rPr lang="es-ES" sz="2400" dirty="0" smtClean="0"/>
              <a:t>sistemas</a:t>
            </a:r>
            <a:r>
              <a:rPr lang="es-ES" sz="2200" dirty="0" smtClean="0"/>
              <a:t> de salud?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 Uno o dos sistemas de salud?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Cuánto afecta modificación sistema privado al sistema público?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Cuántos recursos/país?</a:t>
            </a:r>
          </a:p>
          <a:p>
            <a:pPr lvl="1">
              <a:buFont typeface="Courier New" pitchFamily="49" charset="0"/>
              <a:buChar char="o"/>
            </a:pPr>
            <a:r>
              <a:rPr lang="es-ES" sz="1600" dirty="0" smtClean="0"/>
              <a:t>Qué modelo de organización?</a:t>
            </a:r>
          </a:p>
          <a:p>
            <a:pPr>
              <a:buFont typeface="Courier New" pitchFamily="49" charset="0"/>
              <a:buChar char="o"/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37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749" y="476672"/>
            <a:ext cx="7637472" cy="838140"/>
          </a:xfrm>
        </p:spPr>
        <p:txBody>
          <a:bodyPr/>
          <a:lstStyle/>
          <a:p>
            <a:r>
              <a:rPr lang="es-ES" dirty="0" smtClean="0"/>
              <a:t>Sistema de Salud: Relevante</a:t>
            </a:r>
            <a:endParaRPr lang="es-ES" dirty="0"/>
          </a:p>
        </p:txBody>
      </p:sp>
      <p:sp>
        <p:nvSpPr>
          <p:cNvPr id="4" name="Hexágono 3"/>
          <p:cNvSpPr/>
          <p:nvPr/>
        </p:nvSpPr>
        <p:spPr>
          <a:xfrm>
            <a:off x="2843808" y="2060848"/>
            <a:ext cx="3528392" cy="2664296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Personas</a:t>
            </a:r>
          </a:p>
          <a:p>
            <a:pPr algn="ctr"/>
            <a:r>
              <a:rPr lang="es-ES" sz="3200" dirty="0" smtClean="0"/>
              <a:t>Familias</a:t>
            </a:r>
          </a:p>
          <a:p>
            <a:pPr algn="ctr"/>
            <a:r>
              <a:rPr lang="es-ES" sz="3200" dirty="0"/>
              <a:t>C</a:t>
            </a:r>
            <a:r>
              <a:rPr lang="es-ES" sz="3200" dirty="0" smtClean="0"/>
              <a:t>omunidades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88224" y="2204864"/>
            <a:ext cx="2357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Organización</a:t>
            </a:r>
            <a:endParaRPr lang="es-ES" sz="3200" dirty="0"/>
          </a:p>
        </p:txBody>
      </p:sp>
      <p:sp>
        <p:nvSpPr>
          <p:cNvPr id="6" name="Marcador de contenido 5"/>
          <p:cNvSpPr txBox="1">
            <a:spLocks noGrp="1"/>
          </p:cNvSpPr>
          <p:nvPr>
            <p:ph idx="1"/>
          </p:nvPr>
        </p:nvSpPr>
        <p:spPr>
          <a:xfrm>
            <a:off x="822960" y="1845734"/>
            <a:ext cx="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s-ES" sz="3200" dirty="0" smtClean="0"/>
              <a:t>  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4751" y="2084265"/>
            <a:ext cx="2755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Financiamiento</a:t>
            </a: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869309" y="5013176"/>
            <a:ext cx="35403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Entrega de Servicios</a:t>
            </a:r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52599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Importancia de la mancomunación de recursos y riesgos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705836"/>
            <a:ext cx="2283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Conducción sanitaria es necesaria para mantener énfasis en prevención y optimizar recursos de las redes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478323"/>
            <a:ext cx="323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Modelo de cuidados basado en APS: Integral, que otorga continuidad de cuidado y centrado en las personas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376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462398"/>
            <a:ext cx="9144000" cy="5847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Recursos en Salud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8" b="4113"/>
          <a:stretch/>
        </p:blipFill>
        <p:spPr bwMode="auto">
          <a:xfrm>
            <a:off x="296416" y="1834921"/>
            <a:ext cx="5072550" cy="24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535475"/>
            <a:ext cx="3598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 smtClean="0">
                <a:solidFill>
                  <a:schemeClr val="bg2">
                    <a:lumMod val="50000"/>
                  </a:schemeClr>
                </a:solidFill>
              </a:rPr>
              <a:t>DESTINO FINAL DE RECURSOS EN SALUD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6093296"/>
            <a:ext cx="46821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dirty="0"/>
              <a:t>Fuente: </a:t>
            </a:r>
            <a:r>
              <a:rPr lang="es-CL" sz="1050" dirty="0" smtClean="0"/>
              <a:t> DEIS y Departamento </a:t>
            </a:r>
            <a:r>
              <a:rPr lang="es-CL" sz="1050" dirty="0"/>
              <a:t>Economía de la Salud, </a:t>
            </a:r>
            <a:r>
              <a:rPr lang="es-CL" sz="1050" dirty="0" smtClean="0"/>
              <a:t>Minsal</a:t>
            </a:r>
            <a:endParaRPr lang="en-US" sz="1050" dirty="0"/>
          </a:p>
        </p:txBody>
      </p:sp>
      <p:sp>
        <p:nvSpPr>
          <p:cNvPr id="9" name="CuadroTexto 1"/>
          <p:cNvSpPr txBox="1"/>
          <p:nvPr/>
        </p:nvSpPr>
        <p:spPr>
          <a:xfrm>
            <a:off x="6454440" y="1538564"/>
            <a:ext cx="2366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EGRESOS HOSPITALARIOS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8187617"/>
              </p:ext>
            </p:extLst>
          </p:nvPr>
        </p:nvGraphicFramePr>
        <p:xfrm>
          <a:off x="5223190" y="1988840"/>
          <a:ext cx="393212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773" y="4830251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i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 menores recursos, prestadores públicos realizan  significativamente más atenciones que prestadores privados.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3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concesiones CUT final</Template>
  <TotalTime>1540</TotalTime>
  <Words>1197</Words>
  <Application>Microsoft Office PowerPoint</Application>
  <PresentationFormat>Presentación en pantalla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Retrospección</vt:lpstr>
      <vt:lpstr>Derecho a la Salud y Reforma: “Clase media protegida”</vt:lpstr>
      <vt:lpstr>Reforma a la Salud ¿estructural?</vt:lpstr>
      <vt:lpstr>Diapositiva 3</vt:lpstr>
      <vt:lpstr>Años de Vida Potenciales Perdidos  1997 y 2014</vt:lpstr>
      <vt:lpstr>Desafíos sanitarios</vt:lpstr>
      <vt:lpstr>Diapositiva 6</vt:lpstr>
      <vt:lpstr>Desafíos País 2019</vt:lpstr>
      <vt:lpstr>Sistema de Salud: Relevante</vt:lpstr>
      <vt:lpstr>Diapositiva 9</vt:lpstr>
      <vt:lpstr>Chile 2014: Comisión reforma</vt:lpstr>
      <vt:lpstr>Reforma: Derecho a la salud</vt:lpstr>
      <vt:lpstr>PDL: Mensaje 066/367</vt:lpstr>
      <vt:lpstr>Seguro de Salud Clase Media</vt:lpstr>
      <vt:lpstr>Reforma propuesta PDL</vt:lpstr>
      <vt:lpstr>Diapositiva 15</vt:lpstr>
      <vt:lpstr>Sería indispensable</vt:lpstr>
      <vt:lpstr>Chile necesita una Reforma Integral</vt:lpstr>
      <vt:lpstr>Diapositiva 18</vt:lpstr>
      <vt:lpstr>Muchas gracias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y expectativas de la salud en Chile</dc:title>
  <dc:creator>Usuario</dc:creator>
  <cp:lastModifiedBy>Soledad</cp:lastModifiedBy>
  <cp:revision>163</cp:revision>
  <dcterms:created xsi:type="dcterms:W3CDTF">2015-06-30T16:48:49Z</dcterms:created>
  <dcterms:modified xsi:type="dcterms:W3CDTF">2019-08-06T19:38:14Z</dcterms:modified>
</cp:coreProperties>
</file>