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6" r:id="rId1"/>
  </p:sldMasterIdLst>
  <p:notesMasterIdLst>
    <p:notesMasterId r:id="rId12"/>
  </p:notesMasterIdLst>
  <p:handoutMasterIdLst>
    <p:handoutMasterId r:id="rId13"/>
  </p:handoutMasterIdLst>
  <p:sldIdLst>
    <p:sldId id="266" r:id="rId2"/>
    <p:sldId id="532" r:id="rId3"/>
    <p:sldId id="459" r:id="rId4"/>
    <p:sldId id="535" r:id="rId5"/>
    <p:sldId id="536" r:id="rId6"/>
    <p:sldId id="537" r:id="rId7"/>
    <p:sldId id="538" r:id="rId8"/>
    <p:sldId id="540" r:id="rId9"/>
    <p:sldId id="542" r:id="rId10"/>
    <p:sldId id="524" r:id="rId1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72B"/>
    <a:srgbClr val="7E378E"/>
    <a:srgbClr val="15464B"/>
    <a:srgbClr val="008000"/>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Énfasi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49" autoAdjust="0"/>
    <p:restoredTop sz="85267" autoAdjust="0"/>
  </p:normalViewPr>
  <p:slideViewPr>
    <p:cSldViewPr snapToGrid="0" snapToObjects="1">
      <p:cViewPr varScale="1">
        <p:scale>
          <a:sx n="88" d="100"/>
          <a:sy n="88" d="100"/>
        </p:scale>
        <p:origin x="1344" y="72"/>
      </p:cViewPr>
      <p:guideLst>
        <p:guide orient="horz" pos="2160"/>
        <p:guide pos="2880"/>
        <p:guide orient="horz" pos="1620"/>
      </p:guideLst>
    </p:cSldViewPr>
  </p:slideViewPr>
  <p:outlineViewPr>
    <p:cViewPr>
      <p:scale>
        <a:sx n="33" d="100"/>
        <a:sy n="33" d="100"/>
      </p:scale>
      <p:origin x="0" y="32736"/>
    </p:cViewPr>
  </p:outlineViewPr>
  <p:notesTextViewPr>
    <p:cViewPr>
      <p:scale>
        <a:sx n="100" d="100"/>
        <a:sy n="100" d="100"/>
      </p:scale>
      <p:origin x="0" y="0"/>
    </p:cViewPr>
  </p:notesTextViewPr>
  <p:sorterViewPr>
    <p:cViewPr>
      <p:scale>
        <a:sx n="100" d="100"/>
        <a:sy n="100" d="100"/>
      </p:scale>
      <p:origin x="0" y="60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982E6B0-4093-4525-BAA5-041F7C92A15F}" type="datetimeFigureOut">
              <a:rPr lang="es-CL" smtClean="0"/>
              <a:pPr/>
              <a:t>08-10-2019</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100919E-02DA-4FCC-94DF-6C8F7CB013EF}" type="slidenum">
              <a:rPr lang="es-CL" smtClean="0"/>
              <a:pPr/>
              <a:t>‹Nº›</a:t>
            </a:fld>
            <a:endParaRPr lang="es-CL"/>
          </a:p>
        </p:txBody>
      </p:sp>
    </p:spTree>
    <p:extLst>
      <p:ext uri="{BB962C8B-B14F-4D97-AF65-F5344CB8AC3E}">
        <p14:creationId xmlns:p14="http://schemas.microsoft.com/office/powerpoint/2010/main" val="2889123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2A46D7-3894-A54B-B4A1-B0E4C2D1EC7E}" type="datetimeFigureOut">
              <a:rPr lang="en-US" smtClean="0"/>
              <a:pPr/>
              <a:t>10/8/2019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B208DF-24DF-1C46-8C17-8757FEFE8420}" type="slidenum">
              <a:rPr lang="en-US" smtClean="0"/>
              <a:pPr/>
              <a:t>‹Nº›</a:t>
            </a:fld>
            <a:endParaRPr lang="en-US"/>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2</a:t>
            </a:fld>
            <a:endParaRPr lang="en-US"/>
          </a:p>
        </p:txBody>
      </p:sp>
    </p:spTree>
    <p:extLst>
      <p:ext uri="{BB962C8B-B14F-4D97-AF65-F5344CB8AC3E}">
        <p14:creationId xmlns:p14="http://schemas.microsoft.com/office/powerpoint/2010/main" val="1128601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3</a:t>
            </a:fld>
            <a:endParaRPr lang="en-US"/>
          </a:p>
        </p:txBody>
      </p:sp>
    </p:spTree>
    <p:extLst>
      <p:ext uri="{BB962C8B-B14F-4D97-AF65-F5344CB8AC3E}">
        <p14:creationId xmlns:p14="http://schemas.microsoft.com/office/powerpoint/2010/main" val="1128601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4</a:t>
            </a:fld>
            <a:endParaRPr lang="en-US"/>
          </a:p>
        </p:txBody>
      </p:sp>
    </p:spTree>
    <p:extLst>
      <p:ext uri="{BB962C8B-B14F-4D97-AF65-F5344CB8AC3E}">
        <p14:creationId xmlns:p14="http://schemas.microsoft.com/office/powerpoint/2010/main" val="105797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5</a:t>
            </a:fld>
            <a:endParaRPr lang="en-US"/>
          </a:p>
        </p:txBody>
      </p:sp>
    </p:spTree>
    <p:extLst>
      <p:ext uri="{BB962C8B-B14F-4D97-AF65-F5344CB8AC3E}">
        <p14:creationId xmlns:p14="http://schemas.microsoft.com/office/powerpoint/2010/main" val="2476276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6</a:t>
            </a:fld>
            <a:endParaRPr lang="en-US"/>
          </a:p>
        </p:txBody>
      </p:sp>
    </p:spTree>
    <p:extLst>
      <p:ext uri="{BB962C8B-B14F-4D97-AF65-F5344CB8AC3E}">
        <p14:creationId xmlns:p14="http://schemas.microsoft.com/office/powerpoint/2010/main" val="371143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2B208DF-24DF-1C46-8C17-8757FEFE8420}" type="slidenum">
              <a:rPr lang="en-US" smtClean="0"/>
              <a:pPr/>
              <a:t>7</a:t>
            </a:fld>
            <a:endParaRPr lang="en-US"/>
          </a:p>
        </p:txBody>
      </p:sp>
    </p:spTree>
    <p:extLst>
      <p:ext uri="{BB962C8B-B14F-4D97-AF65-F5344CB8AC3E}">
        <p14:creationId xmlns:p14="http://schemas.microsoft.com/office/powerpoint/2010/main" val="2745032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22B208DF-24DF-1C46-8C17-8757FEFE8420}" type="slidenum">
              <a:rPr lang="en-US" smtClean="0"/>
              <a:pPr/>
              <a:t>9</a:t>
            </a:fld>
            <a:endParaRPr lang="en-US"/>
          </a:p>
        </p:txBody>
      </p:sp>
    </p:spTree>
    <p:extLst>
      <p:ext uri="{BB962C8B-B14F-4D97-AF65-F5344CB8AC3E}">
        <p14:creationId xmlns:p14="http://schemas.microsoft.com/office/powerpoint/2010/main" val="1062541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5" name="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099" y="0"/>
            <a:ext cx="1666051" cy="1509183"/>
          </a:xfrm>
          <a:prstGeom prst="rect">
            <a:avLst/>
          </a:prstGeom>
        </p:spPr>
      </p:pic>
    </p:spTree>
    <p:extLst>
      <p:ext uri="{BB962C8B-B14F-4D97-AF65-F5344CB8AC3E}">
        <p14:creationId xmlns:p14="http://schemas.microsoft.com/office/powerpoint/2010/main" val="128282501"/>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descr="logoP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1" y="0"/>
            <a:ext cx="2033269" cy="1524952"/>
          </a:xfrm>
          <a:prstGeom prst="rect">
            <a:avLst/>
          </a:prstGeom>
        </p:spPr>
      </p:pic>
      <p:sp>
        <p:nvSpPr>
          <p:cNvPr id="11"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2"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51338068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18676"/>
            <a:ext cx="2687558" cy="461665"/>
          </a:xfrm>
          <a:prstGeom prst="rect">
            <a:avLst/>
          </a:prstGeom>
        </p:spPr>
        <p:txBody>
          <a:bodyPr wrap="square">
            <a:spAutoFit/>
          </a:bodyPr>
          <a:lstStyle/>
          <a:p>
            <a:r>
              <a:rPr lang="es-ES" sz="2400" dirty="0">
                <a:solidFill>
                  <a:schemeClr val="bg1">
                    <a:lumMod val="75000"/>
                  </a:schemeClr>
                </a:solidFill>
              </a:rPr>
              <a:t>Imagen Referencial</a:t>
            </a: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73786280"/>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2000">
                <a:solidFill>
                  <a:schemeClr val="bg1"/>
                </a:solidFill>
                <a:latin typeface="gobCL"/>
                <a:cs typeface="gobCL"/>
              </a:defRPr>
            </a:lvl1pPr>
          </a:lstStyle>
          <a:p>
            <a:r>
              <a:rPr lang="es-ES" dirty="0"/>
              <a:t>Imagen referencial</a:t>
            </a:r>
          </a:p>
        </p:txBody>
      </p:sp>
      <p:sp>
        <p:nvSpPr>
          <p:cNvPr id="8" name="Rectangle 7"/>
          <p:cNvSpPr/>
          <p:nvPr userDrawn="1"/>
        </p:nvSpPr>
        <p:spPr>
          <a:xfrm>
            <a:off x="93742" y="118676"/>
            <a:ext cx="2687558" cy="461665"/>
          </a:xfrm>
          <a:prstGeom prst="rect">
            <a:avLst/>
          </a:prstGeom>
        </p:spPr>
        <p:txBody>
          <a:bodyPr wrap="square">
            <a:spAutoFit/>
          </a:bodyPr>
          <a:lstStyle/>
          <a:p>
            <a:r>
              <a:rPr lang="es-ES" sz="2400" dirty="0">
                <a:solidFill>
                  <a:schemeClr val="bg1">
                    <a:lumMod val="75000"/>
                  </a:schemeClr>
                </a:solidFill>
              </a:rPr>
              <a:t>Imagen Referencial</a:t>
            </a: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113017669"/>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spTree>
    <p:extLst>
      <p:ext uri="{BB962C8B-B14F-4D97-AF65-F5344CB8AC3E}">
        <p14:creationId xmlns:p14="http://schemas.microsoft.com/office/powerpoint/2010/main" val="254601360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500" baseline="0">
                <a:solidFill>
                  <a:schemeClr val="tx1">
                    <a:lumMod val="75000"/>
                  </a:schemeClr>
                </a:solidFill>
                <a:latin typeface="Verdana"/>
                <a:cs typeface="Verdana"/>
              </a:defRPr>
            </a:lvl1pPr>
            <a:lvl2pPr>
              <a:defRPr sz="1800">
                <a:solidFill>
                  <a:schemeClr val="bg1"/>
                </a:solidFill>
                <a:latin typeface="gobCL"/>
                <a:cs typeface="gobCL"/>
              </a:defRPr>
            </a:lvl2pPr>
            <a:lvl3pPr>
              <a:defRPr sz="1800">
                <a:solidFill>
                  <a:schemeClr val="bg1"/>
                </a:solidFill>
                <a:latin typeface="gobCL"/>
                <a:cs typeface="gobCL"/>
              </a:defRPr>
            </a:lvl3pPr>
          </a:lstStyle>
          <a:p>
            <a:pPr lvl="0"/>
            <a:r>
              <a:rPr lang="es-ES_tradnl" dirty="0"/>
              <a:t>Contenido de la </a:t>
            </a:r>
            <a:r>
              <a:rPr lang="es-ES_tradnl" dirty="0" err="1"/>
              <a:t>slide</a:t>
            </a:r>
            <a:r>
              <a:rPr lang="es-ES_tradnl" dirty="0"/>
              <a:t> en dos columnas de texto. </a:t>
            </a:r>
            <a:r>
              <a:rPr lang="es-ES_tradnl" dirty="0" err="1"/>
              <a:t>Verdana</a:t>
            </a:r>
            <a:r>
              <a:rPr lang="es-ES_tradnl" dirty="0"/>
              <a:t> 15pt. </a:t>
            </a:r>
          </a:p>
          <a:p>
            <a:pPr lvl="0"/>
            <a:endParaRPr lang="es-ES_tradnl"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s-ES_tradnl" dirty="0"/>
              <a:t>Texto texto texto texto texto texto texto texto texto texto texto texto texto texto texto.</a:t>
            </a:r>
          </a:p>
          <a:p>
            <a:pPr lvl="0"/>
            <a:r>
              <a:rPr lang="es-ES_tradnl" dirty="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i="0" spc="0">
                <a:solidFill>
                  <a:schemeClr val="accent1"/>
                </a:solidFill>
                <a:latin typeface="Verdana"/>
              </a:defRPr>
            </a:lvl1pPr>
          </a:lstStyle>
          <a:p>
            <a:pPr lvl="0"/>
            <a:r>
              <a:rPr lang="es-ES" dirty="0"/>
              <a:t>Titulo del capítulo/tema de la </a:t>
            </a:r>
            <a:r>
              <a:rPr lang="es-ES" dirty="0" err="1"/>
              <a:t>diapo</a:t>
            </a:r>
            <a:r>
              <a:rPr lang="es-ES" dirty="0"/>
              <a:t>. en máx. dos líneas. </a:t>
            </a:r>
            <a:r>
              <a:rPr lang="es-ES" dirty="0" err="1"/>
              <a:t>Verdana</a:t>
            </a:r>
            <a:r>
              <a:rPr lang="es-ES" dirty="0"/>
              <a:t> Negrita 20pt:</a:t>
            </a:r>
          </a:p>
          <a:p>
            <a:pPr lvl="0"/>
            <a:endParaRPr lang="es-ES" dirty="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i="0" spc="0">
                <a:solidFill>
                  <a:srgbClr val="4F81BD"/>
                </a:solidFill>
                <a:latin typeface="Verdana"/>
              </a:defRPr>
            </a:lvl1pPr>
          </a:lstStyle>
          <a:p>
            <a:pPr lvl="0"/>
            <a:r>
              <a:rPr lang="es-ES" dirty="0"/>
              <a:t>(Línea adicional) Subtema </a:t>
            </a:r>
            <a:r>
              <a:rPr lang="es-ES" dirty="0" err="1"/>
              <a:t>Verdana</a:t>
            </a:r>
            <a:r>
              <a:rPr lang="es-ES" dirty="0"/>
              <a:t> 18pt</a:t>
            </a:r>
          </a:p>
          <a:p>
            <a:pPr lvl="0"/>
            <a:endParaRPr lang="es-ES" dirty="0"/>
          </a:p>
        </p:txBody>
      </p:sp>
      <p:sp>
        <p:nvSpPr>
          <p:cNvPr id="2" name="CuadroTexto 1"/>
          <p:cNvSpPr txBox="1"/>
          <p:nvPr userDrawn="1"/>
        </p:nvSpPr>
        <p:spPr>
          <a:xfrm>
            <a:off x="8413190" y="4856904"/>
            <a:ext cx="415498" cy="246221"/>
          </a:xfrm>
          <a:prstGeom prst="rect">
            <a:avLst/>
          </a:prstGeom>
          <a:noFill/>
        </p:spPr>
        <p:txBody>
          <a:bodyPr wrap="none" rtlCol="0">
            <a:spAutoFit/>
          </a:bodyPr>
          <a:lstStyle/>
          <a:p>
            <a:pPr algn="r"/>
            <a:fld id="{F0D743BD-13B2-8146-8C09-0F6A22AE68B5}" type="slidenum">
              <a:rPr lang="es-ES" sz="1000" smtClean="0">
                <a:solidFill>
                  <a:schemeClr val="tx1">
                    <a:lumMod val="65000"/>
                    <a:lumOff val="35000"/>
                  </a:schemeClr>
                </a:solidFill>
                <a:latin typeface="Candara"/>
                <a:cs typeface="Candara"/>
              </a:rPr>
              <a:pPr algn="r"/>
              <a:t>‹Nº›</a:t>
            </a:fld>
            <a:endParaRPr lang="es-ES" sz="1000" dirty="0">
              <a:solidFill>
                <a:schemeClr val="tx1">
                  <a:lumMod val="65000"/>
                  <a:lumOff val="35000"/>
                </a:schemeClr>
              </a:solidFill>
              <a:latin typeface="Candara"/>
              <a:cs typeface="Candara"/>
            </a:endParaRPr>
          </a:p>
        </p:txBody>
      </p:sp>
    </p:spTree>
    <p:extLst>
      <p:ext uri="{BB962C8B-B14F-4D97-AF65-F5344CB8AC3E}">
        <p14:creationId xmlns:p14="http://schemas.microsoft.com/office/powerpoint/2010/main" val="348843922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2" name="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099" y="0"/>
            <a:ext cx="2018890" cy="1371600"/>
          </a:xfrm>
          <a:prstGeom prst="rect">
            <a:avLst/>
          </a:prstGeom>
        </p:spPr>
      </p:pic>
    </p:spTree>
    <p:extLst>
      <p:ext uri="{BB962C8B-B14F-4D97-AF65-F5344CB8AC3E}">
        <p14:creationId xmlns:p14="http://schemas.microsoft.com/office/powerpoint/2010/main" val="4128962907"/>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16" descr="Complemento-Logo-Gobierno-160x14px.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06400" y="5011379"/>
            <a:ext cx="1676870" cy="146726"/>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7" r:id="rId6"/>
    <p:sldLayoutId id="2147483679" r:id="rId7"/>
  </p:sldLayoutIdLst>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1"/>
          </p:nvPr>
        </p:nvSpPr>
        <p:spPr>
          <a:xfrm>
            <a:off x="2074132" y="2743978"/>
            <a:ext cx="6718860" cy="1091732"/>
          </a:xfrm>
        </p:spPr>
        <p:txBody>
          <a:bodyPr anchor="ctr"/>
          <a:lstStyle/>
          <a:p>
            <a:r>
              <a:rPr lang="es-CL" sz="2400" dirty="0">
                <a:solidFill>
                  <a:schemeClr val="tx2"/>
                </a:solidFill>
              </a:rPr>
              <a:t>Boletín</a:t>
            </a:r>
          </a:p>
          <a:p>
            <a:r>
              <a:rPr lang="es-CL" sz="2400" dirty="0">
                <a:solidFill>
                  <a:schemeClr val="tx2"/>
                </a:solidFill>
              </a:rPr>
              <a:t>Nº12906-11 </a:t>
            </a:r>
          </a:p>
          <a:p>
            <a:r>
              <a:rPr lang="es-ES_tradnl" sz="2400" dirty="0">
                <a:solidFill>
                  <a:schemeClr val="tx2"/>
                </a:solidFill>
              </a:rPr>
              <a:t>Pacientes </a:t>
            </a:r>
            <a:r>
              <a:rPr lang="es-ES_tradnl" sz="2400" dirty="0" smtClean="0">
                <a:solidFill>
                  <a:schemeClr val="tx2"/>
                </a:solidFill>
              </a:rPr>
              <a:t>celíacos</a:t>
            </a:r>
          </a:p>
          <a:p>
            <a:endParaRPr lang="es-ES_tradnl" sz="2400" dirty="0">
              <a:solidFill>
                <a:schemeClr val="tx2"/>
              </a:solidFill>
            </a:endParaRPr>
          </a:p>
          <a:p>
            <a:r>
              <a:rPr lang="es-ES_tradnl" sz="1800" dirty="0" smtClean="0">
                <a:solidFill>
                  <a:schemeClr val="tx2"/>
                </a:solidFill>
              </a:rPr>
              <a:t>Subsecretaria de Salud Pública</a:t>
            </a:r>
          </a:p>
          <a:p>
            <a:r>
              <a:rPr lang="es-ES_tradnl" sz="1800" dirty="0" smtClean="0">
                <a:solidFill>
                  <a:schemeClr val="tx2"/>
                </a:solidFill>
              </a:rPr>
              <a:t>Dra. Paula Daza </a:t>
            </a:r>
            <a:endParaRPr lang="es-CL" sz="1800" dirty="0">
              <a:solidFill>
                <a:schemeClr val="tx2"/>
              </a:solidFill>
            </a:endParaRPr>
          </a:p>
          <a:p>
            <a:pPr>
              <a:spcBef>
                <a:spcPts val="0"/>
              </a:spcBef>
            </a:pPr>
            <a:endParaRPr lang="es-ES_tradnl" sz="3000" dirty="0">
              <a:solidFill>
                <a:schemeClr val="tx2"/>
              </a:solidFill>
              <a:latin typeface="Candara"/>
              <a:ea typeface="Tahoma" panose="020B0604030504040204" pitchFamily="34" charset="0"/>
              <a:cs typeface="Candara"/>
            </a:endParaRPr>
          </a:p>
        </p:txBody>
      </p:sp>
    </p:spTree>
    <p:extLst>
      <p:ext uri="{BB962C8B-B14F-4D97-AF65-F5344CB8AC3E}">
        <p14:creationId xmlns:p14="http://schemas.microsoft.com/office/powerpoint/2010/main" val="3002415693"/>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CIERRE-CHILE-EN-MARCH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4" y="-9137"/>
            <a:ext cx="9227238" cy="5207451"/>
          </a:xfrm>
          <a:prstGeom prst="rect">
            <a:avLst/>
          </a:prstGeom>
        </p:spPr>
      </p:pic>
    </p:spTree>
    <p:extLst>
      <p:ext uri="{BB962C8B-B14F-4D97-AF65-F5344CB8AC3E}">
        <p14:creationId xmlns:p14="http://schemas.microsoft.com/office/powerpoint/2010/main" val="1406750460"/>
      </p:ext>
    </p:extLst>
  </p:cSld>
  <p:clrMapOvr>
    <a:masterClrMapping/>
  </p:clrMapOvr>
  <mc:AlternateContent xmlns:mc="http://schemas.openxmlformats.org/markup-compatibility/2006" xmlns:p14="http://schemas.microsoft.com/office/powerpoint/2010/main">
    <mc:Choice Requires="p14">
      <p:transition spd="med" p14:dur="700" advTm="6000">
        <p:fade/>
      </p:transition>
    </mc:Choice>
    <mc:Fallback xmlns="">
      <p:transition spd="med" advTm="6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bwMode="auto">
          <a:xfrm>
            <a:off x="0" y="2192916"/>
            <a:ext cx="9144000" cy="70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571500" indent="-5715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algn="ctr" eaLnBrk="1" hangingPunct="1">
              <a:spcBef>
                <a:spcPct val="0"/>
              </a:spcBef>
              <a:buFont typeface="Arial" pitchFamily="34" charset="0"/>
              <a:buNone/>
            </a:pPr>
            <a:r>
              <a:rPr lang="es-ES_tradnl" altLang="es-CL" b="1" dirty="0">
                <a:solidFill>
                  <a:srgbClr val="376092"/>
                </a:solidFill>
                <a:latin typeface="Candara" pitchFamily="34" charset="0"/>
                <a:ea typeface="ヒラギノ角ゴ Pro W3" charset="-128"/>
                <a:cs typeface="Verdana" pitchFamily="34" charset="0"/>
              </a:rPr>
              <a:t>Modificaciones Ley 20606 y 19886</a:t>
            </a:r>
            <a:endParaRPr lang="es-CL" altLang="es-CL" dirty="0">
              <a:solidFill>
                <a:srgbClr val="376092"/>
              </a:solidFill>
              <a:latin typeface="Candara" pitchFamily="34" charset="0"/>
              <a:ea typeface="ヒラギノ角ゴ Pro W3" charset="-128"/>
              <a:cs typeface="Verdana" pitchFamily="34" charset="0"/>
            </a:endParaRPr>
          </a:p>
        </p:txBody>
      </p:sp>
      <p:cxnSp>
        <p:nvCxnSpPr>
          <p:cNvPr id="6" name="9 Conector recto"/>
          <p:cNvCxnSpPr/>
          <p:nvPr/>
        </p:nvCxnSpPr>
        <p:spPr>
          <a:xfrm>
            <a:off x="392113" y="2030748"/>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10 Conector recto"/>
          <p:cNvCxnSpPr/>
          <p:nvPr/>
        </p:nvCxnSpPr>
        <p:spPr>
          <a:xfrm>
            <a:off x="331788" y="3086100"/>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563461"/>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2 Marcador de contenido"/>
          <p:cNvSpPr>
            <a:spLocks noGrp="1"/>
          </p:cNvSpPr>
          <p:nvPr>
            <p:ph idx="4294967295"/>
          </p:nvPr>
        </p:nvSpPr>
        <p:spPr>
          <a:xfrm>
            <a:off x="308381" y="778303"/>
            <a:ext cx="8362140" cy="4008295"/>
          </a:xfrm>
          <a:prstGeom prst="rect">
            <a:avLst/>
          </a:prstGeom>
        </p:spPr>
        <p:txBody>
          <a:bodyPr/>
          <a:lstStyle/>
          <a:p>
            <a:pPr lvl="0" algn="just"/>
            <a:r>
              <a:rPr lang="es-CL" sz="1400" dirty="0">
                <a:latin typeface="Verdana" panose="020B0604030504040204" pitchFamily="34" charset="0"/>
                <a:ea typeface="Verdana" panose="020B0604030504040204" pitchFamily="34" charset="0"/>
              </a:rPr>
              <a:t>La enfermedad celíaca es una intolerancia permanente al gluten, </a:t>
            </a:r>
            <a:r>
              <a:rPr lang="es-ES" sz="1400" dirty="0">
                <a:latin typeface="Verdana" panose="020B0604030504040204" pitchFamily="34" charset="0"/>
                <a:ea typeface="Verdana" panose="020B0604030504040204" pitchFamily="34" charset="0"/>
              </a:rPr>
              <a:t>proteína presente en el trigo, centeno y cebada. Tiene una prevalencia del </a:t>
            </a:r>
            <a:r>
              <a:rPr lang="es-ES" sz="1400" b="1" dirty="0">
                <a:latin typeface="Verdana" panose="020B0604030504040204" pitchFamily="34" charset="0"/>
                <a:ea typeface="Verdana" panose="020B0604030504040204" pitchFamily="34" charset="0"/>
              </a:rPr>
              <a:t>1% de la población </a:t>
            </a:r>
            <a:r>
              <a:rPr lang="es-ES" sz="1400" b="1" dirty="0" smtClean="0">
                <a:latin typeface="Verdana" panose="020B0604030504040204" pitchFamily="34" charset="0"/>
                <a:ea typeface="Verdana" panose="020B0604030504040204" pitchFamily="34" charset="0"/>
              </a:rPr>
              <a:t>general.</a:t>
            </a:r>
          </a:p>
          <a:p>
            <a:pPr lvl="0" algn="just"/>
            <a:endParaRPr lang="es-CL" sz="1400" dirty="0" smtClean="0">
              <a:latin typeface="Verdana" panose="020B0604030504040204" pitchFamily="34" charset="0"/>
              <a:ea typeface="Verdana" panose="020B0604030504040204" pitchFamily="34" charset="0"/>
            </a:endParaRPr>
          </a:p>
          <a:p>
            <a:pPr lvl="0" algn="just"/>
            <a:r>
              <a:rPr lang="es-CL" sz="1400" dirty="0" smtClean="0">
                <a:latin typeface="Verdana" panose="020B0604030504040204" pitchFamily="34" charset="0"/>
                <a:ea typeface="Verdana" panose="020B0604030504040204" pitchFamily="34" charset="0"/>
              </a:rPr>
              <a:t>En </a:t>
            </a:r>
            <a:r>
              <a:rPr lang="es-CL" sz="1400" dirty="0">
                <a:latin typeface="Verdana" panose="020B0604030504040204" pitchFamily="34" charset="0"/>
                <a:ea typeface="Verdana" panose="020B0604030504040204" pitchFamily="34" charset="0"/>
              </a:rPr>
              <a:t>Chile, nuestro Reglamento Sanitario de los Alimentos (RSA) exige:</a:t>
            </a:r>
          </a:p>
          <a:p>
            <a:pPr marL="0" lvl="0" indent="0" algn="just">
              <a:buNone/>
            </a:pPr>
            <a:endParaRPr lang="es-CL" sz="1400" dirty="0">
              <a:latin typeface="Verdana" panose="020B0604030504040204" pitchFamily="34" charset="0"/>
              <a:ea typeface="Verdana" panose="020B0604030504040204" pitchFamily="34" charset="0"/>
            </a:endParaRPr>
          </a:p>
          <a:p>
            <a:pPr algn="just">
              <a:buFont typeface="+mj-lt"/>
              <a:buAutoNum type="alphaLcParenR"/>
            </a:pPr>
            <a:r>
              <a:rPr lang="es-CL" sz="1400" b="1" dirty="0">
                <a:latin typeface="Verdana" panose="020B0604030504040204" pitchFamily="34" charset="0"/>
                <a:ea typeface="Verdana" panose="020B0604030504040204" pitchFamily="34" charset="0"/>
              </a:rPr>
              <a:t>5ppm</a:t>
            </a:r>
            <a:r>
              <a:rPr lang="es-CL" sz="1400" dirty="0">
                <a:latin typeface="Verdana" panose="020B0604030504040204" pitchFamily="34" charset="0"/>
                <a:ea typeface="Verdana" panose="020B0604030504040204" pitchFamily="34" charset="0"/>
              </a:rPr>
              <a:t> desde 2018  para declarar el </a:t>
            </a:r>
            <a:r>
              <a:rPr lang="es-CL" sz="1400" b="1" dirty="0">
                <a:latin typeface="Verdana" panose="020B0604030504040204" pitchFamily="34" charset="0"/>
                <a:ea typeface="Verdana" panose="020B0604030504040204" pitchFamily="34" charset="0"/>
              </a:rPr>
              <a:t>producto libre de gluten</a:t>
            </a:r>
            <a:r>
              <a:rPr lang="es-CL" sz="1400" dirty="0">
                <a:latin typeface="Verdana" panose="020B0604030504040204" pitchFamily="34" charset="0"/>
                <a:ea typeface="Verdana" panose="020B0604030504040204" pitchFamily="34" charset="0"/>
              </a:rPr>
              <a:t>.  Bajo estas condiciones los alimentos pueden </a:t>
            </a:r>
            <a:r>
              <a:rPr lang="es-CL" sz="1400" dirty="0" smtClean="0">
                <a:latin typeface="Verdana" panose="020B0604030504040204" pitchFamily="34" charset="0"/>
                <a:ea typeface="Verdana" panose="020B0604030504040204" pitchFamily="34" charset="0"/>
              </a:rPr>
              <a:t>llevar </a:t>
            </a:r>
            <a:r>
              <a:rPr lang="es-CL" sz="1400" dirty="0">
                <a:latin typeface="Verdana" panose="020B0604030504040204" pitchFamily="34" charset="0"/>
                <a:ea typeface="Verdana" panose="020B0604030504040204" pitchFamily="34" charset="0"/>
              </a:rPr>
              <a:t>el sello de la espiga (libre de gluten).</a:t>
            </a:r>
          </a:p>
          <a:p>
            <a:pPr algn="just">
              <a:buFont typeface="+mj-lt"/>
              <a:buAutoNum type="alphaLcParenR"/>
            </a:pPr>
            <a:endParaRPr lang="es-CL" sz="1400" dirty="0">
              <a:latin typeface="Verdana" panose="020B0604030504040204" pitchFamily="34" charset="0"/>
              <a:ea typeface="Verdana" panose="020B0604030504040204" pitchFamily="34" charset="0"/>
            </a:endParaRPr>
          </a:p>
          <a:p>
            <a:pPr algn="just">
              <a:buFont typeface="+mj-lt"/>
              <a:buAutoNum type="alphaLcParenR"/>
            </a:pPr>
            <a:r>
              <a:rPr lang="es-CL" sz="1400" dirty="0">
                <a:latin typeface="Verdana" panose="020B0604030504040204" pitchFamily="34" charset="0"/>
                <a:ea typeface="Verdana" panose="020B0604030504040204" pitchFamily="34" charset="0"/>
              </a:rPr>
              <a:t>Para todos los alimentos se debe declarar cuando el gluten sea parte constituyente del producto o cuando pueda tener contaminación cruzada (cuando se elabore un producto sin gluten en una línea de producción con gluten o con riesgo de que algún ingrediente haya sido contaminado).</a:t>
            </a:r>
          </a:p>
          <a:p>
            <a:pPr marL="800100" lvl="1" indent="-342900" algn="just">
              <a:buFont typeface="+mj-lt"/>
              <a:buAutoNum type="alphaLcParenR"/>
            </a:pPr>
            <a:endParaRPr lang="es-CL" sz="1400" dirty="0"/>
          </a:p>
          <a:p>
            <a:pPr marL="457200" lvl="1" indent="0" algn="just">
              <a:buNone/>
            </a:pPr>
            <a:endParaRPr lang="es-CL" sz="1400" dirty="0"/>
          </a:p>
          <a:p>
            <a:pPr marL="457200" lvl="1" indent="0" algn="just">
              <a:buNone/>
            </a:pPr>
            <a:endParaRPr lang="es-CL" sz="1400" dirty="0" smtClean="0"/>
          </a:p>
          <a:p>
            <a:pPr marL="457200" lvl="1" indent="0" algn="just">
              <a:buNone/>
            </a:pPr>
            <a:r>
              <a:rPr lang="es-CL" sz="1400" dirty="0" smtClean="0"/>
              <a:t>Ministerio </a:t>
            </a:r>
            <a:r>
              <a:rPr lang="es-CL" sz="1400" dirty="0"/>
              <a:t>de Salud. Guía Clínica 2015. Búsqueda diagnóstico y tratamiento de la enfermedad celiaca</a:t>
            </a:r>
            <a:r>
              <a:rPr lang="es-CL" sz="1400" dirty="0" smtClean="0"/>
              <a:t>.</a:t>
            </a:r>
          </a:p>
          <a:p>
            <a:pPr marL="457200" lvl="1" indent="0" algn="just">
              <a:buNone/>
            </a:pPr>
            <a:r>
              <a:rPr lang="es-CL" sz="1400" dirty="0" smtClean="0"/>
              <a:t> </a:t>
            </a:r>
            <a:r>
              <a:rPr lang="es-CL" sz="1400" dirty="0"/>
              <a:t>Ministerio de Salud. Reglamento Sanitario de Alimentos 977/96</a:t>
            </a:r>
          </a:p>
          <a:p>
            <a:pPr marL="457200" lvl="1" indent="0" algn="just">
              <a:buNone/>
            </a:pPr>
            <a:endParaRPr lang="es-CL" sz="1400" dirty="0"/>
          </a:p>
          <a:p>
            <a:pPr marL="457200" lvl="1" indent="0" algn="just">
              <a:buNone/>
            </a:pPr>
            <a:endParaRPr lang="es-CL" sz="1400" dirty="0"/>
          </a:p>
          <a:p>
            <a:pPr marL="457200" lvl="1" indent="0" algn="just">
              <a:buNone/>
            </a:pPr>
            <a:endParaRPr lang="es-CL" sz="1400" dirty="0"/>
          </a:p>
        </p:txBody>
      </p:sp>
      <p:sp>
        <p:nvSpPr>
          <p:cNvPr id="8" name="Content Placeholder 4"/>
          <p:cNvSpPr>
            <a:spLocks noGrp="1"/>
          </p:cNvSpPr>
          <p:nvPr>
            <p:ph sz="quarter" idx="12"/>
          </p:nvPr>
        </p:nvSpPr>
        <p:spPr>
          <a:xfrm>
            <a:off x="308381" y="61269"/>
            <a:ext cx="8744249" cy="519462"/>
          </a:xfrm>
        </p:spPr>
        <p:txBody>
          <a:bodyPr anchor="ctr"/>
          <a:lstStyle/>
          <a:p>
            <a:pPr>
              <a:spcBef>
                <a:spcPts val="0"/>
              </a:spcBef>
            </a:pPr>
            <a:r>
              <a:rPr lang="es-CL" sz="2200" dirty="0">
                <a:solidFill>
                  <a:srgbClr val="376092"/>
                </a:solidFill>
                <a:latin typeface="Candara" panose="020E0502030303020204" pitchFamily="34" charset="0"/>
              </a:rPr>
              <a:t>Antecedentes de la Enfermedad Celíaca (EC)</a:t>
            </a:r>
            <a:endParaRPr lang="es-CL" sz="1400" b="0" dirty="0">
              <a:solidFill>
                <a:srgbClr val="376092"/>
              </a:solidFill>
              <a:latin typeface="Candara" panose="020E0502030303020204" pitchFamily="34" charset="0"/>
            </a:endParaRPr>
          </a:p>
        </p:txBody>
      </p:sp>
      <p:cxnSp>
        <p:nvCxnSpPr>
          <p:cNvPr id="9" name="10 Conector recto"/>
          <p:cNvCxnSpPr/>
          <p:nvPr/>
        </p:nvCxnSpPr>
        <p:spPr>
          <a:xfrm>
            <a:off x="240418" y="580731"/>
            <a:ext cx="8280400" cy="0"/>
          </a:xfrm>
          <a:prstGeom prst="line">
            <a:avLst/>
          </a:prstGeom>
          <a:ln w="19050" cmpd="sng">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795791"/>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19315" y="290286"/>
            <a:ext cx="8418286" cy="2423097"/>
          </a:xfrm>
          <a:ln w="19050">
            <a:solidFill>
              <a:srgbClr val="FF0000"/>
            </a:solidFill>
          </a:ln>
        </p:spPr>
        <p:txBody>
          <a:bodyPr>
            <a:normAutofit/>
          </a:bodyPr>
          <a:lstStyle/>
          <a:p>
            <a:r>
              <a:rPr lang="es-CL" b="1" u="sng" dirty="0"/>
              <a:t>DICE:</a:t>
            </a:r>
          </a:p>
          <a:p>
            <a:r>
              <a:rPr lang="es-CL" b="1" dirty="0"/>
              <a:t>Modifica ley 20.606 sobre Composición Nutricional de los Alimentos y su Publicidad</a:t>
            </a:r>
            <a:endParaRPr lang="es-CL" dirty="0"/>
          </a:p>
          <a:p>
            <a:r>
              <a:rPr lang="es-CL" i="1" dirty="0"/>
              <a:t>1.- Para incorporar en el inciso 3 del artículo 2° de la ley 20.606, luego de la frase  “grasas saturadas” la siguiente palabra:</a:t>
            </a:r>
            <a:endParaRPr lang="es-CL" dirty="0"/>
          </a:p>
          <a:p>
            <a:pPr algn="just"/>
            <a:r>
              <a:rPr lang="es-CL" b="1" i="1" dirty="0"/>
              <a:t>	“, gluten”</a:t>
            </a:r>
            <a:endParaRPr lang="es-CL" dirty="0"/>
          </a:p>
          <a:p>
            <a:r>
              <a:rPr lang="es-CL" i="1" dirty="0"/>
              <a:t>Nota: si bien el gluten está incorporado en el Reglamento, como uno de los productos que se deben indicar en los contenidos del etiquetado, la idea es relevarlo en la </a:t>
            </a:r>
            <a:r>
              <a:rPr lang="es-CL" i="1" dirty="0" smtClean="0"/>
              <a:t>ley. </a:t>
            </a:r>
          </a:p>
          <a:p>
            <a:endParaRPr lang="es-CL" dirty="0" smtClean="0"/>
          </a:p>
          <a:p>
            <a:endParaRPr lang="es-CL" dirty="0"/>
          </a:p>
        </p:txBody>
      </p:sp>
      <p:sp>
        <p:nvSpPr>
          <p:cNvPr id="3" name="Rectángulo 2"/>
          <p:cNvSpPr/>
          <p:nvPr/>
        </p:nvSpPr>
        <p:spPr>
          <a:xfrm>
            <a:off x="319315" y="2889876"/>
            <a:ext cx="8418286" cy="1708160"/>
          </a:xfrm>
          <a:prstGeom prst="rect">
            <a:avLst/>
          </a:prstGeom>
        </p:spPr>
        <p:txBody>
          <a:bodyPr wrap="square">
            <a:spAutoFit/>
          </a:bodyPr>
          <a:lstStyle/>
          <a:p>
            <a:pPr algn="just"/>
            <a:endParaRPr lang="es-CL" sz="1500" dirty="0">
              <a:latin typeface="Verdana" panose="020B0604030504040204" pitchFamily="34" charset="0"/>
              <a:ea typeface="Verdana" panose="020B0604030504040204" pitchFamily="34" charset="0"/>
              <a:cs typeface="Verdana" panose="020B0604030504040204" pitchFamily="34" charset="0"/>
            </a:endParaRPr>
          </a:p>
          <a:p>
            <a:pPr algn="just"/>
            <a:r>
              <a:rPr lang="es-CL" sz="1500" dirty="0">
                <a:latin typeface="Verdana" panose="020B0604030504040204" pitchFamily="34" charset="0"/>
                <a:ea typeface="Verdana" panose="020B0604030504040204" pitchFamily="34" charset="0"/>
                <a:cs typeface="Verdana" panose="020B0604030504040204" pitchFamily="34" charset="0"/>
              </a:rPr>
              <a:t>a. </a:t>
            </a:r>
            <a:r>
              <a:rPr lang="es-ES_tradnl" sz="1500" dirty="0">
                <a:latin typeface="Verdana" panose="020B0604030504040204" pitchFamily="34" charset="0"/>
                <a:ea typeface="Verdana" panose="020B0604030504040204" pitchFamily="34" charset="0"/>
                <a:cs typeface="Verdana" panose="020B0604030504040204" pitchFamily="34" charset="0"/>
              </a:rPr>
              <a:t>La ley refiere a los ingredientes críticos calorías, sodio, azucares y grasas saturadas. El contexto pretende combatir ENT como obesidad, canceres, diabetes, HTA.</a:t>
            </a:r>
          </a:p>
          <a:p>
            <a:pPr algn="just"/>
            <a:endParaRPr lang="es-CL" sz="1500" dirty="0">
              <a:latin typeface="Verdana" panose="020B0604030504040204" pitchFamily="34" charset="0"/>
              <a:ea typeface="Verdana" panose="020B0604030504040204" pitchFamily="34" charset="0"/>
              <a:cs typeface="Verdana" panose="020B0604030504040204" pitchFamily="34" charset="0"/>
            </a:endParaRPr>
          </a:p>
          <a:p>
            <a:pPr algn="just"/>
            <a:r>
              <a:rPr lang="es-CL" sz="1500" dirty="0">
                <a:latin typeface="Verdana" panose="020B0604030504040204" pitchFamily="34" charset="0"/>
                <a:ea typeface="Verdana" panose="020B0604030504040204" pitchFamily="34" charset="0"/>
                <a:cs typeface="Verdana" panose="020B0604030504040204" pitchFamily="34" charset="0"/>
              </a:rPr>
              <a:t>b. Ya está incorporado en art 9 de la misma ley, cuando se menciona las sustancias que pueden crear hipersensibilidad o alergia alimentaria.</a:t>
            </a:r>
          </a:p>
        </p:txBody>
      </p:sp>
    </p:spTree>
    <p:extLst>
      <p:ext uri="{BB962C8B-B14F-4D97-AF65-F5344CB8AC3E}">
        <p14:creationId xmlns:p14="http://schemas.microsoft.com/office/powerpoint/2010/main" val="4182321717"/>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420915" y="319315"/>
            <a:ext cx="8316686" cy="2264860"/>
          </a:xfrm>
          <a:ln w="19050">
            <a:solidFill>
              <a:srgbClr val="FF0000"/>
            </a:solidFill>
          </a:ln>
        </p:spPr>
        <p:txBody>
          <a:bodyPr>
            <a:normAutofit/>
          </a:bodyPr>
          <a:lstStyle/>
          <a:p>
            <a:r>
              <a:rPr lang="es-CL" b="1" dirty="0"/>
              <a:t>DICE: </a:t>
            </a:r>
            <a:endParaRPr lang="es-CL" dirty="0"/>
          </a:p>
          <a:p>
            <a:r>
              <a:rPr lang="es-CL" dirty="0"/>
              <a:t>2.- Para incorporar en el inciso primero del artículo 4° de la ley 20.606, después del    punto a parte que pasa a ser seguido, el siguiente texto:</a:t>
            </a:r>
          </a:p>
          <a:p>
            <a:r>
              <a:rPr lang="es-CL" b="1" i="1" dirty="0"/>
              <a:t>“Asimismo, deberán advertir sobre las diversas patologías relacionadas con intolerancias alimentarias, como la enfermedad celíaca producida por el consumo de gluten, entre otras.”</a:t>
            </a:r>
            <a:endParaRPr lang="es-CL" dirty="0"/>
          </a:p>
          <a:p>
            <a:endParaRPr lang="es-CL" b="1" u="sng" dirty="0"/>
          </a:p>
        </p:txBody>
      </p:sp>
      <p:sp>
        <p:nvSpPr>
          <p:cNvPr id="3" name="Rectángulo 2"/>
          <p:cNvSpPr/>
          <p:nvPr/>
        </p:nvSpPr>
        <p:spPr>
          <a:xfrm>
            <a:off x="420915" y="3361768"/>
            <a:ext cx="4572000" cy="369332"/>
          </a:xfrm>
          <a:prstGeom prst="rect">
            <a:avLst/>
          </a:prstGeom>
        </p:spPr>
        <p:txBody>
          <a:bodyPr>
            <a:spAutoFit/>
          </a:bodyPr>
          <a:lstStyle/>
          <a:p>
            <a:pPr marL="285750" indent="-285750">
              <a:buFont typeface="Arial" panose="020B0604020202020204" pitchFamily="34" charset="0"/>
              <a:buChar char="•"/>
            </a:pPr>
            <a:r>
              <a:rPr lang="es-CL" dirty="0" smtClean="0"/>
              <a:t>Este art. es ejecutado por MINEDUC.  </a:t>
            </a:r>
            <a:endParaRPr lang="es-CL" dirty="0"/>
          </a:p>
        </p:txBody>
      </p:sp>
    </p:spTree>
    <p:extLst>
      <p:ext uri="{BB962C8B-B14F-4D97-AF65-F5344CB8AC3E}">
        <p14:creationId xmlns:p14="http://schemas.microsoft.com/office/powerpoint/2010/main" val="164927168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420915" y="377371"/>
            <a:ext cx="8316686" cy="1352038"/>
          </a:xfrm>
          <a:ln w="19050">
            <a:solidFill>
              <a:srgbClr val="FF0000"/>
            </a:solidFill>
          </a:ln>
        </p:spPr>
        <p:txBody>
          <a:bodyPr>
            <a:normAutofit/>
          </a:bodyPr>
          <a:lstStyle/>
          <a:p>
            <a:r>
              <a:rPr lang="es-CL" b="1" dirty="0"/>
              <a:t>DICE: </a:t>
            </a:r>
            <a:endParaRPr lang="es-CL" dirty="0"/>
          </a:p>
          <a:p>
            <a:r>
              <a:rPr lang="es-CL" dirty="0"/>
              <a:t>3.- Para incorporar en el inciso primero del artículo 5° de la ley 20.606, luego de la   palabra “sal”, la siguiente palabra:</a:t>
            </a:r>
          </a:p>
          <a:p>
            <a:r>
              <a:rPr lang="es-CL" b="1" i="1" dirty="0"/>
              <a:t>	“gluten”</a:t>
            </a:r>
            <a:endParaRPr lang="es-CL" dirty="0"/>
          </a:p>
          <a:p>
            <a:endParaRPr lang="es-CL" b="1" u="sng" dirty="0"/>
          </a:p>
          <a:p>
            <a:endParaRPr lang="es-ES_tradnl" b="1" u="sng" dirty="0"/>
          </a:p>
          <a:p>
            <a:endParaRPr lang="es-ES_tradnl" dirty="0"/>
          </a:p>
        </p:txBody>
      </p:sp>
      <p:sp>
        <p:nvSpPr>
          <p:cNvPr id="5" name="Rectángulo 4"/>
          <p:cNvSpPr/>
          <p:nvPr/>
        </p:nvSpPr>
        <p:spPr>
          <a:xfrm>
            <a:off x="410976" y="2299578"/>
            <a:ext cx="8316685" cy="784830"/>
          </a:xfrm>
          <a:prstGeom prst="rect">
            <a:avLst/>
          </a:prstGeom>
        </p:spPr>
        <p:txBody>
          <a:bodyPr wrap="square">
            <a:spAutoFit/>
          </a:bodyPr>
          <a:lstStyle/>
          <a:p>
            <a:pPr marL="285750" indent="-285750" algn="just">
              <a:buFont typeface="Arial" panose="020B0604020202020204" pitchFamily="34" charset="0"/>
              <a:buChar char="•"/>
            </a:pPr>
            <a:r>
              <a:rPr lang="es-ES_tradnl" sz="1500" dirty="0">
                <a:latin typeface="Verdana" panose="020B0604030504040204" pitchFamily="34" charset="0"/>
                <a:ea typeface="Verdana" panose="020B0604030504040204" pitchFamily="34" charset="0"/>
                <a:cs typeface="Verdana" panose="020B0604030504040204" pitchFamily="34" charset="0"/>
              </a:rPr>
              <a:t>Niños que incorporen mas tarde el gluten en su dieta, tienen mayor probabilidad de desarrollar intolerancia al gluten en años posteriores de acuerdo a la evidencia.</a:t>
            </a:r>
            <a:endParaRPr lang="es-CL"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2727917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91887" y="333829"/>
            <a:ext cx="8345714" cy="1604301"/>
          </a:xfrm>
          <a:ln w="19050">
            <a:solidFill>
              <a:srgbClr val="FF0000"/>
            </a:solidFill>
          </a:ln>
        </p:spPr>
        <p:txBody>
          <a:bodyPr>
            <a:normAutofit/>
          </a:bodyPr>
          <a:lstStyle/>
          <a:p>
            <a:r>
              <a:rPr lang="es-CL" b="1" dirty="0"/>
              <a:t>DICE: </a:t>
            </a:r>
            <a:endParaRPr lang="es-CL" dirty="0"/>
          </a:p>
          <a:p>
            <a:r>
              <a:rPr lang="es-CL" dirty="0"/>
              <a:t>4.- Para incorporar un nuevo párrafo en el inciso 1 del artículo 5° de la ley 20.606,  pasando el punto aparte a ser punto seguido, del siguiente tenor:</a:t>
            </a:r>
          </a:p>
          <a:p>
            <a:r>
              <a:rPr lang="es-CL" b="1" i="1" dirty="0"/>
              <a:t>“Aquellos alimentos que según el Reglamento estén exentos de contenidos que provoquen intolerancias alimentarias, como el gluten, deberán rotularse como “libre de gluten”.”</a:t>
            </a:r>
            <a:endParaRPr lang="es-CL" dirty="0"/>
          </a:p>
          <a:p>
            <a:endParaRPr lang="es-CL" b="1" dirty="0"/>
          </a:p>
          <a:p>
            <a:endParaRPr lang="es-CL" dirty="0"/>
          </a:p>
        </p:txBody>
      </p:sp>
      <p:sp>
        <p:nvSpPr>
          <p:cNvPr id="3" name="Rectángulo 2"/>
          <p:cNvSpPr/>
          <p:nvPr/>
        </p:nvSpPr>
        <p:spPr>
          <a:xfrm>
            <a:off x="322313" y="2435202"/>
            <a:ext cx="8345714" cy="784830"/>
          </a:xfrm>
          <a:prstGeom prst="rect">
            <a:avLst/>
          </a:prstGeom>
        </p:spPr>
        <p:txBody>
          <a:bodyPr wrap="square">
            <a:spAutoFit/>
          </a:bodyPr>
          <a:lstStyle/>
          <a:p>
            <a:pPr marL="285750" indent="-285750">
              <a:buFont typeface="Arial" panose="020B0604020202020204" pitchFamily="34" charset="0"/>
              <a:buChar char="•"/>
            </a:pPr>
            <a:r>
              <a:rPr lang="es-CL" sz="1500" dirty="0">
                <a:latin typeface="Verdana" panose="020B0604030504040204" pitchFamily="34" charset="0"/>
                <a:ea typeface="Verdana" panose="020B0604030504040204" pitchFamily="34" charset="0"/>
                <a:cs typeface="Verdana" panose="020B0604030504040204" pitchFamily="34" charset="0"/>
              </a:rPr>
              <a:t>La obligatoriedad de las rotulaciones es tan complejo y costoso que puede generar potencialmente una disminución en la oferta y un incremento en los precios. </a:t>
            </a:r>
          </a:p>
        </p:txBody>
      </p:sp>
    </p:spTree>
    <p:extLst>
      <p:ext uri="{BB962C8B-B14F-4D97-AF65-F5344CB8AC3E}">
        <p14:creationId xmlns:p14="http://schemas.microsoft.com/office/powerpoint/2010/main" val="306317543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62857" y="449943"/>
            <a:ext cx="8374743" cy="2064657"/>
          </a:xfrm>
          <a:noFill/>
          <a:ln w="19050">
            <a:solidFill>
              <a:srgbClr val="FF0000"/>
            </a:solidFill>
          </a:ln>
        </p:spPr>
        <p:txBody>
          <a:bodyPr>
            <a:normAutofit/>
          </a:bodyPr>
          <a:lstStyle/>
          <a:p>
            <a:r>
              <a:rPr lang="es-CL" b="1" dirty="0"/>
              <a:t>DICE: </a:t>
            </a:r>
            <a:endParaRPr lang="es-CL" dirty="0"/>
          </a:p>
          <a:p>
            <a:r>
              <a:rPr lang="es-CL" dirty="0"/>
              <a:t>6.- Para incorporar un nuevo artículo 9 bis del siguiente tenor:</a:t>
            </a:r>
          </a:p>
          <a:p>
            <a:r>
              <a:rPr lang="es-CL" dirty="0"/>
              <a:t>	</a:t>
            </a:r>
            <a:r>
              <a:rPr lang="es-CL" b="1" dirty="0"/>
              <a:t>“Los supermercados y establecimientos similares deberán disponer de     góndolas 	exclusivas para la oferta de productos aptos para personas con intolerancias 	alimentarias, como 	aquellos “sin gluten” para los enfermos celíacos, debiendo 	resguardar la posibilidad de contaminación cruzada.”</a:t>
            </a:r>
            <a:endParaRPr lang="es-CL" dirty="0"/>
          </a:p>
          <a:p>
            <a:endParaRPr lang="es-CL" b="1" dirty="0"/>
          </a:p>
          <a:p>
            <a:endParaRPr lang="es-ES_tradnl" dirty="0"/>
          </a:p>
          <a:p>
            <a:endParaRPr lang="es-ES_tradnl" dirty="0"/>
          </a:p>
          <a:p>
            <a:endParaRPr lang="es-CL" dirty="0"/>
          </a:p>
        </p:txBody>
      </p:sp>
      <p:sp>
        <p:nvSpPr>
          <p:cNvPr id="3" name="Rectángulo 2"/>
          <p:cNvSpPr/>
          <p:nvPr/>
        </p:nvSpPr>
        <p:spPr>
          <a:xfrm>
            <a:off x="362856" y="2917423"/>
            <a:ext cx="8374743" cy="323165"/>
          </a:xfrm>
          <a:prstGeom prst="rect">
            <a:avLst/>
          </a:prstGeom>
        </p:spPr>
        <p:txBody>
          <a:bodyPr wrap="square">
            <a:spAutoFit/>
          </a:bodyPr>
          <a:lstStyle/>
          <a:p>
            <a:pPr marL="285750" indent="-285750">
              <a:buFont typeface="Arial" panose="020B0604020202020204" pitchFamily="34" charset="0"/>
              <a:buChar char="•"/>
            </a:pPr>
            <a:r>
              <a:rPr lang="es-ES_tradnl" sz="1500" dirty="0" smtClean="0">
                <a:latin typeface="Verdana" panose="020B0604030504040204" pitchFamily="34" charset="0"/>
                <a:ea typeface="Verdana" panose="020B0604030504040204" pitchFamily="34" charset="0"/>
                <a:cs typeface="Verdana" panose="020B0604030504040204" pitchFamily="34" charset="0"/>
              </a:rPr>
              <a:t>No </a:t>
            </a:r>
            <a:r>
              <a:rPr lang="es-ES_tradnl" sz="1500" dirty="0">
                <a:latin typeface="Verdana" panose="020B0604030504040204" pitchFamily="34" charset="0"/>
                <a:ea typeface="Verdana" panose="020B0604030504040204" pitchFamily="34" charset="0"/>
                <a:cs typeface="Verdana" panose="020B0604030504040204" pitchFamily="34" charset="0"/>
              </a:rPr>
              <a:t>existe contaminación cruzada en productos ya envasados.</a:t>
            </a:r>
          </a:p>
        </p:txBody>
      </p:sp>
    </p:spTree>
    <p:extLst>
      <p:ext uri="{BB962C8B-B14F-4D97-AF65-F5344CB8AC3E}">
        <p14:creationId xmlns:p14="http://schemas.microsoft.com/office/powerpoint/2010/main" val="219086224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8"/>
          </p:nvPr>
        </p:nvSpPr>
        <p:spPr>
          <a:xfrm>
            <a:off x="391887" y="348343"/>
            <a:ext cx="8345714" cy="3100535"/>
          </a:xfrm>
          <a:ln w="19050">
            <a:solidFill>
              <a:srgbClr val="FF0000"/>
            </a:solidFill>
          </a:ln>
        </p:spPr>
        <p:txBody>
          <a:bodyPr>
            <a:normAutofit/>
          </a:bodyPr>
          <a:lstStyle/>
          <a:p>
            <a:r>
              <a:rPr lang="es-CL" b="1" dirty="0"/>
              <a:t>DICE: </a:t>
            </a:r>
            <a:endParaRPr lang="es-CL" dirty="0"/>
          </a:p>
          <a:p>
            <a:r>
              <a:rPr lang="es-CL" b="1" dirty="0"/>
              <a:t>Modifica ley 19.886 ley de Bases Sobre Contratos Administrativos de Suministro y Prestación de Servicios</a:t>
            </a:r>
            <a:endParaRPr lang="es-CL" dirty="0"/>
          </a:p>
          <a:p>
            <a:r>
              <a:rPr lang="es-CL" dirty="0"/>
              <a:t>1.- </a:t>
            </a:r>
            <a:r>
              <a:rPr lang="es-CL" dirty="0" err="1"/>
              <a:t>Incorpórase</a:t>
            </a:r>
            <a:r>
              <a:rPr lang="es-CL" dirty="0"/>
              <a:t> un nuevo inciso 5 al artículo 6° de la Ley N° 19.886, pasando el actual 6 a ser el 7 y así sucesivamente: </a:t>
            </a:r>
          </a:p>
          <a:p>
            <a:r>
              <a:rPr lang="es-CL" dirty="0"/>
              <a:t/>
            </a:r>
            <a:br>
              <a:rPr lang="es-CL" dirty="0"/>
            </a:br>
            <a:r>
              <a:rPr lang="es-CL" dirty="0"/>
              <a:t> </a:t>
            </a:r>
            <a:r>
              <a:rPr lang="es-CL" b="1" i="1" dirty="0" smtClean="0"/>
              <a:t>"</a:t>
            </a:r>
            <a:r>
              <a:rPr lang="es-CL" b="1" i="1" dirty="0"/>
              <a:t>En las licitaciones que tengan por objeto proveer de servicios de alimentación a establecimientos de educación </a:t>
            </a:r>
            <a:r>
              <a:rPr lang="es-CL" b="1" i="1" dirty="0" err="1"/>
              <a:t>parvularia</a:t>
            </a:r>
            <a:r>
              <a:rPr lang="es-CL" b="1" i="1" dirty="0"/>
              <a:t>, básica y media, administrados por la Junta Nacional de Auxilio Escolar y Becas, las bases de licitación deberán considerar las necesidades y restricciones que presentan los estudiantes que padecen enfermedades por intolerancias alimenticias, como la enfermedad celíaca.”</a:t>
            </a:r>
            <a:endParaRPr lang="es-CL" dirty="0"/>
          </a:p>
          <a:p>
            <a:endParaRPr lang="es-CL" u="sng" dirty="0"/>
          </a:p>
          <a:p>
            <a:endParaRPr lang="es-CL" dirty="0"/>
          </a:p>
        </p:txBody>
      </p:sp>
      <p:sp>
        <p:nvSpPr>
          <p:cNvPr id="3" name="Rectángulo 2"/>
          <p:cNvSpPr/>
          <p:nvPr/>
        </p:nvSpPr>
        <p:spPr>
          <a:xfrm>
            <a:off x="636105" y="3681116"/>
            <a:ext cx="8101496" cy="784830"/>
          </a:xfrm>
          <a:prstGeom prst="rect">
            <a:avLst/>
          </a:prstGeom>
        </p:spPr>
        <p:txBody>
          <a:bodyPr wrap="square">
            <a:spAutoFit/>
          </a:bodyPr>
          <a:lstStyle/>
          <a:p>
            <a:pPr marL="285750" indent="-285750" algn="just">
              <a:buFont typeface="Arial" panose="020B0604020202020204" pitchFamily="34" charset="0"/>
              <a:buChar char="•"/>
            </a:pPr>
            <a:r>
              <a:rPr lang="es-CL" sz="1500" dirty="0">
                <a:latin typeface="Verdana" panose="020B0604030504040204" pitchFamily="34" charset="0"/>
                <a:ea typeface="Verdana" panose="020B0604030504040204" pitchFamily="34" charset="0"/>
                <a:cs typeface="Verdana" panose="020B0604030504040204" pitchFamily="34" charset="0"/>
              </a:rPr>
              <a:t>Este artículo es pertinente para </a:t>
            </a:r>
            <a:r>
              <a:rPr lang="es-CL" sz="1500" dirty="0" err="1">
                <a:latin typeface="Verdana" panose="020B0604030504040204" pitchFamily="34" charset="0"/>
                <a:ea typeface="Verdana" panose="020B0604030504040204" pitchFamily="34" charset="0"/>
                <a:cs typeface="Verdana" panose="020B0604030504040204" pitchFamily="34" charset="0"/>
              </a:rPr>
              <a:t>Junaeb</a:t>
            </a:r>
            <a:r>
              <a:rPr lang="es-CL" sz="1500" dirty="0">
                <a:latin typeface="Verdana" panose="020B0604030504040204" pitchFamily="34" charset="0"/>
                <a:ea typeface="Verdana" panose="020B0604030504040204" pitchFamily="34" charset="0"/>
                <a:cs typeface="Verdana" panose="020B0604030504040204" pitchFamily="34" charset="0"/>
              </a:rPr>
              <a:t>, Integra y </a:t>
            </a:r>
            <a:r>
              <a:rPr lang="es-CL" sz="1500" dirty="0" err="1">
                <a:latin typeface="Verdana" panose="020B0604030504040204" pitchFamily="34" charset="0"/>
                <a:ea typeface="Verdana" panose="020B0604030504040204" pitchFamily="34" charset="0"/>
                <a:cs typeface="Verdana" panose="020B0604030504040204" pitchFamily="34" charset="0"/>
              </a:rPr>
              <a:t>Junji</a:t>
            </a:r>
            <a:r>
              <a:rPr lang="es-CL" sz="1500" dirty="0">
                <a:latin typeface="Verdana" panose="020B0604030504040204" pitchFamily="34" charset="0"/>
                <a:ea typeface="Verdana" panose="020B0604030504040204" pitchFamily="34" charset="0"/>
                <a:cs typeface="Verdana" panose="020B0604030504040204" pitchFamily="34" charset="0"/>
              </a:rPr>
              <a:t>. Ya existe un programa que considera la alimentación de los celíacos a través de una canasta que se le entrega a la familia. </a:t>
            </a:r>
          </a:p>
        </p:txBody>
      </p:sp>
    </p:spTree>
    <p:extLst>
      <p:ext uri="{BB962C8B-B14F-4D97-AF65-F5344CB8AC3E}">
        <p14:creationId xmlns:p14="http://schemas.microsoft.com/office/powerpoint/2010/main" val="1233170947"/>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18293</TotalTime>
  <Words>603</Words>
  <Application>Microsoft Office PowerPoint</Application>
  <PresentationFormat>Presentación en pantalla (16:9)</PresentationFormat>
  <Paragraphs>61</Paragraphs>
  <Slides>10</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Calibri</vt:lpstr>
      <vt:lpstr>Candara</vt:lpstr>
      <vt:lpstr>gobCL</vt:lpstr>
      <vt:lpstr>Tahoma</vt:lpstr>
      <vt:lpstr>Verdana</vt:lpstr>
      <vt:lpstr>ヒラギノ角ゴ Pro W3</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Paola Rivera Peters</dc:creator>
  <cp:lastModifiedBy>Silvia Rivas Mena</cp:lastModifiedBy>
  <cp:revision>617</cp:revision>
  <cp:lastPrinted>2015-08-31T13:33:20Z</cp:lastPrinted>
  <dcterms:created xsi:type="dcterms:W3CDTF">2014-07-21T22:48:34Z</dcterms:created>
  <dcterms:modified xsi:type="dcterms:W3CDTF">2019-10-08T20:53:16Z</dcterms:modified>
</cp:coreProperties>
</file>