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56" r:id="rId2"/>
    <p:sldId id="281" r:id="rId3"/>
    <p:sldId id="280" r:id="rId4"/>
    <p:sldId id="313" r:id="rId5"/>
    <p:sldId id="314" r:id="rId6"/>
    <p:sldId id="317" r:id="rId7"/>
    <p:sldId id="319" r:id="rId8"/>
    <p:sldId id="321" r:id="rId9"/>
    <p:sldId id="322" r:id="rId10"/>
    <p:sldId id="323" r:id="rId11"/>
    <p:sldId id="309" r:id="rId12"/>
    <p:sldId id="325" r:id="rId13"/>
    <p:sldId id="324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D5A"/>
    <a:srgbClr val="ED4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4" autoAdjust="0"/>
    <p:restoredTop sz="95501" autoAdjust="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>
        <p:guide orient="horz" pos="2228"/>
        <p:guide pos="37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7AA2E-99D5-4833-9ECC-2586F3729674}" type="datetimeFigureOut">
              <a:rPr lang="es-CL" smtClean="0"/>
              <a:t>10-01-2018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6ED2E-4EA4-4962-8F33-3340DB7E3E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2084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Ej. Instituto milenio donde</a:t>
            </a:r>
            <a:r>
              <a:rPr lang="es-CL" baseline="0" dirty="0" smtClean="0"/>
              <a:t> convergen informáticos, </a:t>
            </a:r>
            <a:r>
              <a:rPr lang="es-CL" baseline="0" dirty="0" err="1" smtClean="0"/>
              <a:t>matematicos</a:t>
            </a:r>
            <a:r>
              <a:rPr lang="es-CL" baseline="0" dirty="0" smtClean="0"/>
              <a:t>, lingüistas y </a:t>
            </a:r>
            <a:r>
              <a:rPr lang="es-CL" baseline="0" dirty="0" err="1" smtClean="0"/>
              <a:t>cientistas</a:t>
            </a:r>
            <a:r>
              <a:rPr lang="es-CL" baseline="0" dirty="0" smtClean="0"/>
              <a:t> políticos…</a:t>
            </a:r>
          </a:p>
          <a:p>
            <a:r>
              <a:rPr lang="es-CL" baseline="0" dirty="0" smtClean="0"/>
              <a:t>Video juegos sobre temas de educación 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6ED2E-4EA4-4962-8F33-3340DB7E3E3E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052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En el articulo 4</a:t>
            </a:r>
            <a:r>
              <a:rPr lang="es-CL" baseline="0" dirty="0" smtClean="0"/>
              <a:t> o) </a:t>
            </a:r>
            <a:r>
              <a:rPr lang="es-CL" dirty="0" smtClean="0"/>
              <a:t>se menciona que el </a:t>
            </a:r>
            <a:r>
              <a:rPr lang="es-CL" dirty="0" err="1" smtClean="0"/>
              <a:t>MinCyt</a:t>
            </a:r>
            <a:r>
              <a:rPr lang="es-CL" dirty="0" smtClean="0"/>
              <a:t> colaborará con otros organismos del sector publico en el diseño de iniciativas de investigación</a:t>
            </a:r>
            <a:r>
              <a:rPr lang="es-CL" baseline="0" dirty="0" smtClean="0"/>
              <a:t> y desarrollo tecnológico. Lo mismo podría hacerse con </a:t>
            </a:r>
            <a:r>
              <a:rPr lang="es-CL" baseline="0" dirty="0" err="1" smtClean="0"/>
              <a:t>corfo</a:t>
            </a:r>
            <a:r>
              <a:rPr lang="es-CL" baseline="0" dirty="0" smtClean="0"/>
              <a:t>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6ED2E-4EA4-4962-8F33-3340DB7E3E3E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3755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Propuesta, El Ministro</a:t>
            </a:r>
            <a:r>
              <a:rPr lang="es-CL" baseline="0" dirty="0" smtClean="0"/>
              <a:t> y el comité de ministros aprueban la política. El plan de acción es elaborado y aprobado por el ministro y discutido en el comité de ministros cada año.</a:t>
            </a:r>
          </a:p>
          <a:p>
            <a:r>
              <a:rPr lang="es-CL" baseline="0" dirty="0" smtClean="0"/>
              <a:t>El comité de ministros no esta por encima del Ministro, </a:t>
            </a:r>
            <a:r>
              <a:rPr lang="es-CL" baseline="0" dirty="0" err="1" smtClean="0"/>
              <a:t>sinó</a:t>
            </a:r>
            <a:r>
              <a:rPr lang="es-CL" baseline="0" dirty="0" smtClean="0"/>
              <a:t> que al lado. Al igual que el ministerio de </a:t>
            </a:r>
            <a:r>
              <a:rPr lang="es-CL" baseline="0" dirty="0" err="1" smtClean="0"/>
              <a:t>mma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6ED2E-4EA4-4962-8F33-3340DB7E3E3E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006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058B-EB50-47EF-AE03-9599D1C4669D}" type="datetimeFigureOut">
              <a:rPr lang="es-CL" smtClean="0"/>
              <a:t>10-01-2018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EF0-9E11-4387-86C6-70849BCA4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21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058B-EB50-47EF-AE03-9599D1C4669D}" type="datetimeFigureOut">
              <a:rPr lang="es-CL" smtClean="0"/>
              <a:t>10-01-2018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EF0-9E11-4387-86C6-70849BCA4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006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058B-EB50-47EF-AE03-9599D1C4669D}" type="datetimeFigureOut">
              <a:rPr lang="es-CL" smtClean="0"/>
              <a:t>10-01-2018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EF0-9E11-4387-86C6-70849BCA4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274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058B-EB50-47EF-AE03-9599D1C4669D}" type="datetimeFigureOut">
              <a:rPr lang="es-CL" smtClean="0"/>
              <a:t>10-01-2018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EF0-9E11-4387-86C6-70849BCA4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20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058B-EB50-47EF-AE03-9599D1C4669D}" type="datetimeFigureOut">
              <a:rPr lang="es-CL" smtClean="0"/>
              <a:t>10-01-2018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EF0-9E11-4387-86C6-70849BCA4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388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058B-EB50-47EF-AE03-9599D1C4669D}" type="datetimeFigureOut">
              <a:rPr lang="es-CL" smtClean="0"/>
              <a:t>10-01-2018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EF0-9E11-4387-86C6-70849BCA4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148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058B-EB50-47EF-AE03-9599D1C4669D}" type="datetimeFigureOut">
              <a:rPr lang="es-CL" smtClean="0"/>
              <a:t>10-01-2018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EF0-9E11-4387-86C6-70849BCA4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414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058B-EB50-47EF-AE03-9599D1C4669D}" type="datetimeFigureOut">
              <a:rPr lang="es-CL" smtClean="0"/>
              <a:t>10-01-2018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EF0-9E11-4387-86C6-70849BCA4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601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058B-EB50-47EF-AE03-9599D1C4669D}" type="datetimeFigureOut">
              <a:rPr lang="es-CL" smtClean="0"/>
              <a:t>10-01-2018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EF0-9E11-4387-86C6-70849BCA4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483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058B-EB50-47EF-AE03-9599D1C4669D}" type="datetimeFigureOut">
              <a:rPr lang="es-CL" smtClean="0"/>
              <a:t>10-01-2018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EF0-9E11-4387-86C6-70849BCA4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733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058B-EB50-47EF-AE03-9599D1C4669D}" type="datetimeFigureOut">
              <a:rPr lang="es-CL" smtClean="0"/>
              <a:t>10-01-2018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6EF0-9E11-4387-86C6-70849BCA4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866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F058B-EB50-47EF-AE03-9599D1C4669D}" type="datetimeFigureOut">
              <a:rPr lang="es-CL" smtClean="0"/>
              <a:t>10-01-2018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16EF0-9E11-4387-86C6-70849BCA4F8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813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46876" y="4203294"/>
            <a:ext cx="955537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4400" b="1" dirty="0" smtClean="0"/>
              <a:t>Cámara Diputados </a:t>
            </a:r>
          </a:p>
          <a:p>
            <a:pPr algn="ctr"/>
            <a:r>
              <a:rPr lang="es-CL" sz="3200" dirty="0" smtClean="0"/>
              <a:t>Discusión Ministerio de Ciencia, Tecnología e Innovación</a:t>
            </a:r>
          </a:p>
          <a:p>
            <a:pPr algn="ctr"/>
            <a:endParaRPr lang="es-CL" dirty="0"/>
          </a:p>
          <a:p>
            <a:pPr algn="ctr"/>
            <a:r>
              <a:rPr lang="es-CL" sz="3200" dirty="0" smtClean="0"/>
              <a:t>Virginia Garretón Rodríguez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6813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285250" y="353955"/>
            <a:ext cx="5839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800" dirty="0" smtClean="0"/>
              <a:t>Estructura del Min </a:t>
            </a:r>
            <a:r>
              <a:rPr lang="es-CL" sz="4800" dirty="0" err="1" smtClean="0"/>
              <a:t>CyT</a:t>
            </a:r>
            <a:endParaRPr lang="es-CL" sz="4800" dirty="0"/>
          </a:p>
        </p:txBody>
      </p:sp>
      <p:sp>
        <p:nvSpPr>
          <p:cNvPr id="3" name="Rectángulo redondeado 2"/>
          <p:cNvSpPr/>
          <p:nvPr/>
        </p:nvSpPr>
        <p:spPr>
          <a:xfrm>
            <a:off x="179421" y="1575785"/>
            <a:ext cx="3923071" cy="9881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Consejo Nacional de CTI para el Desarrollo </a:t>
            </a:r>
            <a:endParaRPr lang="es-CL" sz="2800" dirty="0">
              <a:solidFill>
                <a:schemeClr val="tx1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79420" y="4937063"/>
            <a:ext cx="3923071" cy="9881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Comité de Ministros CTI</a:t>
            </a:r>
            <a:endParaRPr lang="es-CL" sz="2800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79421" y="3256424"/>
            <a:ext cx="3923071" cy="988142"/>
          </a:xfrm>
          <a:prstGeom prst="roundRect">
            <a:avLst/>
          </a:prstGeom>
          <a:solidFill>
            <a:srgbClr val="ED4437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Ministro </a:t>
            </a:r>
            <a:r>
              <a:rPr lang="es-CL" sz="2800" dirty="0" err="1" smtClean="0">
                <a:solidFill>
                  <a:schemeClr val="tx1"/>
                </a:solidFill>
              </a:rPr>
              <a:t>CyT</a:t>
            </a:r>
            <a:endParaRPr lang="es-CL" sz="2800" dirty="0">
              <a:solidFill>
                <a:schemeClr val="tx1"/>
              </a:solidFill>
            </a:endParaRPr>
          </a:p>
        </p:txBody>
      </p:sp>
      <p:cxnSp>
        <p:nvCxnSpPr>
          <p:cNvPr id="7" name="Conector recto de flecha 6"/>
          <p:cNvCxnSpPr>
            <a:stCxn id="3" idx="3"/>
          </p:cNvCxnSpPr>
          <p:nvPr/>
        </p:nvCxnSpPr>
        <p:spPr>
          <a:xfrm flipV="1">
            <a:off x="4102492" y="2069855"/>
            <a:ext cx="852966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542506" y="1377358"/>
            <a:ext cx="5046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Estrategia de </a:t>
            </a:r>
            <a:r>
              <a:rPr lang="es-CL" sz="2800" dirty="0" err="1" smtClean="0"/>
              <a:t>CTi</a:t>
            </a:r>
            <a:endParaRPr lang="es-CL" sz="2800" dirty="0" smtClean="0"/>
          </a:p>
          <a:p>
            <a:pPr algn="ctr"/>
            <a:r>
              <a:rPr lang="es-CL" sz="2800" dirty="0" smtClean="0"/>
              <a:t>(20 días post inicio </a:t>
            </a:r>
            <a:r>
              <a:rPr lang="es-CL" sz="2800" dirty="0" err="1" smtClean="0"/>
              <a:t>gob</a:t>
            </a:r>
            <a:r>
              <a:rPr lang="es-CL" sz="2800" dirty="0" smtClean="0"/>
              <a:t>)</a:t>
            </a:r>
            <a:endParaRPr lang="es-CL" sz="2800" dirty="0"/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4102492" y="3770324"/>
            <a:ext cx="852966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542506" y="3077827"/>
            <a:ext cx="5046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Política de </a:t>
            </a:r>
            <a:r>
              <a:rPr lang="es-CL" sz="2800" dirty="0" err="1" smtClean="0"/>
              <a:t>CyT</a:t>
            </a:r>
            <a:endParaRPr lang="es-CL" sz="2800" dirty="0" smtClean="0"/>
          </a:p>
          <a:p>
            <a:pPr algn="ctr"/>
            <a:r>
              <a:rPr lang="es-CL" sz="2800" dirty="0" smtClean="0"/>
              <a:t>(4 meses post inicio del </a:t>
            </a:r>
            <a:r>
              <a:rPr lang="es-CL" sz="2800" dirty="0" err="1" smtClean="0"/>
              <a:t>gob</a:t>
            </a:r>
            <a:r>
              <a:rPr lang="es-CL" sz="2800" dirty="0" smtClean="0"/>
              <a:t>)</a:t>
            </a:r>
            <a:endParaRPr lang="es-CL" sz="2800" dirty="0"/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4102492" y="5470792"/>
            <a:ext cx="852966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4542506" y="4778295"/>
            <a:ext cx="5046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Plan Nacional de </a:t>
            </a:r>
            <a:r>
              <a:rPr lang="es-CL" sz="2800" dirty="0" err="1" smtClean="0"/>
              <a:t>CyT</a:t>
            </a:r>
            <a:endParaRPr lang="es-CL" sz="2800" dirty="0" smtClean="0"/>
          </a:p>
          <a:p>
            <a:pPr algn="ctr"/>
            <a:r>
              <a:rPr lang="es-CL" sz="2800" dirty="0" smtClean="0"/>
              <a:t>(Abril de cada año)</a:t>
            </a:r>
            <a:endParaRPr lang="es-CL" sz="2800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10250128" y="4691867"/>
            <a:ext cx="1828800" cy="116876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Como se usan la platas</a:t>
            </a:r>
            <a:endParaRPr lang="es-CL" sz="24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10250128" y="3380615"/>
            <a:ext cx="1828800" cy="863951"/>
          </a:xfrm>
          <a:prstGeom prst="roundRect">
            <a:avLst/>
          </a:prstGeom>
          <a:solidFill>
            <a:srgbClr val="E85D5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Prioridades  de </a:t>
            </a:r>
            <a:r>
              <a:rPr lang="es-CL" sz="2400" dirty="0" err="1" smtClean="0"/>
              <a:t>gob</a:t>
            </a:r>
            <a:endParaRPr lang="es-CL" sz="2400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10250128" y="1553590"/>
            <a:ext cx="1828800" cy="79533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Mirada de largo plazo</a:t>
            </a:r>
            <a:endParaRPr lang="es-CL" sz="2400" dirty="0"/>
          </a:p>
        </p:txBody>
      </p:sp>
      <p:cxnSp>
        <p:nvCxnSpPr>
          <p:cNvPr id="17" name="Conector recto de flecha 16"/>
          <p:cNvCxnSpPr>
            <a:endCxn id="14" idx="1"/>
          </p:cNvCxnSpPr>
          <p:nvPr/>
        </p:nvCxnSpPr>
        <p:spPr>
          <a:xfrm>
            <a:off x="9381206" y="5276251"/>
            <a:ext cx="86892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9264112" y="1951259"/>
            <a:ext cx="986016" cy="37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V="1">
            <a:off x="9339919" y="3820348"/>
            <a:ext cx="915129" cy="39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lamada con línea 1 (barra de énfasis) 5"/>
          <p:cNvSpPr/>
          <p:nvPr/>
        </p:nvSpPr>
        <p:spPr>
          <a:xfrm>
            <a:off x="5418308" y="4682817"/>
            <a:ext cx="3962898" cy="1145062"/>
          </a:xfrm>
          <a:prstGeom prst="accentCallout1">
            <a:avLst>
              <a:gd name="adj1" fmla="val 18750"/>
              <a:gd name="adj2" fmla="val -8333"/>
              <a:gd name="adj3" fmla="val 67420"/>
              <a:gd name="adj4" fmla="val -33867"/>
            </a:avLst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tx1"/>
                </a:solidFill>
              </a:rPr>
              <a:t>Parece poco práctico que no sea el ministerio quien defina como se usan las platas</a:t>
            </a:r>
            <a:endParaRPr lang="es-C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748964"/>
              </p:ext>
            </p:extLst>
          </p:nvPr>
        </p:nvGraphicFramePr>
        <p:xfrm>
          <a:off x="191932" y="2046052"/>
          <a:ext cx="11739715" cy="2981796"/>
        </p:xfrm>
        <a:graphic>
          <a:graphicData uri="http://schemas.openxmlformats.org/drawingml/2006/table">
            <a:tbl>
              <a:tblPr/>
              <a:tblGrid>
                <a:gridCol w="1903738">
                  <a:extLst>
                    <a:ext uri="{9D8B030D-6E8A-4147-A177-3AD203B41FA5}">
                      <a16:colId xmlns:a16="http://schemas.microsoft.com/office/drawing/2014/main" xmlns="" val="1116879721"/>
                    </a:ext>
                  </a:extLst>
                </a:gridCol>
                <a:gridCol w="2373294">
                  <a:extLst>
                    <a:ext uri="{9D8B030D-6E8A-4147-A177-3AD203B41FA5}">
                      <a16:colId xmlns:a16="http://schemas.microsoft.com/office/drawing/2014/main" xmlns="" val="641733047"/>
                    </a:ext>
                  </a:extLst>
                </a:gridCol>
                <a:gridCol w="2197510">
                  <a:extLst>
                    <a:ext uri="{9D8B030D-6E8A-4147-A177-3AD203B41FA5}">
                      <a16:colId xmlns:a16="http://schemas.microsoft.com/office/drawing/2014/main" xmlns="" val="2807560659"/>
                    </a:ext>
                  </a:extLst>
                </a:gridCol>
                <a:gridCol w="2599942">
                  <a:extLst>
                    <a:ext uri="{9D8B030D-6E8A-4147-A177-3AD203B41FA5}">
                      <a16:colId xmlns:a16="http://schemas.microsoft.com/office/drawing/2014/main" xmlns="" val="2408522806"/>
                    </a:ext>
                  </a:extLst>
                </a:gridCol>
                <a:gridCol w="2665231">
                  <a:extLst>
                    <a:ext uri="{9D8B030D-6E8A-4147-A177-3AD203B41FA5}">
                      <a16:colId xmlns:a16="http://schemas.microsoft.com/office/drawing/2014/main" xmlns="" val="698164157"/>
                    </a:ext>
                  </a:extLst>
                </a:gridCol>
              </a:tblGrid>
              <a:tr h="1481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Presupuesto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Personal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RRHH para gestión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6927480"/>
                  </a:ext>
                </a:extLst>
              </a:tr>
              <a:tr h="500160"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Milenio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12.098 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 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11.500 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5246841"/>
                  </a:ext>
                </a:extLst>
              </a:tr>
              <a:tr h="500160"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CONICYT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313.203 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7.850 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313.203 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4945429"/>
                  </a:ext>
                </a:extLst>
              </a:tr>
              <a:tr h="500160"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CORFO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978.673 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223.541 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8381555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5368618" y="309716"/>
            <a:ext cx="6596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5400" dirty="0" smtClean="0"/>
              <a:t>El costo de administrar</a:t>
            </a:r>
            <a:endParaRPr lang="es-CL" sz="5400" dirty="0"/>
          </a:p>
        </p:txBody>
      </p:sp>
    </p:spTree>
    <p:extLst>
      <p:ext uri="{BB962C8B-B14F-4D97-AF65-F5344CB8AC3E}">
        <p14:creationId xmlns:p14="http://schemas.microsoft.com/office/powerpoint/2010/main" val="14118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597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269814" y="254401"/>
            <a:ext cx="2710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800" dirty="0" smtClean="0"/>
              <a:t>Funciones</a:t>
            </a:r>
            <a:endParaRPr lang="es-CL" sz="4800" dirty="0"/>
          </a:p>
        </p:txBody>
      </p:sp>
      <p:sp>
        <p:nvSpPr>
          <p:cNvPr id="3" name="Rectángulo redondeado 2"/>
          <p:cNvSpPr/>
          <p:nvPr/>
        </p:nvSpPr>
        <p:spPr>
          <a:xfrm>
            <a:off x="341654" y="1575785"/>
            <a:ext cx="3743650" cy="9881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Consejo Nacional de CTI para el Desarrollo </a:t>
            </a:r>
            <a:endParaRPr lang="es-CL" sz="2800" dirty="0">
              <a:solidFill>
                <a:schemeClr val="tx1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8568813" y="1575785"/>
            <a:ext cx="3379820" cy="9881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Comité de Ministros CTI</a:t>
            </a:r>
            <a:endParaRPr lang="es-CL" sz="2800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413425" y="1575785"/>
            <a:ext cx="3699406" cy="988142"/>
          </a:xfrm>
          <a:prstGeom prst="roundRect">
            <a:avLst/>
          </a:prstGeom>
          <a:solidFill>
            <a:srgbClr val="ED4437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Ministro </a:t>
            </a:r>
            <a:r>
              <a:rPr lang="es-CL" sz="2800" dirty="0" err="1" smtClean="0">
                <a:solidFill>
                  <a:schemeClr val="tx1"/>
                </a:solidFill>
              </a:rPr>
              <a:t>CyT</a:t>
            </a:r>
            <a:endParaRPr lang="es-CL" sz="2800" dirty="0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41654" y="2713704"/>
            <a:ext cx="3743650" cy="3495367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CuadroTexto 13"/>
          <p:cNvSpPr txBox="1"/>
          <p:nvPr/>
        </p:nvSpPr>
        <p:spPr>
          <a:xfrm>
            <a:off x="385898" y="2905614"/>
            <a:ext cx="37436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buFont typeface="Arial" panose="020B0604020202020204" pitchFamily="34" charset="0"/>
              <a:buChar char="•"/>
            </a:pPr>
            <a:r>
              <a:rPr lang="es-CL" sz="2800" dirty="0" smtClean="0"/>
              <a:t>Estructura del Sistema de </a:t>
            </a:r>
            <a:r>
              <a:rPr lang="es-CL" sz="2800" dirty="0" err="1" smtClean="0"/>
              <a:t>Cti</a:t>
            </a:r>
            <a:endParaRPr lang="es-CL" sz="2800" dirty="0" smtClean="0"/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s-CL" sz="2800" dirty="0" smtClean="0">
                <a:solidFill>
                  <a:srgbClr val="FF0000"/>
                </a:solidFill>
              </a:rPr>
              <a:t>Prioridades estratégicas (gasto público)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s-CL" sz="2800" dirty="0" smtClean="0">
                <a:solidFill>
                  <a:srgbClr val="FF0000"/>
                </a:solidFill>
              </a:rPr>
              <a:t>Metas/indicadores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s-CL" sz="2800" dirty="0" smtClean="0"/>
              <a:t>Evaluación del sistema de </a:t>
            </a:r>
            <a:r>
              <a:rPr lang="es-CL" sz="2800" dirty="0" err="1" smtClean="0"/>
              <a:t>Cti</a:t>
            </a:r>
            <a:endParaRPr lang="es-CL" sz="28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4369181" y="2713704"/>
            <a:ext cx="3743650" cy="349536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CuadroTexto 15"/>
          <p:cNvSpPr txBox="1"/>
          <p:nvPr/>
        </p:nvSpPr>
        <p:spPr>
          <a:xfrm>
            <a:off x="4413425" y="2905614"/>
            <a:ext cx="3743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buFont typeface="Arial" panose="020B0604020202020204" pitchFamily="34" charset="0"/>
              <a:buChar char="•"/>
            </a:pPr>
            <a:r>
              <a:rPr lang="es-CL" sz="2800" dirty="0" smtClean="0"/>
              <a:t>Objetivos </a:t>
            </a:r>
            <a:r>
              <a:rPr lang="es-CL" sz="2800" dirty="0" err="1" smtClean="0"/>
              <a:t>gob</a:t>
            </a:r>
            <a:endParaRPr lang="es-CL" sz="2800" dirty="0" smtClean="0"/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s-CL" sz="2800" dirty="0" smtClean="0"/>
              <a:t>Lineamientos </a:t>
            </a:r>
            <a:r>
              <a:rPr lang="es-CL" sz="2800" dirty="0" err="1" smtClean="0"/>
              <a:t>gob</a:t>
            </a:r>
            <a:endParaRPr lang="es-CL" sz="2800" dirty="0" smtClean="0"/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s-CL" sz="2800" dirty="0" smtClean="0">
                <a:solidFill>
                  <a:srgbClr val="FF0000"/>
                </a:solidFill>
              </a:rPr>
              <a:t>Prioridades estratégicas (gasto público)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s-CL" sz="2800" dirty="0" smtClean="0">
                <a:solidFill>
                  <a:srgbClr val="FF0000"/>
                </a:solidFill>
              </a:rPr>
              <a:t>Metas/indicadores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s-CL" sz="2800" dirty="0" smtClean="0">
                <a:solidFill>
                  <a:srgbClr val="0070C0"/>
                </a:solidFill>
              </a:rPr>
              <a:t>Mirada regional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8340197" y="2713704"/>
            <a:ext cx="3743650" cy="3495367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/>
          <p:cNvSpPr txBox="1"/>
          <p:nvPr/>
        </p:nvSpPr>
        <p:spPr>
          <a:xfrm>
            <a:off x="8384441" y="2905614"/>
            <a:ext cx="3743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>
              <a:buFont typeface="Arial" panose="020B0604020202020204" pitchFamily="34" charset="0"/>
              <a:buChar char="•"/>
            </a:pPr>
            <a:r>
              <a:rPr lang="es-CL" sz="2800" dirty="0" smtClean="0"/>
              <a:t>Plazos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s-CL" sz="2800" dirty="0" smtClean="0"/>
              <a:t>Programas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s-CL" sz="2800" dirty="0" smtClean="0">
                <a:solidFill>
                  <a:srgbClr val="FF0000"/>
                </a:solidFill>
              </a:rPr>
              <a:t>Prioridades estratégicas (gasto público)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s-CL" sz="2800" dirty="0" smtClean="0">
                <a:solidFill>
                  <a:srgbClr val="FF0000"/>
                </a:solidFill>
              </a:rPr>
              <a:t>Metas/indicadores</a:t>
            </a: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s-CL" sz="2800" dirty="0" smtClean="0">
                <a:solidFill>
                  <a:srgbClr val="0070C0"/>
                </a:solidFill>
              </a:rPr>
              <a:t>Mirada regional</a:t>
            </a:r>
          </a:p>
        </p:txBody>
      </p:sp>
    </p:spTree>
    <p:extLst>
      <p:ext uri="{BB962C8B-B14F-4D97-AF65-F5344CB8AC3E}">
        <p14:creationId xmlns:p14="http://schemas.microsoft.com/office/powerpoint/2010/main" val="5179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397909" y="250722"/>
            <a:ext cx="55701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800" dirty="0" smtClean="0"/>
              <a:t>3 puntos a considerar</a:t>
            </a:r>
            <a:endParaRPr lang="es-CL" sz="4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78280" y="2382788"/>
            <a:ext cx="10492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sz="2400" dirty="0" smtClean="0">
                <a:latin typeface="Lucida Sans" panose="020B0602030504020204" pitchFamily="34" charset="0"/>
              </a:rPr>
              <a:t>Incluir todas las áreas del conocimiento en la agencia de I+D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sz="2400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Estructura y gestión en el Min </a:t>
            </a:r>
            <a:r>
              <a:rPr lang="es-CL" sz="2400" dirty="0" err="1" smtClean="0">
                <a:solidFill>
                  <a:srgbClr val="0070C0"/>
                </a:solidFill>
                <a:latin typeface="Lucida Sans" panose="020B0602030504020204" pitchFamily="34" charset="0"/>
              </a:rPr>
              <a:t>CyT</a:t>
            </a:r>
            <a:r>
              <a:rPr lang="es-CL" sz="2400" dirty="0" smtClean="0">
                <a:solidFill>
                  <a:srgbClr val="0070C0"/>
                </a:solidFill>
                <a:latin typeface="Lucida Sans" panose="020B060203050402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CL" sz="2400" dirty="0" smtClean="0">
                <a:latin typeface="Lucida Sans" panose="020B0602030504020204" pitchFamily="34" charset="0"/>
              </a:rPr>
              <a:t>Invertir seriamente en mejorar gestión desde el futuro CONICYT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s-CL" sz="24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470223" y="342527"/>
            <a:ext cx="6721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800" dirty="0" smtClean="0"/>
              <a:t>Atribuciones de la agencia</a:t>
            </a:r>
            <a:endParaRPr lang="es-CL" sz="4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69784" y="-175966"/>
            <a:ext cx="3069076" cy="9140557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 flipV="1">
            <a:off x="5796115" y="5058699"/>
            <a:ext cx="3156155" cy="147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828800" y="5471653"/>
            <a:ext cx="3126658" cy="147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5187952" y="2155003"/>
            <a:ext cx="222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/>
              <a:t>Título III</a:t>
            </a:r>
            <a:endParaRPr lang="es-CL" sz="4000" b="1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5427406" y="5486400"/>
            <a:ext cx="35248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1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69784" y="-175966"/>
            <a:ext cx="3069076" cy="9140557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5796115" y="5073447"/>
            <a:ext cx="3613356" cy="147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828800" y="5471653"/>
            <a:ext cx="3126658" cy="147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5187952" y="2155003"/>
            <a:ext cx="222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/>
              <a:t>Título III</a:t>
            </a:r>
            <a:endParaRPr lang="es-CL" sz="4000" b="1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5427406" y="5486400"/>
            <a:ext cx="35248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lamada con línea 1 (barra de énfasis) 5"/>
          <p:cNvSpPr/>
          <p:nvPr/>
        </p:nvSpPr>
        <p:spPr>
          <a:xfrm>
            <a:off x="8756211" y="1757637"/>
            <a:ext cx="3101491" cy="2858612"/>
          </a:xfrm>
          <a:prstGeom prst="accentCallout1">
            <a:avLst>
              <a:gd name="adj1" fmla="val 18750"/>
              <a:gd name="adj2" fmla="val -8333"/>
              <a:gd name="adj3" fmla="val 115881"/>
              <a:gd name="adj4" fmla="val -93494"/>
            </a:avLst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400" dirty="0" smtClean="0">
                <a:solidFill>
                  <a:schemeClr val="tx1"/>
                </a:solidFill>
              </a:rPr>
              <a:t>Dejamos fuera </a:t>
            </a:r>
            <a:r>
              <a:rPr lang="es-CL" sz="2400" dirty="0">
                <a:solidFill>
                  <a:schemeClr val="tx1"/>
                </a:solidFill>
              </a:rPr>
              <a:t>áreas clave para nuestro futuro:</a:t>
            </a:r>
          </a:p>
          <a:p>
            <a:endParaRPr lang="es-CL" sz="2400" dirty="0">
              <a:solidFill>
                <a:schemeClr val="tx1"/>
              </a:solidFill>
            </a:endParaRPr>
          </a:p>
          <a:p>
            <a:r>
              <a:rPr lang="es-CL" sz="2400" dirty="0">
                <a:solidFill>
                  <a:schemeClr val="tx1"/>
                </a:solidFill>
              </a:rPr>
              <a:t>Lingüística</a:t>
            </a:r>
          </a:p>
          <a:p>
            <a:r>
              <a:rPr lang="es-CL" sz="2400" dirty="0" err="1" smtClean="0">
                <a:solidFill>
                  <a:schemeClr val="tx1"/>
                </a:solidFill>
              </a:rPr>
              <a:t>História</a:t>
            </a:r>
            <a:endParaRPr lang="es-CL" sz="2400" dirty="0">
              <a:solidFill>
                <a:schemeClr val="tx1"/>
              </a:solidFill>
            </a:endParaRPr>
          </a:p>
          <a:p>
            <a:r>
              <a:rPr lang="es-CL" sz="2400" dirty="0">
                <a:solidFill>
                  <a:schemeClr val="tx1"/>
                </a:solidFill>
              </a:rPr>
              <a:t>Filosofía, </a:t>
            </a:r>
            <a:r>
              <a:rPr lang="es-CL" sz="2400" dirty="0" err="1">
                <a:solidFill>
                  <a:schemeClr val="tx1"/>
                </a:solidFill>
              </a:rPr>
              <a:t>etc</a:t>
            </a:r>
            <a:endParaRPr lang="es-CL" sz="2400" dirty="0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470223" y="342527"/>
            <a:ext cx="6721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800" dirty="0" smtClean="0"/>
              <a:t>Atribuciones de la agencia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12815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69784" y="-175966"/>
            <a:ext cx="3069076" cy="9140557"/>
          </a:xfrm>
          <a:prstGeom prst="rect">
            <a:avLst/>
          </a:prstGeom>
        </p:spPr>
      </p:pic>
      <p:sp>
        <p:nvSpPr>
          <p:cNvPr id="3" name="Llamada con línea 1 (barra de énfasis) 2"/>
          <p:cNvSpPr/>
          <p:nvPr/>
        </p:nvSpPr>
        <p:spPr>
          <a:xfrm>
            <a:off x="888352" y="1397480"/>
            <a:ext cx="3274142" cy="1845489"/>
          </a:xfrm>
          <a:prstGeom prst="accentCallout1">
            <a:avLst>
              <a:gd name="adj1" fmla="val 95470"/>
              <a:gd name="adj2" fmla="val -7432"/>
              <a:gd name="adj3" fmla="val 222298"/>
              <a:gd name="adj4" fmla="val 140046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tx1"/>
                </a:solidFill>
              </a:rPr>
              <a:t>Esto lo hace hoy CORFO</a:t>
            </a:r>
          </a:p>
          <a:p>
            <a:pPr algn="ctr"/>
            <a:endParaRPr lang="es-CL" sz="2400" dirty="0" smtClean="0">
              <a:solidFill>
                <a:schemeClr val="tx1"/>
              </a:solidFill>
            </a:endParaRPr>
          </a:p>
          <a:p>
            <a:pPr algn="ctr"/>
            <a:r>
              <a:rPr lang="es-CL" sz="2400" dirty="0" smtClean="0">
                <a:solidFill>
                  <a:schemeClr val="tx1"/>
                </a:solidFill>
              </a:rPr>
              <a:t>¿Por qué duplicar esfuerzos y sin fondos?</a:t>
            </a:r>
            <a:endParaRPr lang="es-CL" sz="2400" dirty="0">
              <a:solidFill>
                <a:schemeClr val="tx1"/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5796115" y="5058699"/>
            <a:ext cx="3156155" cy="147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828800" y="5471653"/>
            <a:ext cx="3126658" cy="147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5187952" y="2155003"/>
            <a:ext cx="222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/>
              <a:t>Título III</a:t>
            </a:r>
            <a:endParaRPr lang="es-CL" sz="4000" b="1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5427406" y="5486400"/>
            <a:ext cx="35248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5470223" y="342527"/>
            <a:ext cx="6721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800" dirty="0" smtClean="0"/>
              <a:t>Atribuciones de la agencia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21913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 flipV="1">
            <a:off x="5796115" y="5147187"/>
            <a:ext cx="3156155" cy="147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828800" y="5560141"/>
            <a:ext cx="3126658" cy="147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5187952" y="2243491"/>
            <a:ext cx="222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/>
              <a:t>Título I</a:t>
            </a:r>
            <a:endParaRPr lang="es-CL" sz="4000" b="1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5427406" y="5574888"/>
            <a:ext cx="35248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5470223" y="342527"/>
            <a:ext cx="3702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800" dirty="0" smtClean="0"/>
              <a:t>Del Ministerio</a:t>
            </a:r>
            <a:endParaRPr lang="es-CL" sz="4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04059" y="-550429"/>
            <a:ext cx="4028110" cy="9615950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5988050" y="3625438"/>
            <a:ext cx="45422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1253817" y="4114798"/>
            <a:ext cx="9276531" cy="22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1253817" y="4571751"/>
            <a:ext cx="9276531" cy="22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1210138" y="5006800"/>
            <a:ext cx="1769036" cy="2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3885551" y="1525533"/>
            <a:ext cx="4204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 smtClean="0"/>
              <a:t>Titulo II Artículo 4c</a:t>
            </a:r>
            <a:endParaRPr lang="es-CL" sz="4000" b="1" dirty="0"/>
          </a:p>
        </p:txBody>
      </p:sp>
    </p:spTree>
    <p:extLst>
      <p:ext uri="{BB962C8B-B14F-4D97-AF65-F5344CB8AC3E}">
        <p14:creationId xmlns:p14="http://schemas.microsoft.com/office/powerpoint/2010/main" val="23894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 flipV="1">
            <a:off x="5796115" y="5147187"/>
            <a:ext cx="3156155" cy="147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828800" y="5560141"/>
            <a:ext cx="3126658" cy="147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5187952" y="2243491"/>
            <a:ext cx="2220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/>
              <a:t>Título I</a:t>
            </a:r>
            <a:endParaRPr lang="es-CL" sz="4000" b="1" dirty="0"/>
          </a:p>
        </p:txBody>
      </p:sp>
      <p:cxnSp>
        <p:nvCxnSpPr>
          <p:cNvPr id="19" name="Conector recto 18"/>
          <p:cNvCxnSpPr/>
          <p:nvPr/>
        </p:nvCxnSpPr>
        <p:spPr>
          <a:xfrm>
            <a:off x="5427406" y="5574888"/>
            <a:ext cx="35248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5869088" y="332994"/>
            <a:ext cx="6313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800" dirty="0" smtClean="0"/>
              <a:t>Funciones del Ministerio</a:t>
            </a:r>
            <a:endParaRPr lang="es-CL" sz="4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04059" y="-550429"/>
            <a:ext cx="4028110" cy="9615950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5988050" y="3625438"/>
            <a:ext cx="45422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1253817" y="4114798"/>
            <a:ext cx="9276531" cy="22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1253817" y="4571751"/>
            <a:ext cx="9276531" cy="22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1210138" y="5006800"/>
            <a:ext cx="1769036" cy="2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3885551" y="1525533"/>
            <a:ext cx="4204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 smtClean="0"/>
              <a:t>Titulo II Artículo 4c</a:t>
            </a:r>
            <a:endParaRPr lang="es-CL" sz="4000" b="1" dirty="0"/>
          </a:p>
        </p:txBody>
      </p:sp>
      <p:sp>
        <p:nvSpPr>
          <p:cNvPr id="17" name="Llamada con línea 1 (barra de énfasis) 16"/>
          <p:cNvSpPr/>
          <p:nvPr/>
        </p:nvSpPr>
        <p:spPr>
          <a:xfrm>
            <a:off x="191729" y="1454645"/>
            <a:ext cx="3274142" cy="2855442"/>
          </a:xfrm>
          <a:prstGeom prst="accentCallout1">
            <a:avLst>
              <a:gd name="adj1" fmla="val 95470"/>
              <a:gd name="adj2" fmla="val -7432"/>
              <a:gd name="adj3" fmla="val 123806"/>
              <a:gd name="adj4" fmla="val 31938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tx1"/>
                </a:solidFill>
              </a:rPr>
              <a:t>Una de dos: Esto es lo que  hace CORFO con FONDOS para ello; o esto se refiere a investigación aplicada que es distinto a innovación</a:t>
            </a:r>
            <a:endParaRPr lang="es-C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285250" y="353955"/>
            <a:ext cx="5839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800" dirty="0" smtClean="0"/>
              <a:t>Estructura del Min </a:t>
            </a:r>
            <a:r>
              <a:rPr lang="es-CL" sz="4800" dirty="0" err="1" smtClean="0"/>
              <a:t>CyT</a:t>
            </a:r>
            <a:endParaRPr lang="es-CL" sz="4800" dirty="0"/>
          </a:p>
        </p:txBody>
      </p:sp>
      <p:sp>
        <p:nvSpPr>
          <p:cNvPr id="3" name="Rectángulo redondeado 2"/>
          <p:cNvSpPr/>
          <p:nvPr/>
        </p:nvSpPr>
        <p:spPr>
          <a:xfrm>
            <a:off x="179421" y="1575785"/>
            <a:ext cx="3923071" cy="9881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Consejo Nacional de CTI para el Desarrollo </a:t>
            </a:r>
            <a:endParaRPr lang="es-CL" sz="2800" dirty="0">
              <a:solidFill>
                <a:schemeClr val="tx1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79420" y="4937063"/>
            <a:ext cx="3923071" cy="9881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Comité de Ministros CTI</a:t>
            </a:r>
            <a:endParaRPr lang="es-CL" sz="2800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79421" y="3256424"/>
            <a:ext cx="3923071" cy="988142"/>
          </a:xfrm>
          <a:prstGeom prst="roundRect">
            <a:avLst/>
          </a:prstGeom>
          <a:solidFill>
            <a:srgbClr val="ED4437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Ministro </a:t>
            </a:r>
            <a:r>
              <a:rPr lang="es-CL" sz="2800" dirty="0" err="1" smtClean="0">
                <a:solidFill>
                  <a:schemeClr val="tx1"/>
                </a:solidFill>
              </a:rPr>
              <a:t>CyT</a:t>
            </a:r>
            <a:endParaRPr lang="es-CL" sz="2800" dirty="0">
              <a:solidFill>
                <a:schemeClr val="tx1"/>
              </a:solidFill>
            </a:endParaRPr>
          </a:p>
        </p:txBody>
      </p:sp>
      <p:cxnSp>
        <p:nvCxnSpPr>
          <p:cNvPr id="7" name="Conector recto de flecha 6"/>
          <p:cNvCxnSpPr>
            <a:stCxn id="3" idx="3"/>
          </p:cNvCxnSpPr>
          <p:nvPr/>
        </p:nvCxnSpPr>
        <p:spPr>
          <a:xfrm flipV="1">
            <a:off x="4102492" y="2069855"/>
            <a:ext cx="852966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542506" y="1377358"/>
            <a:ext cx="5046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Estrategia de </a:t>
            </a:r>
            <a:r>
              <a:rPr lang="es-CL" sz="2800" dirty="0" err="1" smtClean="0"/>
              <a:t>CTi</a:t>
            </a:r>
            <a:endParaRPr lang="es-CL" sz="2800" dirty="0" smtClean="0"/>
          </a:p>
          <a:p>
            <a:pPr algn="ctr"/>
            <a:r>
              <a:rPr lang="es-CL" sz="2800" dirty="0" smtClean="0"/>
              <a:t>(20 días post inicio </a:t>
            </a:r>
            <a:r>
              <a:rPr lang="es-CL" sz="2800" dirty="0" err="1" smtClean="0"/>
              <a:t>gob</a:t>
            </a:r>
            <a:r>
              <a:rPr lang="es-CL" sz="2800" dirty="0" smtClean="0"/>
              <a:t>)</a:t>
            </a:r>
            <a:endParaRPr lang="es-CL" sz="2800" dirty="0"/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4102492" y="3770324"/>
            <a:ext cx="852966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542506" y="3077827"/>
            <a:ext cx="5046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Política de </a:t>
            </a:r>
            <a:r>
              <a:rPr lang="es-CL" sz="2800" dirty="0" err="1" smtClean="0"/>
              <a:t>CyT</a:t>
            </a:r>
            <a:endParaRPr lang="es-CL" sz="2800" dirty="0" smtClean="0"/>
          </a:p>
          <a:p>
            <a:pPr algn="ctr"/>
            <a:r>
              <a:rPr lang="es-CL" sz="2800" dirty="0" smtClean="0"/>
              <a:t>(4 meses post inicio del </a:t>
            </a:r>
            <a:r>
              <a:rPr lang="es-CL" sz="2800" dirty="0" err="1" smtClean="0"/>
              <a:t>gob</a:t>
            </a:r>
            <a:r>
              <a:rPr lang="es-CL" sz="2800" dirty="0" smtClean="0"/>
              <a:t>)</a:t>
            </a:r>
            <a:endParaRPr lang="es-CL" sz="2800" dirty="0"/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4102492" y="5470792"/>
            <a:ext cx="852966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4542506" y="4778295"/>
            <a:ext cx="5046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Plan Nacional de </a:t>
            </a:r>
            <a:r>
              <a:rPr lang="es-CL" sz="2800" dirty="0" err="1" smtClean="0"/>
              <a:t>CyT</a:t>
            </a:r>
            <a:endParaRPr lang="es-CL" sz="2800" dirty="0" smtClean="0"/>
          </a:p>
          <a:p>
            <a:pPr algn="ctr"/>
            <a:r>
              <a:rPr lang="es-CL" sz="2800" dirty="0" smtClean="0"/>
              <a:t>(Abril de cada año)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35994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285250" y="353955"/>
            <a:ext cx="5839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800" dirty="0" smtClean="0"/>
              <a:t>Estructura del Min </a:t>
            </a:r>
            <a:r>
              <a:rPr lang="es-CL" sz="4800" dirty="0" err="1" smtClean="0"/>
              <a:t>CyT</a:t>
            </a:r>
            <a:endParaRPr lang="es-CL" sz="4800" dirty="0"/>
          </a:p>
        </p:txBody>
      </p:sp>
      <p:sp>
        <p:nvSpPr>
          <p:cNvPr id="3" name="Rectángulo redondeado 2"/>
          <p:cNvSpPr/>
          <p:nvPr/>
        </p:nvSpPr>
        <p:spPr>
          <a:xfrm>
            <a:off x="179421" y="1575785"/>
            <a:ext cx="3923071" cy="9881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Consejo Nacional de CTI para el Desarrollo </a:t>
            </a:r>
            <a:endParaRPr lang="es-CL" sz="2800" dirty="0">
              <a:solidFill>
                <a:schemeClr val="tx1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79420" y="4937063"/>
            <a:ext cx="3923071" cy="9881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Comité de Ministros CTI</a:t>
            </a:r>
            <a:endParaRPr lang="es-CL" sz="2800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79421" y="3256424"/>
            <a:ext cx="3923071" cy="988142"/>
          </a:xfrm>
          <a:prstGeom prst="roundRect">
            <a:avLst/>
          </a:prstGeom>
          <a:solidFill>
            <a:srgbClr val="ED4437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Ministro </a:t>
            </a:r>
            <a:r>
              <a:rPr lang="es-CL" sz="2800" dirty="0" err="1" smtClean="0">
                <a:solidFill>
                  <a:schemeClr val="tx1"/>
                </a:solidFill>
              </a:rPr>
              <a:t>CyT</a:t>
            </a:r>
            <a:endParaRPr lang="es-CL" sz="2800" dirty="0">
              <a:solidFill>
                <a:schemeClr val="tx1"/>
              </a:solidFill>
            </a:endParaRPr>
          </a:p>
        </p:txBody>
      </p:sp>
      <p:cxnSp>
        <p:nvCxnSpPr>
          <p:cNvPr id="7" name="Conector recto de flecha 6"/>
          <p:cNvCxnSpPr>
            <a:stCxn id="3" idx="3"/>
          </p:cNvCxnSpPr>
          <p:nvPr/>
        </p:nvCxnSpPr>
        <p:spPr>
          <a:xfrm flipV="1">
            <a:off x="4102492" y="2069855"/>
            <a:ext cx="852966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542506" y="1377358"/>
            <a:ext cx="5046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Estrategia de </a:t>
            </a:r>
            <a:r>
              <a:rPr lang="es-CL" sz="2800" dirty="0" err="1" smtClean="0"/>
              <a:t>CTi</a:t>
            </a:r>
            <a:endParaRPr lang="es-CL" sz="2800" dirty="0" smtClean="0"/>
          </a:p>
          <a:p>
            <a:pPr algn="ctr"/>
            <a:r>
              <a:rPr lang="es-CL" sz="2800" dirty="0" smtClean="0"/>
              <a:t>(20 días post inicio </a:t>
            </a:r>
            <a:r>
              <a:rPr lang="es-CL" sz="2800" dirty="0" err="1" smtClean="0"/>
              <a:t>gob</a:t>
            </a:r>
            <a:r>
              <a:rPr lang="es-CL" sz="2800" dirty="0" smtClean="0"/>
              <a:t>)</a:t>
            </a:r>
            <a:endParaRPr lang="es-CL" sz="2800" dirty="0"/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4102492" y="3770324"/>
            <a:ext cx="852966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542506" y="3077827"/>
            <a:ext cx="5046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Política de </a:t>
            </a:r>
            <a:r>
              <a:rPr lang="es-CL" sz="2800" dirty="0" err="1" smtClean="0"/>
              <a:t>CyT</a:t>
            </a:r>
            <a:endParaRPr lang="es-CL" sz="2800" dirty="0" smtClean="0"/>
          </a:p>
          <a:p>
            <a:pPr algn="ctr"/>
            <a:r>
              <a:rPr lang="es-CL" sz="2800" dirty="0" smtClean="0"/>
              <a:t>(4 meses post inicio del </a:t>
            </a:r>
            <a:r>
              <a:rPr lang="es-CL" sz="2800" dirty="0" err="1" smtClean="0"/>
              <a:t>gob</a:t>
            </a:r>
            <a:r>
              <a:rPr lang="es-CL" sz="2800" dirty="0" smtClean="0"/>
              <a:t>)</a:t>
            </a:r>
            <a:endParaRPr lang="es-CL" sz="2800" dirty="0"/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4102492" y="5470792"/>
            <a:ext cx="852966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4542506" y="4778295"/>
            <a:ext cx="5046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/>
              <a:t>Plan Nacional de </a:t>
            </a:r>
            <a:r>
              <a:rPr lang="es-CL" sz="2800" dirty="0" err="1" smtClean="0"/>
              <a:t>CyT</a:t>
            </a:r>
            <a:endParaRPr lang="es-CL" sz="2800" dirty="0" smtClean="0"/>
          </a:p>
          <a:p>
            <a:pPr algn="ctr"/>
            <a:r>
              <a:rPr lang="es-CL" sz="2800" dirty="0" smtClean="0"/>
              <a:t>(Abril de cada año)</a:t>
            </a:r>
            <a:endParaRPr lang="es-CL" sz="2800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10250128" y="4691867"/>
            <a:ext cx="1828800" cy="116876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Como se usan la platas</a:t>
            </a:r>
            <a:endParaRPr lang="es-CL" sz="24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10250128" y="3380615"/>
            <a:ext cx="1828800" cy="863951"/>
          </a:xfrm>
          <a:prstGeom prst="roundRect">
            <a:avLst/>
          </a:prstGeom>
          <a:solidFill>
            <a:srgbClr val="E85D5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Prioridades  de </a:t>
            </a:r>
            <a:r>
              <a:rPr lang="es-CL" sz="2400" dirty="0" err="1" smtClean="0"/>
              <a:t>gob</a:t>
            </a:r>
            <a:endParaRPr lang="es-CL" sz="2400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10250128" y="1553590"/>
            <a:ext cx="1828800" cy="79533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Mirada de largo plazo</a:t>
            </a:r>
            <a:endParaRPr lang="es-CL" sz="2400" dirty="0"/>
          </a:p>
        </p:txBody>
      </p:sp>
      <p:cxnSp>
        <p:nvCxnSpPr>
          <p:cNvPr id="17" name="Conector recto de flecha 16"/>
          <p:cNvCxnSpPr>
            <a:endCxn id="14" idx="1"/>
          </p:cNvCxnSpPr>
          <p:nvPr/>
        </p:nvCxnSpPr>
        <p:spPr>
          <a:xfrm>
            <a:off x="9381206" y="5276251"/>
            <a:ext cx="86892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9264112" y="1951259"/>
            <a:ext cx="986016" cy="37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V="1">
            <a:off x="9339919" y="3820348"/>
            <a:ext cx="915129" cy="39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86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530</Words>
  <Application>Microsoft Office PowerPoint</Application>
  <PresentationFormat>Panorámica</PresentationFormat>
  <Paragraphs>113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Sebastian Toledo Durán</dc:creator>
  <cp:lastModifiedBy>Silvia Rivas Mena</cp:lastModifiedBy>
  <cp:revision>197</cp:revision>
  <dcterms:created xsi:type="dcterms:W3CDTF">2015-04-29T18:23:56Z</dcterms:created>
  <dcterms:modified xsi:type="dcterms:W3CDTF">2018-01-10T15:35:29Z</dcterms:modified>
</cp:coreProperties>
</file>