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6"/>
  </p:notesMasterIdLst>
  <p:handoutMasterIdLst>
    <p:handoutMasterId r:id="rId37"/>
  </p:handoutMasterIdLst>
  <p:sldIdLst>
    <p:sldId id="256" r:id="rId2"/>
    <p:sldId id="270" r:id="rId3"/>
    <p:sldId id="278" r:id="rId4"/>
    <p:sldId id="277" r:id="rId5"/>
    <p:sldId id="305" r:id="rId6"/>
    <p:sldId id="1378" r:id="rId7"/>
    <p:sldId id="257" r:id="rId8"/>
    <p:sldId id="292" r:id="rId9"/>
    <p:sldId id="304" r:id="rId10"/>
    <p:sldId id="271" r:id="rId11"/>
    <p:sldId id="289" r:id="rId12"/>
    <p:sldId id="1381" r:id="rId13"/>
    <p:sldId id="1382" r:id="rId14"/>
    <p:sldId id="290" r:id="rId15"/>
    <p:sldId id="1379" r:id="rId16"/>
    <p:sldId id="303" r:id="rId17"/>
    <p:sldId id="1399" r:id="rId18"/>
    <p:sldId id="1398" r:id="rId19"/>
    <p:sldId id="1400" r:id="rId20"/>
    <p:sldId id="1401" r:id="rId21"/>
    <p:sldId id="294" r:id="rId22"/>
    <p:sldId id="280" r:id="rId23"/>
    <p:sldId id="281" r:id="rId24"/>
    <p:sldId id="1394" r:id="rId25"/>
    <p:sldId id="1392" r:id="rId26"/>
    <p:sldId id="1393" r:id="rId27"/>
    <p:sldId id="1395" r:id="rId28"/>
    <p:sldId id="1396" r:id="rId29"/>
    <p:sldId id="1397" r:id="rId30"/>
    <p:sldId id="1340" r:id="rId31"/>
    <p:sldId id="1342" r:id="rId32"/>
    <p:sldId id="1350" r:id="rId33"/>
    <p:sldId id="1352" r:id="rId34"/>
    <p:sldId id="134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9" autoAdjust="0"/>
    <p:restoredTop sz="98734" autoAdjust="0"/>
  </p:normalViewPr>
  <p:slideViewPr>
    <p:cSldViewPr snapToGrid="0" snapToObjects="1">
      <p:cViewPr varScale="1">
        <p:scale>
          <a:sx n="96" d="100"/>
          <a:sy n="96" d="100"/>
        </p:scale>
        <p:origin x="-834" y="-108"/>
      </p:cViewPr>
      <p:guideLst>
        <p:guide orient="horz" pos="2160"/>
        <p:guide pos="2880"/>
      </p:guideLst>
    </p:cSldViewPr>
  </p:slideViewPr>
  <p:outlineViewPr>
    <p:cViewPr>
      <p:scale>
        <a:sx n="33" d="100"/>
        <a:sy n="33" d="100"/>
      </p:scale>
      <p:origin x="0" y="1302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673B0FB-6AB2-40C1-8956-2CE073B3301F}" type="datetimeFigureOut">
              <a:rPr lang="en-US"/>
              <a:pPr>
                <a:defRPr/>
              </a:pPr>
              <a:t>8/13/2019</a:t>
            </a:fld>
            <a:endParaRPr lang="es-ES_tradnl"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53369C6-C280-43F1-8C41-BEC878C9A38A}"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56B281B-E7B0-4530-B907-B1D68C8CB99D}" type="datetimeFigureOut">
              <a:rPr lang="en-US"/>
              <a:pPr>
                <a:defRPr/>
              </a:pPr>
              <a:t>8/13/2019</a:t>
            </a:fld>
            <a:endParaRPr lang="es-ES_trad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AA5733C-AB4D-45A5-89A2-450C92EC9D5D}" type="slidenum">
              <a:rPr lang="es-ES_tradnl"/>
              <a:pPr>
                <a:defRPr/>
              </a:pPr>
              <a:t>‹Nº›</a:t>
            </a:fld>
            <a:endParaRPr lang="es-ES_tradnl"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9"/>
          <p:cNvGrpSpPr>
            <a:grpSpLocks noChangeAspect="1"/>
          </p:cNvGrpSpPr>
          <p:nvPr/>
        </p:nvGrpSpPr>
        <p:grpSpPr bwMode="auto">
          <a:xfrm>
            <a:off x="193675" y="5354638"/>
            <a:ext cx="8723313" cy="1330325"/>
            <a:chOff x="-3905250" y="4294188"/>
            <a:chExt cx="13011150" cy="1892300"/>
          </a:xfrm>
        </p:grpSpPr>
        <p:sp>
          <p:nvSpPr>
            <p:cNvPr id="6" name="Freeform 14"/>
            <p:cNvSpPr>
              <a:spLocks/>
            </p:cNvSpPr>
            <p:nvPr/>
          </p:nvSpPr>
          <p:spPr bwMode="hidden">
            <a:xfrm>
              <a:off x="4810682" y="4499676"/>
              <a:ext cx="4295218"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7" y="4319027"/>
              <a:ext cx="8280252"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5" y="4334834"/>
              <a:ext cx="8164230"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69"/>
              <a:ext cx="4939264"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_tradnl"/>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518576B2-9433-4DA6-882B-6949919AF032}" type="datetime1">
              <a:rPr lang="es-CL"/>
              <a:pPr>
                <a:defRPr/>
              </a:pPr>
              <a:t>13-08-2019</a:t>
            </a:fld>
            <a:endParaRPr lang="en-US" dirty="0"/>
          </a:p>
        </p:txBody>
      </p:sp>
      <p:sp>
        <p:nvSpPr>
          <p:cNvPr id="12" name="Footer Placeholder 4"/>
          <p:cNvSpPr>
            <a:spLocks noGrp="1"/>
          </p:cNvSpPr>
          <p:nvPr>
            <p:ph type="ftr" sz="quarter" idx="11"/>
          </p:nvPr>
        </p:nvSpPr>
        <p:spPr/>
        <p:txBody>
          <a:bodyPr/>
          <a:lstStyle>
            <a:lvl1pPr>
              <a:defRPr/>
            </a:lvl1pPr>
          </a:lstStyle>
          <a:p>
            <a:pPr>
              <a:defRPr/>
            </a:pPr>
            <a:r>
              <a:rPr lang="es-ES_tradnl"/>
              <a:t>COLOQUIOS DE REFORMA:</a:t>
            </a:r>
            <a:br>
              <a:rPr lang="es-ES_tradnl"/>
            </a:br>
            <a:r>
              <a:rPr lang="es-ES_tradnl"/>
              <a:t>BUSCANDO ESPACIOS CONSENSO</a:t>
            </a:r>
            <a:endParaRPr lang="en-US"/>
          </a:p>
        </p:txBody>
      </p:sp>
      <p:sp>
        <p:nvSpPr>
          <p:cNvPr id="13" name="Slide Number Placeholder 5"/>
          <p:cNvSpPr>
            <a:spLocks noGrp="1"/>
          </p:cNvSpPr>
          <p:nvPr>
            <p:ph type="sldNum" sz="quarter" idx="12"/>
          </p:nvPr>
        </p:nvSpPr>
        <p:spPr/>
        <p:txBody>
          <a:bodyPr/>
          <a:lstStyle>
            <a:lvl1pPr>
              <a:defRPr/>
            </a:lvl1pPr>
          </a:lstStyle>
          <a:p>
            <a:pPr>
              <a:defRPr/>
            </a:pPr>
            <a:fld id="{2C588B54-3E6E-4014-A3D0-ACD9D17CFAB4}"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DB24ECAC-4604-4682-86B3-42A4D3D9FA02}" type="datetime1">
              <a:rPr lang="es-CL"/>
              <a:pPr>
                <a:defRPr/>
              </a:pPr>
              <a:t>13-08-2019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6" name="Slide Number Placeholder 5"/>
          <p:cNvSpPr>
            <a:spLocks noGrp="1"/>
          </p:cNvSpPr>
          <p:nvPr>
            <p:ph type="sldNum" sz="quarter" idx="12"/>
          </p:nvPr>
        </p:nvSpPr>
        <p:spPr/>
        <p:txBody>
          <a:bodyPr/>
          <a:lstStyle>
            <a:lvl1pPr>
              <a:defRPr/>
            </a:lvl1pPr>
          </a:lstStyle>
          <a:p>
            <a:pPr>
              <a:defRPr/>
            </a:pPr>
            <a:fld id="{51FA7FB5-74C2-4E4D-BABD-B0449351AA6B}"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s-ES_tradnl"/>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5A0AF148-B33B-4E4B-8F6D-84D66E8B6350}" type="datetime1">
              <a:rPr lang="es-CL"/>
              <a:pPr>
                <a:defRPr/>
              </a:pPr>
              <a:t>13-08-2019</a:t>
            </a:fld>
            <a:endParaRPr lang="en-US" dirty="0"/>
          </a:p>
        </p:txBody>
      </p:sp>
      <p:sp>
        <p:nvSpPr>
          <p:cNvPr id="12" name="Footer Placeholder 4"/>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13" name="Slide Number Placeholder 5"/>
          <p:cNvSpPr>
            <a:spLocks noGrp="1"/>
          </p:cNvSpPr>
          <p:nvPr>
            <p:ph type="sldNum" sz="quarter" idx="12"/>
          </p:nvPr>
        </p:nvSpPr>
        <p:spPr/>
        <p:txBody>
          <a:bodyPr/>
          <a:lstStyle>
            <a:lvl1pPr>
              <a:defRPr/>
            </a:lvl1pPr>
          </a:lstStyle>
          <a:p>
            <a:pPr>
              <a:defRPr/>
            </a:pPr>
            <a:fld id="{6C4467B9-59C1-44C4-8DBB-38C77348639E}"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Title 6"/>
          <p:cNvSpPr>
            <a:spLocks noGrp="1"/>
          </p:cNvSpPr>
          <p:nvPr>
            <p:ph type="title"/>
          </p:nvPr>
        </p:nvSpPr>
        <p:spPr/>
        <p:txBody>
          <a:bodyPr/>
          <a:lstStyle/>
          <a:p>
            <a:r>
              <a:rPr lang="es-ES_tradnl"/>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BEB17D25-DA00-452A-9EF1-77A83B650651}" type="datetime1">
              <a:rPr lang="es-CL"/>
              <a:pPr>
                <a:defRPr/>
              </a:pPr>
              <a:t>13-08-2019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6" name="Slide Number Placeholder 5"/>
          <p:cNvSpPr>
            <a:spLocks noGrp="1"/>
          </p:cNvSpPr>
          <p:nvPr>
            <p:ph type="sldNum" sz="quarter" idx="12"/>
          </p:nvPr>
        </p:nvSpPr>
        <p:spPr/>
        <p:txBody>
          <a:bodyPr/>
          <a:lstStyle>
            <a:lvl1pPr>
              <a:defRPr/>
            </a:lvl1pPr>
          </a:lstStyle>
          <a:p>
            <a:pPr>
              <a:defRPr/>
            </a:pPr>
            <a:fld id="{AF19AB2D-F689-40D5-882F-6D4ADD1A8970}"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_tradnl"/>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10" name="Date Placeholder 3"/>
          <p:cNvSpPr>
            <a:spLocks noGrp="1"/>
          </p:cNvSpPr>
          <p:nvPr>
            <p:ph type="dt" sz="half" idx="10"/>
          </p:nvPr>
        </p:nvSpPr>
        <p:spPr/>
        <p:txBody>
          <a:bodyPr/>
          <a:lstStyle>
            <a:lvl1pPr>
              <a:defRPr/>
            </a:lvl1pPr>
          </a:lstStyle>
          <a:p>
            <a:pPr>
              <a:defRPr/>
            </a:pPr>
            <a:fld id="{507FCAC9-DC91-42C4-8B9E-983F8E6B3B0F}" type="datetime1">
              <a:rPr lang="es-CL"/>
              <a:pPr>
                <a:defRPr/>
              </a:pPr>
              <a:t>13-08-2019</a:t>
            </a:fld>
            <a:endParaRPr lang="en-US" dirty="0"/>
          </a:p>
        </p:txBody>
      </p:sp>
      <p:sp>
        <p:nvSpPr>
          <p:cNvPr id="11" name="Footer Placeholder 4"/>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12" name="Slide Number Placeholder 5"/>
          <p:cNvSpPr>
            <a:spLocks noGrp="1"/>
          </p:cNvSpPr>
          <p:nvPr>
            <p:ph type="sldNum" sz="quarter" idx="12"/>
          </p:nvPr>
        </p:nvSpPr>
        <p:spPr/>
        <p:txBody>
          <a:bodyPr/>
          <a:lstStyle>
            <a:lvl1pPr>
              <a:defRPr/>
            </a:lvl1pPr>
          </a:lstStyle>
          <a:p>
            <a:pPr>
              <a:defRPr/>
            </a:pPr>
            <a:fld id="{7CCA2073-0E7B-47A7-AD80-C66E3F3FC2BA}"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5"/>
          </p:nvPr>
        </p:nvSpPr>
        <p:spPr/>
        <p:txBody>
          <a:bodyPr/>
          <a:lstStyle>
            <a:lvl1pPr>
              <a:defRPr/>
            </a:lvl1pPr>
          </a:lstStyle>
          <a:p>
            <a:pPr>
              <a:defRPr/>
            </a:pPr>
            <a:fld id="{C0B929DB-11BC-4508-AEC8-2C2373972ACC}" type="datetime1">
              <a:rPr lang="es-CL"/>
              <a:pPr>
                <a:defRPr/>
              </a:pPr>
              <a:t>13-08-2019</a:t>
            </a:fld>
            <a:endParaRPr lang="en-US" dirty="0"/>
          </a:p>
        </p:txBody>
      </p:sp>
      <p:sp>
        <p:nvSpPr>
          <p:cNvPr id="6" name="Footer Placeholder 5"/>
          <p:cNvSpPr>
            <a:spLocks noGrp="1"/>
          </p:cNvSpPr>
          <p:nvPr>
            <p:ph type="ftr" sz="quarter" idx="16"/>
          </p:nvPr>
        </p:nvSpPr>
        <p:spPr/>
        <p:txBody>
          <a:bodyPr/>
          <a:lstStyle>
            <a:lvl1pPr>
              <a:defRPr/>
            </a:lvl1pPr>
          </a:lstStyle>
          <a:p>
            <a:pPr>
              <a:defRPr/>
            </a:pPr>
            <a:r>
              <a:rPr lang="es-ES_tradnl"/>
              <a:t>COLOQUIOS DE REFORMA: BUSCANDO ESPACIOS CONSENSO</a:t>
            </a:r>
            <a:endParaRPr lang="en-US"/>
          </a:p>
        </p:txBody>
      </p:sp>
      <p:sp>
        <p:nvSpPr>
          <p:cNvPr id="7" name="Slide Number Placeholder 6"/>
          <p:cNvSpPr>
            <a:spLocks noGrp="1"/>
          </p:cNvSpPr>
          <p:nvPr>
            <p:ph type="sldNum" sz="quarter" idx="17"/>
          </p:nvPr>
        </p:nvSpPr>
        <p:spPr/>
        <p:txBody>
          <a:bodyPr/>
          <a:lstStyle>
            <a:lvl1pPr>
              <a:defRPr/>
            </a:lvl1pPr>
          </a:lstStyle>
          <a:p>
            <a:pPr>
              <a:defRPr/>
            </a:pPr>
            <a:fld id="{C18DFD3C-301C-4B3B-9AD1-28F2A8925DF4}"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94EABB64-DF7D-4FF2-A949-AFC6A405A43E}" type="datetime1">
              <a:rPr lang="es-CL"/>
              <a:pPr>
                <a:defRPr/>
              </a:pPr>
              <a:t>13-08-2019</a:t>
            </a:fld>
            <a:endParaRPr lang="en-US" dirty="0"/>
          </a:p>
        </p:txBody>
      </p:sp>
      <p:sp>
        <p:nvSpPr>
          <p:cNvPr id="8" name="Footer Placeholder 7"/>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9" name="Slide Number Placeholder 8"/>
          <p:cNvSpPr>
            <a:spLocks noGrp="1"/>
          </p:cNvSpPr>
          <p:nvPr>
            <p:ph type="sldNum" sz="quarter" idx="12"/>
          </p:nvPr>
        </p:nvSpPr>
        <p:spPr/>
        <p:txBody>
          <a:bodyPr/>
          <a:lstStyle>
            <a:lvl1pPr>
              <a:defRPr/>
            </a:lvl1pPr>
          </a:lstStyle>
          <a:p>
            <a:pPr>
              <a:defRPr/>
            </a:pPr>
            <a:fld id="{E794CD9E-3A78-43FB-BC6C-1A0545AEEE72}"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7AE4B095-6CF8-4ECA-98E5-93AF95DF52C0}" type="datetime1">
              <a:rPr lang="es-CL"/>
              <a:pPr>
                <a:defRPr/>
              </a:pPr>
              <a:t>13-08-2019</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5" name="Slide Number Placeholder 4"/>
          <p:cNvSpPr>
            <a:spLocks noGrp="1"/>
          </p:cNvSpPr>
          <p:nvPr>
            <p:ph type="sldNum" sz="quarter" idx="12"/>
          </p:nvPr>
        </p:nvSpPr>
        <p:spPr/>
        <p:txBody>
          <a:bodyPr/>
          <a:lstStyle>
            <a:lvl1pPr>
              <a:defRPr/>
            </a:lvl1pPr>
          </a:lstStyle>
          <a:p>
            <a:pPr>
              <a:defRPr/>
            </a:pPr>
            <a:fld id="{1FD69AED-AD5C-4CDD-85B9-6A12A7F05566}"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FDB99E03-2662-4ED0-9FFE-E98827796165}" type="datetime1">
              <a:rPr lang="es-CL"/>
              <a:pPr>
                <a:defRPr/>
              </a:pPr>
              <a:t>13-08-2019</a:t>
            </a:fld>
            <a:endParaRPr lang="en-US" dirty="0"/>
          </a:p>
        </p:txBody>
      </p:sp>
      <p:sp>
        <p:nvSpPr>
          <p:cNvPr id="10" name="Footer Placeholder 2"/>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11" name="Slide Number Placeholder 3"/>
          <p:cNvSpPr>
            <a:spLocks noGrp="1"/>
          </p:cNvSpPr>
          <p:nvPr>
            <p:ph type="sldNum" sz="quarter" idx="12"/>
          </p:nvPr>
        </p:nvSpPr>
        <p:spPr/>
        <p:txBody>
          <a:bodyPr/>
          <a:lstStyle>
            <a:lvl1pPr>
              <a:defRPr/>
            </a:lvl1pPr>
          </a:lstStyle>
          <a:p>
            <a:pPr>
              <a:defRPr/>
            </a:pPr>
            <a:fld id="{490EDB69-9F24-44B8-B935-334C43407917}"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_tradnl"/>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E12010DB-216C-42EA-85C1-B5CFB5E80FE6}" type="datetime1">
              <a:rPr lang="es-CL"/>
              <a:pPr>
                <a:defRPr/>
              </a:pPr>
              <a:t>13-08-2019</a:t>
            </a:fld>
            <a:endParaRPr lang="en-US" dirty="0"/>
          </a:p>
        </p:txBody>
      </p:sp>
      <p:sp>
        <p:nvSpPr>
          <p:cNvPr id="13" name="Footer Placeholder 5"/>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14" name="Slide Number Placeholder 6"/>
          <p:cNvSpPr>
            <a:spLocks noGrp="1"/>
          </p:cNvSpPr>
          <p:nvPr>
            <p:ph type="sldNum" sz="quarter" idx="12"/>
          </p:nvPr>
        </p:nvSpPr>
        <p:spPr/>
        <p:txBody>
          <a:bodyPr/>
          <a:lstStyle>
            <a:lvl1pPr>
              <a:defRPr/>
            </a:lvl1pPr>
          </a:lstStyle>
          <a:p>
            <a:pPr>
              <a:defRPr/>
            </a:pPr>
            <a:fld id="{988FF31C-B03B-40BA-B14B-4B13CD34BC08}"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_tradnl"/>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Drag picture to placeholder or click icon to add</a:t>
            </a:r>
            <a:endParaRPr lang="en-US" noProof="0" dirty="0"/>
          </a:p>
        </p:txBody>
      </p:sp>
      <p:sp>
        <p:nvSpPr>
          <p:cNvPr id="12" name="Date Placeholder 4"/>
          <p:cNvSpPr>
            <a:spLocks noGrp="1"/>
          </p:cNvSpPr>
          <p:nvPr>
            <p:ph type="dt" sz="half" idx="10"/>
          </p:nvPr>
        </p:nvSpPr>
        <p:spPr/>
        <p:txBody>
          <a:bodyPr/>
          <a:lstStyle>
            <a:lvl1pPr>
              <a:defRPr/>
            </a:lvl1pPr>
          </a:lstStyle>
          <a:p>
            <a:pPr>
              <a:defRPr/>
            </a:pPr>
            <a:fld id="{07F1EFFD-2A66-4F30-A5FB-58324D1FD23F}" type="datetime1">
              <a:rPr lang="es-CL"/>
              <a:pPr>
                <a:defRPr/>
              </a:pPr>
              <a:t>13-08-2019</a:t>
            </a:fld>
            <a:endParaRPr lang="en-US" dirty="0"/>
          </a:p>
        </p:txBody>
      </p:sp>
      <p:sp>
        <p:nvSpPr>
          <p:cNvPr id="13" name="Footer Placeholder 5"/>
          <p:cNvSpPr>
            <a:spLocks noGrp="1"/>
          </p:cNvSpPr>
          <p:nvPr>
            <p:ph type="ftr" sz="quarter" idx="11"/>
          </p:nvPr>
        </p:nvSpPr>
        <p:spPr/>
        <p:txBody>
          <a:bodyPr/>
          <a:lstStyle>
            <a:lvl1pPr>
              <a:defRPr/>
            </a:lvl1pPr>
          </a:lstStyle>
          <a:p>
            <a:pPr>
              <a:defRPr/>
            </a:pPr>
            <a:r>
              <a:rPr lang="es-ES_tradnl"/>
              <a:t>COLOQUIOS DE REFORMA: BUSCANDO ESPACIOS CONSENSO</a:t>
            </a:r>
            <a:endParaRPr lang="en-US"/>
          </a:p>
        </p:txBody>
      </p:sp>
      <p:sp>
        <p:nvSpPr>
          <p:cNvPr id="14" name="Slide Number Placeholder 6"/>
          <p:cNvSpPr>
            <a:spLocks noGrp="1"/>
          </p:cNvSpPr>
          <p:nvPr>
            <p:ph type="sldNum" sz="quarter" idx="12"/>
          </p:nvPr>
        </p:nvSpPr>
        <p:spPr/>
        <p:txBody>
          <a:bodyPr/>
          <a:lstStyle>
            <a:lvl1pPr>
              <a:defRPr/>
            </a:lvl1pPr>
          </a:lstStyle>
          <a:p>
            <a:pPr>
              <a:defRPr/>
            </a:pPr>
            <a:fld id="{17132A38-6AE7-411E-88E6-FC6595790F13}"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dirty="0">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dirty="0">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Click to edit Master title style</a:t>
            </a:r>
            <a:endParaRPr lang="en-US" smtClean="0"/>
          </a:p>
        </p:txBody>
      </p:sp>
      <p:sp>
        <p:nvSpPr>
          <p:cNvPr id="4" name="Date Placeholder 3"/>
          <p:cNvSpPr>
            <a:spLocks noGrp="1"/>
          </p:cNvSpPr>
          <p:nvPr>
            <p:ph type="dt" sz="half" idx="2"/>
          </p:nvPr>
        </p:nvSpPr>
        <p:spPr>
          <a:xfrm>
            <a:off x="5164138" y="6473825"/>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5B2724ED-4EE7-46F0-973A-727D5E681591}" type="datetime1">
              <a:rPr lang="es-CL"/>
              <a:pPr>
                <a:defRPr/>
              </a:pPr>
              <a:t>13-08-2019</a:t>
            </a:fld>
            <a:endParaRPr lang="en-US" dirty="0"/>
          </a:p>
        </p:txBody>
      </p:sp>
      <p:sp>
        <p:nvSpPr>
          <p:cNvPr id="5" name="Footer Placeholder 4"/>
          <p:cNvSpPr>
            <a:spLocks noGrp="1"/>
          </p:cNvSpPr>
          <p:nvPr>
            <p:ph type="ftr" sz="quarter" idx="3"/>
          </p:nvPr>
        </p:nvSpPr>
        <p:spPr>
          <a:xfrm>
            <a:off x="193675" y="6473825"/>
            <a:ext cx="3786188"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2"/>
                </a:solidFill>
                <a:latin typeface="+mn-lt"/>
                <a:cs typeface="+mn-cs"/>
              </a:defRPr>
            </a:lvl1pPr>
          </a:lstStyle>
          <a:p>
            <a:pPr>
              <a:defRPr/>
            </a:pPr>
            <a:r>
              <a:rPr lang="es-ES_tradnl"/>
              <a:t>COLOQUIOS DE REFORMA:</a:t>
            </a:r>
            <a:br>
              <a:rPr lang="es-ES_tradnl"/>
            </a:br>
            <a:r>
              <a:rPr lang="es-ES_tradnl"/>
              <a:t>BUSCANDO ESPACIOS CONSENSO</a:t>
            </a:r>
            <a:endParaRPr lang="en-US"/>
          </a:p>
        </p:txBody>
      </p:sp>
      <p:sp>
        <p:nvSpPr>
          <p:cNvPr id="6" name="Slide Number Placeholder 5"/>
          <p:cNvSpPr>
            <a:spLocks noGrp="1"/>
          </p:cNvSpPr>
          <p:nvPr>
            <p:ph type="sldNum" sz="quarter" idx="4"/>
          </p:nvPr>
        </p:nvSpPr>
        <p:spPr>
          <a:xfrm>
            <a:off x="3990975" y="6473825"/>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0336C5CE-80DE-40A7-96D1-A6A8C3DADC33}" type="slidenum">
              <a:rPr lang="en-US"/>
              <a:pPr>
                <a:defRPr/>
              </a:pPr>
              <a:t>‹Nº›</a:t>
            </a:fld>
            <a:endParaRPr lang="en-US" dirty="0"/>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smtClean="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slide" Target="slide5.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slide" Target="slide29.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slide" Target="slide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slide" Target="slide15.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slide" Target="slide15.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slide" Target="slide16.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slide" Target="slide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slide" Target="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685800" y="1600200"/>
            <a:ext cx="7772400" cy="1779588"/>
          </a:xfrm>
        </p:spPr>
        <p:txBody>
          <a:bodyPr/>
          <a:lstStyle/>
          <a:p>
            <a:r>
              <a:rPr lang="es-ES_tradnl" sz="3600" smtClean="0"/>
              <a:t>COLOQUIOS DE REFORMA EN SALUD :</a:t>
            </a:r>
            <a:br>
              <a:rPr lang="es-ES_tradnl" sz="3600" smtClean="0"/>
            </a:br>
            <a:r>
              <a:rPr lang="es-ES_tradnl" sz="3600" smtClean="0"/>
              <a:t>BUSCANDO ESPACIOS CONSENSO</a:t>
            </a:r>
          </a:p>
        </p:txBody>
      </p:sp>
      <p:sp>
        <p:nvSpPr>
          <p:cNvPr id="3" name="Subtitle 2"/>
          <p:cNvSpPr>
            <a:spLocks noGrp="1"/>
          </p:cNvSpPr>
          <p:nvPr>
            <p:ph type="subTitle" idx="1"/>
          </p:nvPr>
        </p:nvSpPr>
        <p:spPr>
          <a:xfrm>
            <a:off x="1120775" y="3552825"/>
            <a:ext cx="6902450" cy="1473200"/>
          </a:xfrm>
        </p:spPr>
        <p:txBody>
          <a:bodyPr rtlCol="0">
            <a:normAutofit fontScale="92500"/>
          </a:bodyPr>
          <a:lstStyle/>
          <a:p>
            <a:pPr fontAlgn="auto">
              <a:spcAft>
                <a:spcPts val="0"/>
              </a:spcAft>
              <a:defRPr/>
            </a:pPr>
            <a:r>
              <a:rPr lang="es-ES_tradnl" i="1" dirty="0"/>
              <a:t>CONSORCIO DE UNIVERSIDADES</a:t>
            </a:r>
          </a:p>
          <a:p>
            <a:pPr fontAlgn="auto">
              <a:spcAft>
                <a:spcPts val="0"/>
              </a:spcAft>
              <a:defRPr/>
            </a:pPr>
            <a:r>
              <a:rPr lang="es-ES_tradnl" i="1" dirty="0"/>
              <a:t>13 de Agosto  de 2019</a:t>
            </a:r>
          </a:p>
          <a:p>
            <a:pPr fontAlgn="auto">
              <a:spcAft>
                <a:spcPts val="0"/>
              </a:spcAft>
              <a:defRPr/>
            </a:pPr>
            <a:r>
              <a:rPr lang="es-ES_tradnl" i="1" dirty="0"/>
              <a:t> Alejandro Caroca - Victoria Fabrés - Lorena Hoffmeister - Manuel Inostroza - Liliana Jadue - Javier Labbé - Rony Lenz - Héctor Sánchez </a:t>
            </a:r>
          </a:p>
        </p:txBody>
      </p:sp>
      <p:pic>
        <p:nvPicPr>
          <p:cNvPr id="15363" name="Picture 16"/>
          <p:cNvPicPr>
            <a:picLocks noChangeAspect="1"/>
          </p:cNvPicPr>
          <p:nvPr/>
        </p:nvPicPr>
        <p:blipFill>
          <a:blip r:embed="rId2"/>
          <a:srcRect/>
          <a:stretch>
            <a:fillRect/>
          </a:stretch>
        </p:blipFill>
        <p:spPr bwMode="auto">
          <a:xfrm>
            <a:off x="231775" y="5346700"/>
            <a:ext cx="1347788" cy="1079500"/>
          </a:xfrm>
          <a:prstGeom prst="rect">
            <a:avLst/>
          </a:prstGeom>
          <a:noFill/>
          <a:ln w="9525">
            <a:noFill/>
            <a:miter lim="800000"/>
            <a:headEnd/>
            <a:tailEnd/>
          </a:ln>
        </p:spPr>
      </p:pic>
      <p:pic>
        <p:nvPicPr>
          <p:cNvPr id="15364" name="Picture 17"/>
          <p:cNvPicPr>
            <a:picLocks noChangeAspect="1"/>
          </p:cNvPicPr>
          <p:nvPr/>
        </p:nvPicPr>
        <p:blipFill>
          <a:blip r:embed="rId3"/>
          <a:srcRect l="4417" r="3413"/>
          <a:stretch>
            <a:fillRect/>
          </a:stretch>
        </p:blipFill>
        <p:spPr bwMode="auto">
          <a:xfrm>
            <a:off x="6473825" y="5349875"/>
            <a:ext cx="1627188" cy="1090613"/>
          </a:xfrm>
          <a:prstGeom prst="rect">
            <a:avLst/>
          </a:prstGeom>
          <a:noFill/>
          <a:ln w="9525">
            <a:noFill/>
            <a:miter lim="800000"/>
            <a:headEnd/>
            <a:tailEnd/>
          </a:ln>
        </p:spPr>
      </p:pic>
      <p:pic>
        <p:nvPicPr>
          <p:cNvPr id="15365" name="Picture 18"/>
          <p:cNvPicPr>
            <a:picLocks noChangeAspect="1"/>
          </p:cNvPicPr>
          <p:nvPr/>
        </p:nvPicPr>
        <p:blipFill>
          <a:blip r:embed="rId4"/>
          <a:srcRect l="11967" t="21928" r="12387" b="22948"/>
          <a:stretch>
            <a:fillRect/>
          </a:stretch>
        </p:blipFill>
        <p:spPr bwMode="auto">
          <a:xfrm>
            <a:off x="2820988" y="5349875"/>
            <a:ext cx="1570037" cy="1090613"/>
          </a:xfrm>
          <a:prstGeom prst="rect">
            <a:avLst/>
          </a:prstGeom>
          <a:noFill/>
          <a:ln w="9525">
            <a:noFill/>
            <a:miter lim="800000"/>
            <a:headEnd/>
            <a:tailEnd/>
          </a:ln>
        </p:spPr>
      </p:pic>
      <p:pic>
        <p:nvPicPr>
          <p:cNvPr id="15366" name="Picture 19"/>
          <p:cNvPicPr>
            <a:picLocks noChangeAspect="1"/>
          </p:cNvPicPr>
          <p:nvPr/>
        </p:nvPicPr>
        <p:blipFill>
          <a:blip r:embed="rId5"/>
          <a:srcRect l="6737" r="5498"/>
          <a:stretch>
            <a:fillRect/>
          </a:stretch>
        </p:blipFill>
        <p:spPr bwMode="auto">
          <a:xfrm>
            <a:off x="1566863" y="5349875"/>
            <a:ext cx="1266825" cy="1090613"/>
          </a:xfrm>
          <a:prstGeom prst="rect">
            <a:avLst/>
          </a:prstGeom>
          <a:noFill/>
          <a:ln w="9525">
            <a:noFill/>
            <a:miter lim="800000"/>
            <a:headEnd/>
            <a:tailEnd/>
          </a:ln>
        </p:spPr>
      </p:pic>
      <p:pic>
        <p:nvPicPr>
          <p:cNvPr id="15367" name="Picture 20"/>
          <p:cNvPicPr>
            <a:picLocks noChangeAspect="1"/>
          </p:cNvPicPr>
          <p:nvPr/>
        </p:nvPicPr>
        <p:blipFill>
          <a:blip r:embed="rId6"/>
          <a:srcRect l="5782" t="23779" r="6404" b="23083"/>
          <a:stretch>
            <a:fillRect/>
          </a:stretch>
        </p:blipFill>
        <p:spPr bwMode="auto">
          <a:xfrm>
            <a:off x="4375150" y="5353050"/>
            <a:ext cx="2106613" cy="1087438"/>
          </a:xfrm>
          <a:prstGeom prst="rect">
            <a:avLst/>
          </a:prstGeom>
          <a:noFill/>
          <a:ln w="9525">
            <a:noFill/>
            <a:miter lim="800000"/>
            <a:headEnd/>
            <a:tailEnd/>
          </a:ln>
        </p:spPr>
      </p:pic>
      <p:pic>
        <p:nvPicPr>
          <p:cNvPr id="15368" name="Picture 21"/>
          <p:cNvPicPr>
            <a:picLocks noChangeAspect="1"/>
          </p:cNvPicPr>
          <p:nvPr/>
        </p:nvPicPr>
        <p:blipFill>
          <a:blip r:embed="rId7"/>
          <a:srcRect l="8162" r="13083"/>
          <a:stretch>
            <a:fillRect/>
          </a:stretch>
        </p:blipFill>
        <p:spPr bwMode="auto">
          <a:xfrm>
            <a:off x="8097838" y="5341938"/>
            <a:ext cx="785812" cy="10858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Placeholder 4"/>
          <p:cNvSpPr>
            <a:spLocks noGrp="1"/>
          </p:cNvSpPr>
          <p:nvPr>
            <p:ph type="body" idx="1"/>
          </p:nvPr>
        </p:nvSpPr>
        <p:spPr>
          <a:xfrm>
            <a:off x="1466850" y="2030413"/>
            <a:ext cx="6418263" cy="1341437"/>
          </a:xfrm>
        </p:spPr>
        <p:txBody>
          <a:bodyPr/>
          <a:lstStyle/>
          <a:p>
            <a:r>
              <a:rPr lang="es-ES_tradnl" sz="4000" smtClean="0"/>
              <a:t>Análisis en Profundidad de los Consensos Encontrados </a:t>
            </a:r>
          </a:p>
        </p:txBody>
      </p:sp>
      <p:sp>
        <p:nvSpPr>
          <p:cNvPr id="24578"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457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36C208-8831-47B6-81E9-F126BC51BE1A}"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1775" y="1192213"/>
          <a:ext cx="8694738" cy="5273675"/>
        </p:xfrm>
        <a:graphic>
          <a:graphicData uri="http://schemas.openxmlformats.org/drawingml/2006/table">
            <a:tbl>
              <a:tblPr firstRow="1" bandRow="1">
                <a:tableStyleId>{5C22544A-7EE6-4342-B048-85BDC9FD1C3A}</a:tableStyleId>
              </a:tblPr>
              <a:tblGrid>
                <a:gridCol w="765006">
                  <a:extLst>
                    <a:ext uri="{9D8B030D-6E8A-4147-A177-3AD203B41FA5}"/>
                  </a:extLst>
                </a:gridCol>
                <a:gridCol w="1103867">
                  <a:extLst>
                    <a:ext uri="{9D8B030D-6E8A-4147-A177-3AD203B41FA5}"/>
                  </a:extLst>
                </a:gridCol>
                <a:gridCol w="1756693">
                  <a:extLst>
                    <a:ext uri="{9D8B030D-6E8A-4147-A177-3AD203B41FA5}"/>
                  </a:extLst>
                </a:gridCol>
                <a:gridCol w="1744823">
                  <a:extLst>
                    <a:ext uri="{9D8B030D-6E8A-4147-A177-3AD203B41FA5}"/>
                  </a:extLst>
                </a:gridCol>
                <a:gridCol w="1018614">
                  <a:extLst>
                    <a:ext uri="{9D8B030D-6E8A-4147-A177-3AD203B41FA5}"/>
                  </a:extLst>
                </a:gridCol>
                <a:gridCol w="1426512">
                  <a:extLst>
                    <a:ext uri="{9D8B030D-6E8A-4147-A177-3AD203B41FA5}"/>
                  </a:extLst>
                </a:gridCol>
                <a:gridCol w="879680">
                  <a:extLst>
                    <a:ext uri="{9D8B030D-6E8A-4147-A177-3AD203B41FA5}"/>
                  </a:extLst>
                </a:gridCol>
              </a:tblGrid>
              <a:tr h="220433">
                <a:tc rowSpan="2">
                  <a:txBody>
                    <a:bodyPr/>
                    <a:lstStyle/>
                    <a:p>
                      <a:pPr>
                        <a:spcAft>
                          <a:spcPts val="0"/>
                        </a:spcAft>
                      </a:pPr>
                      <a:r>
                        <a:rPr lang="es-ES_tradnl" sz="1100" b="1" dirty="0">
                          <a:solidFill>
                            <a:srgbClr val="FFFFFF"/>
                          </a:solidFill>
                          <a:effectLst/>
                          <a:latin typeface="Cambria"/>
                          <a:ea typeface="ＭＳ 明朝"/>
                          <a:cs typeface="Cambria"/>
                        </a:rPr>
                        <a:t> </a:t>
                      </a:r>
                      <a:endParaRPr lang="es-ES_tradnl" sz="1100" dirty="0">
                        <a:effectLst/>
                        <a:latin typeface="Cambria"/>
                        <a:ea typeface="ＭＳ 明朝"/>
                        <a:cs typeface="Cambria"/>
                      </a:endParaRPr>
                    </a:p>
                  </a:txBody>
                  <a:tcPr marL="58598" marR="58598" marT="0" marB="0" anchor="ctr">
                    <a:lnR w="12700" cap="flat" cmpd="sng" algn="ctr">
                      <a:solidFill>
                        <a:prstClr val="white"/>
                      </a:solidFill>
                      <a:prstDash val="solid"/>
                      <a:round/>
                      <a:headEnd type="none" w="med" len="med"/>
                      <a:tailEnd type="none" w="med" len="med"/>
                    </a:lnR>
                    <a:solidFill>
                      <a:schemeClr val="bg2">
                        <a:lumMod val="75000"/>
                      </a:schemeClr>
                    </a:solidFill>
                  </a:tcPr>
                </a:tc>
                <a:tc gridSpan="2">
                  <a:txBody>
                    <a:bodyPr/>
                    <a:lstStyle/>
                    <a:p>
                      <a:pPr algn="ctr">
                        <a:spcAft>
                          <a:spcPts val="0"/>
                        </a:spcAft>
                      </a:pPr>
                      <a:r>
                        <a:rPr lang="es-ES_tradnl" sz="1100" dirty="0">
                          <a:effectLst/>
                          <a:latin typeface="Cambria"/>
                          <a:ea typeface="ＭＳ 明朝"/>
                          <a:cs typeface="Cambria"/>
                        </a:rPr>
                        <a:t>Regulación</a:t>
                      </a: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bg2">
                        <a:lumMod val="75000"/>
                      </a:schemeClr>
                    </a:solidFill>
                  </a:tcPr>
                </a:tc>
                <a:tc hMerge="1">
                  <a:txBody>
                    <a:bodyPr/>
                    <a:lstStyle/>
                    <a:p>
                      <a:pPr>
                        <a:spcAft>
                          <a:spcPts val="0"/>
                        </a:spcAft>
                      </a:pPr>
                      <a:endParaRPr lang="es-ES_tradnl" sz="1100" dirty="0">
                        <a:effectLst/>
                        <a:latin typeface="Cambria"/>
                        <a:ea typeface="ＭＳ 明朝"/>
                        <a:cs typeface="Cambria"/>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bg2">
                        <a:lumMod val="75000"/>
                      </a:schemeClr>
                    </a:solidFill>
                  </a:tcPr>
                </a:tc>
                <a:tc gridSpan="3">
                  <a:txBody>
                    <a:bodyPr/>
                    <a:lstStyle/>
                    <a:p>
                      <a:pPr algn="ctr">
                        <a:spcAft>
                          <a:spcPts val="0"/>
                        </a:spcAft>
                      </a:pPr>
                      <a:r>
                        <a:rPr lang="es-ES_tradnl" sz="1100" dirty="0">
                          <a:effectLst/>
                          <a:latin typeface="Cambria"/>
                          <a:ea typeface="ＭＳ 明朝"/>
                          <a:cs typeface="Cambria"/>
                        </a:rPr>
                        <a:t>Financiamiento</a:t>
                      </a: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B w="12700" cap="flat" cmpd="sng" algn="ctr">
                      <a:solidFill>
                        <a:prstClr val="white"/>
                      </a:solidFill>
                      <a:prstDash val="solid"/>
                      <a:round/>
                      <a:headEnd type="none" w="med" len="med"/>
                      <a:tailEnd type="none" w="med" len="med"/>
                    </a:lnB>
                    <a:solidFill>
                      <a:schemeClr val="bg2">
                        <a:lumMod val="75000"/>
                      </a:schemeClr>
                    </a:solidFill>
                  </a:tcPr>
                </a:tc>
                <a:tc hMerge="1">
                  <a:txBody>
                    <a:bodyPr/>
                    <a:lstStyle/>
                    <a:p>
                      <a:endParaRPr lang="es-ES_tradnl"/>
                    </a:p>
                  </a:txBody>
                  <a:tcPr/>
                </a:tc>
                <a:tc hMerge="1">
                  <a:txBody>
                    <a:bodyPr/>
                    <a:lstStyle/>
                    <a:p>
                      <a:pPr>
                        <a:spcAft>
                          <a:spcPts val="0"/>
                        </a:spcAft>
                      </a:pPr>
                      <a:endParaRPr lang="es-ES_tradnl" sz="1200" dirty="0">
                        <a:effectLst/>
                        <a:latin typeface="Cambria"/>
                        <a:ea typeface="ＭＳ 明朝"/>
                        <a:cs typeface="Times New Roman"/>
                      </a:endParaRPr>
                    </a:p>
                  </a:txBody>
                  <a:tcPr marL="58598" marR="58598" marT="0" marB="0" anchor="ctr"/>
                </a:tc>
                <a:tc rowSpan="2">
                  <a:txBody>
                    <a:bodyPr/>
                    <a:lstStyle/>
                    <a:p>
                      <a:pPr>
                        <a:spcAft>
                          <a:spcPts val="0"/>
                        </a:spcAft>
                      </a:pPr>
                      <a:r>
                        <a:rPr lang="es-ES_tradnl" sz="1100" b="1" dirty="0">
                          <a:solidFill>
                            <a:srgbClr val="FFFFFF"/>
                          </a:solidFill>
                          <a:effectLst/>
                          <a:latin typeface="Cambria"/>
                          <a:ea typeface="ＭＳ 明朝"/>
                          <a:cs typeface="Cambria"/>
                        </a:rPr>
                        <a:t>Generación de Recursos</a:t>
                      </a:r>
                      <a:endParaRPr lang="es-ES_tradnl" sz="1100" dirty="0">
                        <a:effectLst/>
                        <a:latin typeface="Cambria"/>
                        <a:ea typeface="ＭＳ 明朝"/>
                        <a:cs typeface="Cambria"/>
                      </a:endParaRPr>
                    </a:p>
                  </a:txBody>
                  <a:tcPr marL="58598" marR="58598" marT="0" marB="0" anchor="ctr">
                    <a:lnL w="12700" cap="flat" cmpd="sng" algn="ctr">
                      <a:solidFill>
                        <a:prstClr val="white"/>
                      </a:solidFill>
                      <a:prstDash val="solid"/>
                      <a:round/>
                      <a:headEnd type="none" w="med" len="med"/>
                      <a:tailEnd type="none" w="med" len="med"/>
                    </a:lnL>
                    <a:solidFill>
                      <a:schemeClr val="bg2">
                        <a:lumMod val="75000"/>
                      </a:schemeClr>
                    </a:solidFill>
                  </a:tcPr>
                </a:tc>
                <a:extLst>
                  <a:ext uri="{0D108BD9-81ED-4DB2-BD59-A6C34878D82A}"/>
                </a:extLst>
              </a:tr>
              <a:tr h="343721">
                <a:tc vMerge="1">
                  <a:txBody>
                    <a:bodyPr/>
                    <a:lstStyle/>
                    <a:p>
                      <a:pPr>
                        <a:spcAft>
                          <a:spcPts val="0"/>
                        </a:spcAft>
                      </a:pPr>
                      <a:endParaRPr lang="es-ES_tradnl" sz="1200" dirty="0">
                        <a:effectLst/>
                        <a:latin typeface="Cambria"/>
                        <a:ea typeface="ＭＳ 明朝"/>
                        <a:cs typeface="Times New Roman"/>
                      </a:endParaRPr>
                    </a:p>
                  </a:txBody>
                  <a:tcPr marL="58598" marR="58598" marT="0" marB="0" anchor="ctr">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Cambria"/>
                        </a:rPr>
                        <a:t>Diseño y Prioridades</a:t>
                      </a:r>
                      <a:endParaRPr lang="es-ES_tradnl" sz="1100" dirty="0">
                        <a:effectLst/>
                        <a:latin typeface="Cambria"/>
                        <a:ea typeface="ＭＳ 明朝"/>
                        <a:cs typeface="Cambria"/>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Cambria"/>
                        </a:rPr>
                        <a:t>Protección del Consumidor</a:t>
                      </a:r>
                      <a:endParaRPr lang="es-ES_tradnl" sz="1100" dirty="0">
                        <a:effectLst/>
                        <a:latin typeface="Cambria"/>
                        <a:ea typeface="ＭＳ 明朝"/>
                        <a:cs typeface="Cambria"/>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Cambria"/>
                        </a:rPr>
                        <a:t>Fuentes-Mancomunión </a:t>
                      </a:r>
                      <a:endParaRPr lang="es-ES_tradnl" sz="1100" dirty="0">
                        <a:effectLst/>
                        <a:latin typeface="Cambria"/>
                        <a:ea typeface="ＭＳ 明朝"/>
                        <a:cs typeface="Cambria"/>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a:txBody>
                    <a:bodyPr/>
                    <a:lstStyle/>
                    <a:p>
                      <a:pPr>
                        <a:spcAft>
                          <a:spcPts val="0"/>
                        </a:spcAft>
                      </a:pPr>
                      <a:r>
                        <a:rPr lang="es-ES_tradnl" sz="1100" dirty="0">
                          <a:solidFill>
                            <a:schemeClr val="bg1"/>
                          </a:solidFill>
                          <a:effectLst/>
                          <a:latin typeface="Cambria"/>
                          <a:ea typeface="ＭＳ 明朝"/>
                          <a:cs typeface="Cambria"/>
                        </a:rPr>
                        <a:t>Administración de riesgo</a:t>
                      </a: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Cambria"/>
                        </a:rPr>
                        <a:t>Compra</a:t>
                      </a:r>
                      <a:endParaRPr lang="es-ES_tradnl" sz="1100" dirty="0">
                        <a:effectLst/>
                        <a:latin typeface="Cambria"/>
                        <a:ea typeface="ＭＳ 明朝"/>
                        <a:cs typeface="Cambria"/>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vMerge="1">
                  <a:txBody>
                    <a:bodyPr/>
                    <a:lstStyle/>
                    <a:p>
                      <a:pPr>
                        <a:spcAft>
                          <a:spcPts val="0"/>
                        </a:spcAft>
                      </a:pPr>
                      <a:endParaRPr lang="es-ES_tradnl" sz="1200" dirty="0">
                        <a:effectLst/>
                        <a:latin typeface="Cambria"/>
                        <a:ea typeface="ＭＳ 明朝"/>
                        <a:cs typeface="Times New Roman"/>
                      </a:endParaRPr>
                    </a:p>
                  </a:txBody>
                  <a:tcPr marL="58598" marR="58598" marT="0" marB="0" anchor="ctr">
                    <a:solidFill>
                      <a:schemeClr val="accent1">
                        <a:lumMod val="75000"/>
                      </a:schemeClr>
                    </a:solidFill>
                  </a:tcPr>
                </a:tc>
                <a:extLst>
                  <a:ext uri="{0D108BD9-81ED-4DB2-BD59-A6C34878D82A}"/>
                </a:extLst>
              </a:tr>
              <a:tr h="859304">
                <a:tc>
                  <a:txBody>
                    <a:bodyPr/>
                    <a:lstStyle/>
                    <a:p>
                      <a:pPr>
                        <a:spcAft>
                          <a:spcPts val="0"/>
                        </a:spcAft>
                      </a:pPr>
                      <a:r>
                        <a:rPr lang="es-ES_tradnl" sz="1100" b="1" dirty="0">
                          <a:effectLst/>
                          <a:latin typeface="Cambria"/>
                          <a:ea typeface="ＭＳ 明朝"/>
                          <a:cs typeface="Cambria"/>
                        </a:rPr>
                        <a:t>Gobierno 2019</a:t>
                      </a: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Funcionamiento en </a:t>
                      </a:r>
                      <a:r>
                        <a:rPr lang="es-ES_tradnl" sz="1100" b="1" dirty="0">
                          <a:effectLst/>
                          <a:latin typeface="Cambria"/>
                          <a:ea typeface="ＭＳ 明朝"/>
                          <a:cs typeface="Cambria"/>
                        </a:rPr>
                        <a:t>red</a:t>
                      </a:r>
                      <a:r>
                        <a:rPr lang="es-ES_tradnl" sz="1100" dirty="0">
                          <a:effectLst/>
                          <a:latin typeface="Cambria"/>
                          <a:ea typeface="ＭＳ 明朝"/>
                          <a:cs typeface="Cambria"/>
                        </a:rPr>
                        <a:t> y</a:t>
                      </a:r>
                    </a:p>
                    <a:p>
                      <a:pPr algn="l">
                        <a:spcAft>
                          <a:spcPts val="0"/>
                        </a:spcAft>
                      </a:pPr>
                      <a:r>
                        <a:rPr lang="es-ES_tradnl" sz="1100" dirty="0">
                          <a:effectLst/>
                          <a:latin typeface="Cambria"/>
                          <a:ea typeface="ＭＳ 明朝"/>
                          <a:cs typeface="Cambria"/>
                        </a:rPr>
                        <a:t>Ley de Cáncer.</a:t>
                      </a:r>
                    </a:p>
                  </a:txBody>
                  <a:tcPr marL="58598" marR="58598" marT="0" marB="0" anchor="ctr"/>
                </a:tc>
                <a:tc>
                  <a:txBody>
                    <a:bodyPr/>
                    <a:lstStyle/>
                    <a:p>
                      <a:pPr algn="l">
                        <a:spcAft>
                          <a:spcPts val="0"/>
                        </a:spcAft>
                      </a:pPr>
                      <a:r>
                        <a:rPr lang="es-ES_tradnl" sz="1100" dirty="0">
                          <a:solidFill>
                            <a:srgbClr val="000000"/>
                          </a:solidFill>
                          <a:effectLst/>
                          <a:latin typeface="Cambria"/>
                          <a:ea typeface="Times New Roman"/>
                          <a:cs typeface="Cambria"/>
                        </a:rPr>
                        <a:t>Mas atribuciones a  </a:t>
                      </a:r>
                      <a:r>
                        <a:rPr lang="es-ES_tradnl" sz="1100" b="1" dirty="0">
                          <a:solidFill>
                            <a:srgbClr val="000000"/>
                          </a:solidFill>
                          <a:effectLst/>
                          <a:latin typeface="Cambria"/>
                          <a:ea typeface="Times New Roman"/>
                          <a:cs typeface="Cambria"/>
                        </a:rPr>
                        <a:t>Superintendencia</a:t>
                      </a:r>
                      <a:r>
                        <a:rPr lang="es-ES_tradnl" sz="1100" dirty="0">
                          <a:solidFill>
                            <a:srgbClr val="000000"/>
                          </a:solidFill>
                          <a:effectLst/>
                          <a:latin typeface="Cambria"/>
                          <a:ea typeface="Times New Roman"/>
                          <a:cs typeface="Cambria"/>
                        </a:rPr>
                        <a:t>, y más transparencia.</a:t>
                      </a:r>
                      <a:endParaRPr lang="es-ES_tradnl" sz="1100" dirty="0">
                        <a:effectLst/>
                        <a:latin typeface="Cambria"/>
                        <a:ea typeface="ＭＳ 明朝"/>
                        <a:cs typeface="Cambria"/>
                      </a:endParaRPr>
                    </a:p>
                  </a:txBody>
                  <a:tcPr marL="58598" marR="5859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Aporte fiscal y cotizaciones </a:t>
                      </a:r>
                    </a:p>
                    <a:p>
                      <a:pPr algn="l">
                        <a:spcAft>
                          <a:spcPts val="0"/>
                        </a:spcAft>
                      </a:pPr>
                      <a:r>
                        <a:rPr lang="es-ES_tradnl" sz="1100" dirty="0">
                          <a:effectLst/>
                          <a:latin typeface="Cambria"/>
                          <a:ea typeface="ＭＳ 明朝"/>
                          <a:cs typeface="Cambria"/>
                        </a:rPr>
                        <a:t>Sistema de </a:t>
                      </a:r>
                      <a:r>
                        <a:rPr lang="es-ES_tradnl" sz="1100" b="1" dirty="0">
                          <a:effectLst/>
                          <a:latin typeface="Cambria"/>
                          <a:ea typeface="ＭＳ 明朝"/>
                          <a:cs typeface="Cambria"/>
                        </a:rPr>
                        <a:t>Compensación</a:t>
                      </a:r>
                      <a:r>
                        <a:rPr lang="es-ES_tradnl" sz="1100" dirty="0">
                          <a:effectLst/>
                          <a:latin typeface="Cambria"/>
                          <a:ea typeface="ＭＳ 明朝"/>
                          <a:cs typeface="Cambria"/>
                        </a:rPr>
                        <a:t> de Riesgos Isapre Abiertas.</a:t>
                      </a:r>
                    </a:p>
                  </a:txBody>
                  <a:tcPr marL="58598" marR="58598" marT="0" marB="0" anchor="ctr"/>
                </a:tc>
                <a:tc>
                  <a:txBody>
                    <a:bodyPr/>
                    <a:lstStyle/>
                    <a:p>
                      <a:pPr algn="l">
                        <a:spcAft>
                          <a:spcPts val="0"/>
                        </a:spcAft>
                      </a:pPr>
                      <a:r>
                        <a:rPr lang="es-ES_tradnl" sz="1100" b="1" dirty="0">
                          <a:effectLst/>
                          <a:latin typeface="Cambria"/>
                          <a:ea typeface="ＭＳ 明朝"/>
                          <a:cs typeface="Cambria"/>
                        </a:rPr>
                        <a:t>Plan</a:t>
                      </a:r>
                      <a:r>
                        <a:rPr lang="es-ES_tradnl" sz="1100" dirty="0">
                          <a:effectLst/>
                          <a:latin typeface="Cambria"/>
                          <a:ea typeface="ＭＳ 明朝"/>
                          <a:cs typeface="Cambria"/>
                        </a:rPr>
                        <a:t> Universal de salud .</a:t>
                      </a:r>
                    </a:p>
                    <a:p>
                      <a:pPr algn="l">
                        <a:spcAft>
                          <a:spcPts val="0"/>
                        </a:spcAft>
                      </a:pPr>
                      <a:r>
                        <a:rPr lang="es-ES_tradnl" sz="1100" dirty="0">
                          <a:effectLst/>
                          <a:latin typeface="Cambria"/>
                          <a:ea typeface="ＭＳ 明朝"/>
                          <a:cs typeface="Cambria"/>
                        </a:rPr>
                        <a:t>Seguro Catastrófico Fonasa</a:t>
                      </a:r>
                    </a:p>
                  </a:txBody>
                  <a:tcPr marL="58598" marR="58598" marT="0" marB="0" anchor="ctr"/>
                </a:tc>
                <a:tc>
                  <a:txBody>
                    <a:bodyPr/>
                    <a:lstStyle/>
                    <a:p>
                      <a:pPr algn="l">
                        <a:spcAft>
                          <a:spcPts val="0"/>
                        </a:spcAft>
                      </a:pPr>
                      <a:r>
                        <a:rPr lang="es-ES_tradnl" sz="1100" dirty="0">
                          <a:effectLst/>
                          <a:latin typeface="Cambria"/>
                          <a:ea typeface="ＭＳ 明朝"/>
                          <a:cs typeface="Cambria"/>
                        </a:rPr>
                        <a:t>Pago por acto médico , </a:t>
                      </a:r>
                      <a:r>
                        <a:rPr lang="es-ES_tradnl" sz="1100" b="1" dirty="0">
                          <a:effectLst/>
                          <a:latin typeface="Cambria"/>
                          <a:ea typeface="ＭＳ 明朝"/>
                          <a:cs typeface="Cambria"/>
                        </a:rPr>
                        <a:t>GRD y PAD </a:t>
                      </a:r>
                    </a:p>
                    <a:p>
                      <a:pPr algn="l">
                        <a:spcAft>
                          <a:spcPts val="0"/>
                        </a:spcAft>
                      </a:pPr>
                      <a:r>
                        <a:rPr lang="es-ES_tradnl" sz="1100" b="0" dirty="0">
                          <a:effectLst/>
                          <a:latin typeface="Cambria"/>
                          <a:ea typeface="ＭＳ 明朝"/>
                          <a:cs typeface="Cambria"/>
                        </a:rPr>
                        <a:t>R</a:t>
                      </a:r>
                      <a:r>
                        <a:rPr lang="es-ES_tradnl" sz="1100" b="1" dirty="0">
                          <a:effectLst/>
                          <a:latin typeface="Cambria"/>
                          <a:ea typeface="ＭＳ 明朝"/>
                          <a:cs typeface="Cambria"/>
                        </a:rPr>
                        <a:t>edes</a:t>
                      </a:r>
                      <a:r>
                        <a:rPr lang="es-ES_tradnl" sz="1100" b="0" dirty="0">
                          <a:effectLst/>
                          <a:latin typeface="Cambria"/>
                          <a:ea typeface="ＭＳ 明朝"/>
                          <a:cs typeface="Cambria"/>
                        </a:rPr>
                        <a:t>,</a:t>
                      </a:r>
                      <a:r>
                        <a:rPr lang="es-ES_tradnl" sz="1100" b="0" baseline="0" dirty="0">
                          <a:effectLst/>
                          <a:latin typeface="Cambria"/>
                          <a:ea typeface="ＭＳ 明朝"/>
                          <a:cs typeface="Cambria"/>
                        </a:rPr>
                        <a:t> públicos y privados.</a:t>
                      </a:r>
                      <a:endParaRPr lang="es-ES_tradnl" sz="1100" b="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 </a:t>
                      </a:r>
                    </a:p>
                  </a:txBody>
                  <a:tcPr marL="58598" marR="58598" marT="0" marB="0" anchor="ctr"/>
                </a:tc>
                <a:extLst>
                  <a:ext uri="{0D108BD9-81ED-4DB2-BD59-A6C34878D82A}"/>
                </a:extLst>
              </a:tr>
              <a:tr h="1122396">
                <a:tc>
                  <a:txBody>
                    <a:bodyPr/>
                    <a:lstStyle/>
                    <a:p>
                      <a:pPr>
                        <a:spcAft>
                          <a:spcPts val="0"/>
                        </a:spcAft>
                      </a:pPr>
                      <a:r>
                        <a:rPr lang="es-ES_tradnl" sz="1100" b="1" dirty="0">
                          <a:effectLst/>
                          <a:latin typeface="Cambria"/>
                          <a:ea typeface="ＭＳ 明朝"/>
                          <a:cs typeface="Cambria"/>
                        </a:rPr>
                        <a:t>Escuela de Salud Pública</a:t>
                      </a:r>
                      <a:r>
                        <a:rPr lang="es-ES_tradnl" sz="1100" b="1" baseline="0" dirty="0">
                          <a:effectLst/>
                          <a:latin typeface="Cambria"/>
                          <a:ea typeface="ＭＳ 明朝"/>
                          <a:cs typeface="Cambria"/>
                        </a:rPr>
                        <a:t> -</a:t>
                      </a:r>
                      <a:r>
                        <a:rPr lang="es-ES_tradnl" sz="1100" b="1" dirty="0">
                          <a:effectLst/>
                          <a:latin typeface="Cambria"/>
                          <a:ea typeface="ＭＳ 明朝"/>
                          <a:cs typeface="Cambria"/>
                        </a:rPr>
                        <a:t> Colegio Médico 2018</a:t>
                      </a: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Funcionamiento en </a:t>
                      </a:r>
                      <a:r>
                        <a:rPr lang="es-ES_tradnl" sz="1100" b="1" dirty="0">
                          <a:effectLst/>
                          <a:latin typeface="Cambria"/>
                          <a:ea typeface="ＭＳ 明朝"/>
                          <a:cs typeface="Cambria"/>
                        </a:rPr>
                        <a:t>red.</a:t>
                      </a:r>
                    </a:p>
                  </a:txBody>
                  <a:tcPr marL="58598" marR="58598" marT="0" marB="0" anchor="ctr"/>
                </a:tc>
                <a:tc>
                  <a:txBody>
                    <a:bodyPr/>
                    <a:lstStyle/>
                    <a:p>
                      <a:pPr algn="l">
                        <a:spcAft>
                          <a:spcPts val="0"/>
                        </a:spcAft>
                      </a:pPr>
                      <a:r>
                        <a:rPr lang="es-ES_tradnl" sz="1100" dirty="0">
                          <a:effectLst/>
                          <a:latin typeface="Cambria"/>
                          <a:ea typeface="ＭＳ 明朝"/>
                          <a:cs typeface="Cambria"/>
                        </a:rPr>
                        <a:t>Facultades reales </a:t>
                      </a:r>
                      <a:r>
                        <a:rPr lang="es-ES_tradnl" sz="1100" b="1" dirty="0">
                          <a:effectLst/>
                          <a:latin typeface="Cambria"/>
                          <a:ea typeface="ＭＳ 明朝"/>
                          <a:cs typeface="Cambria"/>
                        </a:rPr>
                        <a:t>Superintendencia</a:t>
                      </a:r>
                      <a:r>
                        <a:rPr lang="es-ES_tradnl" sz="1100" dirty="0">
                          <a:effectLst/>
                          <a:latin typeface="Cambria"/>
                          <a:ea typeface="ＭＳ 明朝"/>
                          <a:cs typeface="Cambria"/>
                        </a:rPr>
                        <a:t> garantice que el seguro responda oportunamente .</a:t>
                      </a:r>
                    </a:p>
                  </a:txBody>
                  <a:tcPr marL="58598" marR="58598" marT="0" marB="0" anchor="ctr"/>
                </a:tc>
                <a:tc>
                  <a:txBody>
                    <a:bodyPr/>
                    <a:lstStyle/>
                    <a:p>
                      <a:pPr algn="l">
                        <a:spcAft>
                          <a:spcPts val="0"/>
                        </a:spcAft>
                      </a:pPr>
                      <a:r>
                        <a:rPr lang="es-ES_tradnl" sz="1100" dirty="0">
                          <a:effectLst/>
                          <a:latin typeface="Cambria"/>
                          <a:ea typeface="ＭＳ 明朝"/>
                          <a:cs typeface="Cambria"/>
                        </a:rPr>
                        <a:t>Aporte fiscal y cotizaciones </a:t>
                      </a:r>
                      <a:r>
                        <a:rPr lang="es-ES_tradnl" sz="1100" b="1" dirty="0">
                          <a:effectLst/>
                          <a:latin typeface="Cambria"/>
                          <a:ea typeface="ＭＳ 明朝"/>
                          <a:cs typeface="Cambria"/>
                        </a:rPr>
                        <a:t>mancomunados.</a:t>
                      </a:r>
                    </a:p>
                    <a:p>
                      <a:pPr algn="l">
                        <a:spcAft>
                          <a:spcPts val="0"/>
                        </a:spcAft>
                      </a:pPr>
                      <a:r>
                        <a:rPr lang="es-ES_tradnl" sz="1100" dirty="0">
                          <a:effectLst/>
                          <a:latin typeface="Cambria"/>
                          <a:ea typeface="ＭＳ 明朝"/>
                          <a:cs typeface="Cambria"/>
                        </a:rPr>
                        <a:t>Un seguro único público sucesor del FONASA,</a:t>
                      </a:r>
                      <a:r>
                        <a:rPr lang="es-ES_tradnl" sz="1100" baseline="0" dirty="0">
                          <a:effectLst/>
                          <a:latin typeface="Cambria"/>
                          <a:ea typeface="ＭＳ 明朝"/>
                          <a:cs typeface="Cambria"/>
                        </a:rPr>
                        <a:t> Isapre seguros complementarios.</a:t>
                      </a: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b="1" dirty="0">
                          <a:effectLst/>
                          <a:latin typeface="Cambria"/>
                          <a:ea typeface="ＭＳ 明朝"/>
                          <a:cs typeface="Cambria"/>
                        </a:rPr>
                        <a:t>Plan</a:t>
                      </a:r>
                      <a:r>
                        <a:rPr lang="es-ES_tradnl" sz="1100" dirty="0">
                          <a:effectLst/>
                          <a:latin typeface="Cambria"/>
                          <a:ea typeface="ＭＳ 明朝"/>
                          <a:cs typeface="Cambria"/>
                        </a:rPr>
                        <a:t> de Salud Universal</a:t>
                      </a:r>
                    </a:p>
                  </a:txBody>
                  <a:tcPr marL="58598" marR="58598" marT="0" marB="0" anchor="ctr"/>
                </a:tc>
                <a:tc>
                  <a:txBody>
                    <a:bodyPr/>
                    <a:lstStyle/>
                    <a:p>
                      <a:pPr algn="l">
                        <a:spcAft>
                          <a:spcPts val="0"/>
                        </a:spcAft>
                      </a:pPr>
                      <a:r>
                        <a:rPr lang="es-ES_tradnl" sz="1100" b="1" dirty="0">
                          <a:effectLst/>
                          <a:latin typeface="Cambria"/>
                          <a:ea typeface="ＭＳ 明朝"/>
                          <a:cs typeface="Cambria"/>
                        </a:rPr>
                        <a:t>Mecanismos de pago más eficientes </a:t>
                      </a:r>
                      <a:r>
                        <a:rPr lang="es-ES_tradnl" sz="1100" dirty="0">
                          <a:effectLst/>
                          <a:latin typeface="Cambria"/>
                          <a:ea typeface="ＭＳ 明朝"/>
                          <a:cs typeface="Cambria"/>
                        </a:rPr>
                        <a:t>que pago por acto médico.</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 En </a:t>
                      </a:r>
                      <a:r>
                        <a:rPr lang="es-ES_tradnl" sz="1100" b="1" dirty="0">
                          <a:effectLst/>
                          <a:latin typeface="Cambria"/>
                          <a:ea typeface="ＭＳ 明朝"/>
                          <a:cs typeface="Cambria"/>
                        </a:rPr>
                        <a:t>redes</a:t>
                      </a:r>
                      <a:r>
                        <a:rPr lang="es-ES_tradnl" sz="1100" b="0" dirty="0">
                          <a:effectLst/>
                          <a:latin typeface="Cambria"/>
                          <a:ea typeface="ＭＳ 明朝"/>
                          <a:cs typeface="Cambria"/>
                        </a:rPr>
                        <a:t>,</a:t>
                      </a:r>
                      <a:r>
                        <a:rPr lang="es-ES_tradnl" sz="1100" b="0" baseline="0" dirty="0">
                          <a:effectLst/>
                          <a:latin typeface="Cambria"/>
                          <a:ea typeface="ＭＳ 明朝"/>
                          <a:cs typeface="Cambria"/>
                        </a:rPr>
                        <a:t> públicos y privados.</a:t>
                      </a:r>
                      <a:endParaRPr lang="es-ES_tradnl" sz="1100" b="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 </a:t>
                      </a:r>
                    </a:p>
                  </a:txBody>
                  <a:tcPr marL="58598" marR="58598" marT="0" marB="0" anchor="ctr"/>
                </a:tc>
                <a:extLst>
                  <a:ext uri="{0D108BD9-81ED-4DB2-BD59-A6C34878D82A}"/>
                </a:extLst>
              </a:tr>
              <a:tr h="1105041">
                <a:tc>
                  <a:txBody>
                    <a:bodyPr/>
                    <a:lstStyle/>
                    <a:p>
                      <a:pPr>
                        <a:spcAft>
                          <a:spcPts val="0"/>
                        </a:spcAft>
                      </a:pPr>
                      <a:r>
                        <a:rPr lang="es-ES_tradnl" sz="1100" b="1" dirty="0">
                          <a:effectLst/>
                          <a:latin typeface="Cambria"/>
                          <a:ea typeface="ＭＳ 明朝"/>
                          <a:cs typeface="Cambria"/>
                        </a:rPr>
                        <a:t>Centro de Estudios Públicos 2017</a:t>
                      </a: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Funcionamiento en </a:t>
                      </a:r>
                      <a:r>
                        <a:rPr lang="es-ES_tradnl" sz="1100" b="1" dirty="0">
                          <a:effectLst/>
                          <a:latin typeface="Cambria"/>
                          <a:ea typeface="ＭＳ 明朝"/>
                          <a:cs typeface="Cambria"/>
                        </a:rPr>
                        <a:t>red .</a:t>
                      </a:r>
                    </a:p>
                  </a:txBody>
                  <a:tcPr marL="58598" marR="58598" marT="0" marB="0" anchor="ctr"/>
                </a:tc>
                <a:tc>
                  <a:txBody>
                    <a:bodyPr/>
                    <a:lstStyle/>
                    <a:p>
                      <a:pPr algn="l">
                        <a:spcAft>
                          <a:spcPts val="0"/>
                        </a:spcAft>
                      </a:pPr>
                      <a:r>
                        <a:rPr lang="es-ES_tradnl" sz="1100" dirty="0">
                          <a:solidFill>
                            <a:srgbClr val="000000"/>
                          </a:solidFill>
                          <a:effectLst/>
                          <a:latin typeface="Cambria"/>
                          <a:ea typeface="Times New Roman"/>
                          <a:cs typeface="Cambria"/>
                        </a:rPr>
                        <a:t>Defensa de la libre competencia, aseguramiento de la calidad y seguridad, información, y regulación/validación/</a:t>
                      </a:r>
                      <a:r>
                        <a:rPr lang="es-ES_tradnl" sz="1100" dirty="0" err="1">
                          <a:solidFill>
                            <a:srgbClr val="000000"/>
                          </a:solidFill>
                          <a:effectLst/>
                          <a:latin typeface="Cambria"/>
                          <a:ea typeface="Times New Roman"/>
                          <a:cs typeface="Cambria"/>
                        </a:rPr>
                        <a:t>rev.</a:t>
                      </a:r>
                      <a:r>
                        <a:rPr lang="es-ES_tradnl" sz="1100" dirty="0">
                          <a:solidFill>
                            <a:srgbClr val="000000"/>
                          </a:solidFill>
                          <a:effectLst/>
                          <a:latin typeface="Cambria"/>
                          <a:ea typeface="Times New Roman"/>
                          <a:cs typeface="Cambria"/>
                        </a:rPr>
                        <a:t> precios.</a:t>
                      </a:r>
                      <a:endParaRPr lang="es-ES_tradnl" sz="1100" dirty="0">
                        <a:effectLst/>
                        <a:latin typeface="Cambria"/>
                        <a:ea typeface="ＭＳ 明朝"/>
                        <a:cs typeface="Cambria"/>
                      </a:endParaRPr>
                    </a:p>
                  </a:txBody>
                  <a:tcPr marL="58598" marR="5859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Aporte fiscal y cotizaciones.</a:t>
                      </a:r>
                    </a:p>
                    <a:p>
                      <a:pPr algn="l">
                        <a:spcAft>
                          <a:spcPts val="0"/>
                        </a:spcAft>
                      </a:pPr>
                      <a:r>
                        <a:rPr lang="es-ES_tradnl" sz="1100" b="1" dirty="0">
                          <a:effectLst/>
                          <a:latin typeface="Cambria"/>
                          <a:ea typeface="ＭＳ 明朝"/>
                          <a:cs typeface="Cambria"/>
                        </a:rPr>
                        <a:t>Compensación</a:t>
                      </a:r>
                      <a:r>
                        <a:rPr lang="es-ES_tradnl" sz="1100" dirty="0">
                          <a:effectLst/>
                          <a:latin typeface="Cambria"/>
                          <a:ea typeface="ＭＳ 明朝"/>
                          <a:cs typeface="Cambria"/>
                        </a:rPr>
                        <a:t> por Riesgo  (modelo multi- seguros, incluye Fonasa e Isapres).</a:t>
                      </a:r>
                    </a:p>
                  </a:txBody>
                  <a:tcPr marL="58598" marR="58598" marT="0" marB="0" anchor="ctr"/>
                </a:tc>
                <a:tc>
                  <a:txBody>
                    <a:bodyPr/>
                    <a:lstStyle/>
                    <a:p>
                      <a:pPr algn="l">
                        <a:spcAft>
                          <a:spcPts val="0"/>
                        </a:spcAft>
                      </a:pPr>
                      <a:r>
                        <a:rPr lang="es-ES_tradnl" sz="1100" b="1" dirty="0">
                          <a:effectLst/>
                          <a:latin typeface="Cambria"/>
                          <a:ea typeface="ＭＳ 明朝"/>
                          <a:cs typeface="Cambria"/>
                        </a:rPr>
                        <a:t>Plan</a:t>
                      </a:r>
                      <a:r>
                        <a:rPr lang="es-ES_tradnl" sz="1100" dirty="0">
                          <a:effectLst/>
                          <a:latin typeface="Cambria"/>
                          <a:ea typeface="ＭＳ 明朝"/>
                          <a:cs typeface="Cambria"/>
                        </a:rPr>
                        <a:t> Universal de salud</a:t>
                      </a:r>
                    </a:p>
                  </a:txBody>
                  <a:tcPr marL="58598" marR="58598" marT="0" marB="0" anchor="ctr"/>
                </a:tc>
                <a:tc>
                  <a:txBody>
                    <a:bodyPr/>
                    <a:lstStyle/>
                    <a:p>
                      <a:pPr algn="l">
                        <a:spcAft>
                          <a:spcPts val="0"/>
                        </a:spcAft>
                      </a:pPr>
                      <a:r>
                        <a:rPr lang="es-ES_tradnl" sz="1100" b="1" dirty="0">
                          <a:effectLst/>
                          <a:latin typeface="Cambria"/>
                          <a:ea typeface="ＭＳ 明朝"/>
                          <a:cs typeface="Cambria"/>
                        </a:rPr>
                        <a:t> </a:t>
                      </a:r>
                      <a:r>
                        <a:rPr lang="es-ES_tradnl" sz="1100" b="0" dirty="0">
                          <a:effectLst/>
                          <a:latin typeface="Cambria"/>
                          <a:ea typeface="ＭＳ 明朝"/>
                          <a:cs typeface="Cambria"/>
                        </a:rPr>
                        <a:t>Compra por acto medico y</a:t>
                      </a:r>
                      <a:r>
                        <a:rPr lang="es-ES_tradnl" sz="1100" b="1" dirty="0">
                          <a:effectLst/>
                          <a:latin typeface="Cambria"/>
                          <a:ea typeface="ＭＳ 明朝"/>
                          <a:cs typeface="Cambria"/>
                        </a:rPr>
                        <a:t> GRD y PAD</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b="0" dirty="0">
                          <a:effectLst/>
                          <a:latin typeface="Cambria"/>
                          <a:ea typeface="ＭＳ 明朝"/>
                          <a:cs typeface="Cambria"/>
                        </a:rPr>
                        <a:t>En </a:t>
                      </a:r>
                      <a:r>
                        <a:rPr lang="es-ES_tradnl" sz="1100" b="1" dirty="0">
                          <a:effectLst/>
                          <a:latin typeface="Cambria"/>
                          <a:ea typeface="ＭＳ 明朝"/>
                          <a:cs typeface="Cambria"/>
                        </a:rPr>
                        <a:t>redes</a:t>
                      </a:r>
                      <a:r>
                        <a:rPr lang="es-ES_tradnl" sz="1100" b="0" dirty="0">
                          <a:effectLst/>
                          <a:latin typeface="Cambria"/>
                          <a:ea typeface="ＭＳ 明朝"/>
                          <a:cs typeface="Cambria"/>
                        </a:rPr>
                        <a:t>,</a:t>
                      </a:r>
                      <a:r>
                        <a:rPr lang="es-ES_tradnl" sz="1100" b="0" baseline="0" dirty="0">
                          <a:effectLst/>
                          <a:latin typeface="Cambria"/>
                          <a:ea typeface="ＭＳ 明朝"/>
                          <a:cs typeface="Cambria"/>
                        </a:rPr>
                        <a:t> públicos y privados.</a:t>
                      </a:r>
                      <a:endParaRPr lang="es-ES_tradnl" sz="1100" b="0" dirty="0">
                        <a:effectLst/>
                        <a:latin typeface="Cambria"/>
                        <a:ea typeface="ＭＳ 明朝"/>
                        <a:cs typeface="Cambria"/>
                      </a:endParaRPr>
                    </a:p>
                    <a:p>
                      <a:pPr algn="l">
                        <a:spcAft>
                          <a:spcPts val="0"/>
                        </a:spcAft>
                      </a:pPr>
                      <a:endParaRPr lang="es-ES_tradnl" sz="1100" b="1" dirty="0">
                        <a:effectLst/>
                        <a:latin typeface="Cambria"/>
                        <a:ea typeface="ＭＳ 明朝"/>
                        <a:cs typeface="Cambria"/>
                      </a:endParaRPr>
                    </a:p>
                  </a:txBody>
                  <a:tcPr marL="58598" marR="58598" marT="0" marB="0" anchor="ctr"/>
                </a:tc>
                <a:tc>
                  <a:txBody>
                    <a:bodyPr/>
                    <a:lstStyle/>
                    <a:p>
                      <a:pPr algn="l">
                        <a:spcAft>
                          <a:spcPts val="0"/>
                        </a:spcAft>
                      </a:pPr>
                      <a:r>
                        <a:rPr lang="es-ES_tradnl" sz="1100" b="1" dirty="0">
                          <a:solidFill>
                            <a:srgbClr val="000000"/>
                          </a:solidFill>
                          <a:effectLst/>
                          <a:latin typeface="Cambria"/>
                          <a:ea typeface="Times New Roman"/>
                          <a:cs typeface="Cambria"/>
                        </a:rPr>
                        <a:t>Evaluación de tecnologías Sanitarias</a:t>
                      </a:r>
                      <a:r>
                        <a:rPr lang="es-ES_tradnl" sz="1100" dirty="0">
                          <a:solidFill>
                            <a:srgbClr val="000000"/>
                          </a:solidFill>
                          <a:effectLst/>
                          <a:latin typeface="Cambria"/>
                          <a:ea typeface="Times New Roman"/>
                          <a:cs typeface="Cambria"/>
                        </a:rPr>
                        <a:t> (ETESA)</a:t>
                      </a:r>
                      <a:endParaRPr lang="es-ES_tradnl" sz="1100" dirty="0">
                        <a:effectLst/>
                        <a:latin typeface="Cambria"/>
                        <a:ea typeface="ＭＳ 明朝"/>
                        <a:cs typeface="Cambria"/>
                      </a:endParaRPr>
                    </a:p>
                  </a:txBody>
                  <a:tcPr marL="58598" marR="58598" marT="0" marB="0" anchor="ctr"/>
                </a:tc>
                <a:extLst>
                  <a:ext uri="{0D108BD9-81ED-4DB2-BD59-A6C34878D82A}"/>
                </a:extLst>
              </a:tr>
              <a:tr h="1035876">
                <a:tc>
                  <a:txBody>
                    <a:bodyPr/>
                    <a:lstStyle/>
                    <a:p>
                      <a:pPr>
                        <a:spcAft>
                          <a:spcPts val="0"/>
                        </a:spcAft>
                      </a:pPr>
                      <a:r>
                        <a:rPr lang="es-ES_tradnl" sz="1100" b="1" dirty="0">
                          <a:effectLst/>
                          <a:latin typeface="Cambria"/>
                          <a:ea typeface="ＭＳ 明朝"/>
                          <a:cs typeface="Cambria"/>
                        </a:rPr>
                        <a:t>Instituto de Salud Pública Andrés Bello 2017</a:t>
                      </a: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Funcionamiento en </a:t>
                      </a:r>
                      <a:r>
                        <a:rPr lang="es-ES_tradnl" sz="1100" b="1" dirty="0">
                          <a:effectLst/>
                          <a:latin typeface="Cambria"/>
                          <a:ea typeface="ＭＳ 明朝"/>
                          <a:cs typeface="Cambria"/>
                        </a:rPr>
                        <a:t>red.</a:t>
                      </a:r>
                    </a:p>
                  </a:txBody>
                  <a:tcPr marL="58598" marR="58598" marT="0" marB="0" anchor="ctr"/>
                </a:tc>
                <a:tc>
                  <a:txBody>
                    <a:bodyPr/>
                    <a:lstStyle/>
                    <a:p>
                      <a:pPr algn="l">
                        <a:spcAft>
                          <a:spcPts val="0"/>
                        </a:spcAft>
                      </a:pPr>
                      <a:r>
                        <a:rPr lang="es-ES_tradnl" sz="1100" dirty="0">
                          <a:solidFill>
                            <a:srgbClr val="000000"/>
                          </a:solidFill>
                          <a:effectLst/>
                          <a:latin typeface="Cambria"/>
                          <a:ea typeface="Times New Roman"/>
                          <a:cs typeface="Cambria"/>
                        </a:rPr>
                        <a:t>Fortalecer la </a:t>
                      </a:r>
                      <a:r>
                        <a:rPr lang="es-ES_tradnl" sz="1100" b="1" dirty="0">
                          <a:solidFill>
                            <a:srgbClr val="000000"/>
                          </a:solidFill>
                          <a:effectLst/>
                          <a:latin typeface="Cambria"/>
                          <a:ea typeface="Times New Roman"/>
                          <a:cs typeface="Cambria"/>
                        </a:rPr>
                        <a:t>Superintendencia</a:t>
                      </a:r>
                      <a:r>
                        <a:rPr lang="es-ES_tradnl" sz="1100" dirty="0">
                          <a:solidFill>
                            <a:srgbClr val="000000"/>
                          </a:solidFill>
                          <a:effectLst/>
                          <a:latin typeface="Cambria"/>
                          <a:ea typeface="Times New Roman"/>
                          <a:cs typeface="Cambria"/>
                        </a:rPr>
                        <a:t> con plena autonomía para ejercer su rol fiscalizador de seguros y prestadores, públicos y privados</a:t>
                      </a:r>
                      <a:r>
                        <a:rPr lang="es-ES_tradnl" sz="1100" dirty="0">
                          <a:effectLst/>
                          <a:latin typeface="Cambria"/>
                          <a:ea typeface="ＭＳ 明朝"/>
                          <a:cs typeface="Cambria"/>
                        </a:rPr>
                        <a:t>.</a:t>
                      </a:r>
                    </a:p>
                  </a:txBody>
                  <a:tcPr marL="58598" marR="58598" marT="0" marB="0" anchor="ctr"/>
                </a:tc>
                <a:tc>
                  <a:txBody>
                    <a:bodyPr/>
                    <a:lstStyle/>
                    <a:p>
                      <a:pPr algn="l">
                        <a:spcAft>
                          <a:spcPts val="0"/>
                        </a:spcAft>
                      </a:pPr>
                      <a:r>
                        <a:rPr lang="es-ES_tradnl" sz="1100" b="0" dirty="0">
                          <a:effectLst/>
                          <a:latin typeface="Cambria"/>
                          <a:ea typeface="ＭＳ 明朝"/>
                          <a:cs typeface="Cambria"/>
                        </a:rPr>
                        <a:t>Aporte fiscal y cotizaciones.</a:t>
                      </a:r>
                    </a:p>
                    <a:p>
                      <a:pPr algn="l">
                        <a:spcAft>
                          <a:spcPts val="0"/>
                        </a:spcAft>
                      </a:pPr>
                      <a:r>
                        <a:rPr lang="es-ES_tradnl" sz="1100" dirty="0">
                          <a:effectLst/>
                          <a:latin typeface="Cambria"/>
                          <a:ea typeface="ＭＳ 明朝"/>
                          <a:cs typeface="Cambria"/>
                        </a:rPr>
                        <a:t>Fondo de </a:t>
                      </a:r>
                      <a:r>
                        <a:rPr lang="es-ES_tradnl" sz="1100" b="1" dirty="0">
                          <a:effectLst/>
                          <a:latin typeface="Cambria"/>
                          <a:ea typeface="ＭＳ 明朝"/>
                          <a:cs typeface="Cambria"/>
                        </a:rPr>
                        <a:t>Compensación </a:t>
                      </a:r>
                      <a:r>
                        <a:rPr lang="es-ES_tradnl" sz="1100" b="0" dirty="0">
                          <a:effectLst/>
                          <a:latin typeface="Cambria"/>
                          <a:ea typeface="ＭＳ 明朝"/>
                          <a:cs typeface="Cambria"/>
                        </a:rPr>
                        <a:t>por riesgo, etapa 1  Inter-Isapre</a:t>
                      </a:r>
                      <a:r>
                        <a:rPr lang="es-ES_tradnl" sz="1100" b="0" baseline="0" dirty="0">
                          <a:effectLst/>
                          <a:latin typeface="Cambria"/>
                          <a:ea typeface="ＭＳ 明朝"/>
                          <a:cs typeface="Cambria"/>
                        </a:rPr>
                        <a:t>, etapa 2 </a:t>
                      </a:r>
                      <a:r>
                        <a:rPr lang="es-ES_tradnl" sz="1100" b="0" dirty="0">
                          <a:effectLst/>
                          <a:latin typeface="Cambria"/>
                          <a:ea typeface="ＭＳ 明朝"/>
                          <a:cs typeface="Cambria"/>
                        </a:rPr>
                        <a:t>integrado país.</a:t>
                      </a:r>
                    </a:p>
                  </a:txBody>
                  <a:tcPr marL="58598" marR="58598" marT="0" marB="0" anchor="ctr"/>
                </a:tc>
                <a:tc>
                  <a:txBody>
                    <a:bodyPr/>
                    <a:lstStyle/>
                    <a:p>
                      <a:pPr algn="l">
                        <a:spcAft>
                          <a:spcPts val="0"/>
                        </a:spcAft>
                      </a:pPr>
                      <a:r>
                        <a:rPr lang="es-ES_tradnl" sz="1100" b="1" dirty="0">
                          <a:effectLst/>
                          <a:latin typeface="Cambria"/>
                          <a:ea typeface="ＭＳ 明朝"/>
                          <a:cs typeface="Cambria"/>
                        </a:rPr>
                        <a:t>Plan</a:t>
                      </a:r>
                      <a:r>
                        <a:rPr lang="es-ES_tradnl" sz="1100" dirty="0">
                          <a:effectLst/>
                          <a:latin typeface="Cambria"/>
                          <a:ea typeface="ＭＳ 明朝"/>
                          <a:cs typeface="Cambria"/>
                        </a:rPr>
                        <a:t> Garantizado Universal</a:t>
                      </a:r>
                    </a:p>
                  </a:txBody>
                  <a:tcPr marL="58598" marR="58598" marT="0" marB="0" anchor="ctr"/>
                </a:tc>
                <a:tc>
                  <a:txBody>
                    <a:bodyPr/>
                    <a:lstStyle/>
                    <a:p>
                      <a:pPr algn="l">
                        <a:spcAft>
                          <a:spcPts val="0"/>
                        </a:spcAft>
                      </a:pPr>
                      <a:r>
                        <a:rPr lang="es-ES_tradnl" sz="1100" dirty="0">
                          <a:solidFill>
                            <a:srgbClr val="000000"/>
                          </a:solidFill>
                          <a:effectLst/>
                          <a:latin typeface="Cambria"/>
                          <a:ea typeface="Times New Roman"/>
                          <a:cs typeface="Cambria"/>
                        </a:rPr>
                        <a:t>Financiamiento de prestadores </a:t>
                      </a:r>
                      <a:r>
                        <a:rPr lang="es-ES_tradnl" sz="1100" b="1" dirty="0">
                          <a:solidFill>
                            <a:srgbClr val="000000"/>
                          </a:solidFill>
                          <a:effectLst/>
                          <a:latin typeface="Cambria"/>
                          <a:ea typeface="Times New Roman"/>
                          <a:cs typeface="Cambria"/>
                        </a:rPr>
                        <a:t>r</a:t>
                      </a:r>
                      <a:r>
                        <a:rPr lang="es-ES_tradnl" sz="1100" b="0" dirty="0">
                          <a:solidFill>
                            <a:srgbClr val="000000"/>
                          </a:solidFill>
                          <a:effectLst/>
                          <a:latin typeface="Cambria"/>
                          <a:ea typeface="Times New Roman"/>
                          <a:cs typeface="Cambria"/>
                        </a:rPr>
                        <a:t>elacionado con su producción </a:t>
                      </a:r>
                      <a:r>
                        <a:rPr lang="es-ES_tradnl" sz="1100" dirty="0">
                          <a:solidFill>
                            <a:srgbClr val="000000"/>
                          </a:solidFill>
                          <a:effectLst/>
                          <a:latin typeface="Cambria"/>
                          <a:ea typeface="Times New Roman"/>
                          <a:cs typeface="Cambria"/>
                        </a:rPr>
                        <a:t>(</a:t>
                      </a:r>
                      <a:r>
                        <a:rPr lang="es-ES_tradnl" sz="1100" b="1" dirty="0">
                          <a:solidFill>
                            <a:srgbClr val="000000"/>
                          </a:solidFill>
                          <a:effectLst/>
                          <a:latin typeface="Cambria"/>
                          <a:ea typeface="Times New Roman"/>
                          <a:cs typeface="Cambria"/>
                        </a:rPr>
                        <a:t>PPV, GRDs). </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solidFill>
                            <a:srgbClr val="000000"/>
                          </a:solidFill>
                          <a:effectLst/>
                          <a:latin typeface="Cambria"/>
                          <a:ea typeface="Times New Roman"/>
                          <a:cs typeface="Cambria"/>
                        </a:rPr>
                        <a:t>En </a:t>
                      </a:r>
                      <a:r>
                        <a:rPr lang="es-ES_tradnl" sz="1100" b="1" dirty="0">
                          <a:solidFill>
                            <a:srgbClr val="000000"/>
                          </a:solidFill>
                          <a:effectLst/>
                          <a:latin typeface="Cambria"/>
                          <a:ea typeface="Times New Roman"/>
                          <a:cs typeface="Cambria"/>
                        </a:rPr>
                        <a:t>redes</a:t>
                      </a:r>
                      <a:r>
                        <a:rPr lang="es-ES_tradnl" sz="1100" b="0" dirty="0">
                          <a:effectLst/>
                          <a:latin typeface="Cambria"/>
                          <a:ea typeface="ＭＳ 明朝"/>
                          <a:cs typeface="Cambria"/>
                        </a:rPr>
                        <a:t>,</a:t>
                      </a:r>
                      <a:r>
                        <a:rPr lang="es-ES_tradnl" sz="1100" b="0" baseline="0" dirty="0">
                          <a:effectLst/>
                          <a:latin typeface="Cambria"/>
                          <a:ea typeface="ＭＳ 明朝"/>
                          <a:cs typeface="Cambria"/>
                        </a:rPr>
                        <a:t> públicos y privados</a:t>
                      </a:r>
                      <a:r>
                        <a:rPr lang="es-ES_tradnl" sz="1100" b="1" baseline="0" dirty="0">
                          <a:effectLst/>
                          <a:latin typeface="Cambria"/>
                          <a:ea typeface="ＭＳ 明朝"/>
                          <a:cs typeface="Cambria"/>
                        </a:rPr>
                        <a:t>.</a:t>
                      </a:r>
                      <a:endParaRPr lang="es-ES_tradnl" sz="1100" b="0" dirty="0">
                        <a:effectLst/>
                        <a:latin typeface="Cambria"/>
                        <a:ea typeface="ＭＳ 明朝"/>
                        <a:cs typeface="Cambria"/>
                      </a:endParaRPr>
                    </a:p>
                  </a:txBody>
                  <a:tcPr marL="58598" marR="58598" marT="0" marB="0" anchor="ctr"/>
                </a:tc>
                <a:tc>
                  <a:txBody>
                    <a:bodyPr/>
                    <a:lstStyle/>
                    <a:p>
                      <a:pPr algn="l">
                        <a:spcAft>
                          <a:spcPts val="0"/>
                        </a:spcAft>
                      </a:pPr>
                      <a:r>
                        <a:rPr lang="es-ES_tradnl" sz="1100" b="1" dirty="0">
                          <a:solidFill>
                            <a:srgbClr val="000000"/>
                          </a:solidFill>
                          <a:effectLst/>
                          <a:latin typeface="Cambria"/>
                          <a:ea typeface="Times New Roman"/>
                          <a:cs typeface="Cambria"/>
                        </a:rPr>
                        <a:t>Evaluación de Tecnologías</a:t>
                      </a:r>
                      <a:r>
                        <a:rPr lang="es-ES_tradnl" sz="1100" dirty="0">
                          <a:solidFill>
                            <a:srgbClr val="000000"/>
                          </a:solidFill>
                          <a:effectLst/>
                          <a:latin typeface="Cambria"/>
                          <a:ea typeface="Times New Roman"/>
                          <a:cs typeface="Cambria"/>
                        </a:rPr>
                        <a:t> </a:t>
                      </a:r>
                      <a:r>
                        <a:rPr lang="es-ES_tradnl" sz="1100" b="1" dirty="0">
                          <a:solidFill>
                            <a:srgbClr val="000000"/>
                          </a:solidFill>
                          <a:effectLst/>
                          <a:latin typeface="Cambria"/>
                          <a:ea typeface="Times New Roman"/>
                          <a:cs typeface="Cambria"/>
                        </a:rPr>
                        <a:t>Sanitarias</a:t>
                      </a:r>
                      <a:r>
                        <a:rPr lang="es-ES_tradnl" sz="1100" dirty="0">
                          <a:solidFill>
                            <a:srgbClr val="000000"/>
                          </a:solidFill>
                          <a:effectLst/>
                          <a:latin typeface="Cambria"/>
                          <a:ea typeface="Times New Roman"/>
                          <a:cs typeface="Cambria"/>
                        </a:rPr>
                        <a:t> técnicamente sólida</a:t>
                      </a:r>
                      <a:endParaRPr lang="es-ES_tradnl" sz="1100" dirty="0">
                        <a:effectLst/>
                        <a:latin typeface="Cambria"/>
                        <a:ea typeface="ＭＳ 明朝"/>
                        <a:cs typeface="Cambria"/>
                      </a:endParaRPr>
                    </a:p>
                  </a:txBody>
                  <a:tcPr marL="58598" marR="58598" marT="0" marB="0" anchor="ctr"/>
                </a:tc>
                <a:extLst>
                  <a:ext uri="{0D108BD9-81ED-4DB2-BD59-A6C34878D82A}"/>
                </a:extLst>
              </a:tr>
              <a:tr h="380177">
                <a:tc>
                  <a:txBody>
                    <a:bodyPr/>
                    <a:lstStyle/>
                    <a:p>
                      <a:pPr>
                        <a:spcAft>
                          <a:spcPts val="0"/>
                        </a:spcAft>
                      </a:pPr>
                      <a:r>
                        <a:rPr lang="es-ES_tradnl" sz="1100" b="1" dirty="0">
                          <a:effectLst/>
                          <a:latin typeface="Cambria"/>
                          <a:ea typeface="ＭＳ 明朝"/>
                          <a:cs typeface="Cambria"/>
                        </a:rPr>
                        <a:t>Isapres</a:t>
                      </a:r>
                    </a:p>
                  </a:txBody>
                  <a:tcPr marL="58598" marR="5859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Funcionamiento en </a:t>
                      </a:r>
                      <a:r>
                        <a:rPr lang="es-ES_tradnl" sz="1100" b="1" dirty="0">
                          <a:effectLst/>
                          <a:latin typeface="Cambria"/>
                          <a:ea typeface="ＭＳ 明朝"/>
                          <a:cs typeface="Cambria"/>
                        </a:rPr>
                        <a:t>red.</a:t>
                      </a:r>
                    </a:p>
                  </a:txBody>
                  <a:tcPr marL="58598" marR="58598" marT="0" marB="0" anchor="ctr"/>
                </a:tc>
                <a:tc>
                  <a:txBody>
                    <a:bodyPr/>
                    <a:lstStyle/>
                    <a:p>
                      <a:pPr algn="l">
                        <a:spcAft>
                          <a:spcPts val="0"/>
                        </a:spcAft>
                      </a:pP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b="1" dirty="0">
                          <a:effectLst/>
                          <a:latin typeface="Cambria"/>
                          <a:ea typeface="ＭＳ 明朝"/>
                          <a:cs typeface="Cambria"/>
                        </a:rPr>
                        <a:t>Compensación</a:t>
                      </a:r>
                      <a:r>
                        <a:rPr lang="es-ES_tradnl" sz="1100" b="0" dirty="0">
                          <a:effectLst/>
                          <a:latin typeface="Cambria"/>
                          <a:ea typeface="ＭＳ 明朝"/>
                          <a:cs typeface="Cambria"/>
                        </a:rPr>
                        <a:t> por riesgo Isapres.</a:t>
                      </a:r>
                    </a:p>
                  </a:txBody>
                  <a:tcPr marL="58598" marR="58598" marT="0" marB="0" anchor="ctr"/>
                </a:tc>
                <a:tc>
                  <a:txBody>
                    <a:bodyPr/>
                    <a:lstStyle/>
                    <a:p>
                      <a:pPr algn="l">
                        <a:spcAft>
                          <a:spcPts val="0"/>
                        </a:spcAft>
                      </a:pPr>
                      <a:r>
                        <a:rPr lang="es-ES_tradnl" sz="1100" b="1" dirty="0">
                          <a:effectLst/>
                          <a:latin typeface="Cambria"/>
                          <a:ea typeface="ＭＳ 明朝"/>
                          <a:cs typeface="Cambria"/>
                        </a:rPr>
                        <a:t>Plan </a:t>
                      </a:r>
                      <a:r>
                        <a:rPr lang="es-ES_tradnl" sz="1100" b="0" dirty="0">
                          <a:effectLst/>
                          <a:latin typeface="Cambria"/>
                          <a:ea typeface="ＭＳ 明朝"/>
                          <a:cs typeface="Cambria"/>
                        </a:rPr>
                        <a:t>de Salud</a:t>
                      </a:r>
                    </a:p>
                  </a:txBody>
                  <a:tcPr marL="58598" marR="5859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100" b="0" dirty="0">
                        <a:effectLst/>
                        <a:latin typeface="Cambria"/>
                        <a:ea typeface="ＭＳ 明朝"/>
                        <a:cs typeface="Cambria"/>
                      </a:endParaRPr>
                    </a:p>
                  </a:txBody>
                  <a:tcPr marL="58598" marR="58598" marT="0" marB="0" anchor="ctr"/>
                </a:tc>
                <a:tc>
                  <a:txBody>
                    <a:bodyPr/>
                    <a:lstStyle/>
                    <a:p>
                      <a:pPr algn="l">
                        <a:spcAft>
                          <a:spcPts val="0"/>
                        </a:spcAft>
                      </a:pPr>
                      <a:endParaRPr lang="es-ES_tradnl" sz="1100" dirty="0">
                        <a:effectLst/>
                        <a:latin typeface="Cambria"/>
                        <a:ea typeface="ＭＳ 明朝"/>
                        <a:cs typeface="Cambria"/>
                      </a:endParaRPr>
                    </a:p>
                  </a:txBody>
                  <a:tcPr marL="58598" marR="58598" marT="0" marB="0" anchor="ctr"/>
                </a:tc>
                <a:extLst>
                  <a:ext uri="{0D108BD9-81ED-4DB2-BD59-A6C34878D82A}"/>
                </a:extLst>
              </a:tr>
            </a:tbl>
          </a:graphicData>
        </a:graphic>
      </p:graphicFrame>
      <p:sp>
        <p:nvSpPr>
          <p:cNvPr id="25670" name="Title 4"/>
          <p:cNvSpPr>
            <a:spLocks noGrp="1"/>
          </p:cNvSpPr>
          <p:nvPr>
            <p:ph type="title"/>
          </p:nvPr>
        </p:nvSpPr>
        <p:spPr>
          <a:xfrm>
            <a:off x="457200" y="249238"/>
            <a:ext cx="8493125" cy="942975"/>
          </a:xfrm>
        </p:spPr>
        <p:txBody>
          <a:bodyPr/>
          <a:lstStyle/>
          <a:p>
            <a:r>
              <a:rPr lang="es-ES_tradnl" sz="3200" smtClean="0"/>
              <a:t>Resumen Consensos a Partir de Documentos Escritos Analizados  </a:t>
            </a:r>
          </a:p>
        </p:txBody>
      </p:sp>
      <p:sp>
        <p:nvSpPr>
          <p:cNvPr id="25671"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567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EAF85A-CA49-44AA-9DCE-D9FE2631877B}"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3675" y="1020763"/>
          <a:ext cx="8756650" cy="5372100"/>
        </p:xfrm>
        <a:graphic>
          <a:graphicData uri="http://schemas.openxmlformats.org/drawingml/2006/table">
            <a:tbl>
              <a:tblPr firstRow="1" bandRow="1">
                <a:tableStyleId>{5C22544A-7EE6-4342-B048-85BDC9FD1C3A}</a:tableStyleId>
              </a:tblPr>
              <a:tblGrid>
                <a:gridCol w="1287134">
                  <a:extLst>
                    <a:ext uri="{9D8B030D-6E8A-4147-A177-3AD203B41FA5}"/>
                  </a:extLst>
                </a:gridCol>
                <a:gridCol w="3611262">
                  <a:extLst>
                    <a:ext uri="{9D8B030D-6E8A-4147-A177-3AD203B41FA5}"/>
                  </a:extLst>
                </a:gridCol>
                <a:gridCol w="1961220">
                  <a:extLst>
                    <a:ext uri="{9D8B030D-6E8A-4147-A177-3AD203B41FA5}"/>
                  </a:extLst>
                </a:gridCol>
                <a:gridCol w="1897107">
                  <a:extLst>
                    <a:ext uri="{9D8B030D-6E8A-4147-A177-3AD203B41FA5}"/>
                  </a:extLst>
                </a:gridCol>
              </a:tblGrid>
              <a:tr h="328101">
                <a:tc>
                  <a:txBody>
                    <a:bodyPr/>
                    <a:lstStyle/>
                    <a:p>
                      <a:pPr algn="l">
                        <a:spcAft>
                          <a:spcPts val="0"/>
                        </a:spcAft>
                      </a:pPr>
                      <a:r>
                        <a:rPr lang="es-ES_tradnl" sz="1100" b="1" dirty="0">
                          <a:solidFill>
                            <a:srgbClr val="FFFFFF"/>
                          </a:solidFill>
                          <a:effectLst/>
                          <a:latin typeface="Cambria"/>
                          <a:ea typeface="ＭＳ 明朝"/>
                          <a:cs typeface="Times New Roman"/>
                        </a:rPr>
                        <a:t> </a:t>
                      </a:r>
                      <a:endParaRPr lang="es-ES_tradnl" sz="1100" dirty="0">
                        <a:effectLst/>
                        <a:latin typeface="Cambria"/>
                        <a:ea typeface="ＭＳ 明朝"/>
                        <a:cs typeface="Times New Roman"/>
                      </a:endParaRPr>
                    </a:p>
                  </a:txBody>
                  <a:tcPr marL="58598" marR="58598" marT="0" marB="0" anchor="ctr">
                    <a:lnR w="12700" cap="flat" cmpd="sng" algn="ctr">
                      <a:solidFill>
                        <a:prstClr val="white"/>
                      </a:solidFill>
                      <a:prstDash val="solid"/>
                      <a:round/>
                      <a:headEnd type="none" w="med" len="med"/>
                      <a:tailEnd type="none" w="med" len="med"/>
                    </a:lnR>
                    <a:solidFill>
                      <a:schemeClr val="bg2">
                        <a:lumMod val="75000"/>
                      </a:schemeClr>
                    </a:solidFill>
                  </a:tcPr>
                </a:tc>
                <a:tc>
                  <a:txBody>
                    <a:bodyPr/>
                    <a:lstStyle/>
                    <a:p>
                      <a:pPr algn="l">
                        <a:spcAft>
                          <a:spcPts val="0"/>
                        </a:spcAft>
                      </a:pPr>
                      <a:r>
                        <a:rPr lang="es-ES_tradnl" sz="1100" b="1" dirty="0">
                          <a:solidFill>
                            <a:srgbClr val="FFFFFF"/>
                          </a:solidFill>
                          <a:effectLst/>
                          <a:latin typeface="Cambria"/>
                          <a:ea typeface="ＭＳ 明朝"/>
                          <a:cs typeface="Times New Roman"/>
                        </a:rPr>
                        <a:t>Plan de salud </a:t>
                      </a:r>
                      <a:endParaRPr lang="es-ES_tradnl" sz="1100" dirty="0">
                        <a:effectLst/>
                        <a:latin typeface="Cambria"/>
                        <a:ea typeface="ＭＳ 明朝"/>
                        <a:cs typeface="Times New Roman"/>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chemeClr val="bg2">
                        <a:lumMod val="75000"/>
                      </a:schemeClr>
                    </a:solidFill>
                  </a:tcPr>
                </a:tc>
                <a:tc>
                  <a:txBody>
                    <a:bodyPr/>
                    <a:lstStyle/>
                    <a:p>
                      <a:pPr algn="l">
                        <a:spcAft>
                          <a:spcPts val="0"/>
                        </a:spcAft>
                      </a:pPr>
                      <a:r>
                        <a:rPr lang="es-ES_tradnl" sz="1100" b="1" dirty="0">
                          <a:solidFill>
                            <a:srgbClr val="FFFFFF"/>
                          </a:solidFill>
                          <a:effectLst/>
                          <a:latin typeface="Cambria"/>
                          <a:ea typeface="ＭＳ 明朝"/>
                          <a:cs typeface="Times New Roman"/>
                        </a:rPr>
                        <a:t>Selección al Ingreso y Movilidad</a:t>
                      </a:r>
                      <a:endParaRPr lang="es-ES_tradnl" sz="1100" dirty="0">
                        <a:effectLst/>
                        <a:latin typeface="Cambria"/>
                        <a:ea typeface="ＭＳ 明朝"/>
                        <a:cs typeface="Times New Roman"/>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chemeClr val="bg2">
                        <a:lumMod val="75000"/>
                      </a:schemeClr>
                    </a:solidFill>
                  </a:tcPr>
                </a:tc>
                <a:tc>
                  <a:txBody>
                    <a:bodyPr/>
                    <a:lstStyle/>
                    <a:p>
                      <a:pPr algn="l">
                        <a:spcAft>
                          <a:spcPts val="0"/>
                        </a:spcAft>
                      </a:pPr>
                      <a:r>
                        <a:rPr lang="es-ES_tradnl" sz="1100" b="1" dirty="0">
                          <a:solidFill>
                            <a:srgbClr val="FFFFFF"/>
                          </a:solidFill>
                          <a:effectLst/>
                          <a:latin typeface="Cambria"/>
                          <a:ea typeface="ＭＳ 明朝"/>
                          <a:cs typeface="Times New Roman"/>
                        </a:rPr>
                        <a:t>Precios y/o</a:t>
                      </a:r>
                      <a:r>
                        <a:rPr lang="es-ES_tradnl" sz="1100" b="1" baseline="0" dirty="0">
                          <a:solidFill>
                            <a:srgbClr val="FFFFFF"/>
                          </a:solidFill>
                          <a:effectLst/>
                          <a:latin typeface="Cambria"/>
                          <a:ea typeface="ＭＳ 明朝"/>
                          <a:cs typeface="Times New Roman"/>
                        </a:rPr>
                        <a:t> Primas</a:t>
                      </a:r>
                      <a:endParaRPr lang="es-ES_tradnl" sz="1100" dirty="0">
                        <a:effectLst/>
                        <a:latin typeface="Cambria"/>
                        <a:ea typeface="ＭＳ 明朝"/>
                        <a:cs typeface="Times New Roman"/>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chemeClr val="bg2">
                        <a:lumMod val="75000"/>
                      </a:schemeClr>
                    </a:solidFill>
                  </a:tcPr>
                </a:tc>
                <a:extLst>
                  <a:ext uri="{0D108BD9-81ED-4DB2-BD59-A6C34878D82A}"/>
                </a:extLst>
              </a:tr>
              <a:tr h="1442910">
                <a:tc>
                  <a:txBody>
                    <a:bodyPr/>
                    <a:lstStyle/>
                    <a:p>
                      <a:pPr algn="l">
                        <a:spcAft>
                          <a:spcPts val="0"/>
                        </a:spcAft>
                      </a:pPr>
                      <a:r>
                        <a:rPr lang="es-ES_tradnl" sz="1100" b="1" dirty="0">
                          <a:effectLst/>
                          <a:latin typeface="Cambria"/>
                          <a:ea typeface="ＭＳ 明朝"/>
                          <a:cs typeface="Times New Roman"/>
                        </a:rPr>
                        <a:t>Gobierno 2019:</a:t>
                      </a:r>
                    </a:p>
                    <a:p>
                      <a:pPr algn="l">
                        <a:spcAft>
                          <a:spcPts val="0"/>
                        </a:spcAft>
                      </a:pPr>
                      <a:endParaRPr lang="es-ES_tradnl" sz="1100" dirty="0">
                        <a:effectLst/>
                        <a:latin typeface="Cambria"/>
                        <a:ea typeface="ＭＳ 明朝"/>
                        <a:cs typeface="Times New Roman"/>
                      </a:endParaRPr>
                    </a:p>
                  </a:txBody>
                  <a:tcPr marL="58598" marR="58598" marT="0" marB="0" anchor="ctr"/>
                </a:tc>
                <a:tc>
                  <a:txBody>
                    <a:bodyPr/>
                    <a:lstStyle/>
                    <a:p>
                      <a:pPr marL="171450" indent="-171450" algn="l">
                        <a:spcAft>
                          <a:spcPts val="0"/>
                        </a:spcAft>
                        <a:buFont typeface="Arial"/>
                        <a:buChar char="•"/>
                      </a:pPr>
                      <a:r>
                        <a:rPr lang="es-ES_tradnl" sz="1100" b="0" dirty="0">
                          <a:solidFill>
                            <a:srgbClr val="000000"/>
                          </a:solidFill>
                          <a:effectLst/>
                          <a:latin typeface="Cambria"/>
                          <a:ea typeface="Times New Roman"/>
                          <a:cs typeface="Cambria"/>
                        </a:rPr>
                        <a:t>Sólo</a:t>
                      </a:r>
                      <a:r>
                        <a:rPr lang="es-ES_tradnl" sz="1100" b="0" baseline="0" dirty="0">
                          <a:solidFill>
                            <a:srgbClr val="000000"/>
                          </a:solidFill>
                          <a:effectLst/>
                          <a:latin typeface="Cambria"/>
                          <a:ea typeface="Times New Roman"/>
                          <a:cs typeface="Cambria"/>
                        </a:rPr>
                        <a:t> p</a:t>
                      </a:r>
                      <a:r>
                        <a:rPr lang="es-ES_tradnl" sz="1100" b="0" dirty="0">
                          <a:solidFill>
                            <a:srgbClr val="000000"/>
                          </a:solidFill>
                          <a:effectLst/>
                          <a:latin typeface="Cambria"/>
                          <a:ea typeface="Times New Roman"/>
                          <a:cs typeface="Cambria"/>
                        </a:rPr>
                        <a:t>ara </a:t>
                      </a:r>
                      <a:r>
                        <a:rPr lang="es-ES_tradnl" sz="1100" b="1" dirty="0">
                          <a:solidFill>
                            <a:srgbClr val="000000"/>
                          </a:solidFill>
                          <a:effectLst/>
                          <a:latin typeface="Cambria"/>
                          <a:ea typeface="Times New Roman"/>
                          <a:cs typeface="Cambria"/>
                        </a:rPr>
                        <a:t>Isapres</a:t>
                      </a:r>
                      <a:r>
                        <a:rPr lang="es-ES_tradnl" sz="1100" b="0" dirty="0">
                          <a:solidFill>
                            <a:srgbClr val="000000"/>
                          </a:solidFill>
                          <a:effectLst/>
                          <a:latin typeface="Cambria"/>
                          <a:ea typeface="Times New Roman"/>
                          <a:cs typeface="Cambria"/>
                        </a:rPr>
                        <a:t>.</a:t>
                      </a:r>
                      <a:endParaRPr lang="es-ES_tradnl" sz="1100" b="0" dirty="0">
                        <a:effectLst/>
                        <a:latin typeface="Cambria"/>
                        <a:ea typeface="ＭＳ 明朝"/>
                        <a:cs typeface="Cambria"/>
                      </a:endParaRPr>
                    </a:p>
                    <a:p>
                      <a:pPr marL="171450" lvl="0" indent="-171450" algn="l">
                        <a:spcAft>
                          <a:spcPts val="0"/>
                        </a:spcAft>
                        <a:buFont typeface="Arial"/>
                        <a:buChar char="•"/>
                      </a:pPr>
                      <a:r>
                        <a:rPr lang="en-US" sz="1100" b="1" dirty="0">
                          <a:solidFill>
                            <a:srgbClr val="000000"/>
                          </a:solidFill>
                          <a:effectLst/>
                          <a:latin typeface="Cambria"/>
                          <a:ea typeface="Times New Roman"/>
                          <a:cs typeface="Cambria"/>
                        </a:rPr>
                        <a:t>C</a:t>
                      </a:r>
                      <a:r>
                        <a:rPr lang="es-ES_tradnl" sz="1100" b="1" dirty="0">
                          <a:solidFill>
                            <a:srgbClr val="000000"/>
                          </a:solidFill>
                          <a:effectLst/>
                          <a:latin typeface="Cambria"/>
                          <a:ea typeface="Times New Roman"/>
                          <a:cs typeface="Cambria"/>
                        </a:rPr>
                        <a:t>opago </a:t>
                      </a:r>
                      <a:r>
                        <a:rPr lang="es-ES_tradnl" sz="1100" b="0" dirty="0">
                          <a:solidFill>
                            <a:srgbClr val="000000"/>
                          </a:solidFill>
                          <a:effectLst/>
                          <a:latin typeface="Cambria"/>
                          <a:ea typeface="Times New Roman"/>
                          <a:cs typeface="Cambria"/>
                        </a:rPr>
                        <a:t>máximo </a:t>
                      </a:r>
                      <a:r>
                        <a:rPr lang="es-ES_tradnl" sz="1100" dirty="0">
                          <a:solidFill>
                            <a:srgbClr val="000000"/>
                          </a:solidFill>
                          <a:effectLst/>
                          <a:latin typeface="Cambria"/>
                          <a:ea typeface="Times New Roman"/>
                          <a:cs typeface="Cambria"/>
                        </a:rPr>
                        <a:t>del 20% hosp.,</a:t>
                      </a:r>
                      <a:r>
                        <a:rPr lang="es-ES_tradnl" sz="1100" baseline="0" dirty="0">
                          <a:solidFill>
                            <a:srgbClr val="000000"/>
                          </a:solidFill>
                          <a:effectLst/>
                          <a:latin typeface="Cambria"/>
                          <a:ea typeface="Times New Roman"/>
                          <a:cs typeface="Cambria"/>
                        </a:rPr>
                        <a:t> de 50% amb.</a:t>
                      </a:r>
                    </a:p>
                    <a:p>
                      <a:pPr marL="171450" lvl="0" indent="-171450" algn="l">
                        <a:spcAft>
                          <a:spcPts val="0"/>
                        </a:spcAft>
                        <a:buFont typeface="Arial"/>
                        <a:buChar char="•"/>
                      </a:pPr>
                      <a:r>
                        <a:rPr lang="es-ES_tradnl" sz="1100" baseline="0" dirty="0">
                          <a:solidFill>
                            <a:srgbClr val="000000"/>
                          </a:solidFill>
                          <a:effectLst/>
                          <a:latin typeface="Cambria"/>
                          <a:ea typeface="Times New Roman"/>
                          <a:cs typeface="Cambria"/>
                        </a:rPr>
                        <a:t>Incluye GES, No GES CAEC, no incluye SIL.</a:t>
                      </a: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Lo no incluido en el Plan, puede ofrecerse como Beneficios complementarios.</a:t>
                      </a:r>
                      <a:endParaRPr lang="es-ES_tradnl" sz="1100" dirty="0">
                        <a:solidFill>
                          <a:schemeClr val="dk1"/>
                        </a:solidFill>
                        <a:effectLst/>
                        <a:latin typeface="Cambria"/>
                        <a:ea typeface="ＭＳ 明朝"/>
                        <a:cs typeface="Times New Roman"/>
                      </a:endParaRPr>
                    </a:p>
                  </a:txBody>
                  <a:tcPr marL="58598" marR="58598" marT="0" marB="0" anchor="ctr"/>
                </a:tc>
                <a:tc>
                  <a:txBody>
                    <a:bodyPr/>
                    <a:lstStyle/>
                    <a:p>
                      <a:pPr marL="171450" lvl="0" indent="-171450" algn="l">
                        <a:spcAft>
                          <a:spcPts val="0"/>
                        </a:spcAft>
                        <a:buFont typeface="Arial"/>
                        <a:buChar char="•"/>
                      </a:pPr>
                      <a:r>
                        <a:rPr lang="es-ES_tradnl" sz="1100" b="1" dirty="0">
                          <a:solidFill>
                            <a:srgbClr val="000000"/>
                          </a:solidFill>
                          <a:effectLst/>
                          <a:latin typeface="Cambria"/>
                          <a:ea typeface="Times New Roman"/>
                          <a:cs typeface="Cambria"/>
                        </a:rPr>
                        <a:t>Sin cautivos.</a:t>
                      </a:r>
                      <a:endParaRPr lang="es-ES_tradnl" sz="1100" dirty="0">
                        <a:effectLst/>
                        <a:latin typeface="Cambria"/>
                        <a:ea typeface="ＭＳ 明朝"/>
                        <a:cs typeface="Cambria"/>
                      </a:endParaRPr>
                    </a:p>
                    <a:p>
                      <a:pPr marL="171450" lvl="0" indent="-171450" algn="l">
                        <a:spcAft>
                          <a:spcPts val="0"/>
                        </a:spcAft>
                        <a:buFont typeface="Arial"/>
                        <a:buChar char="•"/>
                      </a:pPr>
                      <a:r>
                        <a:rPr lang="es-ES_tradnl" sz="1100" b="1" dirty="0">
                          <a:solidFill>
                            <a:srgbClr val="000000"/>
                          </a:solidFill>
                          <a:effectLst/>
                          <a:latin typeface="Cambria"/>
                          <a:ea typeface="Times New Roman"/>
                          <a:cs typeface="Cambria"/>
                        </a:rPr>
                        <a:t>Libre afiliación</a:t>
                      </a:r>
                      <a:r>
                        <a:rPr lang="es-ES_tradnl" sz="1100" dirty="0">
                          <a:solidFill>
                            <a:srgbClr val="000000"/>
                          </a:solidFill>
                          <a:effectLst/>
                          <a:latin typeface="Cambria"/>
                          <a:ea typeface="Times New Roman"/>
                          <a:cs typeface="Cambria"/>
                        </a:rPr>
                        <a:t>: sin declaración de salud y elimina las preexistencia  para afiliados.</a:t>
                      </a: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Mantiene declaración de salud para Fonasa y nuevos cotizantes.</a:t>
                      </a:r>
                      <a:endParaRPr lang="es-ES_tradnl" sz="1100" dirty="0">
                        <a:effectLst/>
                        <a:latin typeface="Cambria"/>
                        <a:ea typeface="ＭＳ 明朝"/>
                        <a:cs typeface="Cambria"/>
                      </a:endParaRPr>
                    </a:p>
                  </a:txBody>
                  <a:tcPr marL="58598" marR="58598"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baseline="0" dirty="0">
                          <a:solidFill>
                            <a:srgbClr val="000000"/>
                          </a:solidFill>
                          <a:effectLst/>
                          <a:latin typeface="Cambria"/>
                          <a:ea typeface="Times New Roman"/>
                          <a:cs typeface="Cambria"/>
                        </a:rPr>
                        <a:t>3 tramos de primas (0-24, 25-50, 50 y más) sin diferencia por sexo.</a:t>
                      </a:r>
                      <a:endParaRPr lang="es-ES_tradnl" sz="1100" dirty="0">
                        <a:solidFill>
                          <a:srgbClr val="000000"/>
                        </a:solidFill>
                        <a:effectLst/>
                        <a:latin typeface="Cambria"/>
                        <a:ea typeface="Times New Roman"/>
                        <a:cs typeface="Cambria"/>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baseline="0" dirty="0">
                          <a:solidFill>
                            <a:srgbClr val="000000"/>
                          </a:solidFill>
                          <a:effectLst/>
                          <a:latin typeface="Cambria"/>
                          <a:ea typeface="Times New Roman"/>
                          <a:cs typeface="Cambria"/>
                        </a:rPr>
                        <a:t>Monitoreo de Precios (índices).</a:t>
                      </a:r>
                    </a:p>
                    <a:p>
                      <a:pPr marL="171450" indent="-171450" algn="l">
                        <a:spcAft>
                          <a:spcPts val="0"/>
                        </a:spcAft>
                        <a:buFont typeface="Arial"/>
                        <a:buChar char="•"/>
                      </a:pPr>
                      <a:endParaRPr lang="es-ES_tradnl" sz="1100" dirty="0">
                        <a:solidFill>
                          <a:schemeClr val="dk1"/>
                        </a:solidFill>
                        <a:effectLst/>
                        <a:latin typeface="Cambria"/>
                        <a:ea typeface="ＭＳ 明朝"/>
                        <a:cs typeface="Times New Roman"/>
                      </a:endParaRPr>
                    </a:p>
                  </a:txBody>
                  <a:tcPr marL="58598" marR="58598" marT="0" marB="0" anchor="ctr"/>
                </a:tc>
                <a:extLst>
                  <a:ext uri="{0D108BD9-81ED-4DB2-BD59-A6C34878D82A}"/>
                </a:extLst>
              </a:tr>
              <a:tr h="984304">
                <a:tc>
                  <a:txBody>
                    <a:bodyPr/>
                    <a:lstStyle/>
                    <a:p>
                      <a:pPr algn="l">
                        <a:spcAft>
                          <a:spcPts val="0"/>
                        </a:spcAft>
                      </a:pPr>
                      <a:r>
                        <a:rPr lang="es-ES_tradnl" sz="1100" b="1" dirty="0">
                          <a:effectLst/>
                          <a:latin typeface="Cambria"/>
                          <a:ea typeface="ＭＳ 明朝"/>
                          <a:cs typeface="Times New Roman"/>
                        </a:rPr>
                        <a:t>Esc. de Salud Publica</a:t>
                      </a:r>
                      <a:r>
                        <a:rPr lang="es-ES_tradnl" sz="1100" b="1" baseline="0" dirty="0">
                          <a:effectLst/>
                          <a:latin typeface="Cambria"/>
                          <a:ea typeface="ＭＳ 明朝"/>
                          <a:cs typeface="Times New Roman"/>
                        </a:rPr>
                        <a:t>,</a:t>
                      </a:r>
                      <a:r>
                        <a:rPr lang="es-ES_tradnl" sz="1100" b="1" dirty="0">
                          <a:effectLst/>
                          <a:latin typeface="Cambria"/>
                          <a:ea typeface="ＭＳ 明朝"/>
                          <a:cs typeface="Times New Roman"/>
                        </a:rPr>
                        <a:t> Col. Médico 2018:</a:t>
                      </a:r>
                    </a:p>
                    <a:p>
                      <a:pPr algn="l">
                        <a:spcAft>
                          <a:spcPts val="0"/>
                        </a:spcAft>
                      </a:pPr>
                      <a:endParaRPr lang="es-ES_tradnl" sz="1100" dirty="0">
                        <a:effectLst/>
                        <a:latin typeface="Cambria"/>
                        <a:ea typeface="ＭＳ 明朝"/>
                        <a:cs typeface="Times New Roman"/>
                      </a:endParaRPr>
                    </a:p>
                  </a:txBody>
                  <a:tcPr marL="58598" marR="58598" marT="0" marB="0" anchor="ctr"/>
                </a:tc>
                <a:tc>
                  <a:txBody>
                    <a:bodyPr/>
                    <a:lstStyle/>
                    <a:p>
                      <a:pPr marL="171450" lvl="0" indent="-171450" algn="l">
                        <a:spcAft>
                          <a:spcPts val="0"/>
                        </a:spcAft>
                        <a:buFont typeface="Arial"/>
                        <a:buChar char="•"/>
                      </a:pPr>
                      <a:r>
                        <a:rPr lang="es-ES_tradnl" sz="1100" b="1" dirty="0">
                          <a:solidFill>
                            <a:srgbClr val="000000"/>
                          </a:solidFill>
                          <a:effectLst/>
                          <a:latin typeface="Cambria"/>
                          <a:ea typeface="Times New Roman"/>
                          <a:cs typeface="Cambria"/>
                        </a:rPr>
                        <a:t>De carácter integral</a:t>
                      </a:r>
                      <a:r>
                        <a:rPr lang="es-ES_tradnl" sz="1100" b="0" dirty="0">
                          <a:solidFill>
                            <a:srgbClr val="000000"/>
                          </a:solidFill>
                          <a:effectLst/>
                          <a:latin typeface="Cambria"/>
                          <a:ea typeface="Times New Roman"/>
                          <a:cs typeface="Cambria"/>
                        </a:rPr>
                        <a:t>:</a:t>
                      </a:r>
                      <a:r>
                        <a:rPr lang="es-ES_tradnl" sz="1100" b="0" baseline="0" dirty="0">
                          <a:solidFill>
                            <a:srgbClr val="000000"/>
                          </a:solidFill>
                          <a:effectLst/>
                          <a:latin typeface="Cambria"/>
                          <a:ea typeface="Times New Roman"/>
                          <a:cs typeface="Cambria"/>
                        </a:rPr>
                        <a:t> </a:t>
                      </a:r>
                      <a:r>
                        <a:rPr lang="es-ES_tradnl" sz="1100" dirty="0">
                          <a:solidFill>
                            <a:srgbClr val="000000"/>
                          </a:solidFill>
                          <a:effectLst/>
                          <a:latin typeface="Cambria"/>
                          <a:ea typeface="Times New Roman"/>
                          <a:cs typeface="Cambria"/>
                        </a:rPr>
                        <a:t>promoción de salud, prevención primaria. detección precoz, tratamiento, rehabilitación y cuidados paliativos.</a:t>
                      </a:r>
                      <a:endParaRPr lang="es-ES_tradnl" sz="1100" dirty="0">
                        <a:effectLst/>
                        <a:latin typeface="Cambria"/>
                        <a:ea typeface="ＭＳ 明朝"/>
                        <a:cs typeface="Cambria"/>
                      </a:endParaRP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Debe considerar las actuales coberturas.</a:t>
                      </a: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Incluye salud Laboral (Mutualidades)</a:t>
                      </a:r>
                      <a:r>
                        <a:rPr lang="es-ES_tradnl" sz="1100" dirty="0">
                          <a:solidFill>
                            <a:schemeClr val="dk1"/>
                          </a:solidFill>
                          <a:effectLst/>
                          <a:latin typeface="Cambria"/>
                          <a:ea typeface="ＭＳ 明朝"/>
                          <a:cs typeface="Times New Roman"/>
                        </a:rPr>
                        <a:t>.</a:t>
                      </a:r>
                    </a:p>
                  </a:txBody>
                  <a:tcPr marL="58598" marR="58598"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b="1" dirty="0">
                          <a:solidFill>
                            <a:srgbClr val="000000"/>
                          </a:solidFill>
                          <a:effectLst/>
                          <a:latin typeface="Cambria"/>
                          <a:ea typeface="Times New Roman"/>
                          <a:cs typeface="Cambria"/>
                        </a:rPr>
                        <a:t>Sin exclusiones</a:t>
                      </a:r>
                      <a:r>
                        <a:rPr lang="es-ES_tradnl" sz="1100" b="0" dirty="0">
                          <a:solidFill>
                            <a:srgbClr val="000000"/>
                          </a:solidFill>
                          <a:effectLst/>
                          <a:latin typeface="Cambria"/>
                          <a:ea typeface="Times New Roman"/>
                          <a:cs typeface="Cambria"/>
                        </a:rPr>
                        <a:t> para afiliados al Sistema único de seguro.</a:t>
                      </a:r>
                      <a:endParaRPr lang="es-ES_tradnl" sz="1100" dirty="0">
                        <a:solidFill>
                          <a:srgbClr val="000000"/>
                        </a:solidFill>
                        <a:effectLst/>
                        <a:latin typeface="Cambria"/>
                        <a:ea typeface="Times New Roman"/>
                        <a:cs typeface="Cambria"/>
                      </a:endParaRPr>
                    </a:p>
                    <a:p>
                      <a:pPr marL="171450" lvl="0" indent="-171450" algn="l">
                        <a:spcAft>
                          <a:spcPts val="0"/>
                        </a:spcAft>
                        <a:buFont typeface="Arial"/>
                        <a:buChar char="•"/>
                      </a:pPr>
                      <a:endParaRPr lang="es-ES_tradnl" sz="1100" dirty="0">
                        <a:effectLst/>
                        <a:latin typeface="Cambria"/>
                        <a:ea typeface="ＭＳ 明朝"/>
                        <a:cs typeface="Cambria"/>
                      </a:endParaRPr>
                    </a:p>
                  </a:txBody>
                  <a:tcPr marL="58598" marR="58598" marT="0" marB="0" anchor="ctr"/>
                </a:tc>
                <a:tc>
                  <a:txBody>
                    <a:bodyPr/>
                    <a:lstStyle/>
                    <a:p>
                      <a:pPr marL="171450" lvl="0" indent="-171450" algn="l">
                        <a:spcAft>
                          <a:spcPts val="0"/>
                        </a:spcAft>
                        <a:buFont typeface="Arial"/>
                        <a:buChar char="•"/>
                      </a:pPr>
                      <a:r>
                        <a:rPr lang="es-ES_tradnl" sz="1100" dirty="0">
                          <a:effectLst/>
                          <a:latin typeface="Cambria"/>
                          <a:ea typeface="ＭＳ 明朝"/>
                          <a:cs typeface="Cambria"/>
                        </a:rPr>
                        <a:t>Prima Comunitaria.</a:t>
                      </a:r>
                    </a:p>
                  </a:txBody>
                  <a:tcPr marL="58598" marR="58598" marT="0" marB="0" anchor="ctr"/>
                </a:tc>
                <a:extLst>
                  <a:ext uri="{0D108BD9-81ED-4DB2-BD59-A6C34878D82A}"/>
                </a:extLst>
              </a:tr>
              <a:tr h="853548">
                <a:tc>
                  <a:txBody>
                    <a:bodyPr/>
                    <a:lstStyle/>
                    <a:p>
                      <a:pPr algn="l">
                        <a:spcAft>
                          <a:spcPts val="0"/>
                        </a:spcAft>
                      </a:pPr>
                      <a:r>
                        <a:rPr lang="es-ES_tradnl" sz="1100" b="1" dirty="0">
                          <a:effectLst/>
                          <a:latin typeface="Cambria"/>
                          <a:ea typeface="ＭＳ 明朝"/>
                          <a:cs typeface="Times New Roman"/>
                        </a:rPr>
                        <a:t>Centro de Estudios Públicos 2017</a:t>
                      </a:r>
                      <a:endParaRPr lang="es-ES_tradnl" sz="1100" dirty="0">
                        <a:effectLst/>
                        <a:latin typeface="Cambria"/>
                        <a:ea typeface="ＭＳ 明朝"/>
                        <a:cs typeface="Times New Roman"/>
                      </a:endParaRPr>
                    </a:p>
                  </a:txBody>
                  <a:tcPr marL="58598" marR="58598" marT="0" marB="0" anchor="ctr"/>
                </a:tc>
                <a:tc>
                  <a:txBody>
                    <a:bodyPr/>
                    <a:lstStyle/>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Define beneficios y el estándar mínimo,</a:t>
                      </a:r>
                      <a:r>
                        <a:rPr lang="es-ES_tradnl" sz="1100" baseline="0" dirty="0">
                          <a:solidFill>
                            <a:srgbClr val="000000"/>
                          </a:solidFill>
                          <a:effectLst/>
                          <a:latin typeface="Cambria"/>
                          <a:ea typeface="Times New Roman"/>
                          <a:cs typeface="Cambria"/>
                        </a:rPr>
                        <a:t> </a:t>
                      </a:r>
                      <a:r>
                        <a:rPr lang="es-ES_tradnl" sz="1100" dirty="0">
                          <a:solidFill>
                            <a:srgbClr val="000000"/>
                          </a:solidFill>
                          <a:effectLst/>
                          <a:latin typeface="Cambria"/>
                          <a:ea typeface="Times New Roman"/>
                          <a:cs typeface="Cambria"/>
                        </a:rPr>
                        <a:t>acceso y tiempos de Espera.</a:t>
                      </a:r>
                      <a:endParaRPr lang="es-ES_tradnl" sz="1100" dirty="0">
                        <a:effectLst/>
                        <a:latin typeface="Cambria"/>
                        <a:ea typeface="ＭＳ 明朝"/>
                        <a:cs typeface="Cambria"/>
                      </a:endParaRP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Los beneficios cubiertos están </a:t>
                      </a:r>
                      <a:r>
                        <a:rPr lang="es-ES_tradnl" sz="1100" b="1" dirty="0">
                          <a:solidFill>
                            <a:srgbClr val="000000"/>
                          </a:solidFill>
                          <a:effectLst/>
                          <a:latin typeface="Cambria"/>
                          <a:ea typeface="Times New Roman"/>
                          <a:cs typeface="Cambria"/>
                        </a:rPr>
                        <a:t>exentos de copagos</a:t>
                      </a:r>
                      <a:r>
                        <a:rPr lang="es-ES_tradnl" sz="1100" dirty="0">
                          <a:solidFill>
                            <a:srgbClr val="000000"/>
                          </a:solidFill>
                          <a:effectLst/>
                          <a:latin typeface="Cambria"/>
                          <a:ea typeface="Times New Roman"/>
                          <a:cs typeface="Cambria"/>
                        </a:rPr>
                        <a:t>, uso de deducibles.</a:t>
                      </a: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b="1" dirty="0">
                          <a:solidFill>
                            <a:srgbClr val="000000"/>
                          </a:solidFill>
                          <a:effectLst/>
                          <a:latin typeface="Cambria"/>
                          <a:ea typeface="Times New Roman"/>
                          <a:cs typeface="Cambria"/>
                        </a:rPr>
                        <a:t>Libre afiliación </a:t>
                      </a:r>
                      <a:r>
                        <a:rPr lang="es-ES_tradnl" sz="1100" b="0" dirty="0">
                          <a:solidFill>
                            <a:srgbClr val="000000"/>
                          </a:solidFill>
                          <a:effectLst/>
                          <a:latin typeface="Cambria"/>
                          <a:ea typeface="Times New Roman"/>
                          <a:cs typeface="Cambria"/>
                        </a:rPr>
                        <a:t>en seguros sin selección al ingreso</a:t>
                      </a:r>
                      <a:r>
                        <a:rPr lang="es-ES_tradnl" sz="1100" b="1" dirty="0">
                          <a:solidFill>
                            <a:srgbClr val="000000"/>
                          </a:solidFill>
                          <a:effectLst/>
                          <a:latin typeface="Cambria"/>
                          <a:ea typeface="Times New Roman"/>
                          <a:cs typeface="Cambria"/>
                        </a:rPr>
                        <a:t>.</a:t>
                      </a:r>
                      <a:endParaRPr lang="es-ES_tradnl" sz="1100" dirty="0">
                        <a:effectLst/>
                        <a:latin typeface="Cambria"/>
                        <a:ea typeface="ＭＳ 明朝"/>
                        <a:cs typeface="Cambria"/>
                      </a:endParaRPr>
                    </a:p>
                    <a:p>
                      <a:pPr marL="171450" lvl="0" indent="-171450" algn="l">
                        <a:spcAft>
                          <a:spcPts val="0"/>
                        </a:spcAft>
                        <a:buFont typeface="Arial"/>
                        <a:buChar char="•"/>
                      </a:pPr>
                      <a:endParaRPr lang="es-ES_tradnl" sz="1100" dirty="0">
                        <a:effectLst/>
                        <a:latin typeface="Cambria"/>
                        <a:ea typeface="ＭＳ 明朝"/>
                        <a:cs typeface="Cambria"/>
                      </a:endParaRPr>
                    </a:p>
                  </a:txBody>
                  <a:tcPr marL="68580" marR="68580" marT="0" marB="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dirty="0">
                          <a:solidFill>
                            <a:srgbClr val="000000"/>
                          </a:solidFill>
                          <a:effectLst/>
                          <a:latin typeface="Cambria"/>
                          <a:ea typeface="Times New Roman"/>
                          <a:cs typeface="Cambria"/>
                        </a:rPr>
                        <a:t>Puede variar en cuanto al nivel de los servicios (prestadores) y deducibles (total 16 planes).</a:t>
                      </a:r>
                      <a:endParaRPr lang="es-ES_tradnl" sz="1100" dirty="0">
                        <a:effectLst/>
                        <a:latin typeface="Cambria"/>
                        <a:ea typeface="ＭＳ 明朝"/>
                        <a:cs typeface="Cambria"/>
                      </a:endParaRPr>
                    </a:p>
                  </a:txBody>
                  <a:tcPr marL="68580" marR="68580" marT="0" marB="0"/>
                </a:tc>
                <a:extLst>
                  <a:ext uri="{0D108BD9-81ED-4DB2-BD59-A6C34878D82A}"/>
                </a:extLst>
              </a:tr>
              <a:tr h="1312406">
                <a:tc>
                  <a:txBody>
                    <a:bodyPr/>
                    <a:lstStyle/>
                    <a:p>
                      <a:pPr algn="l">
                        <a:spcAft>
                          <a:spcPts val="0"/>
                        </a:spcAft>
                      </a:pPr>
                      <a:r>
                        <a:rPr lang="es-ES_tradnl" sz="1100" b="1" dirty="0">
                          <a:effectLst/>
                          <a:latin typeface="Cambria"/>
                          <a:ea typeface="ＭＳ 明朝"/>
                          <a:cs typeface="Times New Roman"/>
                        </a:rPr>
                        <a:t>Instituto de Salud Pública Andrés Bello 2017</a:t>
                      </a:r>
                      <a:endParaRPr lang="es-ES_tradnl" sz="1100" dirty="0">
                        <a:effectLst/>
                        <a:latin typeface="Cambria"/>
                        <a:ea typeface="ＭＳ 明朝"/>
                        <a:cs typeface="Times New Roman"/>
                      </a:endParaRPr>
                    </a:p>
                  </a:txBody>
                  <a:tcPr marL="58598" marR="58598" marT="0" marB="0" anchor="ctr"/>
                </a:tc>
                <a:tc>
                  <a:txBody>
                    <a:bodyPr/>
                    <a:lstStyle/>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Para </a:t>
                      </a:r>
                      <a:r>
                        <a:rPr lang="es-ES_tradnl" sz="1100" b="1" dirty="0">
                          <a:solidFill>
                            <a:srgbClr val="000000"/>
                          </a:solidFill>
                          <a:effectLst/>
                          <a:latin typeface="Cambria"/>
                          <a:ea typeface="Times New Roman"/>
                          <a:cs typeface="Cambria"/>
                        </a:rPr>
                        <a:t>Isapres y Fonasa</a:t>
                      </a:r>
                      <a:r>
                        <a:rPr lang="es-ES_tradnl" sz="1100" b="1" baseline="0" dirty="0">
                          <a:solidFill>
                            <a:srgbClr val="000000"/>
                          </a:solidFill>
                          <a:effectLst/>
                          <a:latin typeface="Cambria"/>
                          <a:ea typeface="Times New Roman"/>
                          <a:cs typeface="Cambria"/>
                        </a:rPr>
                        <a:t> </a:t>
                      </a:r>
                      <a:r>
                        <a:rPr lang="es-ES_tradnl" sz="1100" b="0" baseline="0" dirty="0">
                          <a:solidFill>
                            <a:srgbClr val="000000"/>
                          </a:solidFill>
                          <a:effectLst/>
                          <a:latin typeface="Cambria"/>
                          <a:ea typeface="Times New Roman"/>
                          <a:cs typeface="Cambria"/>
                        </a:rPr>
                        <a:t>(primera etapa solo Isapre).</a:t>
                      </a:r>
                      <a:endParaRPr lang="es-ES_tradnl" sz="1100" b="0" dirty="0">
                        <a:solidFill>
                          <a:srgbClr val="000000"/>
                        </a:solidFill>
                        <a:effectLst/>
                        <a:latin typeface="Cambria"/>
                        <a:ea typeface="Times New Roman"/>
                        <a:cs typeface="Cambria"/>
                      </a:endParaRP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Define </a:t>
                      </a:r>
                      <a:r>
                        <a:rPr lang="es-ES_tradnl" sz="1100" b="1" dirty="0">
                          <a:solidFill>
                            <a:srgbClr val="000000"/>
                          </a:solidFill>
                          <a:effectLst/>
                          <a:latin typeface="Cambria"/>
                          <a:ea typeface="Times New Roman"/>
                          <a:cs typeface="Cambria"/>
                        </a:rPr>
                        <a:t>modelo de atención</a:t>
                      </a:r>
                      <a:r>
                        <a:rPr lang="es-ES_tradnl" sz="1100" b="0" dirty="0">
                          <a:solidFill>
                            <a:srgbClr val="000000"/>
                          </a:solidFill>
                          <a:effectLst/>
                          <a:latin typeface="Cambria"/>
                          <a:ea typeface="Times New Roman"/>
                          <a:cs typeface="Cambria"/>
                        </a:rPr>
                        <a:t>. Separa SIL.</a:t>
                      </a:r>
                      <a:endParaRPr lang="es-ES_tradnl" sz="1100" dirty="0">
                        <a:effectLst/>
                        <a:latin typeface="Cambria"/>
                        <a:ea typeface="ＭＳ 明朝"/>
                        <a:cs typeface="Cambria"/>
                      </a:endParaRP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Define</a:t>
                      </a:r>
                      <a:r>
                        <a:rPr lang="es-ES_tradnl" sz="1100" baseline="0" dirty="0">
                          <a:solidFill>
                            <a:srgbClr val="000000"/>
                          </a:solidFill>
                          <a:effectLst/>
                          <a:latin typeface="Cambria"/>
                          <a:ea typeface="Times New Roman"/>
                          <a:cs typeface="Cambria"/>
                        </a:rPr>
                        <a:t> </a:t>
                      </a:r>
                      <a:r>
                        <a:rPr lang="es-ES_tradnl" sz="1100" b="1" dirty="0">
                          <a:solidFill>
                            <a:srgbClr val="000000"/>
                          </a:solidFill>
                          <a:effectLst/>
                          <a:latin typeface="Cambria"/>
                          <a:ea typeface="Times New Roman"/>
                          <a:cs typeface="Cambria"/>
                        </a:rPr>
                        <a:t>marco de incentivos</a:t>
                      </a:r>
                      <a:r>
                        <a:rPr lang="es-ES_tradnl" sz="1100" dirty="0">
                          <a:solidFill>
                            <a:srgbClr val="000000"/>
                          </a:solidFill>
                          <a:effectLst/>
                          <a:latin typeface="Cambria"/>
                          <a:ea typeface="Times New Roman"/>
                          <a:cs typeface="Cambria"/>
                        </a:rPr>
                        <a:t> para que las instituciones aseguradoras, prestadoras, públicos y privado, cambien modelo de atención y compra.</a:t>
                      </a:r>
                      <a:endParaRPr lang="es-ES_tradnl" sz="1100" dirty="0">
                        <a:effectLst/>
                        <a:latin typeface="Cambria"/>
                        <a:ea typeface="ＭＳ 明朝"/>
                        <a:cs typeface="Cambria"/>
                      </a:endParaRP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Características: transparente, costo-efectivo, Universal, integral, priorizado, garantista y autónomo.</a:t>
                      </a:r>
                    </a:p>
                  </a:txBody>
                  <a:tcPr marL="68580" marR="68580" marT="0" marB="0"/>
                </a:tc>
                <a:tc>
                  <a:txBody>
                    <a:bodyPr/>
                    <a:lstStyle/>
                    <a:p>
                      <a:pPr marL="171450" lvl="0" indent="-171450" algn="l">
                        <a:spcAft>
                          <a:spcPts val="0"/>
                        </a:spcAft>
                        <a:buFont typeface="Arial"/>
                        <a:buChar char="•"/>
                      </a:pPr>
                      <a:r>
                        <a:rPr lang="es-ES_tradnl" sz="1100" dirty="0">
                          <a:effectLst/>
                          <a:latin typeface="Cambria"/>
                          <a:ea typeface="ＭＳ 明朝"/>
                          <a:cs typeface="Cambria"/>
                        </a:rPr>
                        <a:t>Libre movilidad entre seguros privados en el corto</a:t>
                      </a:r>
                      <a:r>
                        <a:rPr lang="es-ES_tradnl" sz="1100" baseline="0" dirty="0">
                          <a:effectLst/>
                          <a:latin typeface="Cambria"/>
                          <a:ea typeface="ＭＳ 明朝"/>
                          <a:cs typeface="Cambria"/>
                        </a:rPr>
                        <a:t> plazo.</a:t>
                      </a:r>
                    </a:p>
                    <a:p>
                      <a:pPr marL="171450" lvl="0" indent="-171450" algn="l">
                        <a:spcAft>
                          <a:spcPts val="0"/>
                        </a:spcAft>
                        <a:buFont typeface="Arial"/>
                        <a:buChar char="•"/>
                      </a:pPr>
                      <a:r>
                        <a:rPr lang="es-ES_tradnl" sz="1100" baseline="0" dirty="0">
                          <a:effectLst/>
                          <a:latin typeface="Cambria"/>
                          <a:ea typeface="ＭＳ 明朝"/>
                          <a:cs typeface="Cambria"/>
                        </a:rPr>
                        <a:t>Libre movilidad entre todos los seguros en el mediano Plazo( 5 años).</a:t>
                      </a:r>
                      <a:endParaRPr lang="es-ES_tradnl" sz="1100" dirty="0">
                        <a:effectLst/>
                        <a:latin typeface="Cambria"/>
                        <a:ea typeface="ＭＳ 明朝"/>
                        <a:cs typeface="Cambria"/>
                      </a:endParaRPr>
                    </a:p>
                  </a:txBody>
                  <a:tcPr marL="68580" marR="68580" marT="0" marB="0"/>
                </a:tc>
                <a:tc>
                  <a:txBody>
                    <a:bodyPr/>
                    <a:lstStyle/>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Prima comunitaria plana afiliados Isapre en primera etapa.</a:t>
                      </a:r>
                    </a:p>
                    <a:p>
                      <a:pPr marL="171450" lvl="0" indent="-171450" algn="l">
                        <a:spcAft>
                          <a:spcPts val="0"/>
                        </a:spcAft>
                        <a:buFont typeface="Arial"/>
                        <a:buChar char="•"/>
                      </a:pPr>
                      <a:r>
                        <a:rPr lang="es-ES_tradnl" sz="1100" dirty="0">
                          <a:solidFill>
                            <a:srgbClr val="000000"/>
                          </a:solidFill>
                          <a:effectLst/>
                          <a:latin typeface="Cambria"/>
                          <a:ea typeface="Times New Roman"/>
                          <a:cs typeface="Cambria"/>
                        </a:rPr>
                        <a:t>Prima comunitaria global plana para segunda etapa.</a:t>
                      </a:r>
                      <a:endParaRPr lang="es-ES_tradnl" sz="1100" dirty="0">
                        <a:effectLst/>
                        <a:latin typeface="Cambria"/>
                        <a:ea typeface="ＭＳ 明朝"/>
                        <a:cs typeface="Cambria"/>
                      </a:endParaRPr>
                    </a:p>
                  </a:txBody>
                  <a:tcPr marL="68580" marR="68580" marT="0" marB="0"/>
                </a:tc>
                <a:extLst>
                  <a:ext uri="{0D108BD9-81ED-4DB2-BD59-A6C34878D82A}"/>
                </a:extLst>
              </a:tr>
              <a:tr h="444516">
                <a:tc>
                  <a:txBody>
                    <a:bodyPr/>
                    <a:lstStyle/>
                    <a:p>
                      <a:pPr algn="l">
                        <a:spcAft>
                          <a:spcPts val="0"/>
                        </a:spcAft>
                      </a:pPr>
                      <a:r>
                        <a:rPr lang="es-ES_tradnl" sz="1100" b="1" dirty="0">
                          <a:effectLst/>
                          <a:latin typeface="Cambria"/>
                          <a:ea typeface="ＭＳ 明朝"/>
                          <a:cs typeface="Times New Roman"/>
                        </a:rPr>
                        <a:t>Isapres</a:t>
                      </a:r>
                    </a:p>
                  </a:txBody>
                  <a:tcPr marL="58598" marR="58598" marT="0" marB="0" anchor="ctr"/>
                </a:tc>
                <a:tc>
                  <a:txBody>
                    <a:bodyPr/>
                    <a:lstStyle/>
                    <a:p>
                      <a:pPr marL="171450" lvl="0" indent="-171450" algn="l">
                        <a:spcAft>
                          <a:spcPts val="0"/>
                        </a:spcAft>
                        <a:buFont typeface="Arial"/>
                        <a:buChar char="•"/>
                      </a:pPr>
                      <a:r>
                        <a:rPr lang="es-ES_tradnl" sz="1100" dirty="0">
                          <a:effectLst/>
                          <a:latin typeface="Cambria"/>
                          <a:ea typeface="ＭＳ 明朝"/>
                          <a:cs typeface="Cambria"/>
                        </a:rPr>
                        <a:t>Plan único para</a:t>
                      </a:r>
                      <a:r>
                        <a:rPr lang="es-ES_tradnl" sz="1100" baseline="0" dirty="0">
                          <a:effectLst/>
                          <a:latin typeface="Cambria"/>
                          <a:ea typeface="ＭＳ 明朝"/>
                          <a:cs typeface="Cambria"/>
                        </a:rPr>
                        <a:t> Isapres  y planes complementarios. </a:t>
                      </a:r>
                      <a:endParaRPr lang="es-ES_tradnl" sz="1100" dirty="0">
                        <a:effectLst/>
                        <a:latin typeface="Cambria"/>
                        <a:ea typeface="ＭＳ 明朝"/>
                        <a:cs typeface="Cambria"/>
                      </a:endParaRPr>
                    </a:p>
                  </a:txBody>
                  <a:tcPr marL="68580" marR="68580" marT="0" marB="0"/>
                </a:tc>
                <a:tc>
                  <a:txBody>
                    <a:bodyPr/>
                    <a:lstStyle/>
                    <a:p>
                      <a:pPr marL="171450" lvl="0" indent="-171450" algn="l">
                        <a:spcAft>
                          <a:spcPts val="0"/>
                        </a:spcAft>
                        <a:buFont typeface="Arial"/>
                        <a:buChar char="•"/>
                      </a:pPr>
                      <a:r>
                        <a:rPr lang="es-ES_tradnl" sz="1100" dirty="0">
                          <a:effectLst/>
                          <a:latin typeface="Cambria"/>
                          <a:ea typeface="ＭＳ 明朝"/>
                          <a:cs typeface="Cambria"/>
                        </a:rPr>
                        <a:t>Movilidad</a:t>
                      </a:r>
                      <a:r>
                        <a:rPr lang="es-ES_tradnl" sz="1100" baseline="0" dirty="0">
                          <a:effectLst/>
                          <a:latin typeface="Cambria"/>
                          <a:ea typeface="ＭＳ 明朝"/>
                          <a:cs typeface="Cambria"/>
                        </a:rPr>
                        <a:t> entre Isapres.</a:t>
                      </a:r>
                      <a:endParaRPr lang="es-ES_tradnl" sz="1100" dirty="0">
                        <a:effectLst/>
                        <a:latin typeface="Cambria"/>
                        <a:ea typeface="ＭＳ 明朝"/>
                        <a:cs typeface="Cambria"/>
                      </a:endParaRPr>
                    </a:p>
                  </a:txBody>
                  <a:tcPr marL="68580" marR="68580" marT="0" marB="0"/>
                </a:tc>
                <a:tc>
                  <a:txBody>
                    <a:bodyPr/>
                    <a:lstStyle/>
                    <a:p>
                      <a:pPr marL="171450" lvl="0" indent="-171450" algn="l">
                        <a:spcAft>
                          <a:spcPts val="0"/>
                        </a:spcAft>
                        <a:buFont typeface="Arial"/>
                        <a:buChar char="•"/>
                      </a:pPr>
                      <a:r>
                        <a:rPr lang="es-ES_tradnl" sz="1100" dirty="0">
                          <a:effectLst/>
                          <a:latin typeface="Cambria"/>
                          <a:ea typeface="ＭＳ 明朝"/>
                          <a:cs typeface="Cambria"/>
                        </a:rPr>
                        <a:t>Prima Plana en relación al Plan.</a:t>
                      </a:r>
                    </a:p>
                  </a:txBody>
                  <a:tcPr marL="68580" marR="68580" marT="0" marB="0"/>
                </a:tc>
                <a:extLst>
                  <a:ext uri="{0D108BD9-81ED-4DB2-BD59-A6C34878D82A}"/>
                </a:extLst>
              </a:tr>
            </a:tbl>
          </a:graphicData>
        </a:graphic>
      </p:graphicFrame>
      <p:sp>
        <p:nvSpPr>
          <p:cNvPr id="26666" name="Title 4"/>
          <p:cNvSpPr>
            <a:spLocks noGrp="1"/>
          </p:cNvSpPr>
          <p:nvPr>
            <p:ph type="title"/>
          </p:nvPr>
        </p:nvSpPr>
        <p:spPr>
          <a:xfrm>
            <a:off x="457200" y="339725"/>
            <a:ext cx="8229600" cy="573088"/>
          </a:xfrm>
        </p:spPr>
        <p:txBody>
          <a:bodyPr/>
          <a:lstStyle/>
          <a:p>
            <a:r>
              <a:rPr lang="es-ES_tradnl" sz="3200" smtClean="0"/>
              <a:t>Aspectos Operacionales de las Propuestas </a:t>
            </a:r>
          </a:p>
        </p:txBody>
      </p:sp>
      <p:sp>
        <p:nvSpPr>
          <p:cNvPr id="26667"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666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CC223E-AE4A-4337-A4B2-66E655F0756A}"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4788" y="1906588"/>
          <a:ext cx="8758237" cy="4221162"/>
        </p:xfrm>
        <a:graphic>
          <a:graphicData uri="http://schemas.openxmlformats.org/drawingml/2006/table">
            <a:tbl>
              <a:tblPr firstRow="1" bandRow="1">
                <a:tableStyleId>{5C22544A-7EE6-4342-B048-85BDC9FD1C3A}</a:tableStyleId>
              </a:tblPr>
              <a:tblGrid>
                <a:gridCol w="1287134">
                  <a:extLst>
                    <a:ext uri="{9D8B030D-6E8A-4147-A177-3AD203B41FA5}"/>
                  </a:extLst>
                </a:gridCol>
                <a:gridCol w="3107929">
                  <a:extLst>
                    <a:ext uri="{9D8B030D-6E8A-4147-A177-3AD203B41FA5}"/>
                  </a:extLst>
                </a:gridCol>
                <a:gridCol w="1965609">
                  <a:extLst>
                    <a:ext uri="{9D8B030D-6E8A-4147-A177-3AD203B41FA5}"/>
                  </a:extLst>
                </a:gridCol>
                <a:gridCol w="2396051">
                  <a:extLst>
                    <a:ext uri="{9D8B030D-6E8A-4147-A177-3AD203B41FA5}"/>
                  </a:extLst>
                </a:gridCol>
              </a:tblGrid>
              <a:tr h="207803">
                <a:tc>
                  <a:txBody>
                    <a:bodyPr/>
                    <a:lstStyle/>
                    <a:p>
                      <a:pPr>
                        <a:spcAft>
                          <a:spcPts val="0"/>
                        </a:spcAft>
                      </a:pPr>
                      <a:r>
                        <a:rPr lang="es-ES_tradnl" sz="1100" b="1" dirty="0">
                          <a:solidFill>
                            <a:srgbClr val="FFFFFF"/>
                          </a:solidFill>
                          <a:effectLst/>
                          <a:latin typeface="Cambria"/>
                          <a:ea typeface="ＭＳ 明朝"/>
                          <a:cs typeface="Times New Roman"/>
                        </a:rPr>
                        <a:t> </a:t>
                      </a:r>
                      <a:endParaRPr lang="es-ES_tradnl" sz="1100" dirty="0">
                        <a:effectLst/>
                        <a:latin typeface="Cambria"/>
                        <a:ea typeface="ＭＳ 明朝"/>
                        <a:cs typeface="Times New Roman"/>
                      </a:endParaRPr>
                    </a:p>
                  </a:txBody>
                  <a:tcPr marL="58598" marR="58598" marT="0" marB="0" anchor="ctr">
                    <a:lnR w="12700" cap="flat" cmpd="sng" algn="ctr">
                      <a:solidFill>
                        <a:prstClr val="white"/>
                      </a:solidFill>
                      <a:prstDash val="solid"/>
                      <a:round/>
                      <a:headEnd type="none" w="med" len="med"/>
                      <a:tailEnd type="none" w="med" len="med"/>
                    </a:lnR>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Times New Roman"/>
                        </a:rPr>
                        <a:t>Mancomunión</a:t>
                      </a:r>
                      <a:endParaRPr lang="es-ES_tradnl" sz="1100" dirty="0">
                        <a:effectLst/>
                        <a:latin typeface="Cambria"/>
                        <a:ea typeface="ＭＳ 明朝"/>
                        <a:cs typeface="Times New Roman"/>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Times New Roman"/>
                        </a:rPr>
                        <a:t>Financiamiento</a:t>
                      </a:r>
                      <a:endParaRPr lang="es-ES_tradnl" sz="1100" dirty="0">
                        <a:effectLst/>
                        <a:latin typeface="Cambria"/>
                        <a:ea typeface="ＭＳ 明朝"/>
                        <a:cs typeface="Times New Roman"/>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Times New Roman"/>
                        </a:rPr>
                        <a:t>Prestación</a:t>
                      </a:r>
                      <a:endParaRPr lang="es-ES_tradnl" sz="1100" dirty="0">
                        <a:effectLst/>
                        <a:latin typeface="Cambria"/>
                        <a:ea typeface="ＭＳ 明朝"/>
                        <a:cs typeface="Times New Roman"/>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solidFill>
                      <a:schemeClr val="bg2">
                        <a:lumMod val="75000"/>
                      </a:schemeClr>
                    </a:solidFill>
                  </a:tcPr>
                </a:tc>
                <a:extLst>
                  <a:ext uri="{0D108BD9-81ED-4DB2-BD59-A6C34878D82A}"/>
                </a:extLst>
              </a:tr>
              <a:tr h="925466">
                <a:tc>
                  <a:txBody>
                    <a:bodyPr/>
                    <a:lstStyle/>
                    <a:p>
                      <a:pPr>
                        <a:spcAft>
                          <a:spcPts val="0"/>
                        </a:spcAft>
                      </a:pPr>
                      <a:r>
                        <a:rPr lang="es-ES_tradnl" sz="1100" b="1" dirty="0">
                          <a:effectLst/>
                          <a:latin typeface="Cambria"/>
                          <a:ea typeface="ＭＳ 明朝"/>
                          <a:cs typeface="Times New Roman"/>
                        </a:rPr>
                        <a:t>Gobierno 2019:</a:t>
                      </a:r>
                    </a:p>
                    <a:p>
                      <a:pPr>
                        <a:spcAft>
                          <a:spcPts val="0"/>
                        </a:spcAft>
                      </a:pPr>
                      <a:endParaRPr lang="es-ES_tradnl" sz="1100" dirty="0">
                        <a:effectLst/>
                        <a:latin typeface="Cambria"/>
                        <a:ea typeface="ＭＳ 明朝"/>
                        <a:cs typeface="Times New Roman"/>
                      </a:endParaRPr>
                    </a:p>
                  </a:txBody>
                  <a:tcPr marL="58598" marR="58598" marT="0" marB="0" anchor="ctr"/>
                </a:tc>
                <a:tc>
                  <a:txBody>
                    <a:bodyPr/>
                    <a:lstStyle/>
                    <a:p>
                      <a:pPr marL="171450" indent="-171450" algn="just">
                        <a:spcAft>
                          <a:spcPts val="0"/>
                        </a:spcAft>
                        <a:buFont typeface="Arial"/>
                        <a:buChar char="•"/>
                      </a:pPr>
                      <a:r>
                        <a:rPr lang="es-ES_tradnl" sz="1100" b="1" dirty="0">
                          <a:solidFill>
                            <a:srgbClr val="000000"/>
                          </a:solidFill>
                          <a:effectLst/>
                          <a:latin typeface="Cambria"/>
                          <a:ea typeface="Times New Roman"/>
                          <a:cs typeface="Cambria"/>
                        </a:rPr>
                        <a:t>Fondo de compensación,</a:t>
                      </a:r>
                      <a:r>
                        <a:rPr lang="es-ES_tradnl" sz="1100" b="1" baseline="0" dirty="0">
                          <a:solidFill>
                            <a:srgbClr val="000000"/>
                          </a:solidFill>
                          <a:effectLst/>
                          <a:latin typeface="Cambria"/>
                          <a:ea typeface="Times New Roman"/>
                          <a:cs typeface="Cambria"/>
                        </a:rPr>
                        <a:t> sólo en Isapre.</a:t>
                      </a:r>
                      <a:endParaRPr lang="es-ES_tradnl" sz="1100" dirty="0">
                        <a:effectLst/>
                        <a:latin typeface="Cambria"/>
                        <a:ea typeface="ＭＳ 明朝"/>
                        <a:cs typeface="Cambria"/>
                      </a:endParaRPr>
                    </a:p>
                    <a:p>
                      <a:pPr marL="171450" lvl="0" indent="-171450" algn="just">
                        <a:spcAft>
                          <a:spcPts val="0"/>
                        </a:spcAft>
                        <a:buFont typeface="Arial"/>
                        <a:buChar char="•"/>
                      </a:pPr>
                      <a:r>
                        <a:rPr lang="es-ES_tradnl" sz="1100" dirty="0">
                          <a:solidFill>
                            <a:srgbClr val="000000"/>
                          </a:solidFill>
                          <a:effectLst/>
                          <a:latin typeface="Cambria"/>
                          <a:ea typeface="Times New Roman"/>
                          <a:cs typeface="Cambria"/>
                        </a:rPr>
                        <a:t>Entre las ISAPRES abiertas, en relación al Plan.</a:t>
                      </a:r>
                    </a:p>
                    <a:p>
                      <a:pPr marL="171450" lvl="0" indent="-171450" algn="just">
                        <a:spcAft>
                          <a:spcPts val="0"/>
                        </a:spcAft>
                        <a:buFont typeface="Arial"/>
                        <a:buChar char="•"/>
                      </a:pPr>
                      <a:r>
                        <a:rPr lang="es-ES_tradnl" sz="1100" dirty="0">
                          <a:solidFill>
                            <a:srgbClr val="000000"/>
                          </a:solidFill>
                          <a:effectLst/>
                          <a:latin typeface="Cambria"/>
                          <a:ea typeface="Times New Roman"/>
                          <a:cs typeface="Cambria"/>
                        </a:rPr>
                        <a:t>Considera sexo, condición de salud.</a:t>
                      </a:r>
                      <a:endParaRPr lang="es-ES_tradnl" sz="1100" dirty="0">
                        <a:effectLst/>
                        <a:latin typeface="Cambria"/>
                        <a:ea typeface="ＭＳ 明朝"/>
                        <a:cs typeface="Cambria"/>
                      </a:endParaRPr>
                    </a:p>
                    <a:p>
                      <a:pPr marL="171450" lvl="0" indent="-171450" algn="just">
                        <a:spcAft>
                          <a:spcPts val="0"/>
                        </a:spcAft>
                        <a:buFont typeface="Arial"/>
                        <a:buChar char="•"/>
                      </a:pPr>
                      <a:r>
                        <a:rPr lang="es-ES_tradnl" sz="1100" dirty="0">
                          <a:solidFill>
                            <a:srgbClr val="000000"/>
                          </a:solidFill>
                          <a:effectLst/>
                          <a:latin typeface="Cambria"/>
                          <a:ea typeface="Times New Roman"/>
                          <a:cs typeface="Cambria"/>
                        </a:rPr>
                        <a:t>Tres tramos para "disminuir significativamente las posibles discriminaciones por edad.</a:t>
                      </a:r>
                      <a:endParaRPr lang="es-ES_tradnl" sz="1100" b="1" dirty="0">
                        <a:solidFill>
                          <a:srgbClr val="000000"/>
                        </a:solidFill>
                        <a:effectLst/>
                        <a:latin typeface="Cambria"/>
                        <a:ea typeface="Times New Roman"/>
                        <a:cs typeface="Cambria"/>
                      </a:endParaRPr>
                    </a:p>
                  </a:txBody>
                  <a:tcPr marL="58598" marR="58598" marT="0" marB="0" anchor="ctr"/>
                </a:tc>
                <a:tc>
                  <a:txBody>
                    <a:bodyPr/>
                    <a:lstStyle/>
                    <a:p>
                      <a:pPr marL="171450" lvl="0" indent="-171450" algn="just">
                        <a:spcAft>
                          <a:spcPts val="0"/>
                        </a:spcAft>
                        <a:buFont typeface="Arial"/>
                        <a:buChar char="•"/>
                      </a:pPr>
                      <a:r>
                        <a:rPr lang="es-ES_tradnl" sz="1100" dirty="0">
                          <a:solidFill>
                            <a:srgbClr val="000000"/>
                          </a:solidFill>
                          <a:effectLst/>
                          <a:latin typeface="Cambria"/>
                          <a:ea typeface="Times New Roman"/>
                          <a:cs typeface="Cambria"/>
                        </a:rPr>
                        <a:t>Cotizaciones.</a:t>
                      </a:r>
                      <a:endParaRPr lang="es-ES_tradnl" sz="1100" baseline="0" dirty="0">
                        <a:solidFill>
                          <a:srgbClr val="000000"/>
                        </a:solidFill>
                        <a:effectLst/>
                        <a:latin typeface="Cambria"/>
                        <a:ea typeface="Times New Roman"/>
                        <a:cs typeface="Cambria"/>
                      </a:endParaRPr>
                    </a:p>
                    <a:p>
                      <a:pPr marL="171450" lvl="0" indent="-171450" algn="just">
                        <a:spcAft>
                          <a:spcPts val="0"/>
                        </a:spcAft>
                        <a:buFont typeface="Arial"/>
                        <a:buChar char="•"/>
                      </a:pPr>
                      <a:r>
                        <a:rPr lang="es-ES_tradnl" sz="1100" baseline="0" dirty="0">
                          <a:solidFill>
                            <a:srgbClr val="000000"/>
                          </a:solidFill>
                          <a:effectLst/>
                          <a:latin typeface="Cambria"/>
                          <a:ea typeface="Times New Roman"/>
                          <a:cs typeface="Cambria"/>
                        </a:rPr>
                        <a:t>Aportes públicos para los menores ingresos.</a:t>
                      </a:r>
                    </a:p>
                    <a:p>
                      <a:pPr marL="171450" lvl="0" indent="-171450" algn="just">
                        <a:spcAft>
                          <a:spcPts val="0"/>
                        </a:spcAft>
                        <a:buFont typeface="Arial"/>
                        <a:buChar char="•"/>
                      </a:pPr>
                      <a:r>
                        <a:rPr lang="es-ES_tradnl" sz="1100" baseline="0" dirty="0">
                          <a:solidFill>
                            <a:srgbClr val="000000"/>
                          </a:solidFill>
                          <a:effectLst/>
                          <a:latin typeface="Cambria"/>
                          <a:ea typeface="Times New Roman"/>
                          <a:cs typeface="Cambria"/>
                        </a:rPr>
                        <a:t>Separación del SIL.</a:t>
                      </a:r>
                      <a:endParaRPr lang="es-ES_tradnl" sz="1100" dirty="0">
                        <a:effectLst/>
                        <a:latin typeface="Cambria"/>
                        <a:ea typeface="ＭＳ 明朝"/>
                        <a:cs typeface="Cambria"/>
                      </a:endParaRPr>
                    </a:p>
                    <a:p>
                      <a:pPr marL="171450" indent="-171450">
                        <a:spcAft>
                          <a:spcPts val="0"/>
                        </a:spcAft>
                        <a:buFont typeface="Arial"/>
                        <a:buChar char="•"/>
                      </a:pPr>
                      <a:endParaRPr lang="es-ES_tradnl" sz="1100" dirty="0">
                        <a:solidFill>
                          <a:schemeClr val="dk1"/>
                        </a:solidFill>
                        <a:effectLst/>
                        <a:latin typeface="Cambria"/>
                        <a:ea typeface="ＭＳ 明朝"/>
                        <a:cs typeface="Times New Roman"/>
                      </a:endParaRPr>
                    </a:p>
                  </a:txBody>
                  <a:tcPr marL="58598" marR="58598" marT="0" marB="0" anchor="ctr"/>
                </a:tc>
                <a:tc>
                  <a:txBody>
                    <a:bodyPr/>
                    <a:lstStyle/>
                    <a:p>
                      <a:pPr marL="171450" indent="-171450">
                        <a:spcAft>
                          <a:spcPts val="0"/>
                        </a:spcAft>
                        <a:buFont typeface="Arial"/>
                        <a:buChar char="•"/>
                      </a:pPr>
                      <a:r>
                        <a:rPr lang="es-ES_tradnl" sz="1100" dirty="0">
                          <a:solidFill>
                            <a:schemeClr val="dk1"/>
                          </a:solidFill>
                          <a:effectLst/>
                          <a:latin typeface="Cambria"/>
                          <a:ea typeface="ＭＳ 明朝"/>
                          <a:cs typeface="Times New Roman"/>
                        </a:rPr>
                        <a:t>Prestadores públicos y privados.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b="1" baseline="0" dirty="0">
                          <a:solidFill>
                            <a:srgbClr val="000000"/>
                          </a:solidFill>
                          <a:effectLst/>
                          <a:latin typeface="Cambria"/>
                          <a:ea typeface="Times New Roman"/>
                          <a:cs typeface="Cambria"/>
                        </a:rPr>
                        <a:t>Redes</a:t>
                      </a:r>
                      <a:r>
                        <a:rPr lang="es-ES_tradnl" sz="1100" baseline="0" dirty="0">
                          <a:solidFill>
                            <a:srgbClr val="000000"/>
                          </a:solidFill>
                          <a:effectLst/>
                          <a:latin typeface="Cambria"/>
                          <a:ea typeface="Times New Roman"/>
                          <a:cs typeface="Cambria"/>
                        </a:rPr>
                        <a:t>, máximo 3 por asegurador.</a:t>
                      </a:r>
                    </a:p>
                    <a:p>
                      <a:pPr marL="171450" indent="-171450">
                        <a:spcAft>
                          <a:spcPts val="0"/>
                        </a:spcAft>
                        <a:buFont typeface="Arial"/>
                        <a:buChar char="•"/>
                      </a:pPr>
                      <a:endParaRPr lang="es-ES_tradnl" sz="1100" dirty="0">
                        <a:solidFill>
                          <a:schemeClr val="dk1"/>
                        </a:solidFill>
                        <a:effectLst/>
                        <a:latin typeface="Cambria"/>
                        <a:ea typeface="ＭＳ 明朝"/>
                        <a:cs typeface="Times New Roman"/>
                      </a:endParaRPr>
                    </a:p>
                  </a:txBody>
                  <a:tcPr marL="58598" marR="58598" marT="0" marB="0" anchor="ctr"/>
                </a:tc>
                <a:extLst>
                  <a:ext uri="{0D108BD9-81ED-4DB2-BD59-A6C34878D82A}"/>
                </a:extLst>
              </a:tr>
              <a:tr h="680919">
                <a:tc>
                  <a:txBody>
                    <a:bodyPr/>
                    <a:lstStyle/>
                    <a:p>
                      <a:pPr>
                        <a:spcAft>
                          <a:spcPts val="0"/>
                        </a:spcAft>
                      </a:pPr>
                      <a:r>
                        <a:rPr lang="es-ES_tradnl" sz="1100" b="1" dirty="0">
                          <a:effectLst/>
                          <a:latin typeface="Cambria"/>
                          <a:ea typeface="ＭＳ 明朝"/>
                          <a:cs typeface="Times New Roman"/>
                        </a:rPr>
                        <a:t>Esc. de Salud Publica</a:t>
                      </a:r>
                      <a:r>
                        <a:rPr lang="es-ES_tradnl" sz="1100" b="1" baseline="0" dirty="0">
                          <a:effectLst/>
                          <a:latin typeface="Cambria"/>
                          <a:ea typeface="ＭＳ 明朝"/>
                          <a:cs typeface="Times New Roman"/>
                        </a:rPr>
                        <a:t>,</a:t>
                      </a:r>
                      <a:r>
                        <a:rPr lang="es-ES_tradnl" sz="1100" b="1" dirty="0">
                          <a:effectLst/>
                          <a:latin typeface="Cambria"/>
                          <a:ea typeface="ＭＳ 明朝"/>
                          <a:cs typeface="Times New Roman"/>
                        </a:rPr>
                        <a:t> Col. Médico 2018:</a:t>
                      </a:r>
                    </a:p>
                    <a:p>
                      <a:pPr>
                        <a:spcAft>
                          <a:spcPts val="0"/>
                        </a:spcAft>
                      </a:pPr>
                      <a:endParaRPr lang="es-ES_tradnl" sz="1100" dirty="0">
                        <a:effectLst/>
                        <a:latin typeface="Cambria"/>
                        <a:ea typeface="ＭＳ 明朝"/>
                        <a:cs typeface="Times New Roman"/>
                      </a:endParaRPr>
                    </a:p>
                  </a:txBody>
                  <a:tcPr marL="58598" marR="58598"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dirty="0">
                          <a:effectLst/>
                          <a:latin typeface="Cambria"/>
                          <a:ea typeface="ＭＳ 明朝"/>
                          <a:cs typeface="Times New Roman"/>
                        </a:rPr>
                        <a:t>Seguro Público Único (sucesor del Fonasa).</a:t>
                      </a:r>
                      <a:endParaRPr lang="es-ES_tradnl" sz="1100" b="1" dirty="0">
                        <a:effectLst/>
                        <a:latin typeface="Cambria"/>
                        <a:ea typeface="ＭＳ 明朝"/>
                        <a:cs typeface="Times New Roman"/>
                      </a:endParaRPr>
                    </a:p>
                    <a:p>
                      <a:pPr marL="171450" lvl="0" indent="-171450">
                        <a:spcAft>
                          <a:spcPts val="0"/>
                        </a:spcAft>
                        <a:buFont typeface="Arial"/>
                        <a:buChar char="•"/>
                      </a:pPr>
                      <a:endParaRPr lang="es-ES_tradnl" sz="1100" dirty="0">
                        <a:solidFill>
                          <a:schemeClr val="dk1"/>
                        </a:solidFill>
                        <a:effectLst/>
                        <a:latin typeface="Cambria"/>
                        <a:ea typeface="ＭＳ 明朝"/>
                        <a:cs typeface="Times New Roman"/>
                      </a:endParaRPr>
                    </a:p>
                  </a:txBody>
                  <a:tcPr marL="58598" marR="58598" marT="0" marB="0" anchor="ctr"/>
                </a:tc>
                <a:tc>
                  <a:txBody>
                    <a:bodyPr/>
                    <a:lstStyle/>
                    <a:p>
                      <a:pPr marL="171450" indent="-171450">
                        <a:spcAft>
                          <a:spcPts val="0"/>
                        </a:spcAft>
                        <a:buFont typeface="Arial"/>
                        <a:buChar char="•"/>
                      </a:pPr>
                      <a:r>
                        <a:rPr lang="es-ES_tradnl" sz="1100" dirty="0">
                          <a:effectLst/>
                          <a:latin typeface="Cambria"/>
                          <a:ea typeface="ＭＳ 明朝"/>
                          <a:cs typeface="Times New Roman"/>
                        </a:rPr>
                        <a:t>Cotizaciones.</a:t>
                      </a:r>
                    </a:p>
                    <a:p>
                      <a:pPr marL="171450" indent="-171450">
                        <a:spcAft>
                          <a:spcPts val="0"/>
                        </a:spcAft>
                        <a:buFont typeface="Arial"/>
                        <a:buChar char="•"/>
                      </a:pPr>
                      <a:r>
                        <a:rPr lang="es-ES_tradnl" sz="1100" baseline="0" dirty="0">
                          <a:effectLst/>
                          <a:latin typeface="Cambria"/>
                          <a:ea typeface="ＭＳ 明朝"/>
                          <a:cs typeface="Times New Roman"/>
                        </a:rPr>
                        <a:t>Aportes Públicos.</a:t>
                      </a:r>
                    </a:p>
                    <a:p>
                      <a:pPr marL="171450" lvl="0" indent="-171450">
                        <a:spcAft>
                          <a:spcPts val="0"/>
                        </a:spcAft>
                        <a:buFont typeface="Arial"/>
                        <a:buChar char="•"/>
                      </a:pPr>
                      <a:endParaRPr lang="es-ES_tradnl" sz="1100" dirty="0">
                        <a:effectLst/>
                        <a:latin typeface="Cambria"/>
                        <a:ea typeface="ＭＳ 明朝"/>
                        <a:cs typeface="Cambria"/>
                      </a:endParaRPr>
                    </a:p>
                  </a:txBody>
                  <a:tcPr marL="58598" marR="58598"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dirty="0">
                          <a:solidFill>
                            <a:schemeClr val="dk1"/>
                          </a:solidFill>
                          <a:effectLst/>
                          <a:latin typeface="Cambria"/>
                          <a:ea typeface="ＭＳ 明朝"/>
                          <a:cs typeface="Times New Roman"/>
                        </a:rPr>
                        <a:t>Prestadores públicos y privados.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dirty="0">
                          <a:solidFill>
                            <a:srgbClr val="000000"/>
                          </a:solidFill>
                          <a:effectLst/>
                          <a:latin typeface="Cambria"/>
                          <a:ea typeface="Times New Roman"/>
                          <a:cs typeface="Cambria"/>
                        </a:rPr>
                        <a:t>Funcionamiento</a:t>
                      </a:r>
                      <a:r>
                        <a:rPr lang="es-ES_tradnl" sz="1100" baseline="0" dirty="0">
                          <a:solidFill>
                            <a:srgbClr val="000000"/>
                          </a:solidFill>
                          <a:effectLst/>
                          <a:latin typeface="Cambria"/>
                          <a:ea typeface="Times New Roman"/>
                          <a:cs typeface="Cambria"/>
                        </a:rPr>
                        <a:t> en </a:t>
                      </a:r>
                      <a:r>
                        <a:rPr lang="es-ES_tradnl" sz="1100" b="1" baseline="0" dirty="0">
                          <a:solidFill>
                            <a:srgbClr val="000000"/>
                          </a:solidFill>
                          <a:effectLst/>
                          <a:latin typeface="Cambria"/>
                          <a:ea typeface="Times New Roman"/>
                          <a:cs typeface="Cambria"/>
                        </a:rPr>
                        <a:t>Red.</a:t>
                      </a:r>
                    </a:p>
                    <a:p>
                      <a:pPr marL="171450" lvl="0" indent="-171450">
                        <a:spcAft>
                          <a:spcPts val="0"/>
                        </a:spcAft>
                        <a:buFont typeface="Arial"/>
                        <a:buChar char="•"/>
                      </a:pPr>
                      <a:endParaRPr lang="es-ES_tradnl" sz="1100" dirty="0">
                        <a:effectLst/>
                        <a:latin typeface="Cambria"/>
                        <a:ea typeface="ＭＳ 明朝"/>
                        <a:cs typeface="Cambria"/>
                      </a:endParaRPr>
                    </a:p>
                  </a:txBody>
                  <a:tcPr marL="58598" marR="58598" marT="0" marB="0" anchor="ctr"/>
                </a:tc>
                <a:extLst>
                  <a:ext uri="{0D108BD9-81ED-4DB2-BD59-A6C34878D82A}"/>
                </a:extLst>
              </a:tr>
              <a:tr h="616977">
                <a:tc>
                  <a:txBody>
                    <a:bodyPr/>
                    <a:lstStyle/>
                    <a:p>
                      <a:pPr>
                        <a:spcAft>
                          <a:spcPts val="0"/>
                        </a:spcAft>
                      </a:pPr>
                      <a:r>
                        <a:rPr lang="es-ES_tradnl" sz="1100" b="1" dirty="0">
                          <a:effectLst/>
                          <a:latin typeface="Cambria"/>
                          <a:ea typeface="ＭＳ 明朝"/>
                          <a:cs typeface="Times New Roman"/>
                        </a:rPr>
                        <a:t>Centro de Estudios Públicos 2017</a:t>
                      </a:r>
                      <a:endParaRPr lang="es-ES_tradnl" sz="1100" dirty="0">
                        <a:effectLst/>
                        <a:latin typeface="Cambria"/>
                        <a:ea typeface="ＭＳ 明朝"/>
                        <a:cs typeface="Times New Roman"/>
                      </a:endParaRPr>
                    </a:p>
                  </a:txBody>
                  <a:tcPr marL="58598" marR="58598" marT="0" marB="0" anchor="ctr"/>
                </a:tc>
                <a:tc>
                  <a:txBody>
                    <a:bodyPr/>
                    <a:lstStyle/>
                    <a:p>
                      <a:pPr marL="171450" indent="-171450">
                        <a:spcAft>
                          <a:spcPts val="0"/>
                        </a:spcAft>
                        <a:buFont typeface="Arial"/>
                        <a:buChar char="•"/>
                      </a:pPr>
                      <a:r>
                        <a:rPr lang="es-ES_tradnl" sz="1100" b="1" dirty="0">
                          <a:solidFill>
                            <a:srgbClr val="000000"/>
                          </a:solidFill>
                          <a:effectLst/>
                          <a:latin typeface="Cambria"/>
                          <a:ea typeface="Times New Roman"/>
                          <a:cs typeface="Cambria"/>
                        </a:rPr>
                        <a:t>Fondo</a:t>
                      </a:r>
                      <a:r>
                        <a:rPr lang="es-ES_tradnl" sz="1100" b="1" baseline="0" dirty="0">
                          <a:solidFill>
                            <a:srgbClr val="000000"/>
                          </a:solidFill>
                          <a:effectLst/>
                          <a:latin typeface="Cambria"/>
                          <a:ea typeface="Times New Roman"/>
                          <a:cs typeface="Cambria"/>
                        </a:rPr>
                        <a:t> de </a:t>
                      </a:r>
                      <a:r>
                        <a:rPr lang="es-ES_tradnl" sz="1100" b="1" dirty="0">
                          <a:solidFill>
                            <a:srgbClr val="000000"/>
                          </a:solidFill>
                          <a:effectLst/>
                          <a:latin typeface="Cambria"/>
                          <a:ea typeface="Times New Roman"/>
                          <a:cs typeface="Cambria"/>
                        </a:rPr>
                        <a:t>Compensación por riesgo</a:t>
                      </a:r>
                      <a:r>
                        <a:rPr lang="es-ES_tradnl" sz="1100" b="0" dirty="0">
                          <a:solidFill>
                            <a:srgbClr val="000000"/>
                          </a:solidFill>
                          <a:effectLst/>
                          <a:latin typeface="Cambria"/>
                          <a:ea typeface="Times New Roman"/>
                          <a:cs typeface="Cambria"/>
                        </a:rPr>
                        <a:t>,</a:t>
                      </a:r>
                      <a:r>
                        <a:rPr lang="es-ES_tradnl" sz="1100" b="0" baseline="0" dirty="0">
                          <a:solidFill>
                            <a:srgbClr val="000000"/>
                          </a:solidFill>
                          <a:effectLst/>
                          <a:latin typeface="Cambria"/>
                          <a:ea typeface="Times New Roman"/>
                          <a:cs typeface="Cambria"/>
                        </a:rPr>
                        <a:t> (Isapres y Fonasa, con multi-seguros).</a:t>
                      </a:r>
                      <a:endParaRPr lang="es-ES_tradnl" sz="1100" b="0" dirty="0">
                        <a:effectLst/>
                        <a:latin typeface="Cambria"/>
                        <a:ea typeface="ＭＳ 明朝"/>
                        <a:cs typeface="Cambria"/>
                      </a:endParaRPr>
                    </a:p>
                    <a:p>
                      <a:pPr marL="171450" lvl="0" indent="-171450">
                        <a:spcAft>
                          <a:spcPts val="0"/>
                        </a:spcAft>
                        <a:buFont typeface="Arial"/>
                        <a:buChar char="•"/>
                      </a:pPr>
                      <a:r>
                        <a:rPr lang="es-ES_tradnl" sz="1100" dirty="0">
                          <a:solidFill>
                            <a:srgbClr val="000000"/>
                          </a:solidFill>
                          <a:effectLst/>
                          <a:latin typeface="Cambria"/>
                          <a:ea typeface="Times New Roman"/>
                          <a:cs typeface="Cambria"/>
                        </a:rPr>
                        <a:t>Se asignarán subsidios ajustados por el riesgo de salud de cada persona.</a:t>
                      </a:r>
                      <a:endParaRPr lang="es-ES_tradnl" sz="1100" b="1" dirty="0">
                        <a:solidFill>
                          <a:srgbClr val="000000"/>
                        </a:solidFill>
                        <a:effectLst/>
                        <a:latin typeface="Cambria"/>
                        <a:ea typeface="Times New Roman"/>
                        <a:cs typeface="Cambria"/>
                      </a:endParaRPr>
                    </a:p>
                  </a:txBody>
                  <a:tcPr marL="68580" marR="68580" marT="0" marB="0" anchor="ctr"/>
                </a:tc>
                <a:tc>
                  <a:txBody>
                    <a:bodyPr/>
                    <a:lstStyle/>
                    <a:p>
                      <a:pPr marL="171450" indent="-171450">
                        <a:spcAft>
                          <a:spcPts val="0"/>
                        </a:spcAft>
                        <a:buFont typeface="Arial"/>
                        <a:buChar char="•"/>
                      </a:pPr>
                      <a:r>
                        <a:rPr lang="es-ES_tradnl" sz="1100" dirty="0">
                          <a:effectLst/>
                          <a:latin typeface="Cambria"/>
                          <a:ea typeface="ＭＳ 明朝"/>
                          <a:cs typeface="Times New Roman"/>
                        </a:rPr>
                        <a:t>Cotizaciones.</a:t>
                      </a:r>
                    </a:p>
                    <a:p>
                      <a:pPr marL="171450" indent="-171450">
                        <a:spcAft>
                          <a:spcPts val="0"/>
                        </a:spcAft>
                        <a:buFont typeface="Arial"/>
                        <a:buChar char="•"/>
                      </a:pPr>
                      <a:r>
                        <a:rPr lang="es-ES_tradnl" sz="1100" baseline="0" dirty="0">
                          <a:effectLst/>
                          <a:latin typeface="Cambria"/>
                          <a:ea typeface="ＭＳ 明朝"/>
                          <a:cs typeface="Times New Roman"/>
                        </a:rPr>
                        <a:t>Aportes Públicos.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baseline="0" dirty="0">
                          <a:solidFill>
                            <a:srgbClr val="000000"/>
                          </a:solidFill>
                          <a:effectLst/>
                          <a:latin typeface="Cambria"/>
                          <a:ea typeface="Times New Roman"/>
                          <a:cs typeface="Cambria"/>
                        </a:rPr>
                        <a:t>Separación del SIL.</a:t>
                      </a:r>
                      <a:endParaRPr lang="es-ES_tradnl" sz="1100" dirty="0">
                        <a:effectLst/>
                        <a:latin typeface="Cambria"/>
                        <a:ea typeface="ＭＳ 明朝"/>
                        <a:cs typeface="Cambria"/>
                      </a:endParaRPr>
                    </a:p>
                    <a:p>
                      <a:pPr marL="171450" lvl="0" indent="-171450">
                        <a:spcAft>
                          <a:spcPts val="0"/>
                        </a:spcAft>
                        <a:buFont typeface="Arial"/>
                        <a:buChar char="•"/>
                      </a:pPr>
                      <a:endParaRPr lang="es-ES_tradnl" sz="1100" dirty="0">
                        <a:effectLst/>
                        <a:latin typeface="Cambria"/>
                        <a:ea typeface="ＭＳ 明朝"/>
                        <a:cs typeface="Cambria"/>
                      </a:endParaRPr>
                    </a:p>
                  </a:txBody>
                  <a:tcPr marL="68580" marR="68580" marT="0" marB="0"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dirty="0">
                          <a:solidFill>
                            <a:srgbClr val="000000"/>
                          </a:solidFill>
                          <a:effectLst/>
                          <a:latin typeface="Cambria"/>
                          <a:ea typeface="Times New Roman"/>
                          <a:cs typeface="Cambria"/>
                        </a:rPr>
                        <a:t>Prestadores públicos y privados.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s-ES_tradnl" sz="1100" dirty="0">
                          <a:solidFill>
                            <a:srgbClr val="000000"/>
                          </a:solidFill>
                          <a:effectLst/>
                          <a:latin typeface="Cambria"/>
                          <a:ea typeface="Times New Roman"/>
                          <a:cs typeface="Cambria"/>
                        </a:rPr>
                        <a:t>Funcionamiento</a:t>
                      </a:r>
                      <a:r>
                        <a:rPr lang="es-ES_tradnl" sz="1100" baseline="0" dirty="0">
                          <a:solidFill>
                            <a:srgbClr val="000000"/>
                          </a:solidFill>
                          <a:effectLst/>
                          <a:latin typeface="Cambria"/>
                          <a:ea typeface="Times New Roman"/>
                          <a:cs typeface="Cambria"/>
                        </a:rPr>
                        <a:t> en </a:t>
                      </a:r>
                      <a:r>
                        <a:rPr lang="es-ES_tradnl" sz="1100" b="1" baseline="0" dirty="0">
                          <a:solidFill>
                            <a:srgbClr val="000000"/>
                          </a:solidFill>
                          <a:effectLst/>
                          <a:latin typeface="Cambria"/>
                          <a:ea typeface="Times New Roman"/>
                          <a:cs typeface="Cambria"/>
                        </a:rPr>
                        <a:t>Red</a:t>
                      </a:r>
                      <a:r>
                        <a:rPr lang="es-ES_tradnl" sz="1100" baseline="0" dirty="0">
                          <a:solidFill>
                            <a:srgbClr val="000000"/>
                          </a:solidFill>
                          <a:effectLst/>
                          <a:latin typeface="Cambria"/>
                          <a:ea typeface="Times New Roman"/>
                          <a:cs typeface="Cambria"/>
                        </a:rPr>
                        <a:t>.</a:t>
                      </a:r>
                    </a:p>
                    <a:p>
                      <a:pPr marL="171450" lvl="0" indent="-171450">
                        <a:spcAft>
                          <a:spcPts val="0"/>
                        </a:spcAft>
                        <a:buFont typeface="Arial"/>
                        <a:buChar char="•"/>
                      </a:pPr>
                      <a:endParaRPr lang="es-ES_tradnl" sz="1100" dirty="0">
                        <a:effectLst/>
                        <a:latin typeface="Cambria"/>
                        <a:ea typeface="ＭＳ 明朝"/>
                        <a:cs typeface="Cambria"/>
                      </a:endParaRPr>
                    </a:p>
                  </a:txBody>
                  <a:tcPr marL="68580" marR="68580" marT="0" marB="0" anchor="ctr"/>
                </a:tc>
                <a:extLst>
                  <a:ext uri="{0D108BD9-81ED-4DB2-BD59-A6C34878D82A}"/>
                </a:extLst>
              </a:tr>
              <a:tr h="925466">
                <a:tc>
                  <a:txBody>
                    <a:bodyPr/>
                    <a:lstStyle/>
                    <a:p>
                      <a:pPr>
                        <a:spcAft>
                          <a:spcPts val="0"/>
                        </a:spcAft>
                      </a:pPr>
                      <a:r>
                        <a:rPr lang="es-ES_tradnl" sz="1100" b="1" dirty="0">
                          <a:effectLst/>
                          <a:latin typeface="Cambria"/>
                          <a:ea typeface="ＭＳ 明朝"/>
                          <a:cs typeface="Times New Roman"/>
                        </a:rPr>
                        <a:t>Instituto de Salud Pública Andrés Bello 2017</a:t>
                      </a:r>
                      <a:endParaRPr lang="es-ES_tradnl" sz="1100" dirty="0">
                        <a:effectLst/>
                        <a:latin typeface="Cambria"/>
                        <a:ea typeface="ＭＳ 明朝"/>
                        <a:cs typeface="Times New Roman"/>
                      </a:endParaRPr>
                    </a:p>
                  </a:txBody>
                  <a:tcPr marL="58598" marR="58598" marT="0" marB="0" anchor="ctr"/>
                </a:tc>
                <a:tc>
                  <a:txBody>
                    <a:bodyPr/>
                    <a:lstStyle/>
                    <a:p>
                      <a:pPr marL="171450" indent="-171450" algn="just">
                        <a:spcAft>
                          <a:spcPts val="0"/>
                        </a:spcAft>
                        <a:buFont typeface="Arial"/>
                        <a:buChar char="•"/>
                      </a:pPr>
                      <a:r>
                        <a:rPr lang="es-ES_tradnl" sz="1100" b="1" dirty="0">
                          <a:solidFill>
                            <a:srgbClr val="000000"/>
                          </a:solidFill>
                          <a:effectLst/>
                          <a:latin typeface="Cambria"/>
                          <a:ea typeface="Times New Roman"/>
                          <a:cs typeface="Cambria"/>
                        </a:rPr>
                        <a:t>Fondo de Compensación de riesgos,</a:t>
                      </a:r>
                      <a:r>
                        <a:rPr lang="es-ES_tradnl" sz="1100" b="1" baseline="0" dirty="0">
                          <a:solidFill>
                            <a:srgbClr val="000000"/>
                          </a:solidFill>
                          <a:effectLst/>
                          <a:latin typeface="Cambria"/>
                          <a:ea typeface="Times New Roman"/>
                          <a:cs typeface="Cambria"/>
                        </a:rPr>
                        <a:t> Isapres y Fonasa.</a:t>
                      </a:r>
                      <a:endParaRPr lang="es-ES_tradnl" sz="1100" b="1" dirty="0">
                        <a:effectLst/>
                        <a:latin typeface="Cambria"/>
                        <a:ea typeface="ＭＳ 明朝"/>
                        <a:cs typeface="Cambria"/>
                      </a:endParaRPr>
                    </a:p>
                    <a:p>
                      <a:pPr marL="171450" lvl="0" indent="-171450" algn="just">
                        <a:spcAft>
                          <a:spcPts val="0"/>
                        </a:spcAft>
                        <a:buFont typeface="Arial"/>
                        <a:buChar char="•"/>
                      </a:pPr>
                      <a:r>
                        <a:rPr lang="es-ES_tradnl" sz="1100" dirty="0">
                          <a:solidFill>
                            <a:srgbClr val="000000"/>
                          </a:solidFill>
                          <a:effectLst/>
                          <a:latin typeface="Cambria"/>
                          <a:ea typeface="Times New Roman"/>
                          <a:cs typeface="Cambria"/>
                        </a:rPr>
                        <a:t>Compensa las diferencias en el nivel de riesgo de las carteras de cada aseguradora.</a:t>
                      </a:r>
                      <a:endParaRPr lang="es-ES_tradnl" sz="1100" dirty="0">
                        <a:effectLst/>
                        <a:latin typeface="Cambria"/>
                        <a:ea typeface="ＭＳ 明朝"/>
                        <a:cs typeface="Cambria"/>
                      </a:endParaRPr>
                    </a:p>
                    <a:p>
                      <a:pPr marL="171450" lvl="0" indent="-171450" algn="just">
                        <a:spcAft>
                          <a:spcPts val="0"/>
                        </a:spcAft>
                        <a:buFont typeface="Arial"/>
                        <a:buChar char="•"/>
                      </a:pPr>
                      <a:r>
                        <a:rPr lang="es-ES_tradnl" sz="1100" dirty="0">
                          <a:solidFill>
                            <a:srgbClr val="000000"/>
                          </a:solidFill>
                          <a:effectLst/>
                          <a:latin typeface="Cambria"/>
                          <a:ea typeface="Times New Roman"/>
                          <a:cs typeface="Cambria"/>
                        </a:rPr>
                        <a:t>Primera etapa: sólo entre seguros privados</a:t>
                      </a:r>
                      <a:r>
                        <a:rPr lang="es-ES_tradnl" sz="1100" baseline="0" dirty="0">
                          <a:solidFill>
                            <a:srgbClr val="000000"/>
                          </a:solidFill>
                          <a:effectLst/>
                          <a:latin typeface="Cambria"/>
                          <a:ea typeface="Times New Roman"/>
                          <a:cs typeface="Cambria"/>
                        </a:rPr>
                        <a:t> (3 a 5 años), con posterioridad todos.</a:t>
                      </a:r>
                      <a:endParaRPr lang="es-ES_tradnl" sz="1100" b="1" dirty="0">
                        <a:solidFill>
                          <a:srgbClr val="000000"/>
                        </a:solidFill>
                        <a:effectLst/>
                        <a:latin typeface="Cambria"/>
                        <a:ea typeface="Times New Roman"/>
                        <a:cs typeface="Cambria"/>
                      </a:endParaRPr>
                    </a:p>
                  </a:txBody>
                  <a:tcPr marL="68580" marR="68580" marT="0" marB="0" anchor="ctr"/>
                </a:tc>
                <a:tc>
                  <a:txBody>
                    <a:bodyPr/>
                    <a:lstStyle/>
                    <a:p>
                      <a:pPr marL="171450" lvl="0" indent="-171450" algn="just">
                        <a:spcAft>
                          <a:spcPts val="0"/>
                        </a:spcAft>
                        <a:buFont typeface="Arial"/>
                        <a:buChar char="•"/>
                      </a:pPr>
                      <a:r>
                        <a:rPr lang="es-ES_tradnl" sz="1100" dirty="0">
                          <a:solidFill>
                            <a:srgbClr val="000000"/>
                          </a:solidFill>
                          <a:effectLst/>
                          <a:latin typeface="Cambria"/>
                          <a:ea typeface="Times New Roman"/>
                          <a:cs typeface="Cambria"/>
                        </a:rPr>
                        <a:t>Cotizaciones.</a:t>
                      </a:r>
                      <a:endParaRPr lang="es-ES_tradnl" sz="1100" baseline="0" dirty="0">
                        <a:solidFill>
                          <a:srgbClr val="000000"/>
                        </a:solidFill>
                        <a:effectLst/>
                        <a:latin typeface="Cambria"/>
                        <a:ea typeface="Times New Roman"/>
                        <a:cs typeface="Cambria"/>
                      </a:endParaRPr>
                    </a:p>
                    <a:p>
                      <a:pPr marL="171450" lvl="0" indent="-171450" algn="just">
                        <a:spcAft>
                          <a:spcPts val="0"/>
                        </a:spcAft>
                        <a:buFont typeface="Arial"/>
                        <a:buChar char="•"/>
                      </a:pPr>
                      <a:r>
                        <a:rPr lang="es-ES_tradnl" sz="1100" baseline="0" dirty="0">
                          <a:solidFill>
                            <a:srgbClr val="000000"/>
                          </a:solidFill>
                          <a:effectLst/>
                          <a:latin typeface="Cambria"/>
                          <a:ea typeface="Times New Roman"/>
                          <a:cs typeface="Cambria"/>
                        </a:rPr>
                        <a:t>Aportes públicos para los menores ingresos.</a:t>
                      </a:r>
                    </a:p>
                    <a:p>
                      <a:pPr marL="171450" lvl="0" indent="-171450" algn="just">
                        <a:spcAft>
                          <a:spcPts val="0"/>
                        </a:spcAft>
                        <a:buFont typeface="Arial"/>
                        <a:buChar char="•"/>
                      </a:pPr>
                      <a:r>
                        <a:rPr lang="es-ES_tradnl" sz="1100" baseline="0" dirty="0">
                          <a:solidFill>
                            <a:srgbClr val="000000"/>
                          </a:solidFill>
                          <a:effectLst/>
                          <a:latin typeface="Cambria"/>
                          <a:ea typeface="Times New Roman"/>
                          <a:cs typeface="Cambria"/>
                        </a:rPr>
                        <a:t>Separación del SIL.</a:t>
                      </a:r>
                    </a:p>
                    <a:p>
                      <a:pPr marL="171450" lvl="0" indent="-171450" algn="just">
                        <a:spcAft>
                          <a:spcPts val="0"/>
                        </a:spcAft>
                        <a:buFont typeface="Arial"/>
                        <a:buChar char="•"/>
                      </a:pPr>
                      <a:endParaRPr lang="es-ES_tradnl" sz="1100" dirty="0">
                        <a:effectLst/>
                        <a:latin typeface="Cambria"/>
                        <a:ea typeface="ＭＳ 明朝"/>
                        <a:cs typeface="Cambria"/>
                      </a:endParaRPr>
                    </a:p>
                  </a:txBody>
                  <a:tcPr marL="68580" marR="68580" marT="0" marB="0"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a:buChar char="•"/>
                        <a:tabLst/>
                        <a:defRPr/>
                      </a:pPr>
                      <a:r>
                        <a:rPr lang="es-ES_tradnl" sz="1100" dirty="0">
                          <a:solidFill>
                            <a:srgbClr val="000000"/>
                          </a:solidFill>
                          <a:effectLst/>
                          <a:latin typeface="Cambria"/>
                          <a:ea typeface="Times New Roman"/>
                          <a:cs typeface="Cambria"/>
                        </a:rPr>
                        <a:t>Prestadores públicos y privados.</a:t>
                      </a:r>
                    </a:p>
                    <a:p>
                      <a:pPr marL="171450" marR="0" lvl="0" indent="-171450" algn="just" defTabSz="914400" rtl="0" eaLnBrk="1" fontAlgn="auto" latinLnBrk="0" hangingPunct="1">
                        <a:lnSpc>
                          <a:spcPct val="100000"/>
                        </a:lnSpc>
                        <a:spcBef>
                          <a:spcPts val="0"/>
                        </a:spcBef>
                        <a:spcAft>
                          <a:spcPts val="0"/>
                        </a:spcAft>
                        <a:buClrTx/>
                        <a:buSzTx/>
                        <a:buFont typeface="Arial"/>
                        <a:buChar char="•"/>
                        <a:tabLst/>
                        <a:defRPr/>
                      </a:pPr>
                      <a:r>
                        <a:rPr lang="es-ES_tradnl" sz="1100" dirty="0">
                          <a:solidFill>
                            <a:srgbClr val="000000"/>
                          </a:solidFill>
                          <a:effectLst/>
                          <a:latin typeface="Cambria"/>
                          <a:ea typeface="Times New Roman"/>
                          <a:cs typeface="Cambria"/>
                        </a:rPr>
                        <a:t>Funcionamiento</a:t>
                      </a:r>
                      <a:r>
                        <a:rPr lang="es-ES_tradnl" sz="1100" baseline="0" dirty="0">
                          <a:solidFill>
                            <a:srgbClr val="000000"/>
                          </a:solidFill>
                          <a:effectLst/>
                          <a:latin typeface="Cambria"/>
                          <a:ea typeface="Times New Roman"/>
                          <a:cs typeface="Cambria"/>
                        </a:rPr>
                        <a:t> en </a:t>
                      </a:r>
                      <a:r>
                        <a:rPr lang="es-ES_tradnl" sz="1100" b="1" baseline="0" dirty="0">
                          <a:solidFill>
                            <a:srgbClr val="000000"/>
                          </a:solidFill>
                          <a:effectLst/>
                          <a:latin typeface="Cambria"/>
                          <a:ea typeface="Times New Roman"/>
                          <a:cs typeface="Cambria"/>
                        </a:rPr>
                        <a:t>Red</a:t>
                      </a:r>
                      <a:r>
                        <a:rPr lang="es-ES_tradnl" sz="1100" baseline="0" dirty="0">
                          <a:solidFill>
                            <a:srgbClr val="000000"/>
                          </a:solidFill>
                          <a:effectLst/>
                          <a:latin typeface="Cambria"/>
                          <a:ea typeface="Times New Roman"/>
                          <a:cs typeface="Cambria"/>
                        </a:rPr>
                        <a:t>.</a:t>
                      </a:r>
                    </a:p>
                    <a:p>
                      <a:pPr marL="171450" lvl="0" indent="-171450" algn="just">
                        <a:spcAft>
                          <a:spcPts val="0"/>
                        </a:spcAft>
                        <a:buFont typeface="Arial"/>
                        <a:buChar char="•"/>
                      </a:pPr>
                      <a:endParaRPr lang="es-ES_tradnl" sz="1100" dirty="0">
                        <a:effectLst/>
                        <a:latin typeface="Cambria"/>
                        <a:ea typeface="ＭＳ 明朝"/>
                        <a:cs typeface="Cambria"/>
                      </a:endParaRPr>
                    </a:p>
                  </a:txBody>
                  <a:tcPr marL="68580" marR="68580" marT="0" marB="0" anchor="ctr"/>
                </a:tc>
                <a:extLst>
                  <a:ext uri="{0D108BD9-81ED-4DB2-BD59-A6C34878D82A}"/>
                </a:extLst>
              </a:tr>
              <a:tr h="731001">
                <a:tc>
                  <a:txBody>
                    <a:bodyPr/>
                    <a:lstStyle/>
                    <a:p>
                      <a:pPr>
                        <a:spcAft>
                          <a:spcPts val="0"/>
                        </a:spcAft>
                      </a:pPr>
                      <a:r>
                        <a:rPr lang="es-ES_tradnl" sz="1100" b="1" dirty="0">
                          <a:effectLst/>
                          <a:latin typeface="Cambria"/>
                          <a:ea typeface="ＭＳ 明朝"/>
                          <a:cs typeface="Times New Roman"/>
                        </a:rPr>
                        <a:t>Isapres</a:t>
                      </a:r>
                    </a:p>
                  </a:txBody>
                  <a:tcPr marL="58598" marR="58598" marT="0" marB="0" anchor="ctr"/>
                </a:tc>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a:buChar char="•"/>
                        <a:tabLst/>
                        <a:defRPr/>
                      </a:pPr>
                      <a:endParaRPr lang="es-ES_tradnl" sz="1100" b="0" dirty="0">
                        <a:solidFill>
                          <a:srgbClr val="000000"/>
                        </a:solidFill>
                        <a:effectLst/>
                        <a:latin typeface="Cambria"/>
                        <a:ea typeface="Times New Roman"/>
                        <a:cs typeface="Cambria"/>
                      </a:endParaRPr>
                    </a:p>
                    <a:p>
                      <a:pPr marL="171450" marR="0" lvl="0" indent="-171450" algn="just" defTabSz="914400" rtl="0" eaLnBrk="1" fontAlgn="auto" latinLnBrk="0" hangingPunct="1">
                        <a:lnSpc>
                          <a:spcPct val="100000"/>
                        </a:lnSpc>
                        <a:spcBef>
                          <a:spcPts val="0"/>
                        </a:spcBef>
                        <a:spcAft>
                          <a:spcPts val="0"/>
                        </a:spcAft>
                        <a:buClrTx/>
                        <a:buSzTx/>
                        <a:buFont typeface="Arial"/>
                        <a:buChar char="•"/>
                        <a:tabLst/>
                        <a:defRPr/>
                      </a:pPr>
                      <a:r>
                        <a:rPr lang="es-ES_tradnl" sz="1100" b="0" dirty="0">
                          <a:solidFill>
                            <a:srgbClr val="000000"/>
                          </a:solidFill>
                          <a:effectLst/>
                          <a:latin typeface="Cambria"/>
                          <a:ea typeface="Times New Roman"/>
                          <a:cs typeface="Cambria"/>
                        </a:rPr>
                        <a:t>Fondo de compensación,</a:t>
                      </a:r>
                      <a:r>
                        <a:rPr lang="es-ES_tradnl" sz="1100" b="0" baseline="0" dirty="0">
                          <a:solidFill>
                            <a:srgbClr val="000000"/>
                          </a:solidFill>
                          <a:effectLst/>
                          <a:latin typeface="Cambria"/>
                          <a:ea typeface="Times New Roman"/>
                          <a:cs typeface="Cambria"/>
                        </a:rPr>
                        <a:t> sólo en Isapre.</a:t>
                      </a:r>
                    </a:p>
                    <a:p>
                      <a:pPr marL="171450" marR="0" lvl="0" indent="-171450" algn="just" defTabSz="914400" rtl="0" eaLnBrk="1" fontAlgn="auto" latinLnBrk="0" hangingPunct="1">
                        <a:lnSpc>
                          <a:spcPct val="100000"/>
                        </a:lnSpc>
                        <a:spcBef>
                          <a:spcPts val="0"/>
                        </a:spcBef>
                        <a:spcAft>
                          <a:spcPts val="0"/>
                        </a:spcAft>
                        <a:buClrTx/>
                        <a:buSzTx/>
                        <a:buFont typeface="Arial"/>
                        <a:buChar char="•"/>
                        <a:tabLst/>
                        <a:defRPr/>
                      </a:pPr>
                      <a:r>
                        <a:rPr lang="es-ES_tradnl" sz="1100" b="0" baseline="0" dirty="0">
                          <a:solidFill>
                            <a:srgbClr val="000000"/>
                          </a:solidFill>
                          <a:effectLst/>
                          <a:latin typeface="Cambria"/>
                          <a:ea typeface="Times New Roman"/>
                          <a:cs typeface="Cambria"/>
                        </a:rPr>
                        <a:t>Sexo, edad y condición de Salud.</a:t>
                      </a:r>
                      <a:endParaRPr lang="es-ES_tradnl" sz="1100" b="0" dirty="0">
                        <a:effectLst/>
                        <a:latin typeface="Cambria"/>
                        <a:ea typeface="ＭＳ 明朝"/>
                        <a:cs typeface="Cambria"/>
                      </a:endParaRPr>
                    </a:p>
                  </a:txBody>
                  <a:tcPr marL="68580" marR="68580" marT="0" marB="0" anchor="ctr"/>
                </a:tc>
                <a:tc>
                  <a:txBody>
                    <a:bodyPr/>
                    <a:lstStyle/>
                    <a:p>
                      <a:pPr marL="171450" lvl="0" indent="-171450" algn="l">
                        <a:spcAft>
                          <a:spcPts val="0"/>
                        </a:spcAft>
                        <a:buFont typeface="Arial"/>
                        <a:buChar char="•"/>
                      </a:pPr>
                      <a:r>
                        <a:rPr lang="es-ES_tradnl" sz="1100" dirty="0">
                          <a:effectLst/>
                          <a:latin typeface="Cambria"/>
                          <a:ea typeface="ＭＳ 明朝"/>
                          <a:cs typeface="Cambria"/>
                        </a:rPr>
                        <a:t>Cotizaciones más adicionales.</a:t>
                      </a:r>
                    </a:p>
                  </a:txBody>
                  <a:tcPr marL="68580" marR="68580" marT="0" marB="0" anchor="ctr"/>
                </a:tc>
                <a:tc>
                  <a:txBody>
                    <a:bodyPr/>
                    <a:lstStyle/>
                    <a:p>
                      <a:pPr marL="171450" lvl="0" indent="-171450" algn="just">
                        <a:spcAft>
                          <a:spcPts val="0"/>
                        </a:spcAft>
                        <a:buFont typeface="Arial"/>
                        <a:buChar char="•"/>
                      </a:pPr>
                      <a:r>
                        <a:rPr lang="es-ES_tradnl" sz="1100" dirty="0">
                          <a:effectLst/>
                          <a:latin typeface="Cambria"/>
                          <a:ea typeface="ＭＳ 明朝"/>
                          <a:cs typeface="Cambria"/>
                        </a:rPr>
                        <a:t>Prestadores públicos y privados</a:t>
                      </a:r>
                    </a:p>
                    <a:p>
                      <a:pPr marL="171450" lvl="0" indent="-171450" algn="just">
                        <a:spcAft>
                          <a:spcPts val="0"/>
                        </a:spcAft>
                        <a:buFont typeface="Arial"/>
                        <a:buChar char="•"/>
                      </a:pPr>
                      <a:r>
                        <a:rPr lang="es-ES_tradnl" sz="1100" dirty="0">
                          <a:effectLst/>
                          <a:latin typeface="Cambria"/>
                          <a:ea typeface="ＭＳ 明朝"/>
                          <a:cs typeface="Cambria"/>
                        </a:rPr>
                        <a:t>Funcionamiento en </a:t>
                      </a:r>
                      <a:r>
                        <a:rPr lang="es-ES_tradnl" sz="1100" b="1" dirty="0">
                          <a:effectLst/>
                          <a:latin typeface="Cambria"/>
                          <a:ea typeface="ＭＳ 明朝"/>
                          <a:cs typeface="Cambria"/>
                        </a:rPr>
                        <a:t>Red </a:t>
                      </a:r>
                    </a:p>
                    <a:p>
                      <a:pPr marL="171450" lvl="0" indent="-171450" algn="just">
                        <a:spcAft>
                          <a:spcPts val="0"/>
                        </a:spcAft>
                        <a:buFont typeface="Arial"/>
                        <a:buChar char="•"/>
                      </a:pPr>
                      <a:r>
                        <a:rPr lang="es-ES_tradnl" sz="1100" dirty="0">
                          <a:effectLst/>
                          <a:latin typeface="Cambria"/>
                          <a:ea typeface="ＭＳ 明朝"/>
                          <a:cs typeface="Cambria"/>
                        </a:rPr>
                        <a:t>Hay disponibilidad para cambiar modelos de compra. </a:t>
                      </a:r>
                    </a:p>
                  </a:txBody>
                  <a:tcPr marL="68580" marR="68580" marT="0" marB="0" anchor="ctr"/>
                </a:tc>
                <a:extLst>
                  <a:ext uri="{0D108BD9-81ED-4DB2-BD59-A6C34878D82A}"/>
                </a:extLst>
              </a:tr>
            </a:tbl>
          </a:graphicData>
        </a:graphic>
      </p:graphicFrame>
      <p:sp>
        <p:nvSpPr>
          <p:cNvPr id="27690" name="Title 4"/>
          <p:cNvSpPr>
            <a:spLocks noGrp="1"/>
          </p:cNvSpPr>
          <p:nvPr>
            <p:ph type="title"/>
          </p:nvPr>
        </p:nvSpPr>
        <p:spPr>
          <a:xfrm>
            <a:off x="457200" y="339725"/>
            <a:ext cx="8229600" cy="573088"/>
          </a:xfrm>
        </p:spPr>
        <p:txBody>
          <a:bodyPr/>
          <a:lstStyle/>
          <a:p>
            <a:r>
              <a:rPr lang="es-ES_tradnl" sz="3200" smtClean="0"/>
              <a:t>Aspectos Operacionales de las Propuestas </a:t>
            </a:r>
          </a:p>
        </p:txBody>
      </p:sp>
      <p:sp>
        <p:nvSpPr>
          <p:cNvPr id="27691"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769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7A36B-99EB-4DD1-988E-7BEFB54E2D1A}"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1538" y="1782763"/>
            <a:ext cx="7408862" cy="4343400"/>
          </a:xfrm>
        </p:spPr>
        <p:txBody>
          <a:bodyPr rtlCol="0">
            <a:normAutofit fontScale="85000" lnSpcReduction="20000"/>
          </a:bodyPr>
          <a:lstStyle/>
          <a:p>
            <a:pPr marL="274320" indent="-274320" fontAlgn="auto">
              <a:spcAft>
                <a:spcPts val="0"/>
              </a:spcAft>
              <a:defRPr/>
            </a:pPr>
            <a:r>
              <a:rPr lang="es-ES_tradnl" dirty="0"/>
              <a:t>Existen puntos importantes de consenso:</a:t>
            </a:r>
          </a:p>
          <a:p>
            <a:pPr lvl="1" indent="-274320" fontAlgn="auto">
              <a:spcAft>
                <a:spcPts val="0"/>
              </a:spcAft>
              <a:defRPr/>
            </a:pPr>
            <a:r>
              <a:rPr lang="es-ES_tradnl" dirty="0"/>
              <a:t>Plan de Salud, (cambios en el modelo de atención).</a:t>
            </a:r>
          </a:p>
          <a:p>
            <a:pPr lvl="1" indent="-274320" fontAlgn="auto">
              <a:spcAft>
                <a:spcPts val="0"/>
              </a:spcAft>
              <a:defRPr/>
            </a:pPr>
            <a:r>
              <a:rPr lang="es-ES_tradnl" dirty="0"/>
              <a:t>Separación de SIL.</a:t>
            </a:r>
          </a:p>
          <a:p>
            <a:pPr lvl="1" indent="-274320" fontAlgn="auto">
              <a:spcAft>
                <a:spcPts val="0"/>
              </a:spcAft>
              <a:defRPr/>
            </a:pPr>
            <a:r>
              <a:rPr lang="es-ES_tradnl" dirty="0"/>
              <a:t>Funcionamiento en Red.</a:t>
            </a:r>
          </a:p>
          <a:p>
            <a:pPr lvl="1" indent="-274320" fontAlgn="auto">
              <a:spcAft>
                <a:spcPts val="0"/>
              </a:spcAft>
              <a:defRPr/>
            </a:pPr>
            <a:r>
              <a:rPr lang="es-ES_tradnl" dirty="0"/>
              <a:t>Mecanismos de Compra que limitan o eliminan pago por acto médico y libre elección de especialistas sin regulación.</a:t>
            </a:r>
          </a:p>
          <a:p>
            <a:pPr lvl="1" indent="-274320" fontAlgn="auto">
              <a:spcAft>
                <a:spcPts val="0"/>
              </a:spcAft>
              <a:defRPr/>
            </a:pPr>
            <a:r>
              <a:rPr lang="es-ES_tradnl" dirty="0"/>
              <a:t>Origen del Financiamiento, cotizaciones más impuestos.</a:t>
            </a:r>
          </a:p>
          <a:p>
            <a:pPr lvl="1" indent="-274320" fontAlgn="auto">
              <a:spcAft>
                <a:spcPts val="0"/>
              </a:spcAft>
              <a:defRPr/>
            </a:pPr>
            <a:r>
              <a:rPr lang="es-ES_tradnl" dirty="0"/>
              <a:t>Introducción de Evaluación de Tecnologías Sanitarias.</a:t>
            </a:r>
          </a:p>
          <a:p>
            <a:pPr lvl="1" indent="-274320" fontAlgn="auto">
              <a:spcAft>
                <a:spcPts val="0"/>
              </a:spcAft>
              <a:defRPr/>
            </a:pPr>
            <a:r>
              <a:rPr lang="es-ES_tradnl" dirty="0"/>
              <a:t>Eliminar y/o reducir selección ingreso </a:t>
            </a:r>
          </a:p>
          <a:p>
            <a:pPr lvl="1" indent="-274320" fontAlgn="auto">
              <a:spcAft>
                <a:spcPts val="0"/>
              </a:spcAft>
              <a:defRPr/>
            </a:pPr>
            <a:r>
              <a:rPr lang="es-ES_tradnl" dirty="0"/>
              <a:t>Eliminar y/o reducir sustancialmente diferencias por riesgo</a:t>
            </a:r>
          </a:p>
          <a:p>
            <a:pPr marL="274320" indent="-274320" fontAlgn="auto">
              <a:spcAft>
                <a:spcPts val="0"/>
              </a:spcAft>
              <a:defRPr/>
            </a:pPr>
            <a:r>
              <a:rPr lang="es-ES_tradnl" dirty="0"/>
              <a:t>La mayor parte de los consensos, totales o parciales, no encuentran oposición en aquellas posturas que no participan de el.</a:t>
            </a:r>
          </a:p>
          <a:p>
            <a:pPr marL="274320" indent="-274320" fontAlgn="auto">
              <a:spcAft>
                <a:spcPts val="0"/>
              </a:spcAft>
              <a:defRPr/>
            </a:pPr>
            <a:r>
              <a:rPr lang="es-ES_tradnl" dirty="0"/>
              <a:t>La mayor discrepancia está en la visión de largo plazo de la gestión del financiamiento.</a:t>
            </a:r>
          </a:p>
          <a:p>
            <a:pPr marL="347663" lvl="1" indent="0" fontAlgn="auto">
              <a:spcAft>
                <a:spcPts val="0"/>
              </a:spcAft>
              <a:buFont typeface="Symbol" pitchFamily="18" charset="2"/>
              <a:buNone/>
              <a:defRPr/>
            </a:pPr>
            <a:endParaRPr lang="es-ES_tradnl" dirty="0"/>
          </a:p>
          <a:p>
            <a:pPr marL="274320" indent="-274320" fontAlgn="auto">
              <a:spcAft>
                <a:spcPts val="0"/>
              </a:spcAft>
              <a:defRPr/>
            </a:pPr>
            <a:endParaRPr lang="es-ES_tradnl" dirty="0"/>
          </a:p>
          <a:p>
            <a:pPr marL="274320" indent="-274320" fontAlgn="auto">
              <a:spcAft>
                <a:spcPts val="0"/>
              </a:spcAft>
              <a:defRPr/>
            </a:pPr>
            <a:endParaRPr lang="es-ES_tradnl" dirty="0"/>
          </a:p>
        </p:txBody>
      </p:sp>
      <p:sp>
        <p:nvSpPr>
          <p:cNvPr id="28674" name="Title 3"/>
          <p:cNvSpPr>
            <a:spLocks noGrp="1"/>
          </p:cNvSpPr>
          <p:nvPr>
            <p:ph type="title"/>
          </p:nvPr>
        </p:nvSpPr>
        <p:spPr/>
        <p:txBody>
          <a:bodyPr/>
          <a:lstStyle/>
          <a:p>
            <a:r>
              <a:rPr lang="es-ES_tradnl" sz="3200" smtClean="0"/>
              <a:t>Recomendaciones Técnicas a la Comisión de Salud de la Cámara de Diputados </a:t>
            </a:r>
          </a:p>
        </p:txBody>
      </p:sp>
      <p:sp>
        <p:nvSpPr>
          <p:cNvPr id="28675"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8676"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E865E-0975-4AD0-AADD-EC853CF077EF}"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6538" y="1038225"/>
          <a:ext cx="8729662" cy="5586413"/>
        </p:xfrm>
        <a:graphic>
          <a:graphicData uri="http://schemas.openxmlformats.org/drawingml/2006/table">
            <a:tbl>
              <a:tblPr firstRow="1" bandRow="1">
                <a:tableStyleId>{5C22544A-7EE6-4342-B048-85BDC9FD1C3A}</a:tableStyleId>
              </a:tblPr>
              <a:tblGrid>
                <a:gridCol w="819334">
                  <a:extLst>
                    <a:ext uri="{9D8B030D-6E8A-4147-A177-3AD203B41FA5}"/>
                  </a:extLst>
                </a:gridCol>
                <a:gridCol w="1661736">
                  <a:extLst>
                    <a:ext uri="{9D8B030D-6E8A-4147-A177-3AD203B41FA5}"/>
                  </a:extLst>
                </a:gridCol>
                <a:gridCol w="2207735">
                  <a:extLst>
                    <a:ext uri="{9D8B030D-6E8A-4147-A177-3AD203B41FA5}"/>
                  </a:extLst>
                </a:gridCol>
                <a:gridCol w="2055249">
                  <a:extLst>
                    <a:ext uri="{9D8B030D-6E8A-4147-A177-3AD203B41FA5}"/>
                  </a:extLst>
                </a:gridCol>
                <a:gridCol w="1984852">
                  <a:extLst>
                    <a:ext uri="{9D8B030D-6E8A-4147-A177-3AD203B41FA5}"/>
                  </a:extLst>
                </a:gridCol>
              </a:tblGrid>
              <a:tr h="343721">
                <a:tc>
                  <a:txBody>
                    <a:bodyPr/>
                    <a:lstStyle/>
                    <a:p>
                      <a:pPr>
                        <a:spcAft>
                          <a:spcPts val="0"/>
                        </a:spcAft>
                      </a:pPr>
                      <a:endParaRPr lang="es-ES_tradnl" sz="1200" dirty="0">
                        <a:effectLst/>
                        <a:latin typeface="Cambria"/>
                        <a:ea typeface="ＭＳ 明朝"/>
                        <a:cs typeface="Times New Roman"/>
                      </a:endParaRPr>
                    </a:p>
                  </a:txBody>
                  <a:tcPr marL="58598" marR="58598" marT="0" marB="0" anchor="ctr">
                    <a:lnR w="12700" cap="flat" cmpd="sng" algn="ctr">
                      <a:solidFill>
                        <a:prstClr val="white"/>
                      </a:solidFill>
                      <a:prstDash val="solid"/>
                      <a:round/>
                      <a:headEnd type="none" w="med" len="med"/>
                      <a:tailEnd type="none" w="med" len="med"/>
                    </a:lnR>
                    <a:solidFill>
                      <a:schemeClr val="bg2">
                        <a:lumMod val="75000"/>
                      </a:schemeClr>
                    </a:solidFill>
                  </a:tcPr>
                </a:tc>
                <a:tc>
                  <a:txBody>
                    <a:bodyPr/>
                    <a:lstStyle/>
                    <a:p>
                      <a:pPr>
                        <a:spcAft>
                          <a:spcPts val="0"/>
                        </a:spcAft>
                      </a:pPr>
                      <a:r>
                        <a:rPr lang="es-ES_tradnl" sz="1100" dirty="0">
                          <a:effectLst/>
                          <a:latin typeface="Cambria"/>
                          <a:ea typeface="ＭＳ 明朝"/>
                          <a:cs typeface="Cambria"/>
                        </a:rPr>
                        <a:t>Opinión de las personas </a:t>
                      </a: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a:txBody>
                    <a:bodyPr/>
                    <a:lstStyle/>
                    <a:p>
                      <a:pPr>
                        <a:spcAft>
                          <a:spcPts val="0"/>
                        </a:spcAft>
                      </a:pPr>
                      <a:r>
                        <a:rPr lang="es-ES_tradnl" sz="1100" dirty="0">
                          <a:solidFill>
                            <a:schemeClr val="bg1"/>
                          </a:solidFill>
                          <a:effectLst/>
                          <a:latin typeface="Cambria"/>
                          <a:ea typeface="ＭＳ 明朝"/>
                          <a:cs typeface="Cambria"/>
                        </a:rPr>
                        <a:t>Estrategia de la reforma </a:t>
                      </a: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a:txBody>
                    <a:bodyPr/>
                    <a:lstStyle/>
                    <a:p>
                      <a:pPr>
                        <a:spcAft>
                          <a:spcPts val="0"/>
                        </a:spcAft>
                      </a:pPr>
                      <a:r>
                        <a:rPr lang="es-ES_tradnl" sz="1100" dirty="0">
                          <a:effectLst/>
                          <a:latin typeface="Cambria"/>
                          <a:ea typeface="ＭＳ 明朝"/>
                          <a:cs typeface="Cambria"/>
                        </a:rPr>
                        <a:t>Propuestas </a:t>
                      </a: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tc>
                  <a:txBody>
                    <a:bodyPr/>
                    <a:lstStyle/>
                    <a:p>
                      <a:pPr>
                        <a:spcAft>
                          <a:spcPts val="0"/>
                        </a:spcAft>
                      </a:pPr>
                      <a:r>
                        <a:rPr lang="es-ES_tradnl" sz="1100" b="1" dirty="0">
                          <a:solidFill>
                            <a:srgbClr val="FFFFFF"/>
                          </a:solidFill>
                          <a:effectLst/>
                          <a:latin typeface="Cambria"/>
                          <a:ea typeface="ＭＳ 明朝"/>
                          <a:cs typeface="Cambria"/>
                        </a:rPr>
                        <a:t>Viabilidad política  </a:t>
                      </a:r>
                      <a:endParaRPr lang="es-ES_tradnl" sz="1100" dirty="0">
                        <a:effectLst/>
                        <a:latin typeface="Cambria"/>
                        <a:ea typeface="ＭＳ 明朝"/>
                        <a:cs typeface="Cambria"/>
                      </a:endParaRPr>
                    </a:p>
                  </a:txBody>
                  <a:tcPr marL="58598" marR="58598" marT="0" marB="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solidFill>
                      <a:schemeClr val="bg2">
                        <a:lumMod val="75000"/>
                      </a:schemeClr>
                    </a:solidFill>
                  </a:tcPr>
                </a:tc>
                <a:extLst>
                  <a:ext uri="{0D108BD9-81ED-4DB2-BD59-A6C34878D82A}"/>
                </a:extLst>
              </a:tr>
              <a:tr h="859304">
                <a:tc>
                  <a:txBody>
                    <a:bodyPr/>
                    <a:lstStyle/>
                    <a:p>
                      <a:pPr>
                        <a:spcAft>
                          <a:spcPts val="0"/>
                        </a:spcAft>
                      </a:pPr>
                      <a:r>
                        <a:rPr lang="es-ES_tradnl" sz="1100" dirty="0">
                          <a:effectLst/>
                          <a:latin typeface="Cambria"/>
                          <a:ea typeface="ＭＳ 明朝"/>
                          <a:cs typeface="Cambria"/>
                        </a:rPr>
                        <a:t>Reforma integral o reforma ambos sistemas</a:t>
                      </a:r>
                    </a:p>
                  </a:txBody>
                  <a:tcPr marL="58598" marR="58598" marT="0" marB="0" anchor="ctr"/>
                </a:tc>
                <a:tc>
                  <a:txBody>
                    <a:bodyPr/>
                    <a:lstStyle/>
                    <a:p>
                      <a:pPr algn="l">
                        <a:spcAft>
                          <a:spcPts val="0"/>
                        </a:spcAft>
                      </a:pPr>
                      <a:r>
                        <a:rPr lang="es-ES_tradnl" sz="1100" dirty="0">
                          <a:effectLst/>
                          <a:latin typeface="Cambria"/>
                          <a:ea typeface="ＭＳ 明朝"/>
                          <a:cs typeface="Cambria"/>
                        </a:rPr>
                        <a:t>68% de los encuestados prefiere una reforma a los problemas urgentes</a:t>
                      </a:r>
                      <a:r>
                        <a:rPr lang="es-ES_tradnl" sz="1100" baseline="0" dirty="0">
                          <a:effectLst/>
                          <a:latin typeface="Cambria"/>
                          <a:ea typeface="ＭＳ 明朝"/>
                          <a:cs typeface="Cambria"/>
                        </a:rPr>
                        <a:t> en Fonasa e Isapre y sólo un 30% una reforma integral*.</a:t>
                      </a:r>
                    </a:p>
                  </a:txBody>
                  <a:tcPr marL="58598" marR="58598" marT="0" marB="0" anchor="ctr"/>
                </a:tc>
                <a:tc>
                  <a:txBody>
                    <a:bodyPr/>
                    <a:lstStyle/>
                    <a:p>
                      <a:pPr algn="l">
                        <a:spcAft>
                          <a:spcPts val="0"/>
                        </a:spcAft>
                      </a:pPr>
                      <a:r>
                        <a:rPr lang="es-ES_tradnl" sz="1100" dirty="0">
                          <a:effectLst/>
                          <a:latin typeface="Cambria"/>
                          <a:ea typeface="ＭＳ 明朝"/>
                          <a:cs typeface="Cambria"/>
                        </a:rPr>
                        <a:t>-No  se debe intentar zanjar hoy dicotomía  de visiones de seguro único o multi- seguro.</a:t>
                      </a:r>
                      <a:endParaRPr lang="es-ES_tradnl" sz="1100" dirty="0">
                        <a:solidFill>
                          <a:srgbClr val="FF0000"/>
                        </a:solidFill>
                        <a:effectLst/>
                        <a:latin typeface="Cambria"/>
                        <a:ea typeface="ＭＳ 明朝"/>
                        <a:cs typeface="Cambria"/>
                      </a:endParaRPr>
                    </a:p>
                    <a:p>
                      <a:pPr algn="l">
                        <a:spcAft>
                          <a:spcPts val="0"/>
                        </a:spcAft>
                      </a:pPr>
                      <a:r>
                        <a:rPr lang="es-ES_tradnl" sz="1100" dirty="0">
                          <a:effectLst/>
                          <a:latin typeface="Cambria"/>
                          <a:ea typeface="ＭＳ 明朝"/>
                          <a:cs typeface="Cambria"/>
                        </a:rPr>
                        <a:t>-Avanzar para tener un solo sistema de salud con una  lógica de Seguridad Social público y privado.</a:t>
                      </a:r>
                    </a:p>
                    <a:p>
                      <a:pPr algn="l">
                        <a:spcAft>
                          <a:spcPts val="0"/>
                        </a:spcAft>
                      </a:pPr>
                      <a:r>
                        <a:rPr lang="es-ES_tradnl" sz="1100" dirty="0">
                          <a:effectLst/>
                          <a:latin typeface="Cambria"/>
                          <a:ea typeface="ＭＳ 明朝"/>
                          <a:cs typeface="Cambria"/>
                        </a:rPr>
                        <a:t>-Se debe avanzar por etapas, el camino es el mismo para ambas visiones de largo plazo.</a:t>
                      </a:r>
                    </a:p>
                    <a:p>
                      <a:pPr marL="0" indent="0" algn="l">
                        <a:spcAft>
                          <a:spcPts val="0"/>
                        </a:spcAft>
                        <a:buFontTx/>
                        <a:buNone/>
                      </a:pPr>
                      <a:r>
                        <a:rPr lang="es-ES_tradnl" sz="1100" dirty="0">
                          <a:effectLst/>
                          <a:latin typeface="Cambria"/>
                          <a:ea typeface="ＭＳ 明朝"/>
                          <a:cs typeface="Cambria"/>
                        </a:rPr>
                        <a:t>-La clave es la transición de las reformas en el diseño Plan salud, selección ingreso, libre movilidad prima plana, regulación y precios.</a:t>
                      </a:r>
                    </a:p>
                  </a:txBody>
                  <a:tcPr marL="58598" marR="58598" marT="0" marB="0" anchor="ctr"/>
                </a:tc>
                <a:tc>
                  <a:txBody>
                    <a:bodyPr/>
                    <a:lstStyle/>
                    <a:p>
                      <a:pPr algn="l">
                        <a:spcAft>
                          <a:spcPts val="0"/>
                        </a:spcAft>
                      </a:pPr>
                      <a:r>
                        <a:rPr lang="es-ES_tradnl" sz="1100" dirty="0">
                          <a:effectLst/>
                          <a:latin typeface="Cambria"/>
                          <a:ea typeface="ＭＳ 明朝"/>
                          <a:cs typeface="Cambria"/>
                        </a:rPr>
                        <a:t>-Se deben reformar las </a:t>
                      </a:r>
                      <a:r>
                        <a:rPr lang="es-ES_tradnl" sz="1100" dirty="0" err="1">
                          <a:effectLst/>
                          <a:latin typeface="Cambria"/>
                          <a:ea typeface="ＭＳ 明朝"/>
                          <a:cs typeface="Cambria"/>
                        </a:rPr>
                        <a:t>Isapres</a:t>
                      </a:r>
                      <a:r>
                        <a:rPr lang="es-ES_tradnl" sz="1100" dirty="0">
                          <a:effectLst/>
                          <a:latin typeface="Cambria"/>
                          <a:ea typeface="ＭＳ 明朝"/>
                          <a:cs typeface="Cambria"/>
                        </a:rPr>
                        <a:t> para cambiar su lógica y transformarlas en Administradores Privados de la</a:t>
                      </a:r>
                      <a:r>
                        <a:rPr lang="es-ES_tradnl" sz="1100" baseline="0" dirty="0">
                          <a:effectLst/>
                          <a:latin typeface="Cambria"/>
                          <a:ea typeface="ＭＳ 明朝"/>
                          <a:cs typeface="Cambria"/>
                        </a:rPr>
                        <a:t> S</a:t>
                      </a:r>
                      <a:r>
                        <a:rPr lang="es-ES_tradnl" sz="1100" dirty="0">
                          <a:effectLst/>
                          <a:latin typeface="Cambria"/>
                          <a:ea typeface="ＭＳ 明朝"/>
                          <a:cs typeface="Cambria"/>
                        </a:rPr>
                        <a:t>eguridad Social en Salud.</a:t>
                      </a:r>
                    </a:p>
                    <a:p>
                      <a:pPr algn="l">
                        <a:spcAft>
                          <a:spcPts val="0"/>
                        </a:spcAft>
                      </a:pPr>
                      <a:r>
                        <a:rPr lang="es-ES_tradnl" sz="1100" dirty="0">
                          <a:effectLst/>
                          <a:latin typeface="Cambria"/>
                          <a:ea typeface="ＭＳ 明朝"/>
                          <a:cs typeface="Cambria"/>
                        </a:rPr>
                        <a:t>-Se debe reformar FONASA en base a su ley año 2000 y darle la potestad de Administrador  Público de la Seguridad Social en Salud.</a:t>
                      </a:r>
                    </a:p>
                    <a:p>
                      <a:pPr algn="l">
                        <a:spcAft>
                          <a:spcPts val="0"/>
                        </a:spcAft>
                      </a:pPr>
                      <a:r>
                        <a:rPr lang="es-ES_tradnl" sz="1100" dirty="0">
                          <a:effectLst/>
                          <a:latin typeface="Cambria"/>
                          <a:ea typeface="ＭＳ 明朝"/>
                          <a:cs typeface="Cambria"/>
                        </a:rPr>
                        <a:t>-Fonasa debe tener autonomía del gobierno de turno y Gobernanza  sólida.</a:t>
                      </a:r>
                    </a:p>
                  </a:txBody>
                  <a:tcPr marL="58598" marR="5859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-Entre 1990-2000 sector se divide por visión seguro único o </a:t>
                      </a:r>
                      <a:r>
                        <a:rPr lang="es-ES_tradnl" sz="1100" dirty="0" err="1">
                          <a:effectLst/>
                          <a:latin typeface="Cambria"/>
                          <a:ea typeface="ＭＳ 明朝"/>
                          <a:cs typeface="Cambria"/>
                        </a:rPr>
                        <a:t>multi</a:t>
                      </a:r>
                      <a:r>
                        <a:rPr lang="es-ES_tradnl" sz="1100" dirty="0">
                          <a:effectLst/>
                          <a:latin typeface="Cambria"/>
                          <a:ea typeface="ＭＳ 明朝"/>
                          <a:cs typeface="Cambria"/>
                        </a:rPr>
                        <a:t> seguros.</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-En 2005 el escollo para acuerdo integral fue la </a:t>
                      </a:r>
                      <a:r>
                        <a:rPr lang="es-ES_tradnl" sz="1100" dirty="0" err="1">
                          <a:effectLst/>
                          <a:latin typeface="Cambria"/>
                          <a:ea typeface="ＭＳ 明朝"/>
                          <a:cs typeface="Cambria"/>
                        </a:rPr>
                        <a:t>mancomunión</a:t>
                      </a:r>
                      <a:r>
                        <a:rPr lang="es-ES_tradnl" sz="1100" dirty="0">
                          <a:effectLst/>
                          <a:latin typeface="Cambria"/>
                          <a:ea typeface="ＭＳ 明朝"/>
                          <a:cs typeface="Cambria"/>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-En 2013 el avance logrado se produce por asumir sólo reforma</a:t>
                      </a:r>
                      <a:r>
                        <a:rPr lang="es-ES_tradnl" sz="1100" baseline="0" dirty="0">
                          <a:effectLst/>
                          <a:latin typeface="Cambria"/>
                          <a:ea typeface="ＭＳ 明朝"/>
                          <a:cs typeface="Cambria"/>
                        </a:rPr>
                        <a:t> en</a:t>
                      </a:r>
                      <a:r>
                        <a:rPr lang="es-ES_tradnl" sz="1100" dirty="0">
                          <a:effectLst/>
                          <a:latin typeface="Cambria"/>
                          <a:ea typeface="ＭＳ 明朝"/>
                          <a:cs typeface="Cambria"/>
                        </a:rPr>
                        <a:t> </a:t>
                      </a:r>
                      <a:r>
                        <a:rPr lang="es-ES_tradnl" sz="1100" dirty="0" err="1">
                          <a:effectLst/>
                          <a:latin typeface="Cambria"/>
                          <a:ea typeface="ＭＳ 明朝"/>
                          <a:cs typeface="Cambria"/>
                        </a:rPr>
                        <a:t>Isapres</a:t>
                      </a:r>
                      <a:r>
                        <a:rPr lang="es-ES_tradnl" sz="1100" dirty="0">
                          <a:effectLst/>
                          <a:latin typeface="Cambria"/>
                          <a:ea typeface="ＭＳ 明朝"/>
                          <a:cs typeface="Cambria"/>
                        </a:rPr>
                        <a:t>.</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-Diseñar una reforma por etapas que elimine funcionamiento de un sistema con 2 lógicas es lo que permitiría acuerdos.</a:t>
                      </a:r>
                    </a:p>
                  </a:txBody>
                  <a:tcPr marL="58598" marR="58598" marT="0" marB="0" anchor="ctr"/>
                </a:tc>
                <a:extLst>
                  <a:ext uri="{0D108BD9-81ED-4DB2-BD59-A6C34878D82A}"/>
                </a:extLst>
              </a:tr>
              <a:tr h="441646">
                <a:tc>
                  <a:txBody>
                    <a:bodyPr/>
                    <a:lstStyle/>
                    <a:p>
                      <a:pPr>
                        <a:spcAft>
                          <a:spcPts val="0"/>
                        </a:spcAft>
                      </a:pPr>
                      <a:r>
                        <a:rPr lang="es-ES_tradnl" sz="1100" dirty="0">
                          <a:effectLst/>
                          <a:latin typeface="Cambria"/>
                          <a:ea typeface="ＭＳ 明朝"/>
                          <a:cs typeface="Cambria"/>
                        </a:rPr>
                        <a:t>Regulación </a:t>
                      </a:r>
                    </a:p>
                  </a:txBody>
                  <a:tcPr marL="58598" marR="58598" marT="0" marB="0" anchor="ctr"/>
                </a:tc>
                <a:tc>
                  <a:txBody>
                    <a:bodyPr/>
                    <a:lstStyle/>
                    <a:p>
                      <a:pPr algn="l">
                        <a:spcAft>
                          <a:spcPts val="0"/>
                        </a:spcAft>
                      </a:pPr>
                      <a:r>
                        <a:rPr lang="es-ES_tradnl" sz="1100" dirty="0">
                          <a:solidFill>
                            <a:schemeClr val="tx1"/>
                          </a:solidFill>
                          <a:effectLst/>
                          <a:latin typeface="Cambria"/>
                          <a:ea typeface="ＭＳ 明朝"/>
                          <a:cs typeface="Cambria"/>
                        </a:rPr>
                        <a:t>-Hay disconformidad con ambos sistemas por fallas que se deben en parte a un deficiente marco regulatorio</a:t>
                      </a:r>
                    </a:p>
                  </a:txBody>
                  <a:tcPr marL="58598" marR="58598" marT="0" marB="0" anchor="ctr"/>
                </a:tc>
                <a:tc>
                  <a:txBody>
                    <a:bodyPr/>
                    <a:lstStyle/>
                    <a:p>
                      <a:pPr algn="l">
                        <a:spcAft>
                          <a:spcPts val="0"/>
                        </a:spcAft>
                      </a:pPr>
                      <a:r>
                        <a:rPr lang="es-ES_tradnl" sz="1100" dirty="0">
                          <a:effectLst/>
                          <a:latin typeface="Cambria"/>
                          <a:ea typeface="ＭＳ 明朝"/>
                          <a:cs typeface="Cambria"/>
                        </a:rPr>
                        <a:t>-Un solo marco regulatorio para FONASA e </a:t>
                      </a:r>
                      <a:r>
                        <a:rPr lang="es-ES_tradnl" sz="1100" dirty="0" err="1">
                          <a:effectLst/>
                          <a:latin typeface="Cambria"/>
                          <a:ea typeface="ＭＳ 明朝"/>
                          <a:cs typeface="Cambria"/>
                        </a:rPr>
                        <a:t>Isapres</a:t>
                      </a:r>
                      <a:r>
                        <a:rPr lang="es-ES_tradnl" sz="1100" dirty="0">
                          <a:effectLst/>
                          <a:latin typeface="Cambria"/>
                          <a:ea typeface="ＭＳ 明朝"/>
                          <a:cs typeface="Cambria"/>
                        </a:rPr>
                        <a:t> y para prestadores públicos y privados. </a:t>
                      </a:r>
                    </a:p>
                  </a:txBody>
                  <a:tcPr marL="58598" marR="58598" marT="0" marB="0" anchor="ctr"/>
                </a:tc>
                <a:tc>
                  <a:txBody>
                    <a:bodyPr/>
                    <a:lstStyle/>
                    <a:p>
                      <a:pPr algn="l">
                        <a:spcAft>
                          <a:spcPts val="0"/>
                        </a:spcAft>
                      </a:pPr>
                      <a:r>
                        <a:rPr lang="es-ES_tradnl" sz="1100" dirty="0">
                          <a:effectLst/>
                          <a:latin typeface="Cambria"/>
                          <a:ea typeface="ＭＳ 明朝"/>
                          <a:cs typeface="Cambria"/>
                        </a:rPr>
                        <a:t>Mayor autonomía a Superintendencia Isapre</a:t>
                      </a:r>
                    </a:p>
                    <a:p>
                      <a:pPr marL="171450" indent="-171450" algn="l">
                        <a:spcAft>
                          <a:spcPts val="0"/>
                        </a:spcAft>
                        <a:buFontTx/>
                        <a:buChar char="-"/>
                      </a:pPr>
                      <a:r>
                        <a:rPr lang="es-ES_tradnl" sz="1100" dirty="0">
                          <a:effectLst/>
                          <a:latin typeface="Cambria"/>
                          <a:ea typeface="ＭＳ 明朝"/>
                          <a:cs typeface="Cambria"/>
                        </a:rPr>
                        <a:t>Mayores atribuciones para regular FONASA- </a:t>
                      </a:r>
                      <a:r>
                        <a:rPr lang="es-ES_tradnl" sz="1100" dirty="0" err="1">
                          <a:effectLst/>
                          <a:latin typeface="Cambria"/>
                          <a:ea typeface="ＭＳ 明朝"/>
                          <a:cs typeface="Cambria"/>
                        </a:rPr>
                        <a:t>Isapres</a:t>
                      </a:r>
                      <a:r>
                        <a:rPr lang="es-ES_tradnl" sz="1100" dirty="0">
                          <a:effectLst/>
                          <a:latin typeface="Cambria"/>
                          <a:ea typeface="ＭＳ 明朝"/>
                          <a:cs typeface="Cambria"/>
                        </a:rPr>
                        <a:t>  y prestadores públicos y privados .</a:t>
                      </a:r>
                    </a:p>
                  </a:txBody>
                  <a:tcPr marL="58598" marR="58598"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Hoy en día existe consenso respecto a la necesidad de mejor y mayor regulación en seguros y prestadores,</a:t>
                      </a:r>
                      <a:r>
                        <a:rPr lang="es-ES_tradnl" sz="1100" baseline="0" dirty="0">
                          <a:effectLst/>
                          <a:latin typeface="Cambria"/>
                          <a:ea typeface="ＭＳ 明朝"/>
                          <a:cs typeface="Cambria"/>
                        </a:rPr>
                        <a:t> públicos y privados.</a:t>
                      </a:r>
                      <a:endParaRPr lang="es-ES_tradnl" sz="1100" dirty="0">
                        <a:effectLst/>
                        <a:latin typeface="Cambria"/>
                        <a:ea typeface="ＭＳ 明朝"/>
                        <a:cs typeface="Cambria"/>
                      </a:endParaRPr>
                    </a:p>
                  </a:txBody>
                  <a:tcPr marL="58598" marR="58598" marT="0" marB="0" anchor="ctr"/>
                </a:tc>
                <a:extLst>
                  <a:ext uri="{0D108BD9-81ED-4DB2-BD59-A6C34878D82A}"/>
                </a:extLst>
              </a:tr>
              <a:tr h="441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dirty="0">
                          <a:effectLst/>
                          <a:latin typeface="Cambria"/>
                          <a:ea typeface="ＭＳ 明朝"/>
                          <a:cs typeface="Cambria"/>
                        </a:rPr>
                        <a:t>Plan de salud </a:t>
                      </a:r>
                    </a:p>
                    <a:p>
                      <a:pPr>
                        <a:spcAft>
                          <a:spcPts val="0"/>
                        </a:spcAft>
                      </a:pP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Hay un amplio acuerdo 77% en que FONASA tenga</a:t>
                      </a:r>
                      <a:r>
                        <a:rPr lang="es-ES_tradnl" sz="1100" baseline="0" dirty="0">
                          <a:effectLst/>
                          <a:latin typeface="Cambria"/>
                          <a:ea typeface="ＭＳ 明朝"/>
                          <a:cs typeface="Cambria"/>
                        </a:rPr>
                        <a:t> u</a:t>
                      </a:r>
                      <a:r>
                        <a:rPr lang="es-ES_tradnl" sz="1100" dirty="0">
                          <a:effectLst/>
                          <a:latin typeface="Cambria"/>
                          <a:ea typeface="ＭＳ 明朝"/>
                          <a:cs typeface="Cambria"/>
                        </a:rPr>
                        <a:t>n plan de salud universal similar al de las ISAPRE*.</a:t>
                      </a:r>
                    </a:p>
                    <a:p>
                      <a:pPr algn="l">
                        <a:spcAft>
                          <a:spcPts val="0"/>
                        </a:spcAft>
                      </a:pPr>
                      <a:endParaRPr lang="es-ES_tradnl" sz="1100" dirty="0">
                        <a:effectLst/>
                        <a:latin typeface="Cambria"/>
                        <a:ea typeface="ＭＳ 明朝"/>
                        <a:cs typeface="Cambria"/>
                      </a:endParaRPr>
                    </a:p>
                  </a:txBody>
                  <a:tcPr marL="58598" marR="58598" marT="0" marB="0" anchor="ctr"/>
                </a:tc>
                <a:tc>
                  <a:txBody>
                    <a:bodyPr/>
                    <a:lstStyle/>
                    <a:p>
                      <a:pPr algn="l">
                        <a:spcAft>
                          <a:spcPts val="0"/>
                        </a:spcAft>
                      </a:pPr>
                      <a:r>
                        <a:rPr lang="es-ES_tradnl" sz="1100" dirty="0">
                          <a:effectLst/>
                          <a:latin typeface="Cambria"/>
                          <a:ea typeface="ＭＳ 明朝"/>
                          <a:cs typeface="Cambria"/>
                        </a:rPr>
                        <a:t>-Hoy se debe avanzar en el Plan de salud  de </a:t>
                      </a:r>
                      <a:r>
                        <a:rPr lang="es-ES_tradnl" sz="1100" dirty="0" err="1">
                          <a:effectLst/>
                          <a:latin typeface="Cambria"/>
                          <a:ea typeface="ＭＳ 明朝"/>
                          <a:cs typeface="Cambria"/>
                        </a:rPr>
                        <a:t>Isapres</a:t>
                      </a:r>
                      <a:r>
                        <a:rPr lang="es-ES_tradnl" sz="1100" dirty="0">
                          <a:effectLst/>
                          <a:latin typeface="Cambria"/>
                          <a:ea typeface="ＭＳ 明朝"/>
                          <a:cs typeface="Cambria"/>
                        </a:rPr>
                        <a:t>. </a:t>
                      </a:r>
                    </a:p>
                    <a:p>
                      <a:pPr algn="l">
                        <a:spcAft>
                          <a:spcPts val="0"/>
                        </a:spcAft>
                      </a:pPr>
                      <a:r>
                        <a:rPr lang="es-ES_tradnl" sz="1100" dirty="0">
                          <a:effectLst/>
                          <a:latin typeface="Cambria"/>
                          <a:ea typeface="ＭＳ 明朝"/>
                          <a:cs typeface="Cambria"/>
                        </a:rPr>
                        <a:t>-Se deben organizar los actuales beneficios de Fonasa y futuros (seguro catastrófico) en torno a un Plan FONASA.</a:t>
                      </a:r>
                    </a:p>
                    <a:p>
                      <a:pPr algn="l">
                        <a:spcAft>
                          <a:spcPts val="0"/>
                        </a:spcAft>
                      </a:pPr>
                      <a:r>
                        <a:rPr lang="es-ES_tradnl" sz="1100" dirty="0">
                          <a:effectLst/>
                          <a:latin typeface="Cambria"/>
                          <a:ea typeface="ＭＳ 明朝"/>
                          <a:cs typeface="Cambria"/>
                        </a:rPr>
                        <a:t>-Ambos planes en 5 años deben confluir progresivamente en un solo plan de salud.</a:t>
                      </a:r>
                    </a:p>
                  </a:txBody>
                  <a:tcPr marL="58598" marR="58598" marT="0" marB="0" anchor="ctr"/>
                </a:tc>
                <a:tc>
                  <a:txBody>
                    <a:bodyPr/>
                    <a:lstStyle/>
                    <a:p>
                      <a:pPr algn="l">
                        <a:spcAft>
                          <a:spcPts val="0"/>
                        </a:spcAft>
                      </a:pPr>
                      <a:r>
                        <a:rPr lang="es-ES_tradnl" sz="1100" dirty="0">
                          <a:effectLst/>
                          <a:latin typeface="Cambria"/>
                          <a:ea typeface="ＭＳ 明朝"/>
                          <a:cs typeface="Cambria"/>
                        </a:rPr>
                        <a:t>-El Plan de Isapre y Fonasa deben contener todos los beneficios  (GES-CAEC-Complementario).</a:t>
                      </a:r>
                    </a:p>
                    <a:p>
                      <a:pPr algn="l">
                        <a:spcAft>
                          <a:spcPts val="0"/>
                        </a:spcAft>
                      </a:pPr>
                      <a:r>
                        <a:rPr lang="es-ES_tradnl" sz="1100" dirty="0">
                          <a:effectLst/>
                          <a:latin typeface="Cambria"/>
                          <a:ea typeface="ＭＳ 明朝"/>
                          <a:cs typeface="Cambria"/>
                        </a:rPr>
                        <a:t>-Deben tener ambos planes incentivos para que cambie el modelo atención del sistema público y privado.</a:t>
                      </a:r>
                    </a:p>
                  </a:txBody>
                  <a:tcPr marL="58598" marR="58598" marT="0" marB="0" anchor="ctr"/>
                </a:tc>
                <a:tc>
                  <a:txBody>
                    <a:bodyPr/>
                    <a:lstStyle/>
                    <a:p>
                      <a:pPr algn="l">
                        <a:spcAft>
                          <a:spcPts val="0"/>
                        </a:spcAft>
                      </a:pPr>
                      <a:r>
                        <a:rPr lang="es-ES_tradnl" sz="1100" dirty="0">
                          <a:effectLst/>
                          <a:latin typeface="Cambria"/>
                          <a:ea typeface="ＭＳ 明朝"/>
                          <a:cs typeface="Cambria"/>
                        </a:rPr>
                        <a:t>-El Plan de salud como eje del cambio de los modelos de atención en Isapre y Fonasa viabiliza la reforma en su conjunto.</a:t>
                      </a:r>
                    </a:p>
                  </a:txBody>
                  <a:tcPr marL="58598" marR="58598" marT="0" marB="0" anchor="ctr"/>
                </a:tc>
                <a:extLst>
                  <a:ext uri="{0D108BD9-81ED-4DB2-BD59-A6C34878D82A}"/>
                </a:extLst>
              </a:tr>
              <a:tr h="380177">
                <a:tc gridSpan="5">
                  <a:txBody>
                    <a:bodyPr/>
                    <a:lstStyle/>
                    <a:p>
                      <a:pPr algn="l">
                        <a:spcAft>
                          <a:spcPts val="0"/>
                        </a:spcAft>
                      </a:pPr>
                      <a:r>
                        <a:rPr lang="es-ES_tradnl" sz="1100" dirty="0">
                          <a:effectLst/>
                          <a:latin typeface="Cambria"/>
                          <a:ea typeface="ＭＳ 明朝"/>
                          <a:cs typeface="Cambria"/>
                        </a:rPr>
                        <a:t>*Encuesta Nacional de Salud 2019 del ISP de la Universidad Andrés Bello (anexo) </a:t>
                      </a:r>
                    </a:p>
                  </a:txBody>
                  <a:tcPr marL="58598" marR="58598" marT="0" marB="0" anchor="ctr"/>
                </a:tc>
                <a:tc hMerge="1">
                  <a:txBody>
                    <a:bodyPr/>
                    <a:lstStyle/>
                    <a:p>
                      <a:pPr algn="l">
                        <a:spcAft>
                          <a:spcPts val="0"/>
                        </a:spcAft>
                      </a:pPr>
                      <a:endParaRPr lang="es-ES_tradnl" sz="1100" dirty="0">
                        <a:effectLst/>
                        <a:latin typeface="Cambria"/>
                        <a:ea typeface="ＭＳ 明朝"/>
                        <a:cs typeface="Cambria"/>
                      </a:endParaRPr>
                    </a:p>
                  </a:txBody>
                  <a:tcPr marL="58598" marR="58598" marT="0" marB="0" anchor="ctr"/>
                </a:tc>
                <a:tc hMerge="1">
                  <a:txBody>
                    <a:bodyPr/>
                    <a:lstStyle/>
                    <a:p>
                      <a:pPr algn="l">
                        <a:spcAft>
                          <a:spcPts val="0"/>
                        </a:spcAft>
                      </a:pPr>
                      <a:endParaRPr lang="es-ES_tradnl" sz="1100" b="1" dirty="0">
                        <a:effectLst/>
                        <a:latin typeface="Cambria"/>
                        <a:ea typeface="ＭＳ 明朝"/>
                        <a:cs typeface="Cambria"/>
                      </a:endParaRPr>
                    </a:p>
                  </a:txBody>
                  <a:tcPr marL="58598" marR="58598" marT="0" marB="0" anchor="ctr"/>
                </a:tc>
                <a:tc hMerge="1">
                  <a:txBody>
                    <a:bodyPr/>
                    <a:lstStyle/>
                    <a:p>
                      <a:pPr algn="l">
                        <a:spcAft>
                          <a:spcPts val="0"/>
                        </a:spcAft>
                      </a:pPr>
                      <a:endParaRPr lang="es-ES_tradnl" sz="1100" dirty="0">
                        <a:effectLst/>
                        <a:latin typeface="Cambria"/>
                        <a:ea typeface="ＭＳ 明朝"/>
                        <a:cs typeface="Cambria"/>
                      </a:endParaRPr>
                    </a:p>
                  </a:txBody>
                  <a:tcPr marL="58598" marR="58598" marT="0" marB="0" anchor="ctr"/>
                </a:tc>
                <a:tc hMerge="1">
                  <a:txBody>
                    <a:bodyPr/>
                    <a:lstStyle/>
                    <a:p>
                      <a:pPr algn="l">
                        <a:spcAft>
                          <a:spcPts val="0"/>
                        </a:spcAft>
                      </a:pPr>
                      <a:endParaRPr lang="es-ES_tradnl" sz="1100" b="0" dirty="0">
                        <a:effectLst/>
                        <a:latin typeface="Cambria"/>
                        <a:ea typeface="ＭＳ 明朝"/>
                        <a:cs typeface="Cambria"/>
                      </a:endParaRPr>
                    </a:p>
                  </a:txBody>
                  <a:tcPr marL="58598" marR="58598" marT="0" marB="0" anchor="ctr"/>
                </a:tc>
                <a:extLst>
                  <a:ext uri="{0D108BD9-81ED-4DB2-BD59-A6C34878D82A}"/>
                </a:extLst>
              </a:tr>
            </a:tbl>
          </a:graphicData>
        </a:graphic>
      </p:graphicFrame>
      <p:sp>
        <p:nvSpPr>
          <p:cNvPr id="29737" name="Title 4"/>
          <p:cNvSpPr>
            <a:spLocks noGrp="1"/>
          </p:cNvSpPr>
          <p:nvPr>
            <p:ph type="title"/>
          </p:nvPr>
        </p:nvSpPr>
        <p:spPr>
          <a:xfrm>
            <a:off x="325438" y="334963"/>
            <a:ext cx="8493125" cy="503237"/>
          </a:xfrm>
        </p:spPr>
        <p:txBody>
          <a:bodyPr/>
          <a:lstStyle/>
          <a:p>
            <a:r>
              <a:rPr lang="es-ES_tradnl" sz="2000" smtClean="0"/>
              <a:t>Recomendaciones Técnicas a la Comisión de Salud de la Cámara de Diputados </a:t>
            </a:r>
          </a:p>
        </p:txBody>
      </p:sp>
      <p:sp>
        <p:nvSpPr>
          <p:cNvPr id="29738"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9739"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8D5F0-CA02-4041-BD88-F884B34B4262}" type="slidenum">
              <a:rPr lang="en-US">
                <a:cs typeface="Arial" charset="0"/>
              </a:rPr>
              <a:pPr fontAlgn="base">
                <a:spcBef>
                  <a:spcPct val="0"/>
                </a:spcBef>
                <a:spcAft>
                  <a:spcPct val="0"/>
                </a:spcAft>
              </a:pPr>
              <a:t>15</a:t>
            </a:fld>
            <a:endParaRPr lang="en-US">
              <a:cs typeface="Arial" charset="0"/>
            </a:endParaRPr>
          </a:p>
        </p:txBody>
      </p:sp>
      <p:sp>
        <p:nvSpPr>
          <p:cNvPr id="9" name="Action Button: Information 8">
            <a:hlinkClick r:id="rId2" action="ppaction://hlinksldjump" highlightClick="1"/>
          </p:cNvPr>
          <p:cNvSpPr/>
          <p:nvPr/>
        </p:nvSpPr>
        <p:spPr>
          <a:xfrm>
            <a:off x="2392664" y="3356705"/>
            <a:ext cx="317510" cy="328866"/>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9743" name="TextBox 9"/>
          <p:cNvSpPr txBox="1">
            <a:spLocks noChangeArrowheads="1"/>
          </p:cNvSpPr>
          <p:nvPr/>
        </p:nvSpPr>
        <p:spPr bwMode="auto">
          <a:xfrm>
            <a:off x="-1735138" y="4217988"/>
            <a:ext cx="184150" cy="369887"/>
          </a:xfrm>
          <a:prstGeom prst="rect">
            <a:avLst/>
          </a:prstGeom>
          <a:noFill/>
          <a:ln w="9525">
            <a:noFill/>
            <a:miter lim="800000"/>
            <a:headEnd/>
            <a:tailEnd/>
          </a:ln>
        </p:spPr>
        <p:txBody>
          <a:bodyPr wrap="none">
            <a:spAutoFit/>
          </a:bodyPr>
          <a:lstStyle/>
          <a:p>
            <a:endParaRPr lang="es-ES_tradnl">
              <a:latin typeface="Candara" pitchFamily="34" charset="0"/>
            </a:endParaRPr>
          </a:p>
        </p:txBody>
      </p:sp>
      <p:sp>
        <p:nvSpPr>
          <p:cNvPr id="29744" name="TextBox 10"/>
          <p:cNvSpPr txBox="1">
            <a:spLocks noChangeArrowheads="1"/>
          </p:cNvSpPr>
          <p:nvPr/>
        </p:nvSpPr>
        <p:spPr bwMode="auto">
          <a:xfrm>
            <a:off x="-736600" y="4365625"/>
            <a:ext cx="184150" cy="369888"/>
          </a:xfrm>
          <a:prstGeom prst="rect">
            <a:avLst/>
          </a:prstGeom>
          <a:noFill/>
          <a:ln w="9525">
            <a:noFill/>
            <a:miter lim="800000"/>
            <a:headEnd/>
            <a:tailEnd/>
          </a:ln>
        </p:spPr>
        <p:txBody>
          <a:bodyPr wrap="none">
            <a:spAutoFit/>
          </a:bodyPr>
          <a:lstStyle/>
          <a:p>
            <a:endParaRPr lang="es-ES_tradnl">
              <a:latin typeface="Candara" pitchFamily="34" charset="0"/>
            </a:endParaRPr>
          </a:p>
        </p:txBody>
      </p:sp>
      <p:sp>
        <p:nvSpPr>
          <p:cNvPr id="29745" name="TextBox 11"/>
          <p:cNvSpPr txBox="1">
            <a:spLocks noChangeArrowheads="1"/>
          </p:cNvSpPr>
          <p:nvPr/>
        </p:nvSpPr>
        <p:spPr bwMode="auto">
          <a:xfrm>
            <a:off x="-1689100" y="2189163"/>
            <a:ext cx="184150" cy="368300"/>
          </a:xfrm>
          <a:prstGeom prst="rect">
            <a:avLst/>
          </a:prstGeom>
          <a:noFill/>
          <a:ln w="9525">
            <a:noFill/>
            <a:miter lim="800000"/>
            <a:headEnd/>
            <a:tailEnd/>
          </a:ln>
        </p:spPr>
        <p:txBody>
          <a:bodyPr wrap="none">
            <a:spAutoFit/>
          </a:bodyPr>
          <a:lstStyle/>
          <a:p>
            <a:endParaRPr lang="es-ES_tradnl">
              <a:latin typeface="Candara" pitchFamily="34" charset="0"/>
            </a:endParaRPr>
          </a:p>
        </p:txBody>
      </p:sp>
      <p:sp>
        <p:nvSpPr>
          <p:cNvPr id="13" name="Action Button: Information 12">
            <a:hlinkClick r:id="rId3" action="ppaction://hlinksldjump" highlightClick="1"/>
          </p:cNvPr>
          <p:cNvSpPr/>
          <p:nvPr/>
        </p:nvSpPr>
        <p:spPr>
          <a:xfrm>
            <a:off x="2392664" y="5742653"/>
            <a:ext cx="317510" cy="328866"/>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7850" y="1004888"/>
            <a:ext cx="7988300" cy="5730875"/>
          </a:xfrm>
        </p:spPr>
        <p:txBody>
          <a:bodyPr rtlCol="0">
            <a:noAutofit/>
          </a:bodyPr>
          <a:lstStyle/>
          <a:p>
            <a:pPr marL="0" indent="0" algn="just" fontAlgn="auto">
              <a:spcAft>
                <a:spcPts val="0"/>
              </a:spcAft>
              <a:buFont typeface="Symbol" pitchFamily="18" charset="2"/>
              <a:buNone/>
              <a:defRPr/>
            </a:pPr>
            <a:r>
              <a:rPr lang="es-CL" sz="1800" dirty="0"/>
              <a:t>Crear un seguro catastrófico para los afiliados de FONASA (en el contexto de la iniciativa de  clase media protegida ) es un gran avance para un grupo importante de personas que requieren tener mucho mejor cobertura cuando tienen un siniestro catastrófico y se atienden en el sistema privado de salud por lo que es una buena iniciativa, pero requiere afinamiento “detallado” en el diseño del seguro catastrófico para que opere bien y con incentivos correctos. Sin embargo, no hay que olvidar que la reforma de FONASA debe estar focalizada en convertirlo en </a:t>
            </a:r>
            <a:r>
              <a:rPr lang="es-ES_tradnl" sz="1800" dirty="0"/>
              <a:t>Administrador Público de la Seguridad Social en Salud, es decir, un seguro público fuerte y eficiente con gobernanza, independencia y facultades para gestionar cartera y compra de servicios</a:t>
            </a:r>
            <a:r>
              <a:rPr lang="es-CL" sz="1800" dirty="0"/>
              <a:t>, lo que implica a lo menos:</a:t>
            </a:r>
          </a:p>
          <a:p>
            <a:pPr marL="0" indent="0" algn="just" fontAlgn="auto">
              <a:spcAft>
                <a:spcPts val="0"/>
              </a:spcAft>
              <a:buFont typeface="Symbol" pitchFamily="18" charset="2"/>
              <a:buNone/>
              <a:defRPr/>
            </a:pPr>
            <a:endParaRPr lang="es-CL" sz="1800" dirty="0"/>
          </a:p>
          <a:p>
            <a:pPr marL="274320" indent="-274320" algn="just" fontAlgn="auto">
              <a:spcAft>
                <a:spcPts val="0"/>
              </a:spcAft>
              <a:defRPr/>
            </a:pPr>
            <a:r>
              <a:rPr lang="es-CL" sz="1800" dirty="0"/>
              <a:t>Un sistema de gobernanza de FONASA que garantice su independencia del gobierno de turno y que tenga la fuerza para ejercer su rol principalmente frente al sistema público prestador (SNSS). Poder comprador efectivo tanto con prestadores de servicios de salud privados como públicos, capacidad de exigir estándares de calidad y oportunidad para sus afiliados en ambos sistemas y poder disponer de facultades para mover a sus afiliados cuando no son atendidos en plazos pre establecidos o lo son pero con servicios de mala calidad.</a:t>
            </a:r>
          </a:p>
        </p:txBody>
      </p:sp>
      <p:sp>
        <p:nvSpPr>
          <p:cNvPr id="30722" name="Title 3"/>
          <p:cNvSpPr>
            <a:spLocks noGrp="1"/>
          </p:cNvSpPr>
          <p:nvPr>
            <p:ph type="title"/>
          </p:nvPr>
        </p:nvSpPr>
        <p:spPr>
          <a:xfrm>
            <a:off x="457200" y="409575"/>
            <a:ext cx="8229600" cy="393700"/>
          </a:xfrm>
        </p:spPr>
        <p:txBody>
          <a:bodyPr/>
          <a:lstStyle/>
          <a:p>
            <a:r>
              <a:rPr lang="es-ES_tradnl" sz="3600" smtClean="0"/>
              <a:t>Comentarios Proyecto de Ley FONASA </a:t>
            </a:r>
          </a:p>
        </p:txBody>
      </p:sp>
      <p:sp>
        <p:nvSpPr>
          <p:cNvPr id="30723"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3072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17B6F5-EE8C-4E9D-B783-A6DB2911F12C}"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4"/>
          <p:cNvSpPr>
            <a:spLocks noGrp="1"/>
          </p:cNvSpPr>
          <p:nvPr>
            <p:ph idx="1"/>
          </p:nvPr>
        </p:nvSpPr>
        <p:spPr>
          <a:xfrm>
            <a:off x="320675" y="862013"/>
            <a:ext cx="8502650" cy="5611812"/>
          </a:xfrm>
        </p:spPr>
        <p:txBody>
          <a:bodyPr/>
          <a:lstStyle/>
          <a:p>
            <a:pPr algn="just"/>
            <a:r>
              <a:rPr lang="es-CL" sz="2000" smtClean="0"/>
              <a:t>Tan importante como el punto anterior es que FONASA avance hacia el establecimiento de un Plan Universal de salud que en un plazo definido por la ley pueda igualar al de las Isapres (5 años como máximo), ya están dadas las condiciones para plantearse este objetivo por el nivel de gasto que hay per cápita en beneficiarios públicos muy cercano a los privados. </a:t>
            </a:r>
            <a:r>
              <a:rPr lang="es-ES_tradnl" sz="2000" smtClean="0"/>
              <a:t>Partir con una ordenación de los beneficios actuales más Seguro Catastrófico por 5 años, con posterioridad Plan Único para todo el país –seguro catastrófico Fonasa lo más parecido al CAEC.</a:t>
            </a:r>
          </a:p>
          <a:p>
            <a:pPr algn="just"/>
            <a:r>
              <a:rPr lang="es-CL" sz="2000" smtClean="0"/>
              <a:t>Competencias para que Fonasa realmente “ponga el foco en sus beneficiarios” y los RRFF que utilice los oriente para obtener los mejores servicios y en la mejor oportunidad de sus afiliados, no en financiar la oferta pública de servicios a cualquier costo y con bajos niveles de calidad. Como seguro público, su obligación deben ser sus beneficiarios y tensionar al sistema público y privado para mayores estándares de eficiencia y calidad, implica capacidad técnica y política para nuevos modelos de compra, con enfoque en resultados sanitarios, GRD y nuevos modelos de atención basados en soluciones a problemas de salud y que verdad estimulen la promoción y prevención en la APS.</a:t>
            </a:r>
          </a:p>
          <a:p>
            <a:pPr algn="just"/>
            <a:endParaRPr lang="es-CL" sz="1600" smtClean="0"/>
          </a:p>
        </p:txBody>
      </p:sp>
      <p:sp>
        <p:nvSpPr>
          <p:cNvPr id="31746"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3174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7C5D03-2664-4771-B7D0-BB05F4792EDF}" type="slidenum">
              <a:rPr lang="en-US">
                <a:cs typeface="Arial" charset="0"/>
              </a:rPr>
              <a:pPr fontAlgn="base">
                <a:spcBef>
                  <a:spcPct val="0"/>
                </a:spcBef>
                <a:spcAft>
                  <a:spcPct val="0"/>
                </a:spcAft>
              </a:pPr>
              <a:t>17</a:t>
            </a:fld>
            <a:endParaRPr lang="en-US">
              <a:cs typeface="Arial" charset="0"/>
            </a:endParaRPr>
          </a:p>
        </p:txBody>
      </p:sp>
      <p:sp>
        <p:nvSpPr>
          <p:cNvPr id="31748" name="Title 3"/>
          <p:cNvSpPr>
            <a:spLocks noGrp="1"/>
          </p:cNvSpPr>
          <p:nvPr>
            <p:ph type="title"/>
          </p:nvPr>
        </p:nvSpPr>
        <p:spPr>
          <a:xfrm>
            <a:off x="457200" y="409575"/>
            <a:ext cx="8229600" cy="393700"/>
          </a:xfrm>
        </p:spPr>
        <p:txBody>
          <a:bodyPr/>
          <a:lstStyle/>
          <a:p>
            <a:r>
              <a:rPr lang="es-ES_tradnl" sz="3600" smtClean="0"/>
              <a:t>Comentarios Proyecto de Ley FONASA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12825"/>
            <a:ext cx="8229600" cy="5730875"/>
          </a:xfrm>
        </p:spPr>
        <p:txBody>
          <a:bodyPr rtlCol="0">
            <a:noAutofit/>
          </a:bodyPr>
          <a:lstStyle/>
          <a:p>
            <a:pPr marL="274320" indent="-274320" algn="just" fontAlgn="auto">
              <a:spcAft>
                <a:spcPts val="0"/>
              </a:spcAft>
              <a:defRPr/>
            </a:pPr>
            <a:r>
              <a:rPr lang="es-CL" dirty="0"/>
              <a:t>Capacidad organizacional para que pueda ejercer su rol de seguro público no sólo en las tres cabeceras de las regiones mas importantes del país,  si no que en todo el país ( esto implica una organización con competencias y capacidades técnicas) para que a nivel regional el representante de este seguro público pueda estar a nivel de los directores de SS, directores hospitales gerentes de clínicas etc. para “comprar y negociar de igual a igual”.</a:t>
            </a:r>
          </a:p>
          <a:p>
            <a:pPr marL="0" indent="0" algn="just" fontAlgn="auto">
              <a:spcAft>
                <a:spcPts val="0"/>
              </a:spcAft>
              <a:buFont typeface="Symbol" pitchFamily="18" charset="2"/>
              <a:buNone/>
              <a:defRPr/>
            </a:pPr>
            <a:endParaRPr lang="es-CL" dirty="0"/>
          </a:p>
          <a:p>
            <a:pPr marL="274320" indent="-274320" algn="just" fontAlgn="auto">
              <a:spcAft>
                <a:spcPts val="0"/>
              </a:spcAft>
              <a:defRPr/>
            </a:pPr>
            <a:r>
              <a:rPr lang="es-CL" dirty="0"/>
              <a:t>Competencias para flexibilizar sus planes y mejorar los niveles de cobertura (evitaría migraciones de beneficiarios a ISAPRE cuando éstas se reformen “esta es la única barrera eficiente” para evitar migraciones descontroladas con alto costo fiscal .</a:t>
            </a:r>
          </a:p>
        </p:txBody>
      </p:sp>
      <p:sp>
        <p:nvSpPr>
          <p:cNvPr id="32770"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3277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1D33CD-74D5-41A9-AAB7-9F83FD5FC03E}" type="slidenum">
              <a:rPr lang="en-US">
                <a:cs typeface="Arial" charset="0"/>
              </a:rPr>
              <a:pPr fontAlgn="base">
                <a:spcBef>
                  <a:spcPct val="0"/>
                </a:spcBef>
                <a:spcAft>
                  <a:spcPct val="0"/>
                </a:spcAft>
              </a:pPr>
              <a:t>18</a:t>
            </a:fld>
            <a:endParaRPr lang="en-US">
              <a:cs typeface="Arial" charset="0"/>
            </a:endParaRPr>
          </a:p>
        </p:txBody>
      </p:sp>
      <p:sp>
        <p:nvSpPr>
          <p:cNvPr id="32772" name="Title 3"/>
          <p:cNvSpPr>
            <a:spLocks noGrp="1"/>
          </p:cNvSpPr>
          <p:nvPr>
            <p:ph type="title"/>
          </p:nvPr>
        </p:nvSpPr>
        <p:spPr>
          <a:xfrm>
            <a:off x="457200" y="409575"/>
            <a:ext cx="8229600" cy="393700"/>
          </a:xfrm>
        </p:spPr>
        <p:txBody>
          <a:bodyPr/>
          <a:lstStyle/>
          <a:p>
            <a:r>
              <a:rPr lang="es-ES_tradnl" sz="3600" smtClean="0"/>
              <a:t>Comentarios Proyecto de Ley FONASA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extLst>
          </p:cNvPr>
          <p:cNvSpPr>
            <a:spLocks noGrp="1"/>
          </p:cNvSpPr>
          <p:nvPr>
            <p:ph idx="1"/>
          </p:nvPr>
        </p:nvSpPr>
        <p:spPr/>
        <p:txBody>
          <a:bodyPr rtlCol="0">
            <a:normAutofit fontScale="85000" lnSpcReduction="20000"/>
          </a:bodyPr>
          <a:lstStyle/>
          <a:p>
            <a:pPr marL="274320" indent="-274320" fontAlgn="auto">
              <a:spcAft>
                <a:spcPts val="0"/>
              </a:spcAft>
              <a:defRPr/>
            </a:pPr>
            <a:r>
              <a:rPr lang="es-CL" dirty="0"/>
              <a:t>El Seguro de Salud de la Clase Media va en la dirección correcta de aumentar la protección financiera de sus beneficiarios, tratando de disminuir los co-pagos y gasto de bolsillo.</a:t>
            </a:r>
          </a:p>
          <a:p>
            <a:pPr marL="274320" indent="-274320" fontAlgn="auto">
              <a:spcAft>
                <a:spcPts val="0"/>
              </a:spcAft>
              <a:defRPr/>
            </a:pPr>
            <a:r>
              <a:rPr lang="es-CL" dirty="0"/>
              <a:t>Estas Universidades, consideran de que la iniciativa enviada por el ejecutivo es perfectible en varios aspectos.</a:t>
            </a:r>
          </a:p>
          <a:p>
            <a:pPr marL="274320" indent="-274320" fontAlgn="auto">
              <a:spcAft>
                <a:spcPts val="0"/>
              </a:spcAft>
              <a:defRPr/>
            </a:pPr>
            <a:r>
              <a:rPr lang="es-CL" dirty="0"/>
              <a:t>Primero, la definición de eventos catastróficos sobre el ingreso del grupo familiar genera una serie de problemas prácticos en su aplicación, toda vez que intervienen demasiados actores, existen problemas en la identificación de beneficiarios y de los ingresos de los beneficiarios. En este contexto, es aconsejable evaluar la alternativa de expresar la cobertura sobre los gastos médicos tal como hoy lo hace el CAEC o la cobertura financiera adicional del GES.</a:t>
            </a:r>
          </a:p>
        </p:txBody>
      </p:sp>
      <p:sp>
        <p:nvSpPr>
          <p:cNvPr id="33794" name="Marcador de fecha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AF89A9-B91C-44BF-8A2F-31B9D03A2CE5}" type="datetime1">
              <a:rPr lang="es-CL">
                <a:cs typeface="Arial" charset="0"/>
              </a:rPr>
              <a:pPr fontAlgn="base">
                <a:spcBef>
                  <a:spcPct val="0"/>
                </a:spcBef>
                <a:spcAft>
                  <a:spcPct val="0"/>
                </a:spcAft>
              </a:pPr>
              <a:t>13-08-2019</a:t>
            </a:fld>
            <a:endParaRPr lang="en-US">
              <a:cs typeface="Arial" charset="0"/>
            </a:endParaRPr>
          </a:p>
        </p:txBody>
      </p:sp>
      <p:sp>
        <p:nvSpPr>
          <p:cNvPr id="33795" name="Marcador de pie de página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33796" name="Marcador de número de diapositiva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8023FA-D623-49AD-87FD-A0D2B113F2DF}" type="slidenum">
              <a:rPr lang="en-US">
                <a:cs typeface="Arial" charset="0"/>
              </a:rPr>
              <a:pPr fontAlgn="base">
                <a:spcBef>
                  <a:spcPct val="0"/>
                </a:spcBef>
                <a:spcAft>
                  <a:spcPct val="0"/>
                </a:spcAft>
              </a:pPr>
              <a:t>19</a:t>
            </a:fld>
            <a:endParaRPr lang="en-US">
              <a:cs typeface="Arial" charset="0"/>
            </a:endParaRPr>
          </a:p>
        </p:txBody>
      </p:sp>
      <p:sp>
        <p:nvSpPr>
          <p:cNvPr id="33797" name="Title 3"/>
          <p:cNvSpPr>
            <a:spLocks noGrp="1"/>
          </p:cNvSpPr>
          <p:nvPr>
            <p:ph type="title"/>
          </p:nvPr>
        </p:nvSpPr>
        <p:spPr/>
        <p:txBody>
          <a:bodyPr/>
          <a:lstStyle/>
          <a:p>
            <a:r>
              <a:rPr lang="es-ES_tradnl" sz="3600" smtClean="0"/>
              <a:t>Comentarios Proyecto de Ley FONASA Seguro de Salud Clase Media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a:xfrm>
            <a:off x="690563" y="2463800"/>
            <a:ext cx="7772400" cy="1524000"/>
          </a:xfrm>
        </p:spPr>
        <p:txBody>
          <a:bodyPr/>
          <a:lstStyle/>
          <a:p>
            <a:r>
              <a:rPr lang="es-ES_tradnl" smtClean="0"/>
              <a:t>Actividades del Consorcio</a:t>
            </a:r>
          </a:p>
        </p:txBody>
      </p:sp>
      <p:sp>
        <p:nvSpPr>
          <p:cNvPr id="16386"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16387"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F5CC76C-F6CC-4F4F-B1D0-2DCA4508F41F}"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extLst>
          </p:cNvPr>
          <p:cNvSpPr>
            <a:spLocks noGrp="1"/>
          </p:cNvSpPr>
          <p:nvPr>
            <p:ph idx="1"/>
          </p:nvPr>
        </p:nvSpPr>
        <p:spPr/>
        <p:txBody>
          <a:bodyPr rtlCol="0">
            <a:normAutofit fontScale="77500" lnSpcReduction="20000"/>
          </a:bodyPr>
          <a:lstStyle/>
          <a:p>
            <a:pPr marL="274320" indent="-274320" fontAlgn="auto">
              <a:spcAft>
                <a:spcPts val="0"/>
              </a:spcAft>
              <a:defRPr/>
            </a:pPr>
            <a:r>
              <a:rPr lang="es-CL" dirty="0"/>
              <a:t>Segundo, se genera el problema de la definición de “intervenciones o tratamientos” que formarán parte del Seguro, dado que la cobertura financiera propuesta opera legalmente hoy sobre la base arancelaria de la MLE de FONASA expresada principalmente en actos médicos individuales o “prestaciones”. Esto implica que no existe control de frecuencias, sólo control de precios. Se exceptúan del control de precios el valor del día-cama, los derechos de pabellones y los fármacos e insumos no cubiertos por el arancel.</a:t>
            </a:r>
          </a:p>
          <a:p>
            <a:pPr marL="274320" indent="-274320" fontAlgn="auto">
              <a:spcAft>
                <a:spcPts val="0"/>
              </a:spcAft>
              <a:defRPr/>
            </a:pPr>
            <a:r>
              <a:rPr lang="es-CL" dirty="0"/>
              <a:t>En este sentido, un seguro catastrófico de esta índole no debe dejar precios ni frecuencias al arbitrio del prestador, sino que deben ser fijados de manera estandarizada, para evitar una inducción de demanda y explosión de costos.</a:t>
            </a:r>
          </a:p>
          <a:p>
            <a:pPr marL="274320" indent="-274320" fontAlgn="auto">
              <a:spcAft>
                <a:spcPts val="0"/>
              </a:spcAft>
              <a:defRPr/>
            </a:pPr>
            <a:r>
              <a:rPr lang="es-CL" dirty="0"/>
              <a:t>Los únicos elementos que escapan a esta definición son los PAD.</a:t>
            </a:r>
          </a:p>
        </p:txBody>
      </p:sp>
      <p:sp>
        <p:nvSpPr>
          <p:cNvPr id="34818" name="Marcador de fecha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A4695F-56A1-46D7-ABCF-8447EF1348EB}" type="datetime1">
              <a:rPr lang="es-CL">
                <a:cs typeface="Arial" charset="0"/>
              </a:rPr>
              <a:pPr fontAlgn="base">
                <a:spcBef>
                  <a:spcPct val="0"/>
                </a:spcBef>
                <a:spcAft>
                  <a:spcPct val="0"/>
                </a:spcAft>
              </a:pPr>
              <a:t>13-08-2019</a:t>
            </a:fld>
            <a:endParaRPr lang="en-US">
              <a:cs typeface="Arial" charset="0"/>
            </a:endParaRPr>
          </a:p>
        </p:txBody>
      </p:sp>
      <p:sp>
        <p:nvSpPr>
          <p:cNvPr id="34819" name="Marcador de pie de página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34820" name="Marcador de número de diapositiva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27CF17-3064-437C-986A-A1886A850263}" type="slidenum">
              <a:rPr lang="en-US">
                <a:cs typeface="Arial" charset="0"/>
              </a:rPr>
              <a:pPr fontAlgn="base">
                <a:spcBef>
                  <a:spcPct val="0"/>
                </a:spcBef>
                <a:spcAft>
                  <a:spcPct val="0"/>
                </a:spcAft>
              </a:pPr>
              <a:t>20</a:t>
            </a:fld>
            <a:endParaRPr lang="en-US">
              <a:cs typeface="Arial" charset="0"/>
            </a:endParaRPr>
          </a:p>
        </p:txBody>
      </p:sp>
      <p:sp>
        <p:nvSpPr>
          <p:cNvPr id="34821" name="Title 3"/>
          <p:cNvSpPr>
            <a:spLocks noGrp="1"/>
          </p:cNvSpPr>
          <p:nvPr>
            <p:ph type="title"/>
          </p:nvPr>
        </p:nvSpPr>
        <p:spPr/>
        <p:txBody>
          <a:bodyPr/>
          <a:lstStyle/>
          <a:p>
            <a:r>
              <a:rPr lang="es-ES_tradnl" sz="3600" smtClean="0"/>
              <a:t>Comentarios Proyecto de Ley FONASA Seguro de Salud Clase Media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79588"/>
          </a:xfrm>
        </p:spPr>
        <p:txBody>
          <a:bodyPr rtlCol="0">
            <a:normAutofit fontScale="90000"/>
          </a:bodyPr>
          <a:lstStyle/>
          <a:p>
            <a:pPr fontAlgn="auto">
              <a:spcAft>
                <a:spcPts val="0"/>
              </a:spcAft>
              <a:defRPr/>
            </a:pPr>
            <a:r>
              <a:rPr lang="es-ES_tradnl" dirty="0"/>
              <a:t>COLOQUIOS DE REFORMA EN SALUD :</a:t>
            </a:r>
            <a:br>
              <a:rPr lang="es-ES_tradnl" dirty="0"/>
            </a:br>
            <a:r>
              <a:rPr lang="es-ES_tradnl" dirty="0"/>
              <a:t>BUSCANDO ESPACIOS CONSENSO</a:t>
            </a:r>
          </a:p>
        </p:txBody>
      </p:sp>
      <p:sp>
        <p:nvSpPr>
          <p:cNvPr id="3" name="Subtitle 2"/>
          <p:cNvSpPr>
            <a:spLocks noGrp="1"/>
          </p:cNvSpPr>
          <p:nvPr>
            <p:ph type="subTitle" idx="1"/>
          </p:nvPr>
        </p:nvSpPr>
        <p:spPr>
          <a:xfrm>
            <a:off x="889000" y="3565525"/>
            <a:ext cx="6972300" cy="1473200"/>
          </a:xfrm>
        </p:spPr>
        <p:txBody>
          <a:bodyPr rtlCol="0">
            <a:normAutofit fontScale="92500"/>
          </a:bodyPr>
          <a:lstStyle/>
          <a:p>
            <a:pPr fontAlgn="auto">
              <a:spcAft>
                <a:spcPts val="0"/>
              </a:spcAft>
              <a:defRPr/>
            </a:pPr>
            <a:r>
              <a:rPr lang="es-ES_tradnl" i="1" dirty="0"/>
              <a:t>CONSORCIO DE UNIVERSIDADES</a:t>
            </a:r>
          </a:p>
          <a:p>
            <a:pPr fontAlgn="auto">
              <a:spcAft>
                <a:spcPts val="0"/>
              </a:spcAft>
              <a:defRPr/>
            </a:pPr>
            <a:r>
              <a:rPr lang="es-ES_tradnl" i="1" dirty="0"/>
              <a:t>Agosto  2019</a:t>
            </a:r>
          </a:p>
          <a:p>
            <a:pPr fontAlgn="auto">
              <a:spcAft>
                <a:spcPts val="0"/>
              </a:spcAft>
              <a:defRPr/>
            </a:pPr>
            <a:r>
              <a:rPr lang="es-ES_tradnl" i="1" dirty="0"/>
              <a:t> Liliana Jadue –Lorena Hoffmeister-Victoria Fabrés –Alejandro Caroca -Manuel Inostroza-Rony Lenz –Javier Labbé –Héctor Sánchez </a:t>
            </a:r>
          </a:p>
        </p:txBody>
      </p:sp>
      <p:sp>
        <p:nvSpPr>
          <p:cNvPr id="35843"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a:t>
            </a:r>
            <a:br>
              <a:rPr lang="es-ES_tradnl" smtClean="0">
                <a:cs typeface="Arial" charset="0"/>
              </a:rPr>
            </a:br>
            <a:r>
              <a:rPr lang="es-ES_tradnl" smtClean="0">
                <a:cs typeface="Arial" charset="0"/>
              </a:rPr>
              <a:t>BUSCANDO ESPACIOS CONSENSO</a:t>
            </a:r>
            <a:endParaRPr lang="en-US" smtClean="0">
              <a:cs typeface="Arial" charset="0"/>
            </a:endParaRPr>
          </a:p>
        </p:txBody>
      </p:sp>
      <p:sp>
        <p:nvSpPr>
          <p:cNvPr id="3584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432E1-7804-4889-8A37-474787886762}" type="slidenum">
              <a:rPr lang="en-US">
                <a:cs typeface="Arial" charset="0"/>
              </a:rPr>
              <a:pPr fontAlgn="base">
                <a:spcBef>
                  <a:spcPct val="0"/>
                </a:spcBef>
                <a:spcAft>
                  <a:spcPct val="0"/>
                </a:spcAft>
              </a:pPr>
              <a:t>21</a:t>
            </a:fld>
            <a:endParaRPr lang="en-US">
              <a:cs typeface="Arial" charset="0"/>
            </a:endParaRPr>
          </a:p>
        </p:txBody>
      </p:sp>
      <p:grpSp>
        <p:nvGrpSpPr>
          <p:cNvPr id="35845" name="Group 15"/>
          <p:cNvGrpSpPr>
            <a:grpSpLocks/>
          </p:cNvGrpSpPr>
          <p:nvPr/>
        </p:nvGrpSpPr>
        <p:grpSpPr bwMode="auto">
          <a:xfrm>
            <a:off x="231775" y="5346700"/>
            <a:ext cx="8688388" cy="1093788"/>
            <a:chOff x="232034" y="5346509"/>
            <a:chExt cx="9587789" cy="1108801"/>
          </a:xfrm>
        </p:grpSpPr>
        <p:pic>
          <p:nvPicPr>
            <p:cNvPr id="35846" name="Picture 16"/>
            <p:cNvPicPr>
              <a:picLocks noChangeAspect="1"/>
            </p:cNvPicPr>
            <p:nvPr/>
          </p:nvPicPr>
          <p:blipFill>
            <a:blip r:embed="rId2"/>
            <a:srcRect/>
            <a:stretch>
              <a:fillRect/>
            </a:stretch>
          </p:blipFill>
          <p:spPr bwMode="auto">
            <a:xfrm>
              <a:off x="232034" y="5346509"/>
              <a:ext cx="1487827" cy="1094400"/>
            </a:xfrm>
            <a:prstGeom prst="rect">
              <a:avLst/>
            </a:prstGeom>
            <a:noFill/>
            <a:ln w="9525">
              <a:noFill/>
              <a:miter lim="800000"/>
              <a:headEnd/>
              <a:tailEnd/>
            </a:ln>
          </p:spPr>
        </p:pic>
        <p:pic>
          <p:nvPicPr>
            <p:cNvPr id="35847" name="Picture 17"/>
            <p:cNvPicPr>
              <a:picLocks noChangeAspect="1"/>
            </p:cNvPicPr>
            <p:nvPr/>
          </p:nvPicPr>
          <p:blipFill>
            <a:blip r:embed="rId3"/>
            <a:srcRect l="4417" r="3413"/>
            <a:stretch>
              <a:fillRect/>
            </a:stretch>
          </p:blipFill>
          <p:spPr bwMode="auto">
            <a:xfrm>
              <a:off x="7120696" y="5350109"/>
              <a:ext cx="1794321" cy="1105200"/>
            </a:xfrm>
            <a:prstGeom prst="rect">
              <a:avLst/>
            </a:prstGeom>
            <a:noFill/>
            <a:ln w="9525">
              <a:noFill/>
              <a:miter lim="800000"/>
              <a:headEnd/>
              <a:tailEnd/>
            </a:ln>
          </p:spPr>
        </p:pic>
        <p:pic>
          <p:nvPicPr>
            <p:cNvPr id="35848" name="Picture 18"/>
            <p:cNvPicPr>
              <a:picLocks noChangeAspect="1"/>
            </p:cNvPicPr>
            <p:nvPr/>
          </p:nvPicPr>
          <p:blipFill>
            <a:blip r:embed="rId4"/>
            <a:srcRect l="11967" t="21928" r="12387" b="22948"/>
            <a:stretch>
              <a:fillRect/>
            </a:stretch>
          </p:blipFill>
          <p:spPr bwMode="auto">
            <a:xfrm>
              <a:off x="3088300" y="5350109"/>
              <a:ext cx="1733605" cy="1105200"/>
            </a:xfrm>
            <a:prstGeom prst="rect">
              <a:avLst/>
            </a:prstGeom>
            <a:noFill/>
            <a:ln w="9525">
              <a:noFill/>
              <a:miter lim="800000"/>
              <a:headEnd/>
              <a:tailEnd/>
            </a:ln>
          </p:spPr>
        </p:pic>
        <p:pic>
          <p:nvPicPr>
            <p:cNvPr id="35849" name="Picture 19"/>
            <p:cNvPicPr>
              <a:picLocks noChangeAspect="1"/>
            </p:cNvPicPr>
            <p:nvPr/>
          </p:nvPicPr>
          <p:blipFill>
            <a:blip r:embed="rId5"/>
            <a:srcRect l="6737" r="5498"/>
            <a:stretch>
              <a:fillRect/>
            </a:stretch>
          </p:blipFill>
          <p:spPr bwMode="auto">
            <a:xfrm>
              <a:off x="1705361" y="5350109"/>
              <a:ext cx="1397053" cy="1105200"/>
            </a:xfrm>
            <a:prstGeom prst="rect">
              <a:avLst/>
            </a:prstGeom>
            <a:noFill/>
            <a:ln w="9525">
              <a:noFill/>
              <a:miter lim="800000"/>
              <a:headEnd/>
              <a:tailEnd/>
            </a:ln>
          </p:spPr>
        </p:pic>
        <p:pic>
          <p:nvPicPr>
            <p:cNvPr id="35850" name="Picture 20"/>
            <p:cNvPicPr>
              <a:picLocks noChangeAspect="1"/>
            </p:cNvPicPr>
            <p:nvPr/>
          </p:nvPicPr>
          <p:blipFill>
            <a:blip r:embed="rId6"/>
            <a:srcRect l="5782" t="23779" r="6404" b="23083"/>
            <a:stretch>
              <a:fillRect/>
            </a:stretch>
          </p:blipFill>
          <p:spPr bwMode="auto">
            <a:xfrm>
              <a:off x="4803359" y="5353709"/>
              <a:ext cx="2324804" cy="1101600"/>
            </a:xfrm>
            <a:prstGeom prst="rect">
              <a:avLst/>
            </a:prstGeom>
            <a:noFill/>
            <a:ln w="9525">
              <a:noFill/>
              <a:miter lim="800000"/>
              <a:headEnd/>
              <a:tailEnd/>
            </a:ln>
          </p:spPr>
        </p:pic>
        <p:pic>
          <p:nvPicPr>
            <p:cNvPr id="35851" name="Picture 21"/>
            <p:cNvPicPr>
              <a:picLocks noChangeAspect="1"/>
            </p:cNvPicPr>
            <p:nvPr/>
          </p:nvPicPr>
          <p:blipFill>
            <a:blip r:embed="rId7"/>
            <a:srcRect l="8162" r="13083"/>
            <a:stretch>
              <a:fillRect/>
            </a:stretch>
          </p:blipFill>
          <p:spPr bwMode="auto">
            <a:xfrm>
              <a:off x="8952258" y="5353710"/>
              <a:ext cx="867565" cy="1101600"/>
            </a:xfrm>
            <a:prstGeom prst="rect">
              <a:avLst/>
            </a:prstGeom>
            <a:noFill/>
            <a:ln w="9525">
              <a:noFill/>
              <a:miter lim="800000"/>
              <a:headEnd/>
              <a:tailEnd/>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100263"/>
            <a:ext cx="7815262" cy="4143375"/>
          </a:xfrm>
        </p:spPr>
        <p:txBody>
          <a:bodyPr rtlCol="0">
            <a:normAutofit fontScale="70000" lnSpcReduction="20000"/>
          </a:bodyPr>
          <a:lstStyle/>
          <a:p>
            <a:pPr lvl="1" indent="-274320" fontAlgn="auto">
              <a:spcAft>
                <a:spcPts val="0"/>
              </a:spcAft>
              <a:buFont typeface="Wingdings" charset="2"/>
              <a:buChar char="v"/>
              <a:defRPr/>
            </a:pPr>
            <a:r>
              <a:rPr lang="es-ES_tradnl" dirty="0"/>
              <a:t>Construcción política del Sistema de Salud Chileno, La importancia de la Estrategia y la Transición. Instituto de Salud Pública Andrés Bello.</a:t>
            </a:r>
          </a:p>
          <a:p>
            <a:pPr lvl="1" indent="-274320" fontAlgn="auto">
              <a:spcAft>
                <a:spcPts val="0"/>
              </a:spcAft>
              <a:buFont typeface="Wingdings" charset="2"/>
              <a:buChar char="v"/>
              <a:defRPr/>
            </a:pPr>
            <a:r>
              <a:rPr lang="es-ES_tradnl" dirty="0"/>
              <a:t>Reformando el sistema de seguros de salud chileno, Debates de Política Pública. Centro de Estudios Públicos.</a:t>
            </a:r>
          </a:p>
          <a:p>
            <a:pPr lvl="1" indent="-274320" fontAlgn="auto">
              <a:spcAft>
                <a:spcPts val="0"/>
              </a:spcAft>
              <a:buFont typeface="Wingdings" charset="2"/>
              <a:buChar char="v"/>
              <a:defRPr/>
            </a:pPr>
            <a:r>
              <a:rPr lang="es-ES_tradnl" dirty="0"/>
              <a:t>Propuestas Para Una Reforma Integral Al Financiamiento De La Salud En Chile, Escuela de Salud Pública, Universidad de Chile, Colegio Médico de Chile A.G.</a:t>
            </a:r>
          </a:p>
          <a:p>
            <a:pPr lvl="1" indent="-274320" fontAlgn="auto">
              <a:spcAft>
                <a:spcPts val="0"/>
              </a:spcAft>
              <a:buFont typeface="Wingdings" charset="2"/>
              <a:buChar char="v"/>
              <a:defRPr/>
            </a:pPr>
            <a:r>
              <a:rPr lang="es-ES_tradnl" dirty="0"/>
              <a:t>Gobierno de Chile (2019). Indicaciones Al Proyecto De Ley Que Modifica El Sistema Privado De Salud, Incorporando Un Plan Garantizado. (Boletín </a:t>
            </a:r>
            <a:r>
              <a:rPr lang="es-ES_tradnl" dirty="0" err="1"/>
              <a:t>Nº</a:t>
            </a:r>
            <a:r>
              <a:rPr lang="es-ES_tradnl" dirty="0"/>
              <a:t> 8.105-11) (Mensaje </a:t>
            </a:r>
            <a:r>
              <a:rPr lang="es-ES_tradnl" dirty="0" err="1"/>
              <a:t>Nº</a:t>
            </a:r>
            <a:r>
              <a:rPr lang="es-ES_tradnl" dirty="0"/>
              <a:t> 126-367).</a:t>
            </a:r>
          </a:p>
          <a:p>
            <a:pPr lvl="1" indent="-274320" fontAlgn="auto">
              <a:spcAft>
                <a:spcPts val="0"/>
              </a:spcAft>
              <a:buFont typeface="Wingdings" charset="2"/>
              <a:buChar char="v"/>
              <a:defRPr/>
            </a:pPr>
            <a:r>
              <a:rPr lang="es-ES_tradnl" dirty="0"/>
              <a:t>Superintendencia de Salud (2019). Indicaciones del Proyecto de Ley que Modifica el Sistema Privado de Salud (Crea PSU).</a:t>
            </a:r>
          </a:p>
          <a:p>
            <a:pPr lvl="1" indent="-274320" fontAlgn="auto">
              <a:spcAft>
                <a:spcPts val="0"/>
              </a:spcAft>
              <a:buFont typeface="Wingdings" charset="2"/>
              <a:buChar char="v"/>
              <a:defRPr/>
            </a:pPr>
            <a:r>
              <a:rPr lang="es-ES_tradnl" dirty="0"/>
              <a:t>Mensaje Presidencial, Proyecto de Ley de Reforma Integral a Sistema de Salud 2019. </a:t>
            </a:r>
          </a:p>
          <a:p>
            <a:pPr lvl="1" indent="-274320" fontAlgn="auto">
              <a:spcAft>
                <a:spcPts val="0"/>
              </a:spcAft>
              <a:buFont typeface="Wingdings" charset="2"/>
              <a:buChar char="v"/>
              <a:defRPr/>
            </a:pPr>
            <a:r>
              <a:rPr lang="es-ES_tradnl" dirty="0"/>
              <a:t>Indicación Sustitutiva al Proyecto de Ley que Modifica el Sistema Privado de Salud, Incorporando un Plan Garantizado. Gobierno De Chile. (2019)</a:t>
            </a:r>
          </a:p>
          <a:p>
            <a:pPr lvl="1" indent="-274320" fontAlgn="auto">
              <a:spcAft>
                <a:spcPts val="0"/>
              </a:spcAft>
              <a:buFont typeface="Wingdings" charset="2"/>
              <a:buChar char="v"/>
              <a:defRPr/>
            </a:pPr>
            <a:r>
              <a:rPr lang="es-ES_tradnl" dirty="0"/>
              <a:t>Indicación Que Formula Indicaciones Al Proyecto De Ley Que Modifica El Sistema Privado De Salud, Incorporando Un Plan Garantizado 2013. Gobierno De Chile. (2013)</a:t>
            </a:r>
          </a:p>
          <a:p>
            <a:pPr lvl="1" indent="-274320" fontAlgn="auto">
              <a:spcAft>
                <a:spcPts val="0"/>
              </a:spcAft>
              <a:buFont typeface="Wingdings" charset="2"/>
              <a:buChar char="v"/>
              <a:defRPr/>
            </a:pPr>
            <a:r>
              <a:rPr lang="es-ES_tradnl" dirty="0"/>
              <a:t>Proyecto De Ley Que Modifica El Sistema Privado De Salud, Incorporando Un Plan Garantizado. Gobierno De Chile. (2011). </a:t>
            </a:r>
          </a:p>
          <a:p>
            <a:pPr lvl="1" indent="-274320" fontAlgn="auto">
              <a:spcAft>
                <a:spcPts val="0"/>
              </a:spcAft>
              <a:buFont typeface="Wingdings" charset="2"/>
              <a:buChar char="v"/>
              <a:defRPr/>
            </a:pPr>
            <a:r>
              <a:rPr lang="es-ES_tradnl" dirty="0"/>
              <a:t>Encuesta Nacional de Salud Instituto de Salud Pública Universidad Andrés Bello (2019)</a:t>
            </a:r>
          </a:p>
        </p:txBody>
      </p:sp>
      <p:sp>
        <p:nvSpPr>
          <p:cNvPr id="36866" name="Title 2"/>
          <p:cNvSpPr>
            <a:spLocks noGrp="1"/>
          </p:cNvSpPr>
          <p:nvPr>
            <p:ph type="title"/>
          </p:nvPr>
        </p:nvSpPr>
        <p:spPr/>
        <p:txBody>
          <a:bodyPr/>
          <a:lstStyle/>
          <a:p>
            <a:r>
              <a:rPr lang="es-ES_tradnl" smtClean="0"/>
              <a:t>Análisis de Documentación</a:t>
            </a:r>
          </a:p>
        </p:txBody>
      </p:sp>
      <p:sp>
        <p:nvSpPr>
          <p:cNvPr id="36867"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3686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712EE-E2A9-4997-938D-D3D01D24FCC2}"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1538" y="1590675"/>
            <a:ext cx="7408862" cy="4535488"/>
          </a:xfrm>
        </p:spPr>
        <p:txBody>
          <a:bodyPr rtlCol="0">
            <a:normAutofit fontScale="55000" lnSpcReduction="20000"/>
          </a:bodyPr>
          <a:lstStyle/>
          <a:p>
            <a:pPr marL="274320" indent="-274320" fontAlgn="auto">
              <a:spcAft>
                <a:spcPts val="0"/>
              </a:spcAft>
              <a:defRPr/>
            </a:pPr>
            <a:r>
              <a:rPr lang="es-ES_tradnl" dirty="0"/>
              <a:t>World Health Organization. (2000). The World Health Report 2000: Health Systems: Improving Performance. World Health Organization.</a:t>
            </a:r>
          </a:p>
          <a:p>
            <a:pPr marL="274320" indent="-274320" fontAlgn="auto">
              <a:spcAft>
                <a:spcPts val="0"/>
              </a:spcAft>
              <a:defRPr/>
            </a:pPr>
            <a:r>
              <a:rPr lang="es-ES_tradnl" dirty="0"/>
              <a:t>Wendt, C., Frisina, L., &amp; Rothgang, H. (2009). Healthcare System Types: A Conceptual Framework For Comparison. Social Policy &amp; Administration, 43(1), 70-90.</a:t>
            </a:r>
          </a:p>
          <a:p>
            <a:pPr marL="274320" indent="-274320" fontAlgn="auto">
              <a:spcAft>
                <a:spcPts val="0"/>
              </a:spcAft>
              <a:defRPr/>
            </a:pPr>
            <a:r>
              <a:rPr lang="es-ES_tradnl" dirty="0"/>
              <a:t>Instituto de salud Pública UNAB. (2017). Construcción política del Sistema de Salud Chileno, La importancia de la Estrategia y la Transición. Instituto de Salud Pública Andrés Bello.</a:t>
            </a:r>
          </a:p>
          <a:p>
            <a:pPr marL="274320" indent="-274320" fontAlgn="auto">
              <a:spcAft>
                <a:spcPts val="0"/>
              </a:spcAft>
              <a:defRPr/>
            </a:pPr>
            <a:r>
              <a:rPr lang="es-ES_tradnl" dirty="0"/>
              <a:t>F. Paolucci y C. Velasco (2017). Reformando el sistema de seguros de salud chileno, Debates de Política Pública. Centro de Estudios Públicos.</a:t>
            </a:r>
          </a:p>
          <a:p>
            <a:pPr marL="274320" indent="-274320" fontAlgn="auto">
              <a:spcAft>
                <a:spcPts val="0"/>
              </a:spcAft>
              <a:defRPr/>
            </a:pPr>
            <a:r>
              <a:rPr lang="es-ES_tradnl" dirty="0"/>
              <a:t>Comisión Esp-Colmed. (2018). Propuestas Para Una Reforma Integral Al Financiamiento De La Salud En Chile, Escuela de Salud Pública, Universidad de Chile, Colegio Médico de Chile A.G.</a:t>
            </a:r>
          </a:p>
          <a:p>
            <a:pPr marL="274320" indent="-274320" fontAlgn="auto">
              <a:spcAft>
                <a:spcPts val="0"/>
              </a:spcAft>
              <a:defRPr/>
            </a:pPr>
            <a:r>
              <a:rPr lang="es-ES_tradnl" dirty="0"/>
              <a:t>Gobierno de Chile (2019). Indicaciones Al Proyecto De Ley Que Modifica El Sistema Privado De Salud, Incorporando Un Plan Garantizado. (Boletín Nº 8.105-11) (Mensaje Nº 126-367).</a:t>
            </a:r>
          </a:p>
          <a:p>
            <a:pPr marL="274320" indent="-274320" fontAlgn="auto">
              <a:spcAft>
                <a:spcPts val="0"/>
              </a:spcAft>
              <a:defRPr/>
            </a:pPr>
            <a:r>
              <a:rPr lang="es-ES_tradnl" dirty="0"/>
              <a:t>Superintendencia de Salud (2019). Indicaciones del Proyecto de Ley que Modifica el Sistema Privado de Salud (Crea PSU).</a:t>
            </a:r>
          </a:p>
          <a:p>
            <a:pPr marL="274320" indent="-274320" fontAlgn="auto">
              <a:spcAft>
                <a:spcPts val="0"/>
              </a:spcAft>
              <a:defRPr/>
            </a:pPr>
            <a:r>
              <a:rPr lang="es-ES_tradnl" dirty="0"/>
              <a:t>Dirección de Prensa de la Moneda. (2019). Mensaje Presidencial, Proyecto de Ley de Reforma Integral a Sistema de Salud. </a:t>
            </a:r>
          </a:p>
          <a:p>
            <a:pPr marL="274320" indent="-274320" fontAlgn="auto">
              <a:spcAft>
                <a:spcPts val="0"/>
              </a:spcAft>
              <a:defRPr/>
            </a:pPr>
            <a:r>
              <a:rPr lang="es-ES_tradnl" dirty="0"/>
              <a:t>Ministerio Secretaría General de la República. (2019). Indicación Sustitutiva al Proyecto de Ley que Modifica el Sistema Privado de Salud, Incorporando un Plan Garantizado. (Mensaje Nº038-367)</a:t>
            </a:r>
          </a:p>
          <a:p>
            <a:pPr marL="274320" indent="-274320" fontAlgn="auto">
              <a:spcAft>
                <a:spcPts val="0"/>
              </a:spcAft>
              <a:defRPr/>
            </a:pPr>
            <a:r>
              <a:rPr lang="es-ES_tradnl" dirty="0"/>
              <a:t>Gobierno De Chile. (2013). Indicación Que Formula Indicaciones Al Proyecto De Ley Que Modifica El Sistema Privado De Salud, Incorporando Un Plan Garantizado (Boletín Nº 8.105-11). (Mensaje Nº 013-361)</a:t>
            </a:r>
          </a:p>
          <a:p>
            <a:pPr marL="274320" indent="-274320" fontAlgn="auto">
              <a:spcAft>
                <a:spcPts val="0"/>
              </a:spcAft>
              <a:defRPr/>
            </a:pPr>
            <a:r>
              <a:rPr lang="es-ES_tradnl" dirty="0"/>
              <a:t>Gobierno De Chile. (2011). Proyecto De Ley Que Modifica El Sistema Privado De Salud, Incorporando Un Plan Garantizado. (Mensaje Nº 416-359)</a:t>
            </a:r>
          </a:p>
          <a:p>
            <a:pPr marL="274320" indent="-274320" fontAlgn="auto">
              <a:spcAft>
                <a:spcPts val="0"/>
              </a:spcAft>
              <a:defRPr/>
            </a:pPr>
            <a:r>
              <a:rPr lang="es-ES_tradnl" dirty="0"/>
              <a:t>Instituto de Salud Pública Universidad Andrés Bello. (2019). Encuesta Nacional de Salud.</a:t>
            </a:r>
          </a:p>
          <a:p>
            <a:pPr marL="274320" indent="-274320" fontAlgn="auto">
              <a:spcAft>
                <a:spcPts val="0"/>
              </a:spcAft>
              <a:defRPr/>
            </a:pPr>
            <a:endParaRPr lang="es-ES_tradnl" dirty="0"/>
          </a:p>
        </p:txBody>
      </p:sp>
      <p:sp>
        <p:nvSpPr>
          <p:cNvPr id="37890" name="Title 3"/>
          <p:cNvSpPr>
            <a:spLocks noGrp="1"/>
          </p:cNvSpPr>
          <p:nvPr>
            <p:ph type="title"/>
          </p:nvPr>
        </p:nvSpPr>
        <p:spPr/>
        <p:txBody>
          <a:bodyPr/>
          <a:lstStyle/>
          <a:p>
            <a:r>
              <a:rPr lang="es-ES_tradnl" smtClean="0"/>
              <a:t>Bibliografía</a:t>
            </a:r>
          </a:p>
        </p:txBody>
      </p:sp>
      <p:sp>
        <p:nvSpPr>
          <p:cNvPr id="37891"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3789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7B72B1-A598-40A1-A394-190ADFA26EA3}"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extLst>
          </p:cNvPr>
          <p:cNvGraphicFramePr>
            <a:graphicFrameLocks noGrp="1"/>
          </p:cNvGraphicFramePr>
          <p:nvPr/>
        </p:nvGraphicFramePr>
        <p:xfrm>
          <a:off x="685800" y="981075"/>
          <a:ext cx="7702550" cy="5327650"/>
        </p:xfrm>
        <a:graphic>
          <a:graphicData uri="http://schemas.openxmlformats.org/drawingml/2006/table">
            <a:tbl>
              <a:tblPr firstRow="1" firstCol="1" bandRow="1">
                <a:tableStyleId>{10A1B5D5-9B99-4C35-A422-299274C87663}</a:tableStyleId>
              </a:tblPr>
              <a:tblGrid>
                <a:gridCol w="1993694">
                  <a:extLst>
                    <a:ext uri="{9D8B030D-6E8A-4147-A177-3AD203B41FA5}"/>
                  </a:extLst>
                </a:gridCol>
                <a:gridCol w="1967518">
                  <a:extLst>
                    <a:ext uri="{9D8B030D-6E8A-4147-A177-3AD203B41FA5}"/>
                  </a:extLst>
                </a:gridCol>
                <a:gridCol w="1870669">
                  <a:extLst>
                    <a:ext uri="{9D8B030D-6E8A-4147-A177-3AD203B41FA5}"/>
                  </a:extLst>
                </a:gridCol>
                <a:gridCol w="1870669">
                  <a:extLst>
                    <a:ext uri="{9D8B030D-6E8A-4147-A177-3AD203B41FA5}"/>
                  </a:extLst>
                </a:gridCol>
              </a:tblGrid>
              <a:tr h="968663">
                <a:tc>
                  <a:txBody>
                    <a:bodyPr/>
                    <a:lstStyle/>
                    <a:p>
                      <a:pPr algn="ctr">
                        <a:spcAft>
                          <a:spcPts val="0"/>
                        </a:spcAft>
                      </a:pPr>
                      <a:r>
                        <a:rPr lang="es-ES_tradnl" sz="1800" dirty="0">
                          <a:effectLst/>
                        </a:rPr>
                        <a:t>Problema de Salud</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4584D3"/>
                    </a:solidFill>
                  </a:tcPr>
                </a:tc>
                <a:tc>
                  <a:txBody>
                    <a:bodyPr/>
                    <a:lstStyle/>
                    <a:p>
                      <a:pPr algn="ctr">
                        <a:spcAft>
                          <a:spcPts val="0"/>
                        </a:spcAft>
                      </a:pPr>
                      <a:r>
                        <a:rPr lang="es-ES_tradnl" sz="1800" dirty="0">
                          <a:effectLst/>
                        </a:rPr>
                        <a:t>Prevalencia (%) </a:t>
                      </a:r>
                      <a:endParaRPr lang="es-CL" sz="1800" dirty="0">
                        <a:effectLst/>
                      </a:endParaRPr>
                    </a:p>
                    <a:p>
                      <a:pPr algn="ctr">
                        <a:spcAft>
                          <a:spcPts val="0"/>
                        </a:spcAft>
                      </a:pPr>
                      <a:r>
                        <a:rPr lang="es-ES_tradnl" sz="1800" dirty="0">
                          <a:effectLst/>
                        </a:rPr>
                        <a:t>ENS 2003</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4584D3"/>
                    </a:solidFill>
                  </a:tcPr>
                </a:tc>
                <a:tc>
                  <a:txBody>
                    <a:bodyPr/>
                    <a:lstStyle/>
                    <a:p>
                      <a:pPr algn="ctr">
                        <a:spcAft>
                          <a:spcPts val="0"/>
                        </a:spcAft>
                      </a:pPr>
                      <a:r>
                        <a:rPr lang="es-ES_tradnl" sz="1800" dirty="0">
                          <a:effectLst/>
                        </a:rPr>
                        <a:t>Prevalencia (%) </a:t>
                      </a:r>
                      <a:endParaRPr lang="es-CL" sz="1800" dirty="0">
                        <a:effectLst/>
                      </a:endParaRPr>
                    </a:p>
                    <a:p>
                      <a:pPr algn="ctr">
                        <a:spcAft>
                          <a:spcPts val="0"/>
                        </a:spcAft>
                      </a:pPr>
                      <a:r>
                        <a:rPr lang="es-ES_tradnl" sz="1800" dirty="0">
                          <a:effectLst/>
                        </a:rPr>
                        <a:t>ENS 2009</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4584D3"/>
                    </a:solidFill>
                  </a:tcPr>
                </a:tc>
                <a:tc>
                  <a:txBody>
                    <a:bodyPr/>
                    <a:lstStyle/>
                    <a:p>
                      <a:pPr algn="ctr">
                        <a:spcAft>
                          <a:spcPts val="0"/>
                        </a:spcAft>
                      </a:pPr>
                      <a:r>
                        <a:rPr lang="es-ES_tradnl" sz="1800" dirty="0">
                          <a:effectLst/>
                        </a:rPr>
                        <a:t>Prevalencia (%) </a:t>
                      </a:r>
                      <a:endParaRPr lang="es-CL" sz="1800" dirty="0">
                        <a:effectLst/>
                      </a:endParaRPr>
                    </a:p>
                    <a:p>
                      <a:pPr algn="ctr">
                        <a:spcAft>
                          <a:spcPts val="0"/>
                        </a:spcAft>
                      </a:pPr>
                      <a:r>
                        <a:rPr lang="es-ES_tradnl" sz="1800" dirty="0">
                          <a:effectLst/>
                        </a:rPr>
                        <a:t>ENS 2017</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solidFill>
                      <a:srgbClr val="4584D3"/>
                    </a:solidFill>
                  </a:tcPr>
                </a:tc>
                <a:extLst>
                  <a:ext uri="{0D108BD9-81ED-4DB2-BD59-A6C34878D82A}"/>
                </a:extLst>
              </a:tr>
              <a:tr h="484332">
                <a:tc>
                  <a:txBody>
                    <a:bodyPr/>
                    <a:lstStyle/>
                    <a:p>
                      <a:pPr algn="ctr">
                        <a:spcAft>
                          <a:spcPts val="0"/>
                        </a:spcAft>
                      </a:pPr>
                      <a:r>
                        <a:rPr lang="es-ES_tradnl" sz="1800" dirty="0">
                          <a:effectLst/>
                        </a:rPr>
                        <a:t>Tabaquismo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42</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40,6</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33,3</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extLst>
              </a:tr>
              <a:tr h="484332">
                <a:tc>
                  <a:txBody>
                    <a:bodyPr/>
                    <a:lstStyle/>
                    <a:p>
                      <a:pPr algn="ctr">
                        <a:spcAft>
                          <a:spcPts val="0"/>
                        </a:spcAft>
                      </a:pPr>
                      <a:r>
                        <a:rPr lang="es-ES_tradnl" sz="1800" dirty="0">
                          <a:effectLst/>
                        </a:rPr>
                        <a:t>Sobrepeso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dirty="0">
                          <a:effectLst/>
                        </a:rPr>
                        <a:t>37,8</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39,3</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39,8</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extLst>
              </a:tr>
              <a:tr h="484332">
                <a:tc>
                  <a:txBody>
                    <a:bodyPr/>
                    <a:lstStyle/>
                    <a:p>
                      <a:pPr algn="ctr">
                        <a:spcAft>
                          <a:spcPts val="0"/>
                        </a:spcAft>
                      </a:pPr>
                      <a:r>
                        <a:rPr lang="es-ES_tradnl" sz="1800" dirty="0">
                          <a:effectLst/>
                        </a:rPr>
                        <a:t>Obesidad</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23,2</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25,1</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dirty="0">
                          <a:effectLst/>
                        </a:rPr>
                        <a:t>31,2</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extLst>
              </a:tr>
              <a:tr h="484332">
                <a:tc>
                  <a:txBody>
                    <a:bodyPr/>
                    <a:lstStyle/>
                    <a:p>
                      <a:pPr algn="ctr">
                        <a:spcAft>
                          <a:spcPts val="0"/>
                        </a:spcAft>
                      </a:pPr>
                      <a:r>
                        <a:rPr lang="es-ES_tradnl" sz="1800" dirty="0">
                          <a:effectLst/>
                        </a:rPr>
                        <a:t>HTA</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dirty="0">
                          <a:effectLst/>
                        </a:rPr>
                        <a:t>33,7</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dirty="0">
                          <a:effectLst/>
                        </a:rPr>
                        <a:t>26,9</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dirty="0">
                          <a:effectLst/>
                        </a:rPr>
                        <a:t>27,6</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extLst>
              </a:tr>
              <a:tr h="484332">
                <a:tc>
                  <a:txBody>
                    <a:bodyPr/>
                    <a:lstStyle/>
                    <a:p>
                      <a:pPr algn="ctr">
                        <a:spcAft>
                          <a:spcPts val="0"/>
                        </a:spcAft>
                      </a:pPr>
                      <a:r>
                        <a:rPr lang="es-ES_tradnl" sz="1800" dirty="0">
                          <a:effectLst/>
                        </a:rPr>
                        <a:t>DM</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6,3</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9,4</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12,3</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extLst>
              </a:tr>
              <a:tr h="484332">
                <a:tc>
                  <a:txBody>
                    <a:bodyPr/>
                    <a:lstStyle/>
                    <a:p>
                      <a:pPr algn="ctr">
                        <a:spcAft>
                          <a:spcPts val="0"/>
                        </a:spcAft>
                      </a:pPr>
                      <a:r>
                        <a:rPr lang="es-ES_tradnl" sz="1800" dirty="0">
                          <a:effectLst/>
                        </a:rPr>
                        <a:t>Sedentarismo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89,4</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88,6</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86,7</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extLst>
              </a:tr>
              <a:tr h="1452995">
                <a:tc>
                  <a:txBody>
                    <a:bodyPr/>
                    <a:lstStyle/>
                    <a:p>
                      <a:pPr algn="ctr">
                        <a:spcAft>
                          <a:spcPts val="0"/>
                        </a:spcAft>
                      </a:pPr>
                      <a:r>
                        <a:rPr lang="es-ES_tradnl" sz="1800" dirty="0">
                          <a:effectLst/>
                        </a:rPr>
                        <a:t>Síntomas depresivos último año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17,5</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a:effectLst/>
                        </a:rPr>
                        <a:t>17,9</a:t>
                      </a:r>
                      <a:endParaRPr lang="es-CL" sz="180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tc>
                  <a:txBody>
                    <a:bodyPr/>
                    <a:lstStyle/>
                    <a:p>
                      <a:pPr algn="ctr">
                        <a:spcAft>
                          <a:spcPts val="0"/>
                        </a:spcAft>
                      </a:pPr>
                      <a:r>
                        <a:rPr lang="es-ES_tradnl" sz="1800" dirty="0">
                          <a:effectLst/>
                        </a:rPr>
                        <a:t>15,8</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7" marR="68577" marT="0" marB="0"/>
                </a:tc>
                <a:extLst>
                  <a:ext uri="{0D108BD9-81ED-4DB2-BD59-A6C34878D82A}"/>
                </a:extLst>
              </a:tr>
            </a:tbl>
          </a:graphicData>
        </a:graphic>
      </p:graphicFrame>
      <p:sp>
        <p:nvSpPr>
          <p:cNvPr id="7214" name="Título 1">
            <a:extLst>
              <a:ext uri="{FF2B5EF4-FFF2-40B4-BE49-F238E27FC236}"/>
            </a:extLst>
          </p:cNvPr>
          <p:cNvSpPr txBox="1">
            <a:spLocks/>
          </p:cNvSpPr>
          <p:nvPr/>
        </p:nvSpPr>
        <p:spPr bwMode="auto">
          <a:xfrm>
            <a:off x="90488" y="115888"/>
            <a:ext cx="8893175" cy="649287"/>
          </a:xfrm>
          <a:prstGeom prst="rect">
            <a:avLst/>
          </a:prstGeom>
          <a:noFill/>
          <a:ln>
            <a:noFill/>
          </a:ln>
          <a:extLst>
            <a:ext uri="{909E8E84-426E-40dd-AFC4-6F175D3DCCD1}"/>
            <a:ext uri="{91240B29-F687-4f45-9708-019B960494DF}"/>
          </a:extLst>
        </p:spPr>
        <p:txBody>
          <a:bodyP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spcBef>
                <a:spcPct val="0"/>
              </a:spcBef>
              <a:spcAft>
                <a:spcPts val="0"/>
              </a:spcAft>
              <a:buClr>
                <a:srgbClr val="000000"/>
              </a:buClr>
              <a:buFont typeface="Times New Roman" panose="02020603050405020304" pitchFamily="18" charset="0"/>
              <a:buNone/>
              <a:defRPr/>
            </a:pPr>
            <a:r>
              <a:rPr lang="es-CL" altLang="es-CL" sz="2400" dirty="0">
                <a:solidFill>
                  <a:srgbClr val="FFFFFF"/>
                </a:solidFill>
                <a:latin typeface="+mj-lt"/>
                <a:cs typeface="+mn-cs"/>
              </a:rPr>
              <a:t>Prevalencia Factores de Riesgo ECNT</a:t>
            </a:r>
          </a:p>
        </p:txBody>
      </p:sp>
      <p:sp>
        <p:nvSpPr>
          <p:cNvPr id="5" name="Action Button: Return 4">
            <a:hlinkClick r:id="rId2" action="ppaction://hlinksldjump" highlightClick="1"/>
          </p:cNvPr>
          <p:cNvSpPr/>
          <p:nvPr/>
        </p:nvSpPr>
        <p:spPr>
          <a:xfrm>
            <a:off x="7914442" y="585155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extLst>
          </p:cNvPr>
          <p:cNvSpPr txBox="1"/>
          <p:nvPr/>
        </p:nvSpPr>
        <p:spPr>
          <a:xfrm>
            <a:off x="5689600" y="1822450"/>
            <a:ext cx="2798763" cy="3786188"/>
          </a:xfrm>
          <a:prstGeom prst="rect">
            <a:avLst/>
          </a:prstGeom>
          <a:noFill/>
        </p:spPr>
        <p:txBody>
          <a:bodyPr>
            <a:spAutoFit/>
          </a:bodyPr>
          <a:lstStyle/>
          <a:p>
            <a:pPr fontAlgn="auto">
              <a:spcBef>
                <a:spcPts val="0"/>
              </a:spcBef>
              <a:spcAft>
                <a:spcPts val="0"/>
              </a:spcAft>
              <a:defRPr/>
            </a:pPr>
            <a:r>
              <a:rPr lang="es-CL" sz="1600" dirty="0">
                <a:latin typeface="+mn-lt"/>
                <a:cs typeface="+mn-cs"/>
              </a:rPr>
              <a:t>Las cifras están en pesos de $ 2018, son cifras reales comparables. </a:t>
            </a:r>
          </a:p>
          <a:p>
            <a:pPr fontAlgn="auto">
              <a:spcBef>
                <a:spcPts val="0"/>
              </a:spcBef>
              <a:spcAft>
                <a:spcPts val="0"/>
              </a:spcAft>
              <a:defRPr/>
            </a:pPr>
            <a:r>
              <a:rPr lang="es-CL" sz="1600" dirty="0">
                <a:latin typeface="+mn-lt"/>
                <a:cs typeface="+mn-cs"/>
              </a:rPr>
              <a:t>Estimaciones propias sobre:</a:t>
            </a:r>
          </a:p>
          <a:p>
            <a:pPr marL="214313" indent="-214313" fontAlgn="auto">
              <a:spcBef>
                <a:spcPts val="0"/>
              </a:spcBef>
              <a:spcAft>
                <a:spcPts val="0"/>
              </a:spcAft>
              <a:buFont typeface="Arial" panose="020B0604020202020204" pitchFamily="34" charset="0"/>
              <a:buChar char="•"/>
              <a:defRPr/>
            </a:pPr>
            <a:r>
              <a:rPr lang="es-CL" sz="1600" dirty="0">
                <a:latin typeface="+mn-lt"/>
                <a:cs typeface="+mn-cs"/>
              </a:rPr>
              <a:t>FONASA: Boletin Estadístico FONASA 2005-2016 </a:t>
            </a:r>
          </a:p>
          <a:p>
            <a:pPr marL="214313" indent="-214313" fontAlgn="auto">
              <a:spcBef>
                <a:spcPts val="0"/>
              </a:spcBef>
              <a:spcAft>
                <a:spcPts val="0"/>
              </a:spcAft>
              <a:buFont typeface="Arial" panose="020B0604020202020204" pitchFamily="34" charset="0"/>
              <a:buChar char="•"/>
              <a:defRPr/>
            </a:pPr>
            <a:r>
              <a:rPr lang="es-CL" sz="1600" dirty="0">
                <a:latin typeface="+mn-lt"/>
                <a:cs typeface="+mn-cs"/>
              </a:rPr>
              <a:t>DIPRES, Informe de Ejecución Trimestral  de FONASA 2017 y 2018.</a:t>
            </a:r>
          </a:p>
          <a:p>
            <a:pPr marL="214313" indent="-214313" fontAlgn="auto">
              <a:spcBef>
                <a:spcPts val="0"/>
              </a:spcBef>
              <a:spcAft>
                <a:spcPts val="0"/>
              </a:spcAft>
              <a:buFont typeface="Arial" panose="020B0604020202020204" pitchFamily="34" charset="0"/>
              <a:buChar char="•"/>
              <a:defRPr/>
            </a:pPr>
            <a:r>
              <a:rPr lang="es-CL" sz="1600" dirty="0">
                <a:latin typeface="+mn-lt"/>
                <a:cs typeface="+mn-cs"/>
              </a:rPr>
              <a:t>Superintendencia de Salud, Boletin Estadístico y Estadísticas Financieras de las Isapres 2005 – 2018.</a:t>
            </a:r>
          </a:p>
          <a:p>
            <a:pPr fontAlgn="auto">
              <a:spcBef>
                <a:spcPts val="0"/>
              </a:spcBef>
              <a:spcAft>
                <a:spcPts val="0"/>
              </a:spcAft>
              <a:defRPr/>
            </a:pPr>
            <a:endParaRPr lang="es-CL" sz="1600" dirty="0">
              <a:latin typeface="+mn-lt"/>
              <a:cs typeface="+mn-cs"/>
            </a:endParaRPr>
          </a:p>
        </p:txBody>
      </p:sp>
      <p:pic>
        <p:nvPicPr>
          <p:cNvPr id="39938" name="Imagen 1"/>
          <p:cNvPicPr>
            <a:picLocks noChangeAspect="1"/>
          </p:cNvPicPr>
          <p:nvPr/>
        </p:nvPicPr>
        <p:blipFill>
          <a:blip r:embed="rId2"/>
          <a:srcRect b="25903"/>
          <a:stretch>
            <a:fillRect/>
          </a:stretch>
        </p:blipFill>
        <p:spPr bwMode="auto">
          <a:xfrm>
            <a:off x="238125" y="1271588"/>
            <a:ext cx="5451475" cy="4749800"/>
          </a:xfrm>
          <a:prstGeom prst="rect">
            <a:avLst/>
          </a:prstGeom>
          <a:noFill/>
          <a:ln w="9525">
            <a:noFill/>
            <a:miter lim="800000"/>
            <a:headEnd/>
            <a:tailEnd/>
          </a:ln>
        </p:spPr>
      </p:pic>
      <p:sp>
        <p:nvSpPr>
          <p:cNvPr id="39939" name="Title 2"/>
          <p:cNvSpPr>
            <a:spLocks noGrp="1"/>
          </p:cNvSpPr>
          <p:nvPr>
            <p:ph type="title"/>
          </p:nvPr>
        </p:nvSpPr>
        <p:spPr/>
        <p:txBody>
          <a:bodyPr/>
          <a:lstStyle/>
          <a:p>
            <a:r>
              <a:rPr lang="es-ES_tradnl" sz="2400" smtClean="0"/>
              <a:t>Evolución del Gasto Total en Salud 2005-2019</a:t>
            </a:r>
          </a:p>
        </p:txBody>
      </p:sp>
      <p:sp>
        <p:nvSpPr>
          <p:cNvPr id="8" name="Action Button: Forward or Next 7">
            <a:hlinkClick r:id="rId3" action="ppaction://hlinksldjump" highlightClick="1"/>
          </p:cNvPr>
          <p:cNvSpPr/>
          <p:nvPr/>
        </p:nvSpPr>
        <p:spPr>
          <a:xfrm>
            <a:off x="7832526" y="5367128"/>
            <a:ext cx="763216" cy="759035"/>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544513" y="538163"/>
            <a:ext cx="7726362" cy="815975"/>
          </a:xfrm>
          <a:prstGeom prst="rect">
            <a:avLst/>
          </a:prstGeom>
        </p:spPr>
        <p:txBody>
          <a:bodyPr lIns="0" tIns="0" rIns="0" bIns="0" anchor="ctr">
            <a:normAutofit/>
          </a:bodyP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algn="ctr" fontAlgn="auto">
              <a:spcAft>
                <a:spcPts val="0"/>
              </a:spcAft>
              <a:defRPr/>
            </a:pPr>
            <a:r>
              <a:rPr lang="es-CL" sz="2400" b="0" dirty="0">
                <a:solidFill>
                  <a:srgbClr val="FFFFFF"/>
                </a:solidFill>
                <a:latin typeface="+mj-lt"/>
              </a:rPr>
              <a:t>Promedio de evaluación del Sistema de Salud según experiencia vs. Gasto total</a:t>
            </a:r>
            <a:endParaRPr lang="es-ES_tradnl" b="0" dirty="0">
              <a:solidFill>
                <a:srgbClr val="FFFFFF"/>
              </a:solidFill>
              <a:latin typeface="+mj-lt"/>
            </a:endParaRPr>
          </a:p>
        </p:txBody>
      </p:sp>
      <p:sp>
        <p:nvSpPr>
          <p:cNvPr id="7" name="CuadroTexto 6">
            <a:extLst>
              <a:ext uri="{FF2B5EF4-FFF2-40B4-BE49-F238E27FC236}"/>
            </a:extLst>
          </p:cNvPr>
          <p:cNvSpPr txBox="1"/>
          <p:nvPr/>
        </p:nvSpPr>
        <p:spPr>
          <a:xfrm>
            <a:off x="150813" y="5599113"/>
            <a:ext cx="8842375" cy="323850"/>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P2. Con la experiencia que usted ha tenido y su grupo familiar, ¿qué nota le pone usted al sistema de salud? Use una escala de 1 a 7, donde 1 es “Muy Malo” y 7 es “Muy Bueno”. (B: 1212, total encuestados)</a:t>
            </a:r>
          </a:p>
        </p:txBody>
      </p:sp>
      <p:graphicFrame>
        <p:nvGraphicFramePr>
          <p:cNvPr id="40963" name="Object 2"/>
          <p:cNvGraphicFramePr>
            <a:graphicFrameLocks noChangeAspect="1"/>
          </p:cNvGraphicFramePr>
          <p:nvPr/>
        </p:nvGraphicFramePr>
        <p:xfrm>
          <a:off x="417513" y="1554163"/>
          <a:ext cx="8526462" cy="4210050"/>
        </p:xfrm>
        <a:graphic>
          <a:graphicData uri="http://schemas.openxmlformats.org/presentationml/2006/ole">
            <p:oleObj spid="_x0000_s40963" r:id="rId3" imgW="8529043" imgH="4212701" progId="Excel.Chart.8">
              <p:embed/>
            </p:oleObj>
          </a:graphicData>
        </a:graphic>
      </p:graphicFrame>
      <p:sp>
        <p:nvSpPr>
          <p:cNvPr id="40964" name="CuadroTexto 7"/>
          <p:cNvSpPr txBox="1">
            <a:spLocks noChangeArrowheads="1"/>
          </p:cNvSpPr>
          <p:nvPr/>
        </p:nvSpPr>
        <p:spPr bwMode="auto">
          <a:xfrm>
            <a:off x="228600" y="6030913"/>
            <a:ext cx="5205413" cy="277812"/>
          </a:xfrm>
          <a:prstGeom prst="rect">
            <a:avLst/>
          </a:prstGeom>
          <a:noFill/>
          <a:ln w="9525">
            <a:noFill/>
            <a:miter lim="800000"/>
            <a:headEnd/>
            <a:tailEnd/>
          </a:ln>
        </p:spPr>
        <p:txBody>
          <a:bodyPr lIns="0" tIns="0" rIns="0" bIns="0">
            <a:spAutoFit/>
          </a:bodyPr>
          <a:lstStyle/>
          <a:p>
            <a:pPr marL="176213" indent="-171450">
              <a:buFont typeface="Arial" charset="0"/>
              <a:buChar char="•"/>
            </a:pPr>
            <a:r>
              <a:rPr lang="es-CL" sz="900">
                <a:latin typeface="Candara" pitchFamily="34" charset="0"/>
              </a:rPr>
              <a:t>(*) Medición 2010 sólo incluye RM y V Región</a:t>
            </a:r>
          </a:p>
          <a:p>
            <a:pPr marL="176213" indent="-171450">
              <a:buFont typeface="Arial" charset="0"/>
              <a:buChar char="•"/>
            </a:pPr>
            <a:r>
              <a:rPr lang="es-CL" sz="900">
                <a:latin typeface="Candara" pitchFamily="34" charset="0"/>
              </a:rPr>
              <a:t>Las cifras del gasto están ajustadas a pesos ($) 2018, NO son cifras nominales en pesos de cada año</a:t>
            </a:r>
          </a:p>
        </p:txBody>
      </p:sp>
      <p:pic>
        <p:nvPicPr>
          <p:cNvPr id="40965" name="Imagen 9"/>
          <p:cNvPicPr>
            <a:picLocks noChangeAspect="1"/>
          </p:cNvPicPr>
          <p:nvPr/>
        </p:nvPicPr>
        <p:blipFill>
          <a:blip r:embed="rId4"/>
          <a:srcRect/>
          <a:stretch>
            <a:fillRect/>
          </a:stretch>
        </p:blipFill>
        <p:spPr bwMode="auto">
          <a:xfrm>
            <a:off x="7978775" y="252413"/>
            <a:ext cx="914400" cy="573087"/>
          </a:xfrm>
          <a:prstGeom prst="rect">
            <a:avLst/>
          </a:prstGeom>
          <a:noFill/>
          <a:ln w="9525">
            <a:noFill/>
            <a:miter lim="800000"/>
            <a:headEnd/>
            <a:tailEnd/>
          </a:ln>
        </p:spPr>
      </p:pic>
      <p:sp>
        <p:nvSpPr>
          <p:cNvPr id="12" name="Action Button: Return 11">
            <a:hlinkClick r:id="rId5" action="ppaction://hlinksldjump" highlightClick="1"/>
          </p:cNvPr>
          <p:cNvSpPr/>
          <p:nvPr/>
        </p:nvSpPr>
        <p:spPr>
          <a:xfrm>
            <a:off x="7914442" y="585155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Content Placeholder 7"/>
          <p:cNvPicPr>
            <a:picLocks noGrp="1" noChangeAspect="1"/>
          </p:cNvPicPr>
          <p:nvPr>
            <p:ph idx="1"/>
          </p:nvPr>
        </p:nvPicPr>
        <p:blipFill>
          <a:blip r:embed="rId2"/>
          <a:srcRect t="12733" b="12733"/>
          <a:stretch>
            <a:fillRect/>
          </a:stretch>
        </p:blipFill>
        <p:spPr>
          <a:xfrm>
            <a:off x="457200" y="1882775"/>
            <a:ext cx="8229600" cy="4243388"/>
          </a:xfrm>
        </p:spPr>
      </p:pic>
      <p:sp>
        <p:nvSpPr>
          <p:cNvPr id="41986" name="Date Placeholder 2"/>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014831-0272-476D-A8B7-BE3492174294}" type="datetime1">
              <a:rPr lang="es-CL">
                <a:cs typeface="Arial" charset="0"/>
              </a:rPr>
              <a:pPr fontAlgn="base">
                <a:spcBef>
                  <a:spcPct val="0"/>
                </a:spcBef>
                <a:spcAft>
                  <a:spcPct val="0"/>
                </a:spcAft>
              </a:pPr>
              <a:t>13-08-2019</a:t>
            </a:fld>
            <a:endParaRPr lang="en-US">
              <a:cs typeface="Arial" charset="0"/>
            </a:endParaRPr>
          </a:p>
        </p:txBody>
      </p:sp>
      <p:sp>
        <p:nvSpPr>
          <p:cNvPr id="41987"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4198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043D5E-327A-4CDE-ADF8-706BD7CD1839}" type="slidenum">
              <a:rPr lang="en-US">
                <a:cs typeface="Arial" charset="0"/>
              </a:rPr>
              <a:pPr fontAlgn="base">
                <a:spcBef>
                  <a:spcPct val="0"/>
                </a:spcBef>
                <a:spcAft>
                  <a:spcPct val="0"/>
                </a:spcAft>
              </a:pPr>
              <a:t>27</a:t>
            </a:fld>
            <a:endParaRPr lang="en-US">
              <a:cs typeface="Arial" charset="0"/>
            </a:endParaRPr>
          </a:p>
        </p:txBody>
      </p:sp>
      <p:sp>
        <p:nvSpPr>
          <p:cNvPr id="41989" name="Title 5"/>
          <p:cNvSpPr>
            <a:spLocks noGrp="1"/>
          </p:cNvSpPr>
          <p:nvPr>
            <p:ph type="title"/>
          </p:nvPr>
        </p:nvSpPr>
        <p:spPr/>
        <p:txBody>
          <a:bodyPr/>
          <a:lstStyle/>
          <a:p>
            <a:r>
              <a:rPr lang="es-ES_tradnl" sz="2400" smtClean="0"/>
              <a:t>Evolución de Recursos de Protección por Adecuación de Precio Base</a:t>
            </a:r>
          </a:p>
        </p:txBody>
      </p:sp>
      <p:sp>
        <p:nvSpPr>
          <p:cNvPr id="10" name="Oval 9"/>
          <p:cNvSpPr/>
          <p:nvPr/>
        </p:nvSpPr>
        <p:spPr>
          <a:xfrm>
            <a:off x="4796667" y="2358766"/>
            <a:ext cx="1145304" cy="392371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1" name="Action Button: Return 10">
            <a:hlinkClick r:id="rId3" action="ppaction://hlinksldjump" highlightClick="1"/>
          </p:cNvPr>
          <p:cNvSpPr/>
          <p:nvPr/>
        </p:nvSpPr>
        <p:spPr>
          <a:xfrm>
            <a:off x="7914442" y="585155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544513" y="538163"/>
            <a:ext cx="7726362" cy="815975"/>
          </a:xfrm>
          <a:prstGeom prst="rect">
            <a:avLst/>
          </a:prstGeom>
        </p:spPr>
        <p:txBody>
          <a:bodyPr lIns="0" tIns="0" rIns="0" bIns="0" anchor="ctr">
            <a:normAutofit/>
          </a:bodyP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algn="ctr" fontAlgn="auto">
              <a:spcAft>
                <a:spcPts val="0"/>
              </a:spcAft>
              <a:defRPr/>
            </a:pPr>
            <a:r>
              <a:rPr lang="es-ES" sz="2400" b="0" dirty="0">
                <a:solidFill>
                  <a:srgbClr val="FFFFFF"/>
                </a:solidFill>
                <a:latin typeface="+mj-lt"/>
              </a:rPr>
              <a:t>Percepción de cobertura y protección financiera </a:t>
            </a:r>
          </a:p>
          <a:p>
            <a:pPr algn="ctr" fontAlgn="auto">
              <a:spcAft>
                <a:spcPts val="0"/>
              </a:spcAft>
              <a:defRPr/>
            </a:pPr>
            <a:r>
              <a:rPr lang="es-ES" sz="2400" b="0" dirty="0">
                <a:solidFill>
                  <a:srgbClr val="FFFFFF"/>
                </a:solidFill>
                <a:latin typeface="+mj-lt"/>
              </a:rPr>
              <a:t>del plan de salud</a:t>
            </a:r>
            <a:endParaRPr lang="es-ES_tradnl" sz="2400" b="0" u="sng" dirty="0">
              <a:solidFill>
                <a:srgbClr val="FFFFFF"/>
              </a:solidFill>
              <a:latin typeface="+mj-lt"/>
            </a:endParaRPr>
          </a:p>
        </p:txBody>
      </p:sp>
      <p:sp>
        <p:nvSpPr>
          <p:cNvPr id="7" name="CuadroTexto 6">
            <a:extLst>
              <a:ext uri="{FF2B5EF4-FFF2-40B4-BE49-F238E27FC236}"/>
            </a:extLst>
          </p:cNvPr>
          <p:cNvSpPr txBox="1"/>
          <p:nvPr/>
        </p:nvSpPr>
        <p:spPr>
          <a:xfrm>
            <a:off x="150813" y="5513388"/>
            <a:ext cx="8842375" cy="646112"/>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P10. Usando una escala de 1 a 7, donde 1 es “Nada protegida” y 7 es “Muy protegida”, ¿qué tan cubierta y protegida financieramente cree usted que se siente la población chilena con su actual plan de salud? </a:t>
            </a:r>
            <a:r>
              <a:rPr lang="es-ES" sz="900" dirty="0">
                <a:solidFill>
                  <a:schemeClr val="accent6">
                    <a:lumMod val="50000"/>
                  </a:schemeClr>
                </a:solidFill>
                <a:latin typeface="+mn-lt"/>
                <a:cs typeface="+mn-cs"/>
              </a:rPr>
              <a:t>(B: 1212, total encuestados)</a:t>
            </a:r>
          </a:p>
          <a:p>
            <a:pPr marL="4763" fontAlgn="auto">
              <a:spcBef>
                <a:spcPts val="0"/>
              </a:spcBef>
              <a:spcAft>
                <a:spcPts val="0"/>
              </a:spcAft>
              <a:defRPr/>
            </a:pPr>
            <a:r>
              <a:rPr lang="es-ES" sz="1050" dirty="0">
                <a:solidFill>
                  <a:schemeClr val="accent6">
                    <a:lumMod val="50000"/>
                  </a:schemeClr>
                </a:solidFill>
                <a:latin typeface="+mn-lt"/>
                <a:cs typeface="+mn-cs"/>
              </a:rPr>
              <a:t>P11. Usando una escala de 1 a 7, donde 1 es “Nada protegido” y 7 es “Muy protegido”, ¿qué tan cubierto y protegido financieramente se siente usted con su actual plan de salud? </a:t>
            </a:r>
            <a:r>
              <a:rPr lang="es-ES" sz="900" dirty="0">
                <a:solidFill>
                  <a:schemeClr val="accent6">
                    <a:lumMod val="50000"/>
                  </a:schemeClr>
                </a:solidFill>
                <a:latin typeface="+mn-lt"/>
                <a:cs typeface="+mn-cs"/>
              </a:rPr>
              <a:t>(B: 1212, total encuestados)</a:t>
            </a:r>
          </a:p>
        </p:txBody>
      </p:sp>
      <p:graphicFrame>
        <p:nvGraphicFramePr>
          <p:cNvPr id="43011" name="Object 5"/>
          <p:cNvGraphicFramePr>
            <a:graphicFrameLocks noChangeAspect="1"/>
          </p:cNvGraphicFramePr>
          <p:nvPr/>
        </p:nvGraphicFramePr>
        <p:xfrm>
          <a:off x="727075" y="1817688"/>
          <a:ext cx="7091363" cy="3562350"/>
        </p:xfrm>
        <a:graphic>
          <a:graphicData uri="http://schemas.openxmlformats.org/presentationml/2006/ole">
            <p:oleObj spid="_x0000_s43011" r:id="rId3" imgW="7090262" imgH="3566469" progId="Excel.Chart.8">
              <p:embed/>
            </p:oleObj>
          </a:graphicData>
        </a:graphic>
      </p:graphicFrame>
      <p:pic>
        <p:nvPicPr>
          <p:cNvPr id="43012" name="Imagen 7"/>
          <p:cNvPicPr>
            <a:picLocks noChangeAspect="1"/>
          </p:cNvPicPr>
          <p:nvPr/>
        </p:nvPicPr>
        <p:blipFill>
          <a:blip r:embed="rId4"/>
          <a:srcRect/>
          <a:stretch>
            <a:fillRect/>
          </a:stretch>
        </p:blipFill>
        <p:spPr bwMode="auto">
          <a:xfrm>
            <a:off x="7813675" y="422275"/>
            <a:ext cx="915988" cy="573088"/>
          </a:xfrm>
          <a:prstGeom prst="rect">
            <a:avLst/>
          </a:prstGeom>
          <a:noFill/>
          <a:ln w="9525">
            <a:noFill/>
            <a:miter lim="800000"/>
            <a:headEnd/>
            <a:tailEnd/>
          </a:ln>
        </p:spPr>
      </p:pic>
      <p:sp>
        <p:nvSpPr>
          <p:cNvPr id="11" name="Oval 10"/>
          <p:cNvSpPr/>
          <p:nvPr/>
        </p:nvSpPr>
        <p:spPr>
          <a:xfrm>
            <a:off x="5284272" y="1723714"/>
            <a:ext cx="1406115" cy="93520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2" name="Action Button: Forward or Next 11">
            <a:hlinkClick r:id="rId5" action="ppaction://hlinksldjump" highlightClick="1"/>
          </p:cNvPr>
          <p:cNvSpPr/>
          <p:nvPr/>
        </p:nvSpPr>
        <p:spPr>
          <a:xfrm>
            <a:off x="7832526" y="4570597"/>
            <a:ext cx="763216" cy="759035"/>
          </a:xfrm>
          <a:prstGeom prst="actionButtonForwardNex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544513" y="444500"/>
            <a:ext cx="7726362" cy="612775"/>
          </a:xfrm>
          <a:prstGeom prst="rect">
            <a:avLst/>
          </a:prstGeom>
        </p:spPr>
        <p:txBody>
          <a:bodyPr lIns="0" tIns="0" rIns="0" bIns="0" anchor="ctr">
            <a:normAutofit/>
          </a:bodyP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algn="ctr" fontAlgn="auto">
              <a:spcAft>
                <a:spcPts val="0"/>
              </a:spcAft>
              <a:defRPr/>
            </a:pPr>
            <a:r>
              <a:rPr lang="es-CL" sz="2400" b="0" dirty="0">
                <a:solidFill>
                  <a:srgbClr val="FFFFFF"/>
                </a:solidFill>
                <a:latin typeface="+mj-lt"/>
              </a:rPr>
              <a:t>Índice de valor del Sistema de Salud</a:t>
            </a:r>
            <a:endParaRPr lang="es-ES_tradnl" b="0" dirty="0">
              <a:solidFill>
                <a:srgbClr val="FFFFFF"/>
              </a:solidFill>
              <a:latin typeface="+mj-lt"/>
            </a:endParaRPr>
          </a:p>
        </p:txBody>
      </p:sp>
      <p:graphicFrame>
        <p:nvGraphicFramePr>
          <p:cNvPr id="44034" name="Gráfico 7"/>
          <p:cNvGraphicFramePr>
            <a:graphicFrameLocks/>
          </p:cNvGraphicFramePr>
          <p:nvPr/>
        </p:nvGraphicFramePr>
        <p:xfrm>
          <a:off x="280988" y="2006600"/>
          <a:ext cx="8666162" cy="3406775"/>
        </p:xfrm>
        <a:graphic>
          <a:graphicData uri="http://schemas.openxmlformats.org/presentationml/2006/ole">
            <p:oleObj spid="_x0000_s44034" r:id="rId3" imgW="8669263" imgH="3407959" progId="Excel.Chart.8">
              <p:embed/>
            </p:oleObj>
          </a:graphicData>
        </a:graphic>
      </p:graphicFrame>
      <p:sp>
        <p:nvSpPr>
          <p:cNvPr id="10" name="CuadroTexto 9">
            <a:extLst>
              <a:ext uri="{FF2B5EF4-FFF2-40B4-BE49-F238E27FC236}"/>
            </a:extLst>
          </p:cNvPr>
          <p:cNvSpPr txBox="1"/>
          <p:nvPr/>
        </p:nvSpPr>
        <p:spPr>
          <a:xfrm>
            <a:off x="785813" y="5281613"/>
            <a:ext cx="8207375" cy="161925"/>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Base=2010</a:t>
            </a:r>
          </a:p>
        </p:txBody>
      </p:sp>
      <p:sp>
        <p:nvSpPr>
          <p:cNvPr id="44036" name="CuadroTexto 2"/>
          <p:cNvSpPr txBox="1">
            <a:spLocks noChangeArrowheads="1"/>
          </p:cNvSpPr>
          <p:nvPr/>
        </p:nvSpPr>
        <p:spPr bwMode="auto">
          <a:xfrm>
            <a:off x="5535613" y="5521325"/>
            <a:ext cx="3228975" cy="277813"/>
          </a:xfrm>
          <a:prstGeom prst="rect">
            <a:avLst/>
          </a:prstGeom>
          <a:noFill/>
          <a:ln w="9525">
            <a:noFill/>
            <a:miter lim="800000"/>
            <a:headEnd/>
            <a:tailEnd/>
          </a:ln>
        </p:spPr>
        <p:txBody>
          <a:bodyPr lIns="0" tIns="0" rIns="0" bIns="0">
            <a:spAutoFit/>
          </a:bodyPr>
          <a:lstStyle/>
          <a:p>
            <a:pPr marL="4763"/>
            <a:r>
              <a:rPr lang="es-CL" sz="900">
                <a:latin typeface="Candara" pitchFamily="34" charset="0"/>
              </a:rPr>
              <a:t>Índice que se calcula indexando la nota promedio de la evaluación del sistema de salud, según experiencia, con el gasto en salud.</a:t>
            </a:r>
          </a:p>
        </p:txBody>
      </p:sp>
      <p:pic>
        <p:nvPicPr>
          <p:cNvPr id="44037" name="Imagen 8"/>
          <p:cNvPicPr>
            <a:picLocks noChangeAspect="1"/>
          </p:cNvPicPr>
          <p:nvPr/>
        </p:nvPicPr>
        <p:blipFill>
          <a:blip r:embed="rId4"/>
          <a:srcRect/>
          <a:stretch>
            <a:fillRect/>
          </a:stretch>
        </p:blipFill>
        <p:spPr bwMode="auto">
          <a:xfrm>
            <a:off x="7850188" y="434975"/>
            <a:ext cx="914400" cy="430213"/>
          </a:xfrm>
          <a:prstGeom prst="rect">
            <a:avLst/>
          </a:prstGeom>
          <a:noFill/>
          <a:ln w="9525">
            <a:noFill/>
            <a:miter lim="800000"/>
            <a:headEnd/>
            <a:tailEnd/>
          </a:ln>
        </p:spPr>
      </p:pic>
      <p:sp>
        <p:nvSpPr>
          <p:cNvPr id="44038" name="CuadroTexto 1"/>
          <p:cNvSpPr txBox="1">
            <a:spLocks noChangeArrowheads="1"/>
          </p:cNvSpPr>
          <p:nvPr/>
        </p:nvSpPr>
        <p:spPr bwMode="auto">
          <a:xfrm>
            <a:off x="5099050" y="1490663"/>
            <a:ext cx="3582988" cy="738187"/>
          </a:xfrm>
          <a:prstGeom prst="rect">
            <a:avLst/>
          </a:prstGeom>
          <a:noFill/>
          <a:ln w="9525">
            <a:noFill/>
            <a:miter lim="800000"/>
            <a:headEnd/>
            <a:tailEnd/>
          </a:ln>
        </p:spPr>
        <p:txBody>
          <a:bodyPr wrap="none" lIns="0" tIns="0" rIns="0" bIns="0">
            <a:spAutoFit/>
          </a:bodyPr>
          <a:lstStyle/>
          <a:p>
            <a:pPr marL="4763"/>
            <a:r>
              <a:rPr lang="es-CL" sz="1200">
                <a:latin typeface="Candara" pitchFamily="34" charset="0"/>
              </a:rPr>
              <a:t>El índice de percepción de valor por parte de la</a:t>
            </a:r>
          </a:p>
          <a:p>
            <a:pPr marL="4763"/>
            <a:r>
              <a:rPr lang="es-CL" sz="1200">
                <a:latin typeface="Candara" pitchFamily="34" charset="0"/>
              </a:rPr>
              <a:t> población ha bajado a la mitad en 9 años lo que implica</a:t>
            </a:r>
          </a:p>
          <a:p>
            <a:pPr marL="4763"/>
            <a:r>
              <a:rPr lang="es-CL" sz="1200">
                <a:latin typeface="Candara" pitchFamily="34" charset="0"/>
              </a:rPr>
              <a:t>Que a pesar del mayor gasto e inversión la percepción </a:t>
            </a:r>
          </a:p>
          <a:p>
            <a:pPr marL="4763"/>
            <a:r>
              <a:rPr lang="es-CL" sz="1200">
                <a:latin typeface="Candara" pitchFamily="34" charset="0"/>
              </a:rPr>
              <a:t>De la calidad no ha mejorado </a:t>
            </a:r>
          </a:p>
        </p:txBody>
      </p:sp>
      <p:sp>
        <p:nvSpPr>
          <p:cNvPr id="11" name="Action Button: Return 10">
            <a:hlinkClick r:id="rId5" action="ppaction://hlinksldjump" highlightClick="1"/>
          </p:cNvPr>
          <p:cNvSpPr/>
          <p:nvPr/>
        </p:nvSpPr>
        <p:spPr>
          <a:xfrm>
            <a:off x="7914442" y="585155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a:xfrm>
            <a:off x="457200" y="3022600"/>
            <a:ext cx="8229600" cy="3451225"/>
          </a:xfrm>
        </p:spPr>
        <p:txBody>
          <a:bodyPr/>
          <a:lstStyle/>
          <a:p>
            <a:pPr marL="0" indent="0" algn="ctr">
              <a:buFont typeface="Symbol" pitchFamily="18" charset="2"/>
              <a:buNone/>
            </a:pPr>
            <a:r>
              <a:rPr lang="es-ES_tradnl" sz="2800" smtClean="0"/>
              <a:t>“</a:t>
            </a:r>
            <a:r>
              <a:rPr lang="es-ES_tradnl" sz="2800" b="1" i="1" smtClean="0"/>
              <a:t>misión</a:t>
            </a:r>
            <a:r>
              <a:rPr lang="es-ES_tradnl" sz="2800" i="1" smtClean="0"/>
              <a:t>: aportar elementos que permitan facilitar una primera etapa de una reforma en salud</a:t>
            </a:r>
            <a:r>
              <a:rPr lang="es-ES_tradnl" sz="2800" smtClean="0"/>
              <a:t>”</a:t>
            </a:r>
          </a:p>
          <a:p>
            <a:pPr marL="0" indent="0" algn="ctr">
              <a:buFont typeface="Symbol" pitchFamily="18" charset="2"/>
              <a:buNone/>
            </a:pPr>
            <a:endParaRPr lang="es-ES_tradnl" sz="2800" smtClean="0"/>
          </a:p>
          <a:p>
            <a:pPr marL="0" indent="0" algn="ctr">
              <a:buFont typeface="Symbol" pitchFamily="18" charset="2"/>
              <a:buNone/>
            </a:pPr>
            <a:r>
              <a:rPr lang="es-ES_tradnl" sz="2800" smtClean="0"/>
              <a:t>“</a:t>
            </a:r>
            <a:r>
              <a:rPr lang="es-ES_tradnl" sz="2800" b="1" i="1" smtClean="0"/>
              <a:t>objetivo</a:t>
            </a:r>
            <a:r>
              <a:rPr lang="es-ES_tradnl" sz="2800" i="1" smtClean="0"/>
              <a:t>: ser un aporte al proceso de reforma a través de una discusión amplia sobre temas de Reforma</a:t>
            </a:r>
            <a:r>
              <a:rPr lang="es-ES_tradnl" sz="2800" smtClean="0"/>
              <a:t>”</a:t>
            </a:r>
          </a:p>
          <a:p>
            <a:pPr marL="0" indent="0" algn="ctr">
              <a:buFont typeface="Symbol" pitchFamily="18" charset="2"/>
              <a:buNone/>
            </a:pPr>
            <a:endParaRPr lang="es-ES_tradnl" sz="2800" smtClean="0"/>
          </a:p>
          <a:p>
            <a:pPr marL="0" indent="0" algn="ctr">
              <a:buFont typeface="Symbol" pitchFamily="18" charset="2"/>
              <a:buNone/>
            </a:pPr>
            <a:endParaRPr lang="es-ES_tradnl" sz="2800" smtClean="0"/>
          </a:p>
        </p:txBody>
      </p:sp>
      <p:sp>
        <p:nvSpPr>
          <p:cNvPr id="4" name="Title 3"/>
          <p:cNvSpPr>
            <a:spLocks noGrp="1"/>
          </p:cNvSpPr>
          <p:nvPr>
            <p:ph type="title"/>
          </p:nvPr>
        </p:nvSpPr>
        <p:spPr/>
        <p:txBody>
          <a:bodyPr rtlCol="0">
            <a:normAutofit fontScale="90000"/>
          </a:bodyPr>
          <a:lstStyle/>
          <a:p>
            <a:pPr fontAlgn="auto">
              <a:spcAft>
                <a:spcPts val="0"/>
              </a:spcAft>
              <a:defRPr/>
            </a:pPr>
            <a:r>
              <a:rPr lang="es-ES_tradnl" dirty="0"/>
              <a:t>Sobre el Consorcio de Universidades Para una Reforma en Salud</a:t>
            </a:r>
          </a:p>
        </p:txBody>
      </p:sp>
      <p:sp>
        <p:nvSpPr>
          <p:cNvPr id="17411"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1741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3A1331-60FA-450A-8FB5-5AAE3DA09C44}"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649288" y="546100"/>
            <a:ext cx="7726362" cy="612775"/>
          </a:xfrm>
          <a:prstGeom prst="rect">
            <a:avLst/>
          </a:prstGeom>
        </p:spPr>
        <p:txBody>
          <a:bodyPr lIns="0" tIns="0" rIns="0" bIns="0" anchor="ctr">
            <a:normAutofit/>
          </a:bodyP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algn="ctr" fontAlgn="auto">
              <a:spcAft>
                <a:spcPts val="0"/>
              </a:spcAft>
              <a:defRPr/>
            </a:pPr>
            <a:r>
              <a:rPr lang="es-ES" sz="2400" b="0" dirty="0">
                <a:solidFill>
                  <a:schemeClr val="bg1"/>
                </a:solidFill>
                <a:latin typeface="+mj-lt"/>
              </a:rPr>
              <a:t>Solución a problemas urgentes vs. Reforma integral</a:t>
            </a:r>
            <a:endParaRPr lang="es-ES_tradnl" sz="2400" b="0" dirty="0">
              <a:solidFill>
                <a:schemeClr val="bg1"/>
              </a:solidFill>
              <a:latin typeface="+mj-lt"/>
            </a:endParaRPr>
          </a:p>
        </p:txBody>
      </p:sp>
      <p:sp>
        <p:nvSpPr>
          <p:cNvPr id="7" name="CuadroTexto 6">
            <a:extLst>
              <a:ext uri="{FF2B5EF4-FFF2-40B4-BE49-F238E27FC236}"/>
            </a:extLst>
          </p:cNvPr>
          <p:cNvSpPr txBox="1"/>
          <p:nvPr/>
        </p:nvSpPr>
        <p:spPr>
          <a:xfrm>
            <a:off x="265113" y="5265738"/>
            <a:ext cx="8613775" cy="323850"/>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P24. Si usted tuviera que elegir solo una opción entre dos posibilidades ¿qué preferiría?</a:t>
            </a:r>
          </a:p>
          <a:p>
            <a:pPr marL="4763" fontAlgn="auto">
              <a:spcBef>
                <a:spcPts val="0"/>
              </a:spcBef>
              <a:spcAft>
                <a:spcPts val="0"/>
              </a:spcAft>
              <a:defRPr/>
            </a:pPr>
            <a:r>
              <a:rPr lang="es-ES" sz="1050" dirty="0">
                <a:solidFill>
                  <a:schemeClr val="accent6">
                    <a:lumMod val="50000"/>
                  </a:schemeClr>
                </a:solidFill>
                <a:latin typeface="+mn-lt"/>
                <a:cs typeface="+mn-cs"/>
              </a:rPr>
              <a:t>(B: 1212, total encuestados)</a:t>
            </a:r>
          </a:p>
        </p:txBody>
      </p:sp>
      <p:graphicFrame>
        <p:nvGraphicFramePr>
          <p:cNvPr id="45059" name="Gráfico 8"/>
          <p:cNvGraphicFramePr>
            <a:graphicFrameLocks/>
          </p:cNvGraphicFramePr>
          <p:nvPr/>
        </p:nvGraphicFramePr>
        <p:xfrm>
          <a:off x="585788" y="2136775"/>
          <a:ext cx="7569200" cy="2865438"/>
        </p:xfrm>
        <a:graphic>
          <a:graphicData uri="http://schemas.openxmlformats.org/presentationml/2006/ole">
            <p:oleObj spid="_x0000_s45059" r:id="rId3" imgW="7571888" imgH="2865368" progId="Excel.Chart.8">
              <p:embed/>
            </p:oleObj>
          </a:graphicData>
        </a:graphic>
      </p:graphicFrame>
      <p:pic>
        <p:nvPicPr>
          <p:cNvPr id="45060" name="Imagen 7"/>
          <p:cNvPicPr>
            <a:picLocks noChangeAspect="1"/>
          </p:cNvPicPr>
          <p:nvPr/>
        </p:nvPicPr>
        <p:blipFill>
          <a:blip r:embed="rId4"/>
          <a:srcRect/>
          <a:stretch>
            <a:fillRect/>
          </a:stretch>
        </p:blipFill>
        <p:spPr bwMode="auto">
          <a:xfrm>
            <a:off x="7964488" y="331788"/>
            <a:ext cx="914400" cy="430212"/>
          </a:xfrm>
          <a:prstGeom prst="rect">
            <a:avLst/>
          </a:prstGeom>
          <a:noFill/>
          <a:ln w="9525">
            <a:noFill/>
            <a:miter lim="800000"/>
            <a:headEnd/>
            <a:tailEnd/>
          </a:ln>
        </p:spPr>
      </p:pic>
      <p:sp>
        <p:nvSpPr>
          <p:cNvPr id="10" name="Action Button: Return 9">
            <a:hlinkClick r:id="rId5" action="ppaction://hlinksldjump" highlightClick="1"/>
          </p:cNvPr>
          <p:cNvSpPr/>
          <p:nvPr/>
        </p:nvSpPr>
        <p:spPr>
          <a:xfrm>
            <a:off x="7914442" y="585155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2" name="Oval 1"/>
          <p:cNvSpPr/>
          <p:nvPr/>
        </p:nvSpPr>
        <p:spPr>
          <a:xfrm>
            <a:off x="918511" y="2185253"/>
            <a:ext cx="2290606" cy="276380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636588" y="534988"/>
            <a:ext cx="7726362" cy="612775"/>
          </a:xfrm>
          <a:prstGeom prst="rect">
            <a:avLst/>
          </a:prstGeom>
        </p:spPr>
        <p:txBody>
          <a:bodyPr lIns="0" tIns="0" rIns="0" bIns="0" anchor="ct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algn="ctr" fontAlgn="auto">
              <a:spcAft>
                <a:spcPts val="0"/>
              </a:spcAft>
              <a:defRPr/>
            </a:pPr>
            <a:r>
              <a:rPr lang="es-ES" sz="2400" b="0" dirty="0">
                <a:solidFill>
                  <a:srgbClr val="FFFFFF"/>
                </a:solidFill>
                <a:latin typeface="+mj-lt"/>
              </a:rPr>
              <a:t>Existencia de sólo FONASA vs. FONASA e </a:t>
            </a:r>
            <a:r>
              <a:rPr lang="es-ES" sz="2400" b="0" dirty="0" err="1">
                <a:solidFill>
                  <a:srgbClr val="FFFFFF"/>
                </a:solidFill>
                <a:latin typeface="+mj-lt"/>
              </a:rPr>
              <a:t>Isapres</a:t>
            </a:r>
            <a:endParaRPr lang="es-ES" sz="2400" b="0" dirty="0">
              <a:solidFill>
                <a:srgbClr val="FFFFFF"/>
              </a:solidFill>
              <a:latin typeface="+mj-lt"/>
            </a:endParaRPr>
          </a:p>
          <a:p>
            <a:pPr algn="ctr" fontAlgn="auto">
              <a:spcAft>
                <a:spcPts val="0"/>
              </a:spcAft>
              <a:defRPr/>
            </a:pPr>
            <a:r>
              <a:rPr lang="es-ES" sz="2400" b="0" dirty="0">
                <a:solidFill>
                  <a:srgbClr val="FFFFFF"/>
                </a:solidFill>
                <a:latin typeface="+mj-lt"/>
              </a:rPr>
              <a:t>mejorados y modernizados</a:t>
            </a:r>
            <a:endParaRPr lang="es-ES_tradnl" sz="2400" b="0" dirty="0">
              <a:solidFill>
                <a:srgbClr val="FFFFFF"/>
              </a:solidFill>
              <a:latin typeface="+mj-lt"/>
            </a:endParaRPr>
          </a:p>
        </p:txBody>
      </p:sp>
      <p:sp>
        <p:nvSpPr>
          <p:cNvPr id="7" name="CuadroTexto 6">
            <a:extLst>
              <a:ext uri="{FF2B5EF4-FFF2-40B4-BE49-F238E27FC236}"/>
            </a:extLst>
          </p:cNvPr>
          <p:cNvSpPr txBox="1"/>
          <p:nvPr/>
        </p:nvSpPr>
        <p:spPr>
          <a:xfrm>
            <a:off x="265113" y="5265738"/>
            <a:ext cx="8613775" cy="323850"/>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P25. En el caso de una reforma a la salud, en su opinión cuál sería la mejor opción</a:t>
            </a:r>
          </a:p>
          <a:p>
            <a:pPr marL="4763" fontAlgn="auto">
              <a:spcBef>
                <a:spcPts val="0"/>
              </a:spcBef>
              <a:spcAft>
                <a:spcPts val="0"/>
              </a:spcAft>
              <a:defRPr/>
            </a:pPr>
            <a:r>
              <a:rPr lang="es-ES" sz="1050" dirty="0">
                <a:solidFill>
                  <a:schemeClr val="accent6">
                    <a:lumMod val="50000"/>
                  </a:schemeClr>
                </a:solidFill>
                <a:latin typeface="+mn-lt"/>
                <a:cs typeface="+mn-cs"/>
              </a:rPr>
              <a:t>(B: 1212, total encuestados)</a:t>
            </a:r>
          </a:p>
        </p:txBody>
      </p:sp>
      <p:graphicFrame>
        <p:nvGraphicFramePr>
          <p:cNvPr id="46083" name="Gráfico 8"/>
          <p:cNvGraphicFramePr>
            <a:graphicFrameLocks/>
          </p:cNvGraphicFramePr>
          <p:nvPr/>
        </p:nvGraphicFramePr>
        <p:xfrm>
          <a:off x="585788" y="2136775"/>
          <a:ext cx="7569200" cy="2865438"/>
        </p:xfrm>
        <a:graphic>
          <a:graphicData uri="http://schemas.openxmlformats.org/presentationml/2006/ole">
            <p:oleObj spid="_x0000_s46083" r:id="rId3" imgW="7571888" imgH="2865368" progId="Excel.Chart.8">
              <p:embed/>
            </p:oleObj>
          </a:graphicData>
        </a:graphic>
      </p:graphicFrame>
      <p:pic>
        <p:nvPicPr>
          <p:cNvPr id="46084" name="Imagen 7"/>
          <p:cNvPicPr>
            <a:picLocks noChangeAspect="1"/>
          </p:cNvPicPr>
          <p:nvPr/>
        </p:nvPicPr>
        <p:blipFill>
          <a:blip r:embed="rId4"/>
          <a:srcRect/>
          <a:stretch>
            <a:fillRect/>
          </a:stretch>
        </p:blipFill>
        <p:spPr bwMode="auto">
          <a:xfrm>
            <a:off x="7905750" y="320675"/>
            <a:ext cx="914400" cy="428625"/>
          </a:xfrm>
          <a:prstGeom prst="rect">
            <a:avLst/>
          </a:prstGeom>
          <a:noFill/>
          <a:ln w="9525">
            <a:noFill/>
            <a:miter lim="800000"/>
            <a:headEnd/>
            <a:tailEnd/>
          </a:ln>
        </p:spPr>
      </p:pic>
      <p:sp>
        <p:nvSpPr>
          <p:cNvPr id="11" name="Oval 10"/>
          <p:cNvSpPr/>
          <p:nvPr/>
        </p:nvSpPr>
        <p:spPr>
          <a:xfrm>
            <a:off x="3333854" y="2185253"/>
            <a:ext cx="2290606" cy="276380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544513" y="393700"/>
            <a:ext cx="7726362" cy="612775"/>
          </a:xfrm>
          <a:prstGeom prst="rect">
            <a:avLst/>
          </a:prstGeom>
        </p:spPr>
        <p:txBody>
          <a:bodyPr lIns="0" tIns="0" rIns="0" bIns="0" anchor="ctr">
            <a:normAutofit/>
          </a:bodyP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algn="ctr" fontAlgn="auto">
              <a:spcAft>
                <a:spcPts val="0"/>
              </a:spcAft>
              <a:defRPr/>
            </a:pPr>
            <a:r>
              <a:rPr lang="es-ES" sz="2400" b="0" dirty="0">
                <a:solidFill>
                  <a:srgbClr val="FFFFFF"/>
                </a:solidFill>
                <a:latin typeface="+mj-lt"/>
              </a:rPr>
              <a:t>Acuerdo con Plan Universal en FONASA</a:t>
            </a:r>
            <a:endParaRPr lang="es-ES_tradnl" sz="2400" b="0" dirty="0">
              <a:solidFill>
                <a:srgbClr val="FFFFFF"/>
              </a:solidFill>
              <a:latin typeface="+mj-lt"/>
            </a:endParaRPr>
          </a:p>
        </p:txBody>
      </p:sp>
      <p:sp>
        <p:nvSpPr>
          <p:cNvPr id="7" name="CuadroTexto 6">
            <a:extLst>
              <a:ext uri="{FF2B5EF4-FFF2-40B4-BE49-F238E27FC236}"/>
            </a:extLst>
          </p:cNvPr>
          <p:cNvSpPr txBox="1"/>
          <p:nvPr/>
        </p:nvSpPr>
        <p:spPr>
          <a:xfrm>
            <a:off x="195263" y="5118100"/>
            <a:ext cx="8615362" cy="484188"/>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P32. La reforma de salud propone un plan Universal para las ISAPRES ¿Estaría de acuerdo usted con que también en FONASA exista el mismo plan universal para todos sus beneficiarios? </a:t>
            </a:r>
          </a:p>
          <a:p>
            <a:pPr marL="4763" fontAlgn="auto">
              <a:spcBef>
                <a:spcPts val="0"/>
              </a:spcBef>
              <a:spcAft>
                <a:spcPts val="0"/>
              </a:spcAft>
              <a:defRPr/>
            </a:pPr>
            <a:r>
              <a:rPr lang="es-ES" sz="1050" dirty="0">
                <a:solidFill>
                  <a:schemeClr val="accent6">
                    <a:lumMod val="50000"/>
                  </a:schemeClr>
                </a:solidFill>
                <a:latin typeface="+mn-lt"/>
                <a:cs typeface="+mn-cs"/>
              </a:rPr>
              <a:t>(B: 1212, total encuestados)</a:t>
            </a:r>
          </a:p>
        </p:txBody>
      </p:sp>
      <p:graphicFrame>
        <p:nvGraphicFramePr>
          <p:cNvPr id="47107" name="Gráfico 7"/>
          <p:cNvGraphicFramePr>
            <a:graphicFrameLocks/>
          </p:cNvGraphicFramePr>
          <p:nvPr/>
        </p:nvGraphicFramePr>
        <p:xfrm>
          <a:off x="585788" y="2136775"/>
          <a:ext cx="7569200" cy="2865438"/>
        </p:xfrm>
        <a:graphic>
          <a:graphicData uri="http://schemas.openxmlformats.org/presentationml/2006/ole">
            <p:oleObj spid="_x0000_s47107" r:id="rId3" imgW="7571888" imgH="2865368" progId="Excel.Chart.8">
              <p:embed/>
            </p:oleObj>
          </a:graphicData>
        </a:graphic>
      </p:graphicFrame>
      <p:pic>
        <p:nvPicPr>
          <p:cNvPr id="47108" name="Imagen 8"/>
          <p:cNvPicPr>
            <a:picLocks noChangeAspect="1"/>
          </p:cNvPicPr>
          <p:nvPr/>
        </p:nvPicPr>
        <p:blipFill>
          <a:blip r:embed="rId4"/>
          <a:srcRect/>
          <a:stretch>
            <a:fillRect/>
          </a:stretch>
        </p:blipFill>
        <p:spPr bwMode="auto">
          <a:xfrm>
            <a:off x="7813675" y="393700"/>
            <a:ext cx="915988" cy="430213"/>
          </a:xfrm>
          <a:prstGeom prst="rect">
            <a:avLst/>
          </a:prstGeom>
          <a:noFill/>
          <a:ln w="9525">
            <a:noFill/>
            <a:miter lim="800000"/>
            <a:headEnd/>
            <a:tailEnd/>
          </a:ln>
        </p:spPr>
      </p:pic>
      <p:sp>
        <p:nvSpPr>
          <p:cNvPr id="10" name="Action Button: Return 9">
            <a:hlinkClick r:id="rId5" action="ppaction://hlinksldjump" highlightClick="1"/>
          </p:cNvPr>
          <p:cNvSpPr/>
          <p:nvPr/>
        </p:nvSpPr>
        <p:spPr>
          <a:xfrm>
            <a:off x="7914442" y="582887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1" name="Oval 10"/>
          <p:cNvSpPr/>
          <p:nvPr/>
        </p:nvSpPr>
        <p:spPr>
          <a:xfrm>
            <a:off x="4887383" y="2354301"/>
            <a:ext cx="3384257" cy="2763807"/>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544513" y="1260475"/>
            <a:ext cx="7726362" cy="612775"/>
          </a:xfrm>
          <a:prstGeom prst="rect">
            <a:avLst/>
          </a:prstGeom>
        </p:spPr>
        <p:txBody>
          <a:bodyPr lIns="0" tIns="0" rIns="0" bIns="0" anchor="ctr">
            <a:normAutofit fontScale="92500" lnSpcReduction="10000"/>
          </a:bodyP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fontAlgn="auto">
              <a:spcAft>
                <a:spcPts val="0"/>
              </a:spcAft>
              <a:defRPr/>
            </a:pPr>
            <a:r>
              <a:rPr lang="es-ES" sz="2400" dirty="0">
                <a:solidFill>
                  <a:srgbClr val="222223">
                    <a:lumMod val="90000"/>
                    <a:lumOff val="10000"/>
                  </a:srgbClr>
                </a:solidFill>
                <a:latin typeface="Calibri"/>
              </a:rPr>
              <a:t>Acuerdo con Contribución Solidaria para </a:t>
            </a:r>
          </a:p>
          <a:p>
            <a:pPr fontAlgn="auto">
              <a:spcAft>
                <a:spcPts val="0"/>
              </a:spcAft>
              <a:defRPr/>
            </a:pPr>
            <a:r>
              <a:rPr lang="es-ES" sz="2400" dirty="0">
                <a:solidFill>
                  <a:srgbClr val="222223">
                    <a:lumMod val="90000"/>
                    <a:lumOff val="10000"/>
                  </a:srgbClr>
                </a:solidFill>
                <a:latin typeface="Calibri"/>
              </a:rPr>
              <a:t>mujeres y adultos mayores</a:t>
            </a:r>
            <a:endParaRPr lang="es-ES_tradnl" sz="2400" dirty="0">
              <a:solidFill>
                <a:srgbClr val="222223">
                  <a:lumMod val="90000"/>
                  <a:lumOff val="10000"/>
                </a:srgbClr>
              </a:solidFill>
              <a:latin typeface="Calibri"/>
            </a:endParaRPr>
          </a:p>
        </p:txBody>
      </p:sp>
      <p:sp>
        <p:nvSpPr>
          <p:cNvPr id="7" name="CuadroTexto 6">
            <a:extLst>
              <a:ext uri="{FF2B5EF4-FFF2-40B4-BE49-F238E27FC236}"/>
            </a:extLst>
          </p:cNvPr>
          <p:cNvSpPr txBox="1"/>
          <p:nvPr/>
        </p:nvSpPr>
        <p:spPr>
          <a:xfrm>
            <a:off x="195263" y="5118100"/>
            <a:ext cx="8615362" cy="484188"/>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P33. ¿Estaría usted dispuesto a que parte de la cotización de su grupo familiar vaya a una “contribución solidaria”, es decir, que una parte de lo que paga por el plan vaya a un fondo común que ayude a bajar los precios de los planes de salud a las mujeres y los adultos mayores AFILIADOS A LAS ISAPRE?</a:t>
            </a:r>
          </a:p>
          <a:p>
            <a:pPr marL="4763" fontAlgn="auto">
              <a:spcBef>
                <a:spcPts val="0"/>
              </a:spcBef>
              <a:spcAft>
                <a:spcPts val="0"/>
              </a:spcAft>
              <a:defRPr/>
            </a:pPr>
            <a:r>
              <a:rPr lang="es-ES" sz="1050" dirty="0">
                <a:solidFill>
                  <a:schemeClr val="accent6">
                    <a:lumMod val="50000"/>
                  </a:schemeClr>
                </a:solidFill>
                <a:latin typeface="+mn-lt"/>
                <a:cs typeface="+mn-cs"/>
              </a:rPr>
              <a:t>(B: 1212, total encuestados)</a:t>
            </a:r>
          </a:p>
        </p:txBody>
      </p:sp>
      <p:graphicFrame>
        <p:nvGraphicFramePr>
          <p:cNvPr id="48131" name="Gráfico 8"/>
          <p:cNvGraphicFramePr>
            <a:graphicFrameLocks/>
          </p:cNvGraphicFramePr>
          <p:nvPr/>
        </p:nvGraphicFramePr>
        <p:xfrm>
          <a:off x="2549525" y="1927225"/>
          <a:ext cx="3717925" cy="3003550"/>
        </p:xfrm>
        <a:graphic>
          <a:graphicData uri="http://schemas.openxmlformats.org/presentationml/2006/ole">
            <p:oleObj spid="_x0000_s48131" r:id="rId3" imgW="3718882" imgH="3005588" progId="Excel.Chart.8">
              <p:embed/>
            </p:oleObj>
          </a:graphicData>
        </a:graphic>
      </p:graphicFrame>
      <p:pic>
        <p:nvPicPr>
          <p:cNvPr id="48132" name="Imagen 7"/>
          <p:cNvPicPr>
            <a:picLocks noChangeAspect="1"/>
          </p:cNvPicPr>
          <p:nvPr/>
        </p:nvPicPr>
        <p:blipFill>
          <a:blip r:embed="rId4"/>
          <a:srcRect/>
          <a:stretch>
            <a:fillRect/>
          </a:stretch>
        </p:blipFill>
        <p:spPr bwMode="auto">
          <a:xfrm>
            <a:off x="7461250" y="958850"/>
            <a:ext cx="914400" cy="430213"/>
          </a:xfrm>
          <a:prstGeom prst="rect">
            <a:avLst/>
          </a:prstGeom>
          <a:noFill/>
          <a:ln w="9525">
            <a:noFill/>
            <a:miter lim="800000"/>
            <a:headEnd/>
            <a:tailEnd/>
          </a:ln>
        </p:spPr>
      </p:pic>
      <p:sp>
        <p:nvSpPr>
          <p:cNvPr id="10" name="Action Button: Return 9">
            <a:hlinkClick r:id="rId5" action="ppaction://hlinksldjump" highlightClick="1"/>
          </p:cNvPr>
          <p:cNvSpPr/>
          <p:nvPr/>
        </p:nvSpPr>
        <p:spPr>
          <a:xfrm>
            <a:off x="7914442" y="582887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1" name="Oval 10"/>
          <p:cNvSpPr/>
          <p:nvPr/>
        </p:nvSpPr>
        <p:spPr>
          <a:xfrm>
            <a:off x="4787407" y="2786286"/>
            <a:ext cx="1428794" cy="151166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9">
            <a:extLst>
              <a:ext uri="{FF2B5EF4-FFF2-40B4-BE49-F238E27FC236}"/>
            </a:extLst>
          </p:cNvPr>
          <p:cNvSpPr txBox="1">
            <a:spLocks/>
          </p:cNvSpPr>
          <p:nvPr/>
        </p:nvSpPr>
        <p:spPr>
          <a:xfrm>
            <a:off x="544513" y="719138"/>
            <a:ext cx="7726362" cy="611187"/>
          </a:xfrm>
          <a:prstGeom prst="rect">
            <a:avLst/>
          </a:prstGeom>
        </p:spPr>
        <p:txBody>
          <a:bodyPr lIns="0" tIns="0" rIns="0" bIns="0" anchor="ctr"/>
          <a:lstStyle>
            <a:lvl1pPr algn="l" defTabSz="924282" rtl="0" eaLnBrk="1" latinLnBrk="0" hangingPunct="1">
              <a:lnSpc>
                <a:spcPct val="90000"/>
              </a:lnSpc>
              <a:spcBef>
                <a:spcPts val="408"/>
              </a:spcBef>
              <a:buNone/>
              <a:tabLst/>
              <a:defRPr sz="2000" b="1" kern="1200">
                <a:solidFill>
                  <a:schemeClr val="tx1"/>
                </a:solidFill>
                <a:latin typeface="Helvetica Neue" panose="02000503000000020004" pitchFamily="2" charset="0"/>
                <a:ea typeface="+mj-ea"/>
                <a:cs typeface="+mj-cs"/>
              </a:defRPr>
            </a:lvl1pPr>
          </a:lstStyle>
          <a:p>
            <a:pPr algn="ctr" fontAlgn="auto">
              <a:spcAft>
                <a:spcPts val="0"/>
              </a:spcAft>
              <a:defRPr/>
            </a:pPr>
            <a:r>
              <a:rPr lang="es-ES" sz="2400" b="0" dirty="0">
                <a:solidFill>
                  <a:srgbClr val="FFFFFF"/>
                </a:solidFill>
                <a:latin typeface="+mj-lt"/>
              </a:rPr>
              <a:t>SÓLO FONASA: Escenarios de pago para posible </a:t>
            </a:r>
          </a:p>
          <a:p>
            <a:pPr algn="ctr" fontAlgn="auto">
              <a:spcAft>
                <a:spcPts val="0"/>
              </a:spcAft>
              <a:defRPr/>
            </a:pPr>
            <a:r>
              <a:rPr lang="es-ES" sz="2400" b="0" dirty="0">
                <a:solidFill>
                  <a:srgbClr val="FFFFFF"/>
                </a:solidFill>
                <a:latin typeface="+mj-lt"/>
              </a:rPr>
              <a:t>cambio de Usuarios de FONASA a </a:t>
            </a:r>
            <a:r>
              <a:rPr lang="es-ES" sz="2400" b="0" dirty="0" err="1">
                <a:solidFill>
                  <a:srgbClr val="FFFFFF"/>
                </a:solidFill>
                <a:latin typeface="+mj-lt"/>
              </a:rPr>
              <a:t>Isapres</a:t>
            </a:r>
            <a:endParaRPr lang="es-ES_tradnl" sz="2400" b="0" dirty="0">
              <a:solidFill>
                <a:srgbClr val="FFFFFF"/>
              </a:solidFill>
              <a:latin typeface="+mj-lt"/>
            </a:endParaRPr>
          </a:p>
        </p:txBody>
      </p:sp>
      <p:sp>
        <p:nvSpPr>
          <p:cNvPr id="7" name="CuadroTexto 6">
            <a:extLst>
              <a:ext uri="{FF2B5EF4-FFF2-40B4-BE49-F238E27FC236}"/>
            </a:extLst>
          </p:cNvPr>
          <p:cNvSpPr txBox="1"/>
          <p:nvPr/>
        </p:nvSpPr>
        <p:spPr>
          <a:xfrm>
            <a:off x="195263" y="5118100"/>
            <a:ext cx="8615362" cy="484188"/>
          </a:xfrm>
          <a:prstGeom prst="rect">
            <a:avLst/>
          </a:prstGeom>
          <a:noFill/>
        </p:spPr>
        <p:txBody>
          <a:bodyPr lIns="0" tIns="0" rIns="0" bIns="0">
            <a:spAutoFit/>
          </a:bodyPr>
          <a:lstStyle/>
          <a:p>
            <a:pPr marL="4763" fontAlgn="auto">
              <a:spcBef>
                <a:spcPts val="0"/>
              </a:spcBef>
              <a:spcAft>
                <a:spcPts val="0"/>
              </a:spcAft>
              <a:defRPr/>
            </a:pPr>
            <a:r>
              <a:rPr lang="es-ES" sz="1050" dirty="0">
                <a:solidFill>
                  <a:schemeClr val="accent6">
                    <a:lumMod val="50000"/>
                  </a:schemeClr>
                </a:solidFill>
                <a:latin typeface="+mn-lt"/>
                <a:cs typeface="+mn-cs"/>
              </a:rPr>
              <a:t>Si la reforma considerara la creación de un Plan Universal de Salud en las ISAPRES, es decir, un plan único sin prexistencias ni selección al ingreso, que permite la libre movilidad entre todas las ISAPRES y entre FONASA e ISAPRES.</a:t>
            </a:r>
          </a:p>
          <a:p>
            <a:pPr marL="4763" fontAlgn="auto">
              <a:spcBef>
                <a:spcPts val="0"/>
              </a:spcBef>
              <a:spcAft>
                <a:spcPts val="0"/>
              </a:spcAft>
              <a:defRPr/>
            </a:pPr>
            <a:r>
              <a:rPr lang="es-ES" sz="1050" dirty="0">
                <a:solidFill>
                  <a:schemeClr val="accent6">
                    <a:lumMod val="50000"/>
                  </a:schemeClr>
                </a:solidFill>
                <a:latin typeface="+mn-lt"/>
                <a:cs typeface="+mn-cs"/>
              </a:rPr>
              <a:t>P26. ¿Qué tan probable es que su grupo familiar se cambie desde FONASA a una ISAPRE en los siguientes casos…? (B: 697, Usuarios FONASA)</a:t>
            </a:r>
          </a:p>
        </p:txBody>
      </p:sp>
      <p:graphicFrame>
        <p:nvGraphicFramePr>
          <p:cNvPr id="49155" name="Object 5"/>
          <p:cNvGraphicFramePr>
            <a:graphicFrameLocks noChangeAspect="1"/>
          </p:cNvGraphicFramePr>
          <p:nvPr/>
        </p:nvGraphicFramePr>
        <p:xfrm>
          <a:off x="144463" y="2208213"/>
          <a:ext cx="8716962" cy="2697162"/>
        </p:xfrm>
        <a:graphic>
          <a:graphicData uri="http://schemas.openxmlformats.org/presentationml/2006/ole">
            <p:oleObj spid="_x0000_s49155" r:id="rId3" imgW="8718036" imgH="2700762" progId="Excel.Chart.8">
              <p:embed/>
            </p:oleObj>
          </a:graphicData>
        </a:graphic>
      </p:graphicFrame>
      <p:pic>
        <p:nvPicPr>
          <p:cNvPr id="49156" name="Imagen 7"/>
          <p:cNvPicPr>
            <a:picLocks noChangeAspect="1"/>
          </p:cNvPicPr>
          <p:nvPr/>
        </p:nvPicPr>
        <p:blipFill>
          <a:blip r:embed="rId4"/>
          <a:srcRect/>
          <a:stretch>
            <a:fillRect/>
          </a:stretch>
        </p:blipFill>
        <p:spPr bwMode="auto">
          <a:xfrm>
            <a:off x="7918450" y="288925"/>
            <a:ext cx="914400" cy="430213"/>
          </a:xfrm>
          <a:prstGeom prst="rect">
            <a:avLst/>
          </a:prstGeom>
          <a:noFill/>
          <a:ln w="9525">
            <a:noFill/>
            <a:miter lim="800000"/>
            <a:headEnd/>
            <a:tailEnd/>
          </a:ln>
        </p:spPr>
      </p:pic>
      <p:sp>
        <p:nvSpPr>
          <p:cNvPr id="10" name="Action Button: Return 9">
            <a:hlinkClick r:id="rId5" action="ppaction://hlinksldjump" highlightClick="1"/>
          </p:cNvPr>
          <p:cNvSpPr/>
          <p:nvPr/>
        </p:nvSpPr>
        <p:spPr>
          <a:xfrm>
            <a:off x="7914442" y="5828875"/>
            <a:ext cx="714397" cy="680414"/>
          </a:xfrm>
          <a:prstGeom prst="actionButtonRetur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1" name="Oval 10"/>
          <p:cNvSpPr/>
          <p:nvPr/>
        </p:nvSpPr>
        <p:spPr>
          <a:xfrm>
            <a:off x="7018611" y="2049170"/>
            <a:ext cx="1610228" cy="167042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792163" y="2125663"/>
          <a:ext cx="7427912" cy="3830637"/>
        </p:xfrm>
        <a:graphic>
          <a:graphicData uri="http://schemas.openxmlformats.org/drawingml/2006/table">
            <a:tbl>
              <a:tblPr firstRow="1" bandRow="1">
                <a:tableStyleId>{5C22544A-7EE6-4342-B048-85BDC9FD1C3A}</a:tableStyleId>
              </a:tblPr>
              <a:tblGrid>
                <a:gridCol w="2487143">
                  <a:extLst>
                    <a:ext uri="{9D8B030D-6E8A-4147-A177-3AD203B41FA5}"/>
                  </a:extLst>
                </a:gridCol>
                <a:gridCol w="2469621">
                  <a:extLst>
                    <a:ext uri="{9D8B030D-6E8A-4147-A177-3AD203B41FA5}"/>
                  </a:extLst>
                </a:gridCol>
                <a:gridCol w="2469621">
                  <a:extLst>
                    <a:ext uri="{9D8B030D-6E8A-4147-A177-3AD203B41FA5}"/>
                  </a:extLst>
                </a:gridCol>
              </a:tblGrid>
              <a:tr h="370840">
                <a:tc>
                  <a:txBody>
                    <a:bodyPr/>
                    <a:lstStyle/>
                    <a:p>
                      <a:pPr algn="just">
                        <a:spcAft>
                          <a:spcPts val="0"/>
                        </a:spcAft>
                      </a:pPr>
                      <a:r>
                        <a:rPr lang="es-ES_tradnl" sz="1400" b="1" dirty="0">
                          <a:solidFill>
                            <a:srgbClr val="FFFFFF"/>
                          </a:solidFill>
                          <a:effectLst/>
                          <a:latin typeface="Cambria"/>
                          <a:ea typeface="ＭＳ 明朝"/>
                          <a:cs typeface="Times New Roman"/>
                        </a:rPr>
                        <a:t>Fecha</a:t>
                      </a:r>
                      <a:endParaRPr lang="es-ES_tradnl" sz="1400" dirty="0">
                        <a:effectLst/>
                        <a:latin typeface="Cambria"/>
                        <a:ea typeface="ＭＳ 明朝"/>
                        <a:cs typeface="Times New Roman"/>
                      </a:endParaRPr>
                    </a:p>
                  </a:txBody>
                  <a:tcPr marL="68580" marR="68580" marT="0" marB="0" anchor="ctr"/>
                </a:tc>
                <a:tc>
                  <a:txBody>
                    <a:bodyPr/>
                    <a:lstStyle/>
                    <a:p>
                      <a:pPr algn="just">
                        <a:spcAft>
                          <a:spcPts val="0"/>
                        </a:spcAft>
                      </a:pPr>
                      <a:r>
                        <a:rPr lang="es-ES_tradnl" sz="1400" b="1" dirty="0">
                          <a:solidFill>
                            <a:srgbClr val="FFFFFF"/>
                          </a:solidFill>
                          <a:effectLst/>
                          <a:latin typeface="Cambria"/>
                          <a:ea typeface="ＭＳ 明朝"/>
                          <a:cs typeface="Times New Roman"/>
                        </a:rPr>
                        <a:t>Institución</a:t>
                      </a:r>
                      <a:endParaRPr lang="es-ES_tradnl" sz="1400" dirty="0">
                        <a:effectLst/>
                        <a:latin typeface="Cambria"/>
                        <a:ea typeface="ＭＳ 明朝"/>
                        <a:cs typeface="Times New Roman"/>
                      </a:endParaRPr>
                    </a:p>
                  </a:txBody>
                  <a:tcPr marL="68580" marR="68580" marT="0" marB="0" anchor="ctr"/>
                </a:tc>
                <a:tc>
                  <a:txBody>
                    <a:bodyPr/>
                    <a:lstStyle/>
                    <a:p>
                      <a:pPr algn="just">
                        <a:spcAft>
                          <a:spcPts val="0"/>
                        </a:spcAft>
                      </a:pPr>
                      <a:r>
                        <a:rPr lang="es-ES_tradnl" sz="1400" b="1" dirty="0">
                          <a:solidFill>
                            <a:srgbClr val="FFFFFF"/>
                          </a:solidFill>
                          <a:effectLst/>
                          <a:latin typeface="Cambria"/>
                          <a:ea typeface="ＭＳ 明朝"/>
                          <a:cs typeface="Times New Roman"/>
                        </a:rPr>
                        <a:t>Invitados</a:t>
                      </a:r>
                      <a:endParaRPr lang="es-ES_tradnl" sz="1400" dirty="0">
                        <a:effectLst/>
                        <a:latin typeface="Cambria"/>
                        <a:ea typeface="ＭＳ 明朝"/>
                        <a:cs typeface="Times New Roman"/>
                      </a:endParaRPr>
                    </a:p>
                  </a:txBody>
                  <a:tcPr marL="68580" marR="68580" marT="0" marB="0" anchor="ctr"/>
                </a:tc>
                <a:extLst>
                  <a:ext uri="{0D108BD9-81ED-4DB2-BD59-A6C34878D82A}"/>
                </a:extLst>
              </a:tr>
              <a:tr h="370840">
                <a:tc>
                  <a:txBody>
                    <a:bodyPr/>
                    <a:lstStyle/>
                    <a:p>
                      <a:pPr algn="just">
                        <a:spcAft>
                          <a:spcPts val="0"/>
                        </a:spcAft>
                      </a:pPr>
                      <a:r>
                        <a:rPr lang="es-ES_tradnl" sz="1400" dirty="0">
                          <a:effectLst/>
                          <a:latin typeface="Cambria"/>
                          <a:ea typeface="ＭＳ 明朝"/>
                          <a:cs typeface="Times New Roman"/>
                        </a:rPr>
                        <a:t>8-11-2018</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Colegio Médico</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Dra. Izkia Siches, </a:t>
                      </a:r>
                    </a:p>
                    <a:p>
                      <a:pPr algn="just">
                        <a:spcAft>
                          <a:spcPts val="0"/>
                        </a:spcAft>
                      </a:pPr>
                      <a:r>
                        <a:rPr lang="es-ES_tradnl" sz="1400" dirty="0">
                          <a:effectLst/>
                          <a:latin typeface="Cambria"/>
                          <a:ea typeface="ＭＳ 明朝"/>
                          <a:cs typeface="Times New Roman"/>
                        </a:rPr>
                        <a:t>Dr. Roberto Estay</a:t>
                      </a:r>
                    </a:p>
                    <a:p>
                      <a:pPr algn="just">
                        <a:spcAft>
                          <a:spcPts val="0"/>
                        </a:spcAft>
                      </a:pPr>
                      <a:r>
                        <a:rPr lang="es-ES_tradnl" sz="1400" dirty="0">
                          <a:effectLst/>
                          <a:latin typeface="Cambria"/>
                          <a:ea typeface="ＭＳ 明朝"/>
                          <a:cs typeface="Times New Roman"/>
                        </a:rPr>
                        <a:t>Dr. Oscar Arteaga</a:t>
                      </a:r>
                    </a:p>
                  </a:txBody>
                  <a:tcPr marL="68580" marR="68580" marT="0" marB="0" anchor="ctr"/>
                </a:tc>
                <a:extLst>
                  <a:ext uri="{0D108BD9-81ED-4DB2-BD59-A6C34878D82A}"/>
                </a:extLst>
              </a:tr>
              <a:tr h="370840">
                <a:tc>
                  <a:txBody>
                    <a:bodyPr/>
                    <a:lstStyle/>
                    <a:p>
                      <a:pPr algn="just">
                        <a:spcAft>
                          <a:spcPts val="0"/>
                        </a:spcAft>
                      </a:pPr>
                      <a:r>
                        <a:rPr lang="es-ES_tradnl" sz="1400" dirty="0">
                          <a:effectLst/>
                          <a:latin typeface="Cambria"/>
                          <a:ea typeface="ＭＳ 明朝"/>
                          <a:cs typeface="Times New Roman"/>
                        </a:rPr>
                        <a:t>15-11-2018</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Centro de Estudios Públicos</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Sra. María Alejandra Benítez</a:t>
                      </a:r>
                    </a:p>
                  </a:txBody>
                  <a:tcPr marL="68580" marR="68580" marT="0" marB="0" anchor="ctr"/>
                </a:tc>
                <a:extLst>
                  <a:ext uri="{0D108BD9-81ED-4DB2-BD59-A6C34878D82A}"/>
                </a:extLst>
              </a:tr>
              <a:tr h="370840">
                <a:tc>
                  <a:txBody>
                    <a:bodyPr/>
                    <a:lstStyle/>
                    <a:p>
                      <a:pPr algn="just">
                        <a:spcAft>
                          <a:spcPts val="0"/>
                        </a:spcAft>
                      </a:pPr>
                      <a:r>
                        <a:rPr lang="es-ES_tradnl" sz="1400" dirty="0">
                          <a:effectLst/>
                          <a:latin typeface="Cambria"/>
                          <a:ea typeface="ＭＳ 明朝"/>
                          <a:cs typeface="Times New Roman"/>
                        </a:rPr>
                        <a:t>24-01-2019</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Instituto de Salud Pública UNAB</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Sr. Héctor Sánchez</a:t>
                      </a:r>
                    </a:p>
                    <a:p>
                      <a:pPr algn="just">
                        <a:spcAft>
                          <a:spcPts val="0"/>
                        </a:spcAft>
                      </a:pPr>
                      <a:r>
                        <a:rPr lang="es-ES_tradnl" sz="1400" dirty="0">
                          <a:effectLst/>
                          <a:latin typeface="Cambria"/>
                          <a:ea typeface="ＭＳ 明朝"/>
                          <a:cs typeface="Times New Roman"/>
                        </a:rPr>
                        <a:t>Dr. Manuel Inostroza</a:t>
                      </a:r>
                    </a:p>
                    <a:p>
                      <a:pPr algn="just">
                        <a:spcAft>
                          <a:spcPts val="0"/>
                        </a:spcAft>
                      </a:pPr>
                      <a:r>
                        <a:rPr lang="es-ES_tradnl" sz="1400" dirty="0">
                          <a:effectLst/>
                          <a:latin typeface="Cambria"/>
                          <a:ea typeface="ＭＳ 明朝"/>
                          <a:cs typeface="Times New Roman"/>
                        </a:rPr>
                        <a:t>Sr. Rony Lenz</a:t>
                      </a:r>
                    </a:p>
                  </a:txBody>
                  <a:tcPr marL="68580" marR="68580" marT="0" marB="0" anchor="ctr"/>
                </a:tc>
                <a:extLst>
                  <a:ext uri="{0D108BD9-81ED-4DB2-BD59-A6C34878D82A}"/>
                </a:extLst>
              </a:tr>
              <a:tr h="370840">
                <a:tc>
                  <a:txBody>
                    <a:bodyPr/>
                    <a:lstStyle/>
                    <a:p>
                      <a:pPr algn="just">
                        <a:spcAft>
                          <a:spcPts val="0"/>
                        </a:spcAft>
                      </a:pPr>
                      <a:r>
                        <a:rPr lang="es-ES_tradnl" sz="1400" dirty="0">
                          <a:effectLst/>
                          <a:latin typeface="Cambria"/>
                          <a:ea typeface="ＭＳ 明朝"/>
                          <a:cs typeface="Times New Roman"/>
                        </a:rPr>
                        <a:t>24-05-2019</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Ministerio de Salud de Chile</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Dr. Emilio Santelices</a:t>
                      </a:r>
                    </a:p>
                    <a:p>
                      <a:pPr algn="just">
                        <a:spcAft>
                          <a:spcPts val="0"/>
                        </a:spcAft>
                      </a:pPr>
                      <a:r>
                        <a:rPr lang="es-ES_tradnl" sz="1400" dirty="0">
                          <a:effectLst/>
                          <a:latin typeface="Cambria"/>
                          <a:ea typeface="ＭＳ 明朝"/>
                          <a:cs typeface="Times New Roman"/>
                        </a:rPr>
                        <a:t>Sr. Pablo Pizarro</a:t>
                      </a:r>
                    </a:p>
                    <a:p>
                      <a:pPr algn="just">
                        <a:spcAft>
                          <a:spcPts val="0"/>
                        </a:spcAft>
                      </a:pPr>
                      <a:r>
                        <a:rPr lang="es-ES_tradnl" sz="1400" dirty="0">
                          <a:effectLst/>
                          <a:latin typeface="Cambria"/>
                          <a:ea typeface="ＭＳ 明朝"/>
                          <a:cs typeface="Times New Roman"/>
                        </a:rPr>
                        <a:t>Sra. Francisca Rodríguez</a:t>
                      </a:r>
                    </a:p>
                  </a:txBody>
                  <a:tcPr marL="68580" marR="68580" marT="0" marB="0" anchor="ctr"/>
                </a:tc>
                <a:extLst>
                  <a:ext uri="{0D108BD9-81ED-4DB2-BD59-A6C34878D82A}"/>
                </a:extLst>
              </a:tr>
              <a:tr h="370840">
                <a:tc>
                  <a:txBody>
                    <a:bodyPr/>
                    <a:lstStyle/>
                    <a:p>
                      <a:pPr algn="just">
                        <a:spcAft>
                          <a:spcPts val="0"/>
                        </a:spcAft>
                      </a:pPr>
                      <a:r>
                        <a:rPr lang="es-ES_tradnl" sz="1400" dirty="0">
                          <a:effectLst/>
                          <a:latin typeface="Cambria"/>
                          <a:ea typeface="ＭＳ 明朝"/>
                          <a:cs typeface="Times New Roman"/>
                        </a:rPr>
                        <a:t>20-06-2019</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Entrevista con Presidente de la Asociación de Isapres</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Sres. Rafael Caviedes y</a:t>
                      </a:r>
                    </a:p>
                    <a:p>
                      <a:pPr algn="just">
                        <a:spcAft>
                          <a:spcPts val="0"/>
                        </a:spcAft>
                      </a:pPr>
                      <a:r>
                        <a:rPr lang="es-ES_tradnl" sz="1400" dirty="0">
                          <a:effectLst/>
                          <a:latin typeface="Cambria"/>
                          <a:ea typeface="ＭＳ 明朝"/>
                          <a:cs typeface="Times New Roman"/>
                        </a:rPr>
                        <a:t>Gonzalo Simón</a:t>
                      </a:r>
                    </a:p>
                  </a:txBody>
                  <a:tcPr marL="68580" marR="68580" marT="0" marB="0" anchor="ctr"/>
                </a:tc>
                <a:extLst>
                  <a:ext uri="{0D108BD9-81ED-4DB2-BD59-A6C34878D82A}"/>
                </a:extLst>
              </a:tr>
              <a:tr h="370840">
                <a:tc>
                  <a:txBody>
                    <a:bodyPr/>
                    <a:lstStyle/>
                    <a:p>
                      <a:pPr algn="just">
                        <a:spcAft>
                          <a:spcPts val="0"/>
                        </a:spcAft>
                      </a:pPr>
                      <a:r>
                        <a:rPr lang="es-ES_tradnl" sz="1400" dirty="0">
                          <a:effectLst/>
                          <a:latin typeface="Cambria"/>
                          <a:ea typeface="ＭＳ 明朝"/>
                          <a:cs typeface="Times New Roman"/>
                        </a:rPr>
                        <a:t>30-07-2019</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Ministerio de Salud de Chile</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Dr. Jaime Mañalich</a:t>
                      </a:r>
                    </a:p>
                  </a:txBody>
                  <a:tcPr marL="68580" marR="68580" marT="0" marB="0" anchor="ctr"/>
                </a:tc>
                <a:extLst>
                  <a:ext uri="{0D108BD9-81ED-4DB2-BD59-A6C34878D82A}"/>
                </a:extLst>
              </a:tr>
              <a:tr h="370840">
                <a:tc>
                  <a:txBody>
                    <a:bodyPr/>
                    <a:lstStyle/>
                    <a:p>
                      <a:pPr algn="just">
                        <a:spcAft>
                          <a:spcPts val="0"/>
                        </a:spcAft>
                      </a:pPr>
                      <a:r>
                        <a:rPr lang="es-ES_tradnl" sz="1400" dirty="0">
                          <a:effectLst/>
                          <a:latin typeface="Cambria"/>
                          <a:ea typeface="ＭＳ 明朝"/>
                          <a:cs typeface="Times New Roman"/>
                        </a:rPr>
                        <a:t>03 -11-2018 al 05-08-2019</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Reuniones de Trabajo </a:t>
                      </a:r>
                    </a:p>
                  </a:txBody>
                  <a:tcPr marL="68580" marR="68580" marT="0" marB="0" anchor="ctr"/>
                </a:tc>
                <a:tc>
                  <a:txBody>
                    <a:bodyPr/>
                    <a:lstStyle/>
                    <a:p>
                      <a:pPr algn="just">
                        <a:spcAft>
                          <a:spcPts val="0"/>
                        </a:spcAft>
                      </a:pPr>
                      <a:r>
                        <a:rPr lang="es-ES_tradnl" sz="1400" dirty="0">
                          <a:effectLst/>
                          <a:latin typeface="Cambria"/>
                          <a:ea typeface="ＭＳ 明朝"/>
                          <a:cs typeface="Times New Roman"/>
                        </a:rPr>
                        <a:t>Equipo Consorcio </a:t>
                      </a:r>
                    </a:p>
                  </a:txBody>
                  <a:tcPr marL="68580" marR="68580" marT="0" marB="0" anchor="ctr"/>
                </a:tc>
                <a:extLst>
                  <a:ext uri="{0D108BD9-81ED-4DB2-BD59-A6C34878D82A}"/>
                </a:extLst>
              </a:tr>
            </a:tbl>
          </a:graphicData>
        </a:graphic>
      </p:graphicFrame>
      <p:sp>
        <p:nvSpPr>
          <p:cNvPr id="18471" name="Title 3"/>
          <p:cNvSpPr>
            <a:spLocks noGrp="1"/>
          </p:cNvSpPr>
          <p:nvPr>
            <p:ph type="title"/>
          </p:nvPr>
        </p:nvSpPr>
        <p:spPr/>
        <p:txBody>
          <a:bodyPr/>
          <a:lstStyle/>
          <a:p>
            <a:r>
              <a:rPr lang="es-ES_tradnl" sz="3200" smtClean="0"/>
              <a:t>Coloquios de Reforma</a:t>
            </a:r>
            <a:br>
              <a:rPr lang="es-ES_tradnl" sz="3200" smtClean="0"/>
            </a:br>
            <a:r>
              <a:rPr lang="es-ES_tradnl" sz="3200" smtClean="0"/>
              <a:t>Reuniones de trabajo y/o entrevistas </a:t>
            </a:r>
          </a:p>
        </p:txBody>
      </p:sp>
      <p:sp>
        <p:nvSpPr>
          <p:cNvPr id="18472"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1847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C42A02-E490-4752-B77F-03365C9FDF8C}"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428750"/>
            <a:ext cx="7408862" cy="4697413"/>
          </a:xfrm>
        </p:spPr>
        <p:txBody>
          <a:bodyPr rtlCol="0">
            <a:noAutofit/>
          </a:bodyPr>
          <a:lstStyle/>
          <a:p>
            <a:pPr marL="274320" indent="-274320" fontAlgn="auto">
              <a:spcAft>
                <a:spcPts val="0"/>
              </a:spcAft>
              <a:buFont typeface="Wingdings" charset="2"/>
              <a:buChar char="v"/>
              <a:defRPr/>
            </a:pPr>
            <a:r>
              <a:rPr lang="es-ES_tradnl" dirty="0"/>
              <a:t>Los problemas mas relevantes del sistema de salud a tener en cuenta en una reforma :</a:t>
            </a:r>
          </a:p>
          <a:p>
            <a:pPr lvl="1" indent="-274320" fontAlgn="auto">
              <a:spcAft>
                <a:spcPts val="0"/>
              </a:spcAft>
              <a:buFont typeface="Wingdings" charset="2"/>
              <a:buChar char="v"/>
              <a:defRPr/>
            </a:pPr>
            <a:r>
              <a:rPr lang="es-ES_tradnl" sz="2400" dirty="0"/>
              <a:t>Equivocado modelo atención para actual p</a:t>
            </a:r>
            <a:r>
              <a:rPr lang="es-ES_tradnl" sz="2400" dirty="0" err="1"/>
              <a:t>erfil</a:t>
            </a:r>
            <a:r>
              <a:rPr lang="es-ES_tradnl" sz="2400" dirty="0"/>
              <a:t> epidemiológico y demográfico.</a:t>
            </a:r>
          </a:p>
          <a:p>
            <a:pPr lvl="1" indent="-274320" fontAlgn="auto">
              <a:spcAft>
                <a:spcPts val="0"/>
              </a:spcAft>
              <a:buFont typeface="Wingdings" charset="2"/>
              <a:buChar char="v"/>
              <a:defRPr/>
            </a:pPr>
            <a:r>
              <a:rPr lang="es-ES_tradnl" sz="2400" dirty="0"/>
              <a:t>Explosión de costos en ambos sistemas y baja productividad </a:t>
            </a:r>
          </a:p>
          <a:p>
            <a:pPr lvl="1" indent="-274320" fontAlgn="auto">
              <a:spcAft>
                <a:spcPts val="0"/>
              </a:spcAft>
              <a:buFont typeface="Wingdings" charset="2"/>
              <a:buChar char="v"/>
              <a:defRPr/>
            </a:pPr>
            <a:r>
              <a:rPr lang="es-ES_tradnl" sz="2400" dirty="0"/>
              <a:t>Dos compartimentos estancos que perpetúan inequidad en acceso y financiamiento.</a:t>
            </a:r>
          </a:p>
          <a:p>
            <a:pPr lvl="1" indent="-274320" fontAlgn="auto">
              <a:spcAft>
                <a:spcPts val="0"/>
              </a:spcAft>
              <a:buFont typeface="Wingdings" charset="2"/>
              <a:buChar char="v"/>
              <a:defRPr/>
            </a:pPr>
            <a:r>
              <a:rPr lang="es-ES_tradnl" sz="2400" dirty="0"/>
              <a:t>Judicialización sistema privado y naciente en sistema público</a:t>
            </a:r>
          </a:p>
          <a:p>
            <a:pPr lvl="1" indent="-274320" fontAlgn="auto">
              <a:spcAft>
                <a:spcPts val="0"/>
              </a:spcAft>
              <a:buFont typeface="Wingdings" charset="2"/>
              <a:buChar char="v"/>
              <a:defRPr/>
            </a:pPr>
            <a:r>
              <a:rPr lang="es-ES_tradnl" sz="2400" dirty="0"/>
              <a:t>Insatisfacción de la población   </a:t>
            </a:r>
          </a:p>
          <a:p>
            <a:pPr marL="0" indent="0" algn="ctr" fontAlgn="auto">
              <a:spcAft>
                <a:spcPts val="0"/>
              </a:spcAft>
              <a:buFont typeface="Symbol" pitchFamily="18" charset="2"/>
              <a:buNone/>
              <a:defRPr/>
            </a:pPr>
            <a:endParaRPr lang="es-ES_tradnl" sz="2800" dirty="0"/>
          </a:p>
        </p:txBody>
      </p:sp>
      <p:sp>
        <p:nvSpPr>
          <p:cNvPr id="19458" name="Title 3"/>
          <p:cNvSpPr>
            <a:spLocks noGrp="1"/>
          </p:cNvSpPr>
          <p:nvPr>
            <p:ph type="title"/>
          </p:nvPr>
        </p:nvSpPr>
        <p:spPr>
          <a:xfrm>
            <a:off x="457200" y="338138"/>
            <a:ext cx="8229600" cy="911225"/>
          </a:xfrm>
        </p:spPr>
        <p:txBody>
          <a:bodyPr/>
          <a:lstStyle/>
          <a:p>
            <a:r>
              <a:rPr lang="es-ES_tradnl" smtClean="0"/>
              <a:t>Antecedentes de contexto </a:t>
            </a:r>
          </a:p>
        </p:txBody>
      </p:sp>
      <p:sp>
        <p:nvSpPr>
          <p:cNvPr id="19459"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19460"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F09810-E467-432B-B003-1E0A14958720}" type="slidenum">
              <a:rPr lang="en-US">
                <a:cs typeface="Arial" charset="0"/>
              </a:rPr>
              <a:pPr fontAlgn="base">
                <a:spcBef>
                  <a:spcPct val="0"/>
                </a:spcBef>
                <a:spcAft>
                  <a:spcPct val="0"/>
                </a:spcAft>
              </a:pPr>
              <a:t>5</a:t>
            </a:fld>
            <a:endParaRPr lang="en-US">
              <a:cs typeface="Arial" charset="0"/>
            </a:endParaRPr>
          </a:p>
        </p:txBody>
      </p:sp>
      <p:sp>
        <p:nvSpPr>
          <p:cNvPr id="7" name="Action Button: Information 6">
            <a:hlinkClick r:id="rId2" action="ppaction://hlinksldjump" highlightClick="1"/>
          </p:cNvPr>
          <p:cNvSpPr/>
          <p:nvPr/>
        </p:nvSpPr>
        <p:spPr>
          <a:xfrm>
            <a:off x="7767652" y="2551549"/>
            <a:ext cx="317510" cy="328866"/>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9" name="Action Button: Information 8">
            <a:hlinkClick r:id="rId3" action="ppaction://hlinksldjump" highlightClick="1"/>
          </p:cNvPr>
          <p:cNvSpPr/>
          <p:nvPr/>
        </p:nvSpPr>
        <p:spPr>
          <a:xfrm>
            <a:off x="7767652" y="3339002"/>
            <a:ext cx="317510" cy="328866"/>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0" name="Action Button: Information 9">
            <a:hlinkClick r:id="rId4" action="ppaction://hlinksldjump" highlightClick="1"/>
          </p:cNvPr>
          <p:cNvSpPr/>
          <p:nvPr/>
        </p:nvSpPr>
        <p:spPr>
          <a:xfrm>
            <a:off x="7767652" y="5623364"/>
            <a:ext cx="317510" cy="328866"/>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
        <p:nvSpPr>
          <p:cNvPr id="11" name="Action Button: Information 10">
            <a:hlinkClick r:id="rId5" action="ppaction://hlinksldjump" highlightClick="1"/>
          </p:cNvPr>
          <p:cNvSpPr/>
          <p:nvPr/>
        </p:nvSpPr>
        <p:spPr>
          <a:xfrm>
            <a:off x="7767652" y="4789165"/>
            <a:ext cx="317510" cy="328866"/>
          </a:xfrm>
          <a:prstGeom prst="actionButtonInformation">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_trad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title"/>
          </p:nvPr>
        </p:nvSpPr>
        <p:spPr>
          <a:xfrm>
            <a:off x="690563" y="2700338"/>
            <a:ext cx="7772400" cy="842962"/>
          </a:xfrm>
        </p:spPr>
        <p:txBody>
          <a:bodyPr/>
          <a:lstStyle/>
          <a:p>
            <a:r>
              <a:rPr lang="es-ES_tradnl" smtClean="0"/>
              <a:t>Análisis de las Propuestas: </a:t>
            </a:r>
            <a:br>
              <a:rPr lang="es-ES_tradnl" smtClean="0"/>
            </a:br>
            <a:r>
              <a:rPr lang="es-ES_tradnl" smtClean="0"/>
              <a:t>Metodología y Resultados </a:t>
            </a:r>
          </a:p>
        </p:txBody>
      </p:sp>
      <p:sp>
        <p:nvSpPr>
          <p:cNvPr id="20482" name="Footer Placeholder 2"/>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0483"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870EAF-747C-4007-A825-381AA367F233}"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a:bodyPr>
          <a:lstStyle/>
          <a:p>
            <a:pPr marL="274320" indent="-274320" fontAlgn="auto">
              <a:spcAft>
                <a:spcPts val="0"/>
              </a:spcAft>
              <a:buFont typeface="Wingdings" charset="2"/>
              <a:buChar char="v"/>
              <a:defRPr/>
            </a:pPr>
            <a:r>
              <a:rPr lang="es-ES_tradnl" dirty="0"/>
              <a:t>Análisis y organización a partir de:</a:t>
            </a:r>
          </a:p>
          <a:p>
            <a:pPr lvl="1" indent="-274320" fontAlgn="auto">
              <a:spcAft>
                <a:spcPts val="0"/>
              </a:spcAft>
              <a:buFont typeface="Wingdings" charset="2"/>
              <a:buChar char="v"/>
              <a:defRPr/>
            </a:pPr>
            <a:r>
              <a:rPr lang="es-ES_tradnl" dirty="0"/>
              <a:t>Objetivos y funciones de los sistemas de Salud (OMS 2000)</a:t>
            </a:r>
          </a:p>
          <a:p>
            <a:pPr lvl="1" indent="-274320" fontAlgn="auto">
              <a:spcAft>
                <a:spcPts val="0"/>
              </a:spcAft>
              <a:buFont typeface="Wingdings" charset="2"/>
              <a:buChar char="v"/>
              <a:defRPr/>
            </a:pPr>
            <a:r>
              <a:rPr lang="es-ES_tradnl" dirty="0"/>
              <a:t>Tipología de los Sistemas de Salud de Wendt (</a:t>
            </a:r>
            <a:r>
              <a:rPr lang="es-ES_tradnl" dirty="0" err="1"/>
              <a:t>Wendt</a:t>
            </a:r>
            <a:r>
              <a:rPr lang="es-ES_tradnl" dirty="0"/>
              <a:t>, 2009)</a:t>
            </a:r>
          </a:p>
          <a:p>
            <a:pPr marL="301943" lvl="1" indent="0" fontAlgn="auto">
              <a:spcAft>
                <a:spcPts val="0"/>
              </a:spcAft>
              <a:buFont typeface="Symbol" pitchFamily="18" charset="2"/>
              <a:buNone/>
              <a:defRPr/>
            </a:pPr>
            <a:endParaRPr lang="es-ES_tradnl" dirty="0"/>
          </a:p>
          <a:p>
            <a:pPr marL="301943" lvl="1" indent="0" fontAlgn="auto">
              <a:spcAft>
                <a:spcPts val="0"/>
              </a:spcAft>
              <a:buFont typeface="Symbol" pitchFamily="18" charset="2"/>
              <a:buNone/>
              <a:defRPr/>
            </a:pPr>
            <a:r>
              <a:rPr lang="es-ES_tradnl" sz="1400" dirty="0"/>
              <a:t>(OMS 2000) </a:t>
            </a:r>
            <a:r>
              <a:rPr lang="es-ES_tradnl" sz="1400" dirty="0" err="1"/>
              <a:t>World</a:t>
            </a:r>
            <a:r>
              <a:rPr lang="es-ES_tradnl" sz="1400" dirty="0"/>
              <a:t> </a:t>
            </a:r>
            <a:r>
              <a:rPr lang="es-ES_tradnl" sz="1400" dirty="0" err="1"/>
              <a:t>Health</a:t>
            </a:r>
            <a:r>
              <a:rPr lang="es-ES_tradnl" sz="1400" dirty="0"/>
              <a:t> </a:t>
            </a:r>
            <a:r>
              <a:rPr lang="es-ES_tradnl" sz="1400" dirty="0" err="1"/>
              <a:t>Organization</a:t>
            </a:r>
            <a:r>
              <a:rPr lang="es-ES_tradnl" sz="1400" dirty="0"/>
              <a:t>. (2000). </a:t>
            </a:r>
            <a:r>
              <a:rPr lang="es-ES_tradnl" sz="1400" dirty="0" err="1"/>
              <a:t>The</a:t>
            </a:r>
            <a:r>
              <a:rPr lang="es-ES_tradnl" sz="1400" dirty="0"/>
              <a:t> </a:t>
            </a:r>
            <a:r>
              <a:rPr lang="es-ES_tradnl" sz="1400" dirty="0" err="1"/>
              <a:t>World</a:t>
            </a:r>
            <a:r>
              <a:rPr lang="es-ES_tradnl" sz="1400" dirty="0"/>
              <a:t> </a:t>
            </a:r>
            <a:r>
              <a:rPr lang="es-ES_tradnl" sz="1400" dirty="0" err="1"/>
              <a:t>Health</a:t>
            </a:r>
            <a:r>
              <a:rPr lang="es-ES_tradnl" sz="1400" dirty="0"/>
              <a:t> </a:t>
            </a:r>
            <a:r>
              <a:rPr lang="es-ES_tradnl" sz="1400" dirty="0" err="1"/>
              <a:t>Report</a:t>
            </a:r>
            <a:r>
              <a:rPr lang="es-ES_tradnl" sz="1400" dirty="0"/>
              <a:t> 2000: </a:t>
            </a:r>
            <a:r>
              <a:rPr lang="es-ES_tradnl" sz="1400" dirty="0" err="1"/>
              <a:t>Health</a:t>
            </a:r>
            <a:r>
              <a:rPr lang="es-ES_tradnl" sz="1400" dirty="0"/>
              <a:t> </a:t>
            </a:r>
            <a:r>
              <a:rPr lang="es-ES_tradnl" sz="1400" dirty="0" err="1"/>
              <a:t>Systems</a:t>
            </a:r>
            <a:r>
              <a:rPr lang="es-ES_tradnl" sz="1400" dirty="0"/>
              <a:t>: </a:t>
            </a:r>
            <a:r>
              <a:rPr lang="es-ES_tradnl" sz="1400" dirty="0" err="1"/>
              <a:t>Improving</a:t>
            </a:r>
            <a:r>
              <a:rPr lang="es-ES_tradnl" sz="1400" dirty="0"/>
              <a:t> Performance. </a:t>
            </a:r>
            <a:r>
              <a:rPr lang="es-ES_tradnl" sz="1400" dirty="0" err="1"/>
              <a:t>World</a:t>
            </a:r>
            <a:r>
              <a:rPr lang="es-ES_tradnl" sz="1400" dirty="0"/>
              <a:t> </a:t>
            </a:r>
            <a:r>
              <a:rPr lang="es-ES_tradnl" sz="1400" dirty="0" err="1"/>
              <a:t>Health</a:t>
            </a:r>
            <a:r>
              <a:rPr lang="es-ES_tradnl" sz="1400" dirty="0"/>
              <a:t> </a:t>
            </a:r>
            <a:r>
              <a:rPr lang="es-ES_tradnl" sz="1400" dirty="0" err="1"/>
              <a:t>Organization</a:t>
            </a:r>
            <a:endParaRPr lang="es-ES_tradnl" sz="1400" dirty="0"/>
          </a:p>
          <a:p>
            <a:pPr marL="301943" lvl="1" indent="0" fontAlgn="auto">
              <a:spcAft>
                <a:spcPts val="0"/>
              </a:spcAft>
              <a:buFont typeface="Symbol" pitchFamily="18" charset="2"/>
              <a:buNone/>
              <a:defRPr/>
            </a:pPr>
            <a:r>
              <a:rPr lang="es-ES_tradnl" sz="1400" dirty="0"/>
              <a:t>(</a:t>
            </a:r>
            <a:r>
              <a:rPr lang="es-ES_tradnl" sz="1400" dirty="0" err="1"/>
              <a:t>Wendt</a:t>
            </a:r>
            <a:r>
              <a:rPr lang="es-ES_tradnl" sz="1400" dirty="0"/>
              <a:t> 2009) </a:t>
            </a:r>
            <a:r>
              <a:rPr lang="es-ES_tradnl" sz="1400" dirty="0" err="1"/>
              <a:t>Wendt</a:t>
            </a:r>
            <a:r>
              <a:rPr lang="es-ES_tradnl" sz="1400" dirty="0"/>
              <a:t>, C., </a:t>
            </a:r>
            <a:r>
              <a:rPr lang="es-ES_tradnl" sz="1400" dirty="0" err="1"/>
              <a:t>Frisina</a:t>
            </a:r>
            <a:r>
              <a:rPr lang="es-ES_tradnl" sz="1400" dirty="0"/>
              <a:t>, L., &amp; </a:t>
            </a:r>
            <a:r>
              <a:rPr lang="es-ES_tradnl" sz="1400" dirty="0" err="1"/>
              <a:t>Rothgang</a:t>
            </a:r>
            <a:r>
              <a:rPr lang="es-ES_tradnl" sz="1400" dirty="0"/>
              <a:t>, H. (2009). </a:t>
            </a:r>
            <a:r>
              <a:rPr lang="es-ES_tradnl" sz="1400" dirty="0" err="1"/>
              <a:t>Healthcare</a:t>
            </a:r>
            <a:r>
              <a:rPr lang="es-ES_tradnl" sz="1400" dirty="0"/>
              <a:t> </a:t>
            </a:r>
            <a:r>
              <a:rPr lang="es-ES_tradnl" sz="1400" dirty="0" err="1"/>
              <a:t>System</a:t>
            </a:r>
            <a:r>
              <a:rPr lang="es-ES_tradnl" sz="1400" dirty="0"/>
              <a:t> </a:t>
            </a:r>
            <a:r>
              <a:rPr lang="es-ES_tradnl" sz="1400" dirty="0" err="1"/>
              <a:t>Types</a:t>
            </a:r>
            <a:r>
              <a:rPr lang="es-ES_tradnl" sz="1400" dirty="0"/>
              <a:t>: A Conceptual Framework </a:t>
            </a:r>
            <a:r>
              <a:rPr lang="es-ES_tradnl" sz="1400" dirty="0" err="1"/>
              <a:t>For</a:t>
            </a:r>
            <a:r>
              <a:rPr lang="es-ES_tradnl" sz="1400" dirty="0"/>
              <a:t> </a:t>
            </a:r>
            <a:r>
              <a:rPr lang="es-ES_tradnl" sz="1400" dirty="0" err="1"/>
              <a:t>Comparison</a:t>
            </a:r>
            <a:r>
              <a:rPr lang="es-ES_tradnl" sz="1400" dirty="0"/>
              <a:t>. Social </a:t>
            </a:r>
            <a:r>
              <a:rPr lang="es-ES_tradnl" sz="1400" dirty="0" err="1"/>
              <a:t>Policy</a:t>
            </a:r>
            <a:r>
              <a:rPr lang="es-ES_tradnl" sz="1400" dirty="0"/>
              <a:t> &amp; </a:t>
            </a:r>
            <a:r>
              <a:rPr lang="es-ES_tradnl" sz="1400" dirty="0" err="1"/>
              <a:t>Administration</a:t>
            </a:r>
            <a:r>
              <a:rPr lang="es-ES_tradnl" sz="1400" dirty="0"/>
              <a:t>, 43(1), 70-90.</a:t>
            </a:r>
          </a:p>
          <a:p>
            <a:pPr lvl="1" indent="-274320" fontAlgn="auto">
              <a:spcAft>
                <a:spcPts val="0"/>
              </a:spcAft>
              <a:defRPr/>
            </a:pPr>
            <a:endParaRPr lang="es-ES_tradnl" dirty="0"/>
          </a:p>
        </p:txBody>
      </p:sp>
      <p:sp>
        <p:nvSpPr>
          <p:cNvPr id="21506" name="Title 2"/>
          <p:cNvSpPr>
            <a:spLocks noGrp="1"/>
          </p:cNvSpPr>
          <p:nvPr>
            <p:ph type="title"/>
          </p:nvPr>
        </p:nvSpPr>
        <p:spPr/>
        <p:txBody>
          <a:bodyPr/>
          <a:lstStyle/>
          <a:p>
            <a:r>
              <a:rPr lang="es-ES_tradnl" sz="3200" smtClean="0"/>
              <a:t>Marcos de Análisis</a:t>
            </a:r>
            <a:br>
              <a:rPr lang="es-ES_tradnl" sz="3200" smtClean="0"/>
            </a:br>
            <a:r>
              <a:rPr lang="es-ES_tradnl" sz="3200" smtClean="0"/>
              <a:t>para Sistematizar Propuestas de Reforma  </a:t>
            </a:r>
          </a:p>
        </p:txBody>
      </p:sp>
      <p:sp>
        <p:nvSpPr>
          <p:cNvPr id="21507"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1508"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AA9236-17A5-4895-83EF-1EA61AC34261}"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7963" y="1668463"/>
          <a:ext cx="8756650" cy="4743450"/>
        </p:xfrm>
        <a:graphic>
          <a:graphicData uri="http://schemas.openxmlformats.org/drawingml/2006/table">
            <a:tbl>
              <a:tblPr firstRow="1" bandRow="1">
                <a:tableStyleId>{5C22544A-7EE6-4342-B048-85BDC9FD1C3A}</a:tableStyleId>
              </a:tblPr>
              <a:tblGrid>
                <a:gridCol w="1188026">
                  <a:extLst>
                    <a:ext uri="{9D8B030D-6E8A-4147-A177-3AD203B41FA5}"/>
                  </a:extLst>
                </a:gridCol>
                <a:gridCol w="1755899">
                  <a:extLst>
                    <a:ext uri="{9D8B030D-6E8A-4147-A177-3AD203B41FA5}"/>
                  </a:extLst>
                </a:gridCol>
                <a:gridCol w="1928353">
                  <a:extLst>
                    <a:ext uri="{9D8B030D-6E8A-4147-A177-3AD203B41FA5}"/>
                  </a:extLst>
                </a:gridCol>
                <a:gridCol w="1693188">
                  <a:extLst>
                    <a:ext uri="{9D8B030D-6E8A-4147-A177-3AD203B41FA5}"/>
                  </a:extLst>
                </a:gridCol>
                <a:gridCol w="2191259">
                  <a:extLst>
                    <a:ext uri="{9D8B030D-6E8A-4147-A177-3AD203B41FA5}"/>
                  </a:extLst>
                </a:gridCol>
              </a:tblGrid>
              <a:tr h="357854">
                <a:tc>
                  <a:txBody>
                    <a:bodyPr/>
                    <a:lstStyle/>
                    <a:p>
                      <a:pPr algn="just">
                        <a:spcAft>
                          <a:spcPts val="0"/>
                        </a:spcAft>
                      </a:pPr>
                      <a:r>
                        <a:rPr lang="es-ES_tradnl" sz="1200" b="1" dirty="0">
                          <a:solidFill>
                            <a:srgbClr val="FFFFFF"/>
                          </a:solidFill>
                          <a:effectLst/>
                          <a:latin typeface="Cambria"/>
                          <a:ea typeface="ＭＳ 明朝"/>
                          <a:cs typeface="Times New Roman"/>
                        </a:rPr>
                        <a:t> </a:t>
                      </a:r>
                      <a:endParaRPr lang="es-ES_tradnl" sz="1200" dirty="0">
                        <a:effectLst/>
                        <a:latin typeface="Cambria"/>
                        <a:ea typeface="ＭＳ 明朝"/>
                        <a:cs typeface="Times New Roman"/>
                      </a:endParaRPr>
                    </a:p>
                  </a:txBody>
                  <a:tcPr marL="68580" marR="68580" marT="0" marB="0"/>
                </a:tc>
                <a:tc>
                  <a:txBody>
                    <a:bodyPr/>
                    <a:lstStyle/>
                    <a:p>
                      <a:pPr algn="ctr">
                        <a:spcAft>
                          <a:spcPts val="0"/>
                        </a:spcAft>
                      </a:pPr>
                      <a:r>
                        <a:rPr lang="es-ES_tradnl" sz="1200" b="1" dirty="0">
                          <a:solidFill>
                            <a:srgbClr val="FFFFFF"/>
                          </a:solidFill>
                          <a:effectLst/>
                          <a:latin typeface="Cambria"/>
                          <a:ea typeface="ＭＳ 明朝"/>
                          <a:cs typeface="Times New Roman"/>
                        </a:rPr>
                        <a:t>Rectoría</a:t>
                      </a:r>
                      <a:endParaRPr lang="es-ES_tradnl" sz="1200" dirty="0">
                        <a:effectLst/>
                        <a:latin typeface="Cambria"/>
                        <a:ea typeface="ＭＳ 明朝"/>
                        <a:cs typeface="Times New Roman"/>
                      </a:endParaRPr>
                    </a:p>
                  </a:txBody>
                  <a:tcPr marL="68580" marR="68580" marT="0" marB="0"/>
                </a:tc>
                <a:tc>
                  <a:txBody>
                    <a:bodyPr/>
                    <a:lstStyle/>
                    <a:p>
                      <a:pPr algn="ctr">
                        <a:spcAft>
                          <a:spcPts val="0"/>
                        </a:spcAft>
                      </a:pPr>
                      <a:r>
                        <a:rPr lang="es-ES_tradnl" sz="1200" b="1" dirty="0">
                          <a:solidFill>
                            <a:srgbClr val="FFFFFF"/>
                          </a:solidFill>
                          <a:effectLst/>
                          <a:latin typeface="Cambria"/>
                          <a:ea typeface="ＭＳ 明朝"/>
                          <a:cs typeface="Times New Roman"/>
                        </a:rPr>
                        <a:t>Financiamiento</a:t>
                      </a:r>
                      <a:endParaRPr lang="es-ES_tradnl" sz="1200" dirty="0">
                        <a:effectLst/>
                        <a:latin typeface="Cambria"/>
                        <a:ea typeface="ＭＳ 明朝"/>
                        <a:cs typeface="Times New Roman"/>
                      </a:endParaRPr>
                    </a:p>
                  </a:txBody>
                  <a:tcPr marL="68580" marR="68580" marT="0" marB="0"/>
                </a:tc>
                <a:tc>
                  <a:txBody>
                    <a:bodyPr/>
                    <a:lstStyle/>
                    <a:p>
                      <a:pPr algn="ctr">
                        <a:spcAft>
                          <a:spcPts val="0"/>
                        </a:spcAft>
                      </a:pPr>
                      <a:r>
                        <a:rPr lang="es-ES_tradnl" sz="1200" b="1" dirty="0">
                          <a:solidFill>
                            <a:srgbClr val="FFFFFF"/>
                          </a:solidFill>
                          <a:effectLst/>
                          <a:latin typeface="Cambria"/>
                          <a:ea typeface="ＭＳ 明朝"/>
                          <a:cs typeface="Times New Roman"/>
                        </a:rPr>
                        <a:t>Prestación</a:t>
                      </a:r>
                      <a:endParaRPr lang="es-ES_tradnl" sz="1200" dirty="0">
                        <a:effectLst/>
                        <a:latin typeface="Cambria"/>
                        <a:ea typeface="ＭＳ 明朝"/>
                        <a:cs typeface="Times New Roman"/>
                      </a:endParaRPr>
                    </a:p>
                  </a:txBody>
                  <a:tcPr marL="68580" marR="68580" marT="0" marB="0"/>
                </a:tc>
                <a:tc>
                  <a:txBody>
                    <a:bodyPr/>
                    <a:lstStyle/>
                    <a:p>
                      <a:pPr algn="ctr">
                        <a:spcAft>
                          <a:spcPts val="0"/>
                        </a:spcAft>
                      </a:pPr>
                      <a:r>
                        <a:rPr lang="es-ES_tradnl" sz="1200" b="1" dirty="0">
                          <a:solidFill>
                            <a:srgbClr val="FFFFFF"/>
                          </a:solidFill>
                          <a:effectLst/>
                          <a:latin typeface="Cambria"/>
                          <a:ea typeface="ＭＳ 明朝"/>
                          <a:cs typeface="Times New Roman"/>
                        </a:rPr>
                        <a:t>Tipo de Sistema de Salud</a:t>
                      </a:r>
                      <a:endParaRPr lang="es-ES_tradnl" sz="1200" dirty="0">
                        <a:effectLst/>
                        <a:latin typeface="Cambria"/>
                        <a:ea typeface="ＭＳ 明朝"/>
                        <a:cs typeface="Times New Roman"/>
                      </a:endParaRPr>
                    </a:p>
                  </a:txBody>
                  <a:tcPr marL="68580" marR="68580" marT="0" marB="0"/>
                </a:tc>
                <a:extLst>
                  <a:ext uri="{0D108BD9-81ED-4DB2-BD59-A6C34878D82A}"/>
                </a:extLst>
              </a:tr>
              <a:tr h="715708">
                <a:tc>
                  <a:txBody>
                    <a:bodyPr/>
                    <a:lstStyle/>
                    <a:p>
                      <a:pPr>
                        <a:spcAft>
                          <a:spcPts val="0"/>
                        </a:spcAft>
                      </a:pPr>
                      <a:r>
                        <a:rPr lang="es-ES_tradnl" sz="1200" b="1" dirty="0">
                          <a:effectLst/>
                          <a:latin typeface="Cambria"/>
                          <a:ea typeface="ＭＳ 明朝"/>
                          <a:cs typeface="Times New Roman"/>
                        </a:rPr>
                        <a:t>Gobierno 2019</a:t>
                      </a:r>
                      <a:endParaRPr lang="es-ES_tradnl" sz="1200" dirty="0">
                        <a:effectLst/>
                        <a:latin typeface="Cambria"/>
                        <a:ea typeface="ＭＳ 明朝"/>
                        <a:cs typeface="Times New Roman"/>
                      </a:endParaRPr>
                    </a:p>
                  </a:txBody>
                  <a:tcPr marL="68580" marR="68580" marT="0" marB="0" anchor="ctr"/>
                </a:tc>
                <a:tc>
                  <a:txBody>
                    <a:bodyPr/>
                    <a:lstStyle/>
                    <a:p>
                      <a:pPr algn="ctr">
                        <a:spcAft>
                          <a:spcPts val="0"/>
                        </a:spcAft>
                      </a:pPr>
                      <a:r>
                        <a:rPr lang="es-ES_tradnl" sz="1200" dirty="0">
                          <a:effectLst/>
                          <a:latin typeface="Cambria"/>
                          <a:ea typeface="ＭＳ 明朝"/>
                          <a:cs typeface="Times New Roman"/>
                        </a:rPr>
                        <a:t>Estado</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Social </a:t>
                      </a:r>
                    </a:p>
                    <a:p>
                      <a:pPr algn="ctr">
                        <a:spcAft>
                          <a:spcPts val="0"/>
                        </a:spcAft>
                      </a:pPr>
                      <a:r>
                        <a:rPr lang="es-ES_tradnl" sz="1200" dirty="0">
                          <a:effectLst/>
                          <a:latin typeface="Cambria"/>
                          <a:ea typeface="ＭＳ 明朝"/>
                          <a:cs typeface="Times New Roman"/>
                        </a:rPr>
                        <a:t>(con aporte del estado para menores ingresos)</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Mixto</a:t>
                      </a:r>
                    </a:p>
                    <a:p>
                      <a:pPr algn="ctr">
                        <a:spcAft>
                          <a:spcPts val="0"/>
                        </a:spcAft>
                      </a:pPr>
                      <a:r>
                        <a:rPr lang="es-ES_tradnl" sz="1200" dirty="0">
                          <a:effectLst/>
                          <a:latin typeface="Cambria"/>
                          <a:ea typeface="ＭＳ 明朝"/>
                          <a:cs typeface="Times New Roman"/>
                        </a:rPr>
                        <a:t>(estado- privado, segmentado)</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Sistema Totalmente Mixto, (segmentado</a:t>
                      </a:r>
                    </a:p>
                    <a:p>
                      <a:pPr algn="ctr">
                        <a:spcAft>
                          <a:spcPts val="0"/>
                        </a:spcAft>
                      </a:pPr>
                      <a:r>
                        <a:rPr lang="es-ES_tradnl" sz="1200" dirty="0">
                          <a:effectLst/>
                          <a:latin typeface="Cambria"/>
                          <a:ea typeface="ＭＳ 明朝"/>
                          <a:cs typeface="Times New Roman"/>
                        </a:rPr>
                        <a:t> por</a:t>
                      </a:r>
                      <a:r>
                        <a:rPr lang="es-ES_tradnl" sz="1200" baseline="0" dirty="0">
                          <a:effectLst/>
                          <a:latin typeface="Cambria"/>
                          <a:ea typeface="ＭＳ 明朝"/>
                          <a:cs typeface="Times New Roman"/>
                        </a:rPr>
                        <a:t> riesgo e ingreso).</a:t>
                      </a:r>
                    </a:p>
                    <a:p>
                      <a:pPr algn="ctr">
                        <a:spcAft>
                          <a:spcPts val="0"/>
                        </a:spcAft>
                      </a:pPr>
                      <a:endParaRPr lang="es-ES_tradnl" sz="1200" dirty="0">
                        <a:effectLst/>
                        <a:latin typeface="Cambria"/>
                        <a:ea typeface="ＭＳ 明朝"/>
                        <a:cs typeface="Times New Roman"/>
                      </a:endParaRPr>
                    </a:p>
                  </a:txBody>
                  <a:tcPr marL="68580" marR="68580" marT="0" marB="0" anchor="ctr"/>
                </a:tc>
                <a:extLst>
                  <a:ext uri="{0D108BD9-81ED-4DB2-BD59-A6C34878D82A}"/>
                </a:extLst>
              </a:tr>
              <a:tr h="949964">
                <a:tc>
                  <a:txBody>
                    <a:bodyPr/>
                    <a:lstStyle/>
                    <a:p>
                      <a:pPr>
                        <a:spcAft>
                          <a:spcPts val="0"/>
                        </a:spcAft>
                      </a:pPr>
                      <a:r>
                        <a:rPr lang="es-ES_tradnl" sz="1200" b="1" dirty="0">
                          <a:effectLst/>
                          <a:latin typeface="Cambria"/>
                          <a:ea typeface="ＭＳ 明朝"/>
                          <a:cs typeface="Times New Roman"/>
                        </a:rPr>
                        <a:t>Escuela</a:t>
                      </a:r>
                      <a:r>
                        <a:rPr lang="es-ES_tradnl" sz="1200" b="1" baseline="0" dirty="0">
                          <a:effectLst/>
                          <a:latin typeface="Cambria"/>
                          <a:ea typeface="ＭＳ 明朝"/>
                          <a:cs typeface="Times New Roman"/>
                        </a:rPr>
                        <a:t> de salud Pública-</a:t>
                      </a:r>
                      <a:r>
                        <a:rPr lang="es-ES_tradnl" sz="1200" b="1" dirty="0">
                          <a:effectLst/>
                          <a:latin typeface="Cambria"/>
                          <a:ea typeface="ＭＳ 明朝"/>
                          <a:cs typeface="Times New Roman"/>
                        </a:rPr>
                        <a:t>Colegio Médico 2018</a:t>
                      </a:r>
                      <a:endParaRPr lang="es-ES_tradnl" sz="1200" dirty="0">
                        <a:effectLst/>
                        <a:latin typeface="Cambria"/>
                        <a:ea typeface="ＭＳ 明朝"/>
                        <a:cs typeface="Times New Roman"/>
                      </a:endParaRPr>
                    </a:p>
                  </a:txBody>
                  <a:tcPr marL="68580" marR="68580" marT="0" marB="0" anchor="ctr"/>
                </a:tc>
                <a:tc>
                  <a:txBody>
                    <a:bodyPr/>
                    <a:lstStyle/>
                    <a:p>
                      <a:pPr algn="ctr">
                        <a:spcAft>
                          <a:spcPts val="0"/>
                        </a:spcAft>
                      </a:pPr>
                      <a:r>
                        <a:rPr lang="es-ES_tradnl" sz="1200" dirty="0">
                          <a:effectLst/>
                          <a:latin typeface="Cambria"/>
                          <a:ea typeface="ＭＳ 明朝"/>
                          <a:cs typeface="Times New Roman"/>
                        </a:rPr>
                        <a:t>Estado</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1200" dirty="0">
                          <a:effectLst/>
                          <a:latin typeface="Cambria"/>
                          <a:ea typeface="ＭＳ 明朝"/>
                          <a:cs typeface="Times New Roman"/>
                        </a:rPr>
                        <a:t>Social </a:t>
                      </a:r>
                      <a:r>
                        <a:rPr lang="es-ES_tradnl" sz="1200" baseline="0" dirty="0">
                          <a:effectLst/>
                          <a:latin typeface="Cambria"/>
                          <a:ea typeface="ＭＳ 明朝"/>
                          <a:cs typeface="Times New Roman"/>
                        </a:rPr>
                        <a:t> </a:t>
                      </a:r>
                    </a:p>
                    <a:p>
                      <a:pPr algn="ctr">
                        <a:spcAft>
                          <a:spcPts val="0"/>
                        </a:spcAft>
                      </a:pPr>
                      <a:r>
                        <a:rPr lang="es-ES_tradnl" sz="1200" baseline="0" dirty="0">
                          <a:effectLst/>
                          <a:latin typeface="Cambria"/>
                          <a:ea typeface="ＭＳ 明朝"/>
                          <a:cs typeface="Times New Roman"/>
                        </a:rPr>
                        <a:t>(Social y  Estado)</a:t>
                      </a:r>
                      <a:endParaRPr lang="es-ES_tradnl" sz="1200" dirty="0">
                        <a:effectLst/>
                        <a:latin typeface="Cambria"/>
                        <a:ea typeface="ＭＳ 明朝"/>
                        <a:cs typeface="Times New Roman"/>
                      </a:endParaRPr>
                    </a:p>
                  </a:txBody>
                  <a:tcPr marL="68580" marR="68580" marT="0" marB="0" anchor="ctr"/>
                </a:tc>
                <a:tc>
                  <a:txBody>
                    <a:bodyPr/>
                    <a:lstStyle/>
                    <a:p>
                      <a:pPr algn="ctr">
                        <a:spcAft>
                          <a:spcPts val="0"/>
                        </a:spcAft>
                      </a:pPr>
                      <a:r>
                        <a:rPr lang="es-ES_tradnl" sz="1200" dirty="0">
                          <a:effectLst/>
                          <a:latin typeface="Cambria"/>
                          <a:ea typeface="ＭＳ 明朝"/>
                          <a:cs typeface="Times New Roman"/>
                        </a:rPr>
                        <a:t>Mixto</a:t>
                      </a:r>
                    </a:p>
                    <a:p>
                      <a:pPr algn="ctr">
                        <a:spcAft>
                          <a:spcPts val="0"/>
                        </a:spcAft>
                      </a:pPr>
                      <a:r>
                        <a:rPr lang="es-ES_tradnl" sz="1200" dirty="0">
                          <a:effectLst/>
                          <a:latin typeface="Cambria"/>
                          <a:ea typeface="ＭＳ 明朝"/>
                          <a:cs typeface="Times New Roman"/>
                        </a:rPr>
                        <a:t>(estado- privado)</a:t>
                      </a:r>
                    </a:p>
                  </a:txBody>
                  <a:tcPr marL="68580" marR="68580" marT="0" marB="0" anchor="ctr"/>
                </a:tc>
                <a:tc>
                  <a:txBody>
                    <a:bodyPr/>
                    <a:lstStyle/>
                    <a:p>
                      <a:pPr algn="ctr">
                        <a:spcAft>
                          <a:spcPts val="0"/>
                        </a:spcAft>
                      </a:pPr>
                      <a:r>
                        <a:rPr lang="es-ES_tradnl" sz="1200" dirty="0">
                          <a:solidFill>
                            <a:srgbClr val="000000"/>
                          </a:solidFill>
                          <a:effectLst/>
                          <a:latin typeface="Cambria"/>
                          <a:ea typeface="ＭＳ 明朝"/>
                          <a:cs typeface="Lucida Grande"/>
                        </a:rPr>
                        <a:t>Sistema mixto basado en el Estado</a:t>
                      </a:r>
                    </a:p>
                    <a:p>
                      <a:pPr algn="ctr">
                        <a:spcAft>
                          <a:spcPts val="0"/>
                        </a:spcAft>
                      </a:pPr>
                      <a:r>
                        <a:rPr lang="es-ES_tradnl" sz="1200" dirty="0">
                          <a:solidFill>
                            <a:srgbClr val="000000"/>
                          </a:solidFill>
                          <a:effectLst/>
                          <a:latin typeface="Cambria"/>
                          <a:ea typeface="ＭＳ 明朝"/>
                          <a:cs typeface="Lucida Grande"/>
                        </a:rPr>
                        <a:t>“Seguro</a:t>
                      </a:r>
                      <a:r>
                        <a:rPr lang="es-ES_tradnl" sz="1200" baseline="0" dirty="0">
                          <a:solidFill>
                            <a:srgbClr val="000000"/>
                          </a:solidFill>
                          <a:effectLst/>
                          <a:latin typeface="Cambria"/>
                          <a:ea typeface="ＭＳ 明朝"/>
                          <a:cs typeface="Lucida Grande"/>
                        </a:rPr>
                        <a:t> Nacional de Salud”</a:t>
                      </a:r>
                      <a:endParaRPr lang="es-ES_tradnl" sz="1200" dirty="0">
                        <a:effectLst/>
                        <a:latin typeface="Cambria"/>
                        <a:ea typeface="ＭＳ 明朝"/>
                        <a:cs typeface="Times New Roman"/>
                      </a:endParaRPr>
                    </a:p>
                  </a:txBody>
                  <a:tcPr marL="68580" marR="68580" marT="0" marB="0" anchor="ctr"/>
                </a:tc>
                <a:extLst>
                  <a:ext uri="{0D108BD9-81ED-4DB2-BD59-A6C34878D82A}"/>
                </a:extLst>
              </a:tr>
              <a:tr h="894635">
                <a:tc>
                  <a:txBody>
                    <a:bodyPr/>
                    <a:lstStyle/>
                    <a:p>
                      <a:pPr>
                        <a:spcAft>
                          <a:spcPts val="0"/>
                        </a:spcAft>
                      </a:pPr>
                      <a:r>
                        <a:rPr lang="es-ES_tradnl" sz="1200" b="1" dirty="0">
                          <a:effectLst/>
                          <a:latin typeface="Cambria"/>
                          <a:ea typeface="ＭＳ 明朝"/>
                          <a:cs typeface="Times New Roman"/>
                        </a:rPr>
                        <a:t>Centro de Estudios Públicos 2017</a:t>
                      </a:r>
                      <a:endParaRPr lang="es-ES_tradnl" sz="1200" dirty="0">
                        <a:effectLst/>
                        <a:latin typeface="Cambria"/>
                        <a:ea typeface="ＭＳ 明朝"/>
                        <a:cs typeface="Times New Roman"/>
                      </a:endParaRPr>
                    </a:p>
                  </a:txBody>
                  <a:tcPr marL="68580" marR="68580" marT="0" marB="0" anchor="ctr"/>
                </a:tc>
                <a:tc>
                  <a:txBody>
                    <a:bodyPr/>
                    <a:lstStyle/>
                    <a:p>
                      <a:pPr algn="ctr">
                        <a:spcAft>
                          <a:spcPts val="0"/>
                        </a:spcAft>
                      </a:pPr>
                      <a:r>
                        <a:rPr lang="es-ES_tradnl" sz="1200" dirty="0">
                          <a:effectLst/>
                          <a:latin typeface="Cambria"/>
                          <a:ea typeface="ＭＳ 明朝"/>
                          <a:cs typeface="Times New Roman"/>
                        </a:rPr>
                        <a:t>Estado</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Social </a:t>
                      </a:r>
                    </a:p>
                    <a:p>
                      <a:pPr algn="ctr">
                        <a:spcAft>
                          <a:spcPts val="0"/>
                        </a:spcAft>
                      </a:pPr>
                      <a:r>
                        <a:rPr lang="es-ES_tradnl" sz="1200" dirty="0">
                          <a:effectLst/>
                          <a:latin typeface="Cambria"/>
                          <a:ea typeface="ＭＳ 明朝"/>
                          <a:cs typeface="Times New Roman"/>
                        </a:rPr>
                        <a:t>(con aporte del estado para menores ingresos)</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Mixto</a:t>
                      </a:r>
                    </a:p>
                    <a:p>
                      <a:pPr algn="ctr">
                        <a:spcAft>
                          <a:spcPts val="0"/>
                        </a:spcAft>
                      </a:pPr>
                      <a:r>
                        <a:rPr lang="es-ES_tradnl" sz="1200" dirty="0">
                          <a:effectLst/>
                          <a:latin typeface="Cambria"/>
                          <a:ea typeface="ＭＳ 明朝"/>
                          <a:cs typeface="Times New Roman"/>
                        </a:rPr>
                        <a:t>(estado- privado)</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Sistema Totalmente Mixto (segmentado</a:t>
                      </a:r>
                    </a:p>
                    <a:p>
                      <a:pPr algn="ctr">
                        <a:spcAft>
                          <a:spcPts val="0"/>
                        </a:spcAft>
                      </a:pPr>
                      <a:r>
                        <a:rPr lang="es-ES_tradnl" sz="1200" dirty="0">
                          <a:effectLst/>
                          <a:latin typeface="Cambria"/>
                          <a:ea typeface="ＭＳ 明朝"/>
                          <a:cs typeface="Times New Roman"/>
                        </a:rPr>
                        <a:t> por</a:t>
                      </a:r>
                      <a:r>
                        <a:rPr lang="es-ES_tradnl" sz="1200" baseline="0" dirty="0">
                          <a:effectLst/>
                          <a:latin typeface="Cambria"/>
                          <a:ea typeface="ＭＳ 明朝"/>
                          <a:cs typeface="Times New Roman"/>
                        </a:rPr>
                        <a:t> riesgo e ingreso)</a:t>
                      </a:r>
                    </a:p>
                    <a:p>
                      <a:pPr algn="ctr">
                        <a:spcAft>
                          <a:spcPts val="0"/>
                        </a:spcAft>
                      </a:pPr>
                      <a:r>
                        <a:rPr lang="es-ES_tradnl" sz="1200" baseline="0" dirty="0">
                          <a:effectLst/>
                          <a:latin typeface="Cambria"/>
                          <a:ea typeface="ＭＳ 明朝"/>
                          <a:cs typeface="Times New Roman"/>
                        </a:rPr>
                        <a:t>“Seguro Social de Salud”</a:t>
                      </a:r>
                      <a:endParaRPr lang="es-ES_tradnl" sz="1200" dirty="0">
                        <a:effectLst/>
                        <a:latin typeface="Cambria"/>
                        <a:ea typeface="ＭＳ 明朝"/>
                        <a:cs typeface="Times New Roman"/>
                      </a:endParaRPr>
                    </a:p>
                    <a:p>
                      <a:pPr algn="ctr">
                        <a:spcAft>
                          <a:spcPts val="0"/>
                        </a:spcAft>
                      </a:pPr>
                      <a:r>
                        <a:rPr lang="es-ES_tradnl" sz="1200" dirty="0">
                          <a:effectLst/>
                          <a:latin typeface="Cambria"/>
                          <a:ea typeface="ＭＳ 明朝"/>
                          <a:cs typeface="Times New Roman"/>
                        </a:rPr>
                        <a:t> </a:t>
                      </a:r>
                    </a:p>
                  </a:txBody>
                  <a:tcPr marL="68580" marR="68580" marT="0" marB="0" anchor="ctr"/>
                </a:tc>
                <a:extLst>
                  <a:ext uri="{0D108BD9-81ED-4DB2-BD59-A6C34878D82A}"/>
                </a:extLst>
              </a:tr>
              <a:tr h="894635">
                <a:tc>
                  <a:txBody>
                    <a:bodyPr/>
                    <a:lstStyle/>
                    <a:p>
                      <a:pPr>
                        <a:spcAft>
                          <a:spcPts val="0"/>
                        </a:spcAft>
                      </a:pPr>
                      <a:r>
                        <a:rPr lang="es-ES_tradnl" sz="1200" b="1" dirty="0">
                          <a:effectLst/>
                          <a:latin typeface="Cambria"/>
                          <a:ea typeface="ＭＳ 明朝"/>
                          <a:cs typeface="Times New Roman"/>
                        </a:rPr>
                        <a:t>Instituto de Salud Pública Andrés Bello 2017</a:t>
                      </a:r>
                      <a:endParaRPr lang="es-ES_tradnl" sz="1200" dirty="0">
                        <a:effectLst/>
                        <a:latin typeface="Cambria"/>
                        <a:ea typeface="ＭＳ 明朝"/>
                        <a:cs typeface="Times New Roman"/>
                      </a:endParaRPr>
                    </a:p>
                  </a:txBody>
                  <a:tcPr marL="68580" marR="68580" marT="0" marB="0" anchor="ctr"/>
                </a:tc>
                <a:tc>
                  <a:txBody>
                    <a:bodyPr/>
                    <a:lstStyle/>
                    <a:p>
                      <a:pPr algn="ctr">
                        <a:spcAft>
                          <a:spcPts val="0"/>
                        </a:spcAft>
                      </a:pPr>
                      <a:r>
                        <a:rPr lang="es-ES_tradnl" sz="1200" dirty="0">
                          <a:effectLst/>
                          <a:latin typeface="Cambria"/>
                          <a:ea typeface="ＭＳ 明朝"/>
                          <a:cs typeface="Times New Roman"/>
                        </a:rPr>
                        <a:t>Estado</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Social </a:t>
                      </a:r>
                    </a:p>
                    <a:p>
                      <a:pPr algn="ctr">
                        <a:spcAft>
                          <a:spcPts val="0"/>
                        </a:spcAft>
                      </a:pPr>
                      <a:r>
                        <a:rPr lang="es-ES_tradnl" sz="1200" dirty="0">
                          <a:effectLst/>
                          <a:latin typeface="Cambria"/>
                          <a:ea typeface="ＭＳ 明朝"/>
                          <a:cs typeface="Times New Roman"/>
                        </a:rPr>
                        <a:t>(con aporte del estado para menores ingresos)</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Mixto</a:t>
                      </a:r>
                    </a:p>
                    <a:p>
                      <a:pPr algn="ctr">
                        <a:spcAft>
                          <a:spcPts val="0"/>
                        </a:spcAft>
                      </a:pPr>
                      <a:r>
                        <a:rPr lang="es-ES_tradnl" sz="1200" dirty="0">
                          <a:effectLst/>
                          <a:latin typeface="Cambria"/>
                          <a:ea typeface="ＭＳ 明朝"/>
                          <a:cs typeface="Times New Roman"/>
                        </a:rPr>
                        <a:t>(estado- privado)</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Sistema Totalmente Mixto </a:t>
                      </a:r>
                      <a:r>
                        <a:rPr lang="es-ES_tradnl" sz="1200" baseline="0" dirty="0">
                          <a:effectLst/>
                          <a:latin typeface="Cambria"/>
                          <a:ea typeface="ＭＳ 明朝"/>
                          <a:cs typeface="Times New Roman"/>
                        </a:rPr>
                        <a:t> (Integrado, sin segmentación)</a:t>
                      </a:r>
                      <a:r>
                        <a:rPr lang="es-ES_tradnl" sz="1200" dirty="0">
                          <a:effectLst/>
                          <a:latin typeface="Cambria"/>
                          <a:ea typeface="ＭＳ 明朝"/>
                          <a:cs typeface="Times New Roman"/>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s-ES_tradnl" sz="1200" baseline="0" dirty="0">
                          <a:effectLst/>
                          <a:latin typeface="Cambria"/>
                          <a:ea typeface="ＭＳ 明朝"/>
                          <a:cs typeface="Times New Roman"/>
                        </a:rPr>
                        <a:t>“Seguro Social de Salud”</a:t>
                      </a:r>
                      <a:endParaRPr lang="es-ES_tradnl" sz="1200" dirty="0">
                        <a:effectLst/>
                        <a:latin typeface="Cambria"/>
                        <a:ea typeface="ＭＳ 明朝"/>
                        <a:cs typeface="Times New Roman"/>
                      </a:endParaRPr>
                    </a:p>
                  </a:txBody>
                  <a:tcPr marL="68580" marR="68580" marT="0" marB="0" anchor="ctr"/>
                </a:tc>
                <a:extLst>
                  <a:ext uri="{0D108BD9-81ED-4DB2-BD59-A6C34878D82A}"/>
                </a:extLst>
              </a:tr>
              <a:tr h="894635">
                <a:tc>
                  <a:txBody>
                    <a:bodyPr/>
                    <a:lstStyle/>
                    <a:p>
                      <a:pPr>
                        <a:spcAft>
                          <a:spcPts val="0"/>
                        </a:spcAft>
                      </a:pPr>
                      <a:r>
                        <a:rPr lang="es-ES_tradnl" sz="1200" b="1" dirty="0">
                          <a:effectLst/>
                          <a:latin typeface="Cambria"/>
                          <a:ea typeface="ＭＳ 明朝"/>
                          <a:cs typeface="Times New Roman"/>
                        </a:rPr>
                        <a:t>Isapres</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Estado</a:t>
                      </a:r>
                    </a:p>
                  </a:txBody>
                  <a:tcPr marL="68580" marR="68580" marT="0" marB="0" anchor="ctr"/>
                </a:tc>
                <a:tc>
                  <a:txBody>
                    <a:bodyPr/>
                    <a:lstStyle/>
                    <a:p>
                      <a:pPr algn="ctr">
                        <a:spcAft>
                          <a:spcPts val="0"/>
                        </a:spcAft>
                      </a:pPr>
                      <a:r>
                        <a:rPr lang="es-ES_tradnl" sz="1200" dirty="0">
                          <a:effectLst/>
                          <a:latin typeface="Cambria"/>
                          <a:ea typeface="ＭＳ 明朝"/>
                          <a:cs typeface="Times New Roman"/>
                        </a:rPr>
                        <a:t>Social </a:t>
                      </a:r>
                    </a:p>
                    <a:p>
                      <a:pPr algn="ctr">
                        <a:spcAft>
                          <a:spcPts val="0"/>
                        </a:spcAft>
                      </a:pPr>
                      <a:r>
                        <a:rPr lang="es-ES_tradnl" sz="1200" dirty="0">
                          <a:effectLst/>
                          <a:latin typeface="Cambria"/>
                          <a:ea typeface="ＭＳ 明朝"/>
                          <a:cs typeface="Times New Roman"/>
                        </a:rPr>
                        <a:t>(con aporte del estado para menores ingresos)</a:t>
                      </a:r>
                    </a:p>
                    <a:p>
                      <a:pPr algn="ctr">
                        <a:spcAft>
                          <a:spcPts val="0"/>
                        </a:spcAft>
                      </a:pPr>
                      <a:endParaRPr lang="es-ES_tradnl" sz="1200" dirty="0">
                        <a:effectLst/>
                        <a:latin typeface="Cambria"/>
                        <a:ea typeface="ＭＳ 明朝"/>
                        <a:cs typeface="Times New Roman"/>
                      </a:endParaRPr>
                    </a:p>
                  </a:txBody>
                  <a:tcPr marL="68580" marR="68580" marT="0" marB="0" anchor="ctr"/>
                </a:tc>
                <a:tc>
                  <a:txBody>
                    <a:bodyPr/>
                    <a:lstStyle/>
                    <a:p>
                      <a:pPr algn="ctr">
                        <a:spcAft>
                          <a:spcPts val="0"/>
                        </a:spcAft>
                      </a:pPr>
                      <a:r>
                        <a:rPr lang="es-ES_tradnl" sz="1200" dirty="0">
                          <a:effectLst/>
                          <a:latin typeface="Cambria"/>
                          <a:ea typeface="ＭＳ 明朝"/>
                          <a:cs typeface="Times New Roman"/>
                        </a:rPr>
                        <a:t>Mixto</a:t>
                      </a:r>
                    </a:p>
                    <a:p>
                      <a:pPr algn="ctr">
                        <a:spcAft>
                          <a:spcPts val="0"/>
                        </a:spcAft>
                      </a:pPr>
                      <a:r>
                        <a:rPr lang="es-ES_tradnl" sz="1200" dirty="0">
                          <a:effectLst/>
                          <a:latin typeface="Cambria"/>
                          <a:ea typeface="ＭＳ 明朝"/>
                          <a:cs typeface="Times New Roman"/>
                        </a:rPr>
                        <a:t>(estado- privado)</a:t>
                      </a:r>
                    </a:p>
                    <a:p>
                      <a:pPr algn="ctr">
                        <a:spcAft>
                          <a:spcPts val="0"/>
                        </a:spcAft>
                      </a:pPr>
                      <a:endParaRPr lang="es-ES_tradnl" sz="1200" dirty="0">
                        <a:effectLst/>
                        <a:latin typeface="Cambria"/>
                        <a:ea typeface="ＭＳ 明朝"/>
                        <a:cs typeface="Times New Roman"/>
                      </a:endParaRPr>
                    </a:p>
                  </a:txBody>
                  <a:tcPr marL="68580" marR="68580" marT="0" marB="0" anchor="ctr"/>
                </a:tc>
                <a:tc>
                  <a:txBody>
                    <a:bodyPr/>
                    <a:lstStyle/>
                    <a:p>
                      <a:pPr algn="ctr">
                        <a:spcAft>
                          <a:spcPts val="0"/>
                        </a:spcAft>
                      </a:pPr>
                      <a:r>
                        <a:rPr lang="es-ES_tradnl" sz="1200" dirty="0">
                          <a:effectLst/>
                          <a:latin typeface="Cambria"/>
                          <a:ea typeface="ＭＳ 明朝"/>
                          <a:cs typeface="Times New Roman"/>
                        </a:rPr>
                        <a:t>Sistema Totalmente Mixto, (segmentado</a:t>
                      </a:r>
                    </a:p>
                    <a:p>
                      <a:pPr algn="ctr">
                        <a:spcAft>
                          <a:spcPts val="0"/>
                        </a:spcAft>
                      </a:pPr>
                      <a:r>
                        <a:rPr lang="es-ES_tradnl" sz="1200" dirty="0">
                          <a:effectLst/>
                          <a:latin typeface="Cambria"/>
                          <a:ea typeface="ＭＳ 明朝"/>
                          <a:cs typeface="Times New Roman"/>
                        </a:rPr>
                        <a:t> por</a:t>
                      </a:r>
                      <a:r>
                        <a:rPr lang="es-ES_tradnl" sz="1200" baseline="0" dirty="0">
                          <a:effectLst/>
                          <a:latin typeface="Cambria"/>
                          <a:ea typeface="ＭＳ 明朝"/>
                          <a:cs typeface="Times New Roman"/>
                        </a:rPr>
                        <a:t> riesgo e ingreso). </a:t>
                      </a:r>
                      <a:r>
                        <a:rPr lang="en-US" sz="1200" baseline="0" dirty="0">
                          <a:effectLst/>
                          <a:latin typeface="Cambria"/>
                          <a:ea typeface="ＭＳ 明朝"/>
                          <a:cs typeface="Times New Roman"/>
                        </a:rPr>
                        <a:t>S</a:t>
                      </a:r>
                      <a:r>
                        <a:rPr lang="es-ES_tradnl" sz="1200" baseline="0" dirty="0">
                          <a:effectLst/>
                          <a:latin typeface="Cambria"/>
                          <a:ea typeface="ＭＳ 明朝"/>
                          <a:cs typeface="Times New Roman"/>
                        </a:rPr>
                        <a:t>in judicialización</a:t>
                      </a:r>
                    </a:p>
                  </a:txBody>
                  <a:tcPr marL="68580" marR="68580" marT="0" marB="0" anchor="ctr"/>
                </a:tc>
                <a:extLst>
                  <a:ext uri="{0D108BD9-81ED-4DB2-BD59-A6C34878D82A}"/>
                </a:extLst>
              </a:tr>
            </a:tbl>
          </a:graphicData>
        </a:graphic>
      </p:graphicFrame>
      <p:sp>
        <p:nvSpPr>
          <p:cNvPr id="22573" name="Title 2"/>
          <p:cNvSpPr>
            <a:spLocks noGrp="1"/>
          </p:cNvSpPr>
          <p:nvPr>
            <p:ph type="title"/>
          </p:nvPr>
        </p:nvSpPr>
        <p:spPr/>
        <p:txBody>
          <a:bodyPr/>
          <a:lstStyle/>
          <a:p>
            <a:r>
              <a:rPr lang="es-ES_tradnl" sz="3200" smtClean="0"/>
              <a:t>Ejes de las Propuestas analizadas  </a:t>
            </a:r>
            <a:br>
              <a:rPr lang="es-ES_tradnl" sz="3200" smtClean="0"/>
            </a:br>
            <a:r>
              <a:rPr lang="es-ES_tradnl" sz="3200" smtClean="0"/>
              <a:t>Según Tipología de Wendt</a:t>
            </a:r>
          </a:p>
        </p:txBody>
      </p:sp>
      <p:sp>
        <p:nvSpPr>
          <p:cNvPr id="22574" name="Footer Placeholder 4"/>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2575"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282B01D-FF55-4F8C-89A8-2902CD416163}"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8363" y="1722438"/>
            <a:ext cx="7407275" cy="4306887"/>
          </a:xfrm>
        </p:spPr>
        <p:txBody>
          <a:bodyPr rtlCol="0">
            <a:normAutofit/>
          </a:bodyPr>
          <a:lstStyle/>
          <a:p>
            <a:pPr marL="0" indent="0" fontAlgn="auto">
              <a:spcAft>
                <a:spcPts val="0"/>
              </a:spcAft>
              <a:buFont typeface="Symbol" pitchFamily="18" charset="2"/>
              <a:buNone/>
              <a:defRPr/>
            </a:pPr>
            <a:r>
              <a:rPr lang="es-ES_tradnl" dirty="0"/>
              <a:t>En general existen consensos en la organización macro del sistema de salud Chileno:</a:t>
            </a:r>
          </a:p>
          <a:p>
            <a:pPr marL="274320" indent="-274320" fontAlgn="auto">
              <a:spcAft>
                <a:spcPts val="0"/>
              </a:spcAft>
              <a:buFont typeface="Wingdings" charset="2"/>
              <a:buChar char="v"/>
              <a:defRPr/>
            </a:pPr>
            <a:r>
              <a:rPr lang="es-ES_tradnl" dirty="0"/>
              <a:t>La regulación debería ser función del Estado.</a:t>
            </a:r>
          </a:p>
          <a:p>
            <a:pPr marL="274320" indent="-274320" fontAlgn="auto">
              <a:spcAft>
                <a:spcPts val="0"/>
              </a:spcAft>
              <a:buFont typeface="Wingdings" charset="2"/>
              <a:buChar char="v"/>
              <a:defRPr/>
            </a:pPr>
            <a:r>
              <a:rPr lang="es-ES_tradnl" dirty="0"/>
              <a:t>El financiamiento debería ser a través de Cotizaciones Sociales, más aporte del Estado.</a:t>
            </a:r>
          </a:p>
          <a:p>
            <a:pPr marL="274320" indent="-274320" fontAlgn="auto">
              <a:spcAft>
                <a:spcPts val="0"/>
              </a:spcAft>
              <a:buFont typeface="Wingdings" charset="2"/>
              <a:buChar char="v"/>
              <a:defRPr/>
            </a:pPr>
            <a:r>
              <a:rPr lang="es-ES_tradnl" dirty="0"/>
              <a:t>La provisión debería ser mixta, Pública-Privada.</a:t>
            </a:r>
          </a:p>
          <a:p>
            <a:pPr marL="274320" indent="-274320" fontAlgn="auto">
              <a:spcAft>
                <a:spcPts val="0"/>
              </a:spcAft>
              <a:buFont typeface="Wingdings" charset="2"/>
              <a:buChar char="v"/>
              <a:defRPr/>
            </a:pPr>
            <a:r>
              <a:rPr lang="es-ES_tradnl" dirty="0"/>
              <a:t>En esencia, se percibe en todas las propuestas que el Sistema de Salud debería ser de tipo Mixto, sólo se diferencian en gestión del financiamiento:</a:t>
            </a:r>
          </a:p>
          <a:p>
            <a:pPr lvl="1" indent="-274320" fontAlgn="auto">
              <a:spcAft>
                <a:spcPts val="0"/>
              </a:spcAft>
              <a:buFont typeface="Wingdings" charset="2"/>
              <a:buChar char="v"/>
              <a:defRPr/>
            </a:pPr>
            <a:r>
              <a:rPr lang="es-ES_tradnl" dirty="0"/>
              <a:t>Seguro único vs multi- seguros.</a:t>
            </a:r>
          </a:p>
          <a:p>
            <a:pPr marL="274320" indent="-274320" fontAlgn="auto">
              <a:spcAft>
                <a:spcPts val="0"/>
              </a:spcAft>
              <a:defRPr/>
            </a:pPr>
            <a:endParaRPr lang="es-ES_tradnl" dirty="0"/>
          </a:p>
          <a:p>
            <a:pPr marL="274320" indent="-274320" fontAlgn="auto">
              <a:spcAft>
                <a:spcPts val="0"/>
              </a:spcAft>
              <a:defRPr/>
            </a:pPr>
            <a:endParaRPr lang="es-ES_tradnl" dirty="0"/>
          </a:p>
        </p:txBody>
      </p:sp>
      <p:sp>
        <p:nvSpPr>
          <p:cNvPr id="23554" name="Footer Placeholder 3"/>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_tradnl" smtClean="0">
                <a:cs typeface="Arial" charset="0"/>
              </a:rPr>
              <a:t>COLOQUIOS DE REFORMA: BUSCANDO ESPACIOS CONSENSO</a:t>
            </a:r>
            <a:endParaRPr lang="en-US" smtClean="0">
              <a:cs typeface="Arial" charset="0"/>
            </a:endParaRPr>
          </a:p>
        </p:txBody>
      </p:sp>
      <p:sp>
        <p:nvSpPr>
          <p:cNvPr id="23555"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7D7721-A98D-4705-84BC-EEE9D340301E}" type="slidenum">
              <a:rPr lang="en-US">
                <a:cs typeface="Arial" charset="0"/>
              </a:rPr>
              <a:pPr fontAlgn="base">
                <a:spcBef>
                  <a:spcPct val="0"/>
                </a:spcBef>
                <a:spcAft>
                  <a:spcPct val="0"/>
                </a:spcAft>
              </a:pPr>
              <a:t>9</a:t>
            </a:fld>
            <a:endParaRPr lang="en-US">
              <a:cs typeface="Arial" charset="0"/>
            </a:endParaRPr>
          </a:p>
        </p:txBody>
      </p:sp>
      <p:sp>
        <p:nvSpPr>
          <p:cNvPr id="23556" name="Title 5"/>
          <p:cNvSpPr>
            <a:spLocks noGrp="1"/>
          </p:cNvSpPr>
          <p:nvPr>
            <p:ph type="title"/>
          </p:nvPr>
        </p:nvSpPr>
        <p:spPr>
          <a:xfrm>
            <a:off x="457200" y="338138"/>
            <a:ext cx="8229600" cy="1014412"/>
          </a:xfrm>
        </p:spPr>
        <p:txBody>
          <a:bodyPr/>
          <a:lstStyle/>
          <a:p>
            <a:r>
              <a:rPr lang="es-ES_tradnl" sz="3200" smtClean="0"/>
              <a:t>Conclusión Sobre Organización Macro del Sistema de Salud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2886</TotalTime>
  <Words>3871</Words>
  <Application>Microsoft Macintosh PowerPoint</Application>
  <PresentationFormat>Presentación en pantalla (4:3)</PresentationFormat>
  <Paragraphs>467</Paragraphs>
  <Slides>34</Slides>
  <Notes>0</Notes>
  <HiddenSlides>0</HiddenSlides>
  <MMClips>0</MMClips>
  <ScaleCrop>false</ScaleCrop>
  <HeadingPairs>
    <vt:vector size="8" baseType="variant">
      <vt:variant>
        <vt:lpstr>Fuentes usadas</vt:lpstr>
      </vt:variant>
      <vt:variant>
        <vt:i4>9</vt:i4>
      </vt:variant>
      <vt:variant>
        <vt:lpstr>Plantilla de diseño</vt:lpstr>
      </vt:variant>
      <vt:variant>
        <vt:i4>12</vt:i4>
      </vt:variant>
      <vt:variant>
        <vt:lpstr>Servidores OLE incrustados</vt:lpstr>
      </vt:variant>
      <vt:variant>
        <vt:i4>1</vt:i4>
      </vt:variant>
      <vt:variant>
        <vt:lpstr>Títulos de diapositiva</vt:lpstr>
      </vt:variant>
      <vt:variant>
        <vt:i4>34</vt:i4>
      </vt:variant>
    </vt:vector>
  </HeadingPairs>
  <TitlesOfParts>
    <vt:vector size="56" baseType="lpstr">
      <vt:lpstr>Candara</vt:lpstr>
      <vt:lpstr>Arial</vt:lpstr>
      <vt:lpstr>Symbol</vt:lpstr>
      <vt:lpstr>Calibri</vt:lpstr>
      <vt:lpstr>Cambria</vt:lpstr>
      <vt:lpstr>ＭＳ 明朝</vt:lpstr>
      <vt:lpstr>Times New Roman</vt:lpstr>
      <vt:lpstr>Wingdings</vt:lpstr>
      <vt:lpstr>Lucida Grande</vt:lpstr>
      <vt:lpstr>Waveform</vt:lpstr>
      <vt:lpstr>Waveform</vt:lpstr>
      <vt:lpstr>Waveform</vt:lpstr>
      <vt:lpstr>Waveform</vt:lpstr>
      <vt:lpstr>Waveform</vt:lpstr>
      <vt:lpstr>Waveform</vt:lpstr>
      <vt:lpstr>Waveform</vt:lpstr>
      <vt:lpstr>Waveform</vt:lpstr>
      <vt:lpstr>Waveform</vt:lpstr>
      <vt:lpstr>Waveform</vt:lpstr>
      <vt:lpstr>Waveform</vt:lpstr>
      <vt:lpstr>Waveform</vt:lpstr>
      <vt:lpstr>Gráfico de Microsoft Excel</vt:lpstr>
      <vt:lpstr>COLOQUIOS DE REFORMA EN SALUD : BUSCANDO ESPACIOS CONSENSO</vt:lpstr>
      <vt:lpstr>Actividades del Consorcio</vt:lpstr>
      <vt:lpstr>Sobre el Consorcio de Universidades Para una Reforma en Salud</vt:lpstr>
      <vt:lpstr>Coloquios de Reforma Reuniones de trabajo y/o entrevistas </vt:lpstr>
      <vt:lpstr>Antecedentes de contexto </vt:lpstr>
      <vt:lpstr>Análisis de las Propuestas:  Metodología y Resultados </vt:lpstr>
      <vt:lpstr>Marcos de Análisis para Sistematizar Propuestas de Reforma  </vt:lpstr>
      <vt:lpstr>Ejes de las Propuestas analizadas   Según Tipología de Wendt</vt:lpstr>
      <vt:lpstr>Conclusión Sobre Organización Macro del Sistema de Salud </vt:lpstr>
      <vt:lpstr>Diapositiva 10</vt:lpstr>
      <vt:lpstr>Resumen Consensos a Partir de Documentos Escritos Analizados  </vt:lpstr>
      <vt:lpstr>Aspectos Operacionales de las Propuestas </vt:lpstr>
      <vt:lpstr>Aspectos Operacionales de las Propuestas </vt:lpstr>
      <vt:lpstr>Recomendaciones Técnicas a la Comisión de Salud de la Cámara de Diputados </vt:lpstr>
      <vt:lpstr>Recomendaciones Técnicas a la Comisión de Salud de la Cámara de Diputados </vt:lpstr>
      <vt:lpstr>Comentarios Proyecto de Ley FONASA </vt:lpstr>
      <vt:lpstr>Comentarios Proyecto de Ley FONASA </vt:lpstr>
      <vt:lpstr>Comentarios Proyecto de Ley FONASA </vt:lpstr>
      <vt:lpstr>Comentarios Proyecto de Ley FONASA Seguro de Salud Clase Media </vt:lpstr>
      <vt:lpstr>Comentarios Proyecto de Ley FONASA Seguro de Salud Clase Media </vt:lpstr>
      <vt:lpstr>COLOQUIOS DE REFORMA EN SALUD : BUSCANDO ESPACIOS CONSENSO</vt:lpstr>
      <vt:lpstr>Análisis de Documentación</vt:lpstr>
      <vt:lpstr>Bibliografía</vt:lpstr>
      <vt:lpstr>Diapositiva 24</vt:lpstr>
      <vt:lpstr>Evolución del Gasto Total en Salud 2005-2019</vt:lpstr>
      <vt:lpstr>Diapositiva 26</vt:lpstr>
      <vt:lpstr>Evolución de Recursos de Protección por Adecuación de Precio Base</vt:lpstr>
      <vt:lpstr>Diapositiva 28</vt:lpstr>
      <vt:lpstr>Diapositiva 29</vt:lpstr>
      <vt:lpstr>Diapositiva 30</vt:lpstr>
      <vt:lpstr>Diapositiva 31</vt:lpstr>
      <vt:lpstr>Diapositiva 32</vt:lpstr>
      <vt:lpstr>Diapositiva 33</vt:lpstr>
      <vt:lpstr>Diapositiva 34</vt:lpstr>
    </vt:vector>
  </TitlesOfParts>
  <Company>JLC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COLOQUIOS DE REFORMA DE SALUD: ¿EXISTEN ESPACIOS CONSENSO?</dc:title>
  <dc:creator>Javier Labbe</dc:creator>
  <cp:lastModifiedBy>Matrix</cp:lastModifiedBy>
  <cp:revision>183</cp:revision>
  <dcterms:created xsi:type="dcterms:W3CDTF">2019-06-11T23:16:55Z</dcterms:created>
  <dcterms:modified xsi:type="dcterms:W3CDTF">2019-08-13T22:40:11Z</dcterms:modified>
</cp:coreProperties>
</file>