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6" r:id="rId1"/>
  </p:sldMasterIdLst>
  <p:notesMasterIdLst>
    <p:notesMasterId r:id="rId21"/>
  </p:notesMasterIdLst>
  <p:sldIdLst>
    <p:sldId id="299" r:id="rId2"/>
    <p:sldId id="324" r:id="rId3"/>
    <p:sldId id="325" r:id="rId4"/>
    <p:sldId id="326" r:id="rId5"/>
    <p:sldId id="327" r:id="rId6"/>
    <p:sldId id="328" r:id="rId7"/>
    <p:sldId id="276" r:id="rId8"/>
    <p:sldId id="333" r:id="rId9"/>
    <p:sldId id="334" r:id="rId10"/>
    <p:sldId id="335" r:id="rId11"/>
    <p:sldId id="336" r:id="rId12"/>
    <p:sldId id="337" r:id="rId13"/>
    <p:sldId id="338" r:id="rId14"/>
    <p:sldId id="340" r:id="rId15"/>
    <p:sldId id="339" r:id="rId16"/>
    <p:sldId id="341" r:id="rId17"/>
    <p:sldId id="329" r:id="rId18"/>
    <p:sldId id="342" r:id="rId19"/>
    <p:sldId id="330" r:id="rId20"/>
  </p:sldIdLst>
  <p:sldSz cx="9144000" cy="6858000" type="screen4x3"/>
  <p:notesSz cx="6858000" cy="9144000"/>
  <p:defaultTextStyle>
    <a:defPPr>
      <a:defRPr lang="es-ES_tradnl"/>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54C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144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02511A-569C-49CF-BE49-DBE69B495243}"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s-ES"/>
        </a:p>
      </dgm:t>
    </dgm:pt>
    <dgm:pt modelId="{D6C23B38-A491-4045-A843-D69B1FECD3A3}">
      <dgm:prSet custT="1"/>
      <dgm:spPr/>
      <dgm:t>
        <a:bodyPr/>
        <a:lstStyle/>
        <a:p>
          <a:pPr rtl="0"/>
          <a:r>
            <a:rPr lang="es-MX" sz="2200" b="1" dirty="0" smtClean="0"/>
            <a:t>Epidemia incipiente</a:t>
          </a:r>
          <a:r>
            <a:rPr lang="es-MX" sz="2200" dirty="0" smtClean="0"/>
            <a:t>: Se utiliza para referirse a las epidemias donde la prevalencia del VIH no sobrepasa sistemáticamente el 1% en la población general a nivel nacional, ni el 5% en ninguna subpoblación.</a:t>
          </a:r>
          <a:endParaRPr lang="es-MX" sz="2200" dirty="0"/>
        </a:p>
      </dgm:t>
    </dgm:pt>
    <dgm:pt modelId="{9BD87E45-B50F-49E4-BBEF-1459BC265BB4}" type="parTrans" cxnId="{AB2B5794-DD05-4212-8F4A-4477D02689C0}">
      <dgm:prSet/>
      <dgm:spPr/>
      <dgm:t>
        <a:bodyPr/>
        <a:lstStyle/>
        <a:p>
          <a:endParaRPr lang="es-ES"/>
        </a:p>
      </dgm:t>
    </dgm:pt>
    <dgm:pt modelId="{E94B45EF-BE4E-428D-923F-AA3F6927F725}" type="sibTrans" cxnId="{AB2B5794-DD05-4212-8F4A-4477D02689C0}">
      <dgm:prSet/>
      <dgm:spPr/>
      <dgm:t>
        <a:bodyPr/>
        <a:lstStyle/>
        <a:p>
          <a:endParaRPr lang="es-ES"/>
        </a:p>
      </dgm:t>
    </dgm:pt>
    <dgm:pt modelId="{87C56B3F-06CC-4457-AE3B-9E41B8A9EFBB}">
      <dgm:prSet custT="1"/>
      <dgm:spPr/>
      <dgm:t>
        <a:bodyPr/>
        <a:lstStyle/>
        <a:p>
          <a:pPr rtl="0"/>
          <a:r>
            <a:rPr lang="es-MX" sz="2200" b="1" dirty="0" smtClean="0"/>
            <a:t>Epidemia concentrada: </a:t>
          </a:r>
          <a:r>
            <a:rPr lang="es-MX" sz="2200" dirty="0" smtClean="0"/>
            <a:t>En una epidemia concentrada, el VIH se ha propagado rápidamente por una o más poblaciones pero aún no se ha extendido entre la población general. Típicamente, su prevalencia es superior al 5% en las subpoblaciones e inferior al 1% en la población general.</a:t>
          </a:r>
          <a:endParaRPr lang="es-MX" sz="2200" dirty="0"/>
        </a:p>
      </dgm:t>
    </dgm:pt>
    <dgm:pt modelId="{1DB973C9-3E06-4EEA-BCC1-0611BE1AAAC4}" type="parTrans" cxnId="{D2679EA4-0541-4578-A055-806B2AE88A08}">
      <dgm:prSet/>
      <dgm:spPr/>
      <dgm:t>
        <a:bodyPr/>
        <a:lstStyle/>
        <a:p>
          <a:endParaRPr lang="es-ES"/>
        </a:p>
      </dgm:t>
    </dgm:pt>
    <dgm:pt modelId="{8FD71FA3-1851-455F-9606-9167926F2D3D}" type="sibTrans" cxnId="{D2679EA4-0541-4578-A055-806B2AE88A08}">
      <dgm:prSet/>
      <dgm:spPr/>
      <dgm:t>
        <a:bodyPr/>
        <a:lstStyle/>
        <a:p>
          <a:endParaRPr lang="es-ES"/>
        </a:p>
      </dgm:t>
    </dgm:pt>
    <dgm:pt modelId="{5E05F037-6DBC-4E03-8953-21F853B47794}">
      <dgm:prSet custT="1"/>
      <dgm:spPr/>
      <dgm:t>
        <a:bodyPr/>
        <a:lstStyle/>
        <a:p>
          <a:pPr rtl="0"/>
          <a:r>
            <a:rPr lang="es-MX" sz="2200" dirty="0" smtClean="0"/>
            <a:t>En una epidemia concentrada del VIH, aún hay posibilidad de focalizar los esfuerzos de prevención, tratamiento, atención y apoyo en las subpoblaciones más afectadas por el VIH </a:t>
          </a:r>
          <a:endParaRPr lang="es-MX" sz="2200" dirty="0"/>
        </a:p>
      </dgm:t>
    </dgm:pt>
    <dgm:pt modelId="{2378C4C5-B33E-4C08-82F0-D8DEB773F397}" type="parTrans" cxnId="{D2CA7C95-C57C-4104-B01E-83B772F3353B}">
      <dgm:prSet/>
      <dgm:spPr/>
      <dgm:t>
        <a:bodyPr/>
        <a:lstStyle/>
        <a:p>
          <a:endParaRPr lang="es-ES"/>
        </a:p>
      </dgm:t>
    </dgm:pt>
    <dgm:pt modelId="{B948E26B-2A40-4D28-824C-6FD3E25F24AB}" type="sibTrans" cxnId="{D2CA7C95-C57C-4104-B01E-83B772F3353B}">
      <dgm:prSet/>
      <dgm:spPr/>
      <dgm:t>
        <a:bodyPr/>
        <a:lstStyle/>
        <a:p>
          <a:endParaRPr lang="es-ES"/>
        </a:p>
      </dgm:t>
    </dgm:pt>
    <dgm:pt modelId="{9031F9EC-268B-4E17-8E72-11443E436666}" type="pres">
      <dgm:prSet presAssocID="{5902511A-569C-49CF-BE49-DBE69B495243}" presName="linear" presStyleCnt="0">
        <dgm:presLayoutVars>
          <dgm:animLvl val="lvl"/>
          <dgm:resizeHandles val="exact"/>
        </dgm:presLayoutVars>
      </dgm:prSet>
      <dgm:spPr/>
      <dgm:t>
        <a:bodyPr/>
        <a:lstStyle/>
        <a:p>
          <a:endParaRPr lang="es-CL"/>
        </a:p>
      </dgm:t>
    </dgm:pt>
    <dgm:pt modelId="{941C43FF-8201-46AF-B16B-B60BA3BAEC4A}" type="pres">
      <dgm:prSet presAssocID="{D6C23B38-A491-4045-A843-D69B1FECD3A3}" presName="parentText" presStyleLbl="node1" presStyleIdx="0" presStyleCnt="3">
        <dgm:presLayoutVars>
          <dgm:chMax val="0"/>
          <dgm:bulletEnabled val="1"/>
        </dgm:presLayoutVars>
      </dgm:prSet>
      <dgm:spPr/>
      <dgm:t>
        <a:bodyPr/>
        <a:lstStyle/>
        <a:p>
          <a:endParaRPr lang="es-CL"/>
        </a:p>
      </dgm:t>
    </dgm:pt>
    <dgm:pt modelId="{459A113C-3B4C-4B3D-ACDC-A6BD3FEE97B6}" type="pres">
      <dgm:prSet presAssocID="{E94B45EF-BE4E-428D-923F-AA3F6927F725}" presName="spacer" presStyleCnt="0"/>
      <dgm:spPr/>
    </dgm:pt>
    <dgm:pt modelId="{0C924116-5A32-4056-BECC-2AFA1400FB54}" type="pres">
      <dgm:prSet presAssocID="{87C56B3F-06CC-4457-AE3B-9E41B8A9EFBB}" presName="parentText" presStyleLbl="node1" presStyleIdx="1" presStyleCnt="3">
        <dgm:presLayoutVars>
          <dgm:chMax val="0"/>
          <dgm:bulletEnabled val="1"/>
        </dgm:presLayoutVars>
      </dgm:prSet>
      <dgm:spPr/>
      <dgm:t>
        <a:bodyPr/>
        <a:lstStyle/>
        <a:p>
          <a:endParaRPr lang="es-CL"/>
        </a:p>
      </dgm:t>
    </dgm:pt>
    <dgm:pt modelId="{D679F42E-AEE1-4589-B310-D1A488D79372}" type="pres">
      <dgm:prSet presAssocID="{8FD71FA3-1851-455F-9606-9167926F2D3D}" presName="spacer" presStyleCnt="0"/>
      <dgm:spPr/>
    </dgm:pt>
    <dgm:pt modelId="{1A37B0F4-8DF5-4B61-8B34-B40D81678CB2}" type="pres">
      <dgm:prSet presAssocID="{5E05F037-6DBC-4E03-8953-21F853B47794}" presName="parentText" presStyleLbl="node1" presStyleIdx="2" presStyleCnt="3">
        <dgm:presLayoutVars>
          <dgm:chMax val="0"/>
          <dgm:bulletEnabled val="1"/>
        </dgm:presLayoutVars>
      </dgm:prSet>
      <dgm:spPr/>
      <dgm:t>
        <a:bodyPr/>
        <a:lstStyle/>
        <a:p>
          <a:endParaRPr lang="es-CL"/>
        </a:p>
      </dgm:t>
    </dgm:pt>
  </dgm:ptLst>
  <dgm:cxnLst>
    <dgm:cxn modelId="{D2679EA4-0541-4578-A055-806B2AE88A08}" srcId="{5902511A-569C-49CF-BE49-DBE69B495243}" destId="{87C56B3F-06CC-4457-AE3B-9E41B8A9EFBB}" srcOrd="1" destOrd="0" parTransId="{1DB973C9-3E06-4EEA-BCC1-0611BE1AAAC4}" sibTransId="{8FD71FA3-1851-455F-9606-9167926F2D3D}"/>
    <dgm:cxn modelId="{AB2B5794-DD05-4212-8F4A-4477D02689C0}" srcId="{5902511A-569C-49CF-BE49-DBE69B495243}" destId="{D6C23B38-A491-4045-A843-D69B1FECD3A3}" srcOrd="0" destOrd="0" parTransId="{9BD87E45-B50F-49E4-BBEF-1459BC265BB4}" sibTransId="{E94B45EF-BE4E-428D-923F-AA3F6927F725}"/>
    <dgm:cxn modelId="{7D93C132-A8F0-4919-A965-D0D33833A76D}" type="presOf" srcId="{5902511A-569C-49CF-BE49-DBE69B495243}" destId="{9031F9EC-268B-4E17-8E72-11443E436666}" srcOrd="0" destOrd="0" presId="urn:microsoft.com/office/officeart/2005/8/layout/vList2"/>
    <dgm:cxn modelId="{0B648875-E6A5-4FCC-981E-57CF0441AAE5}" type="presOf" srcId="{87C56B3F-06CC-4457-AE3B-9E41B8A9EFBB}" destId="{0C924116-5A32-4056-BECC-2AFA1400FB54}" srcOrd="0" destOrd="0" presId="urn:microsoft.com/office/officeart/2005/8/layout/vList2"/>
    <dgm:cxn modelId="{4B44791B-C1EF-4C3D-9644-850DDC74725F}" type="presOf" srcId="{5E05F037-6DBC-4E03-8953-21F853B47794}" destId="{1A37B0F4-8DF5-4B61-8B34-B40D81678CB2}" srcOrd="0" destOrd="0" presId="urn:microsoft.com/office/officeart/2005/8/layout/vList2"/>
    <dgm:cxn modelId="{8AB26168-342E-4937-BFC1-95C29CE1C41D}" type="presOf" srcId="{D6C23B38-A491-4045-A843-D69B1FECD3A3}" destId="{941C43FF-8201-46AF-B16B-B60BA3BAEC4A}" srcOrd="0" destOrd="0" presId="urn:microsoft.com/office/officeart/2005/8/layout/vList2"/>
    <dgm:cxn modelId="{D2CA7C95-C57C-4104-B01E-83B772F3353B}" srcId="{5902511A-569C-49CF-BE49-DBE69B495243}" destId="{5E05F037-6DBC-4E03-8953-21F853B47794}" srcOrd="2" destOrd="0" parTransId="{2378C4C5-B33E-4C08-82F0-D8DEB773F397}" sibTransId="{B948E26B-2A40-4D28-824C-6FD3E25F24AB}"/>
    <dgm:cxn modelId="{B9696F71-5A0D-45CF-B639-D9C560DA51E9}" type="presParOf" srcId="{9031F9EC-268B-4E17-8E72-11443E436666}" destId="{941C43FF-8201-46AF-B16B-B60BA3BAEC4A}" srcOrd="0" destOrd="0" presId="urn:microsoft.com/office/officeart/2005/8/layout/vList2"/>
    <dgm:cxn modelId="{58A84857-C37E-40AC-AC6F-27E1F93CC412}" type="presParOf" srcId="{9031F9EC-268B-4E17-8E72-11443E436666}" destId="{459A113C-3B4C-4B3D-ACDC-A6BD3FEE97B6}" srcOrd="1" destOrd="0" presId="urn:microsoft.com/office/officeart/2005/8/layout/vList2"/>
    <dgm:cxn modelId="{89356D37-8EAA-4606-A017-0CE3C224BA92}" type="presParOf" srcId="{9031F9EC-268B-4E17-8E72-11443E436666}" destId="{0C924116-5A32-4056-BECC-2AFA1400FB54}" srcOrd="2" destOrd="0" presId="urn:microsoft.com/office/officeart/2005/8/layout/vList2"/>
    <dgm:cxn modelId="{6382AE2E-DFEE-4438-8971-F25F98DBE3B2}" type="presParOf" srcId="{9031F9EC-268B-4E17-8E72-11443E436666}" destId="{D679F42E-AEE1-4589-B310-D1A488D79372}" srcOrd="3" destOrd="0" presId="urn:microsoft.com/office/officeart/2005/8/layout/vList2"/>
    <dgm:cxn modelId="{4B18F276-4272-41D5-AF5F-9DA2861CAD9A}" type="presParOf" srcId="{9031F9EC-268B-4E17-8E72-11443E436666}" destId="{1A37B0F4-8DF5-4B61-8B34-B40D81678CB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F4370B-09BF-4218-BF08-94584AC8ED1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DFFAC8EE-B83F-4962-BD37-44D99BD6DB3C}">
      <dgm:prSet/>
      <dgm:spPr/>
      <dgm:t>
        <a:bodyPr/>
        <a:lstStyle/>
        <a:p>
          <a:pPr rtl="0"/>
          <a:r>
            <a:rPr lang="es-MX" smtClean="0"/>
            <a:t>Los términos «población clave» o «población clave de mayor riesgo de exposición al VIH» se refieren a aquella parte de la población que tiene más probabilidad de estar expuesta al VIH o de transmitirlo, por lo que su participación es fundamental de cara a obtener una respuesta de éxito frente al VIH</a:t>
          </a:r>
          <a:endParaRPr lang="es-MX"/>
        </a:p>
      </dgm:t>
    </dgm:pt>
    <dgm:pt modelId="{D01D7181-9016-4A74-819D-1223FBE849D2}" type="parTrans" cxnId="{7B32B08F-9002-4A85-BAF9-1DDBF8806FA6}">
      <dgm:prSet/>
      <dgm:spPr/>
      <dgm:t>
        <a:bodyPr/>
        <a:lstStyle/>
        <a:p>
          <a:endParaRPr lang="es-ES"/>
        </a:p>
      </dgm:t>
    </dgm:pt>
    <dgm:pt modelId="{5F61F8EB-12E4-429F-BC06-1C3E9EBD7D40}" type="sibTrans" cxnId="{7B32B08F-9002-4A85-BAF9-1DDBF8806FA6}">
      <dgm:prSet/>
      <dgm:spPr/>
      <dgm:t>
        <a:bodyPr/>
        <a:lstStyle/>
        <a:p>
          <a:endParaRPr lang="es-ES"/>
        </a:p>
      </dgm:t>
    </dgm:pt>
    <dgm:pt modelId="{ED78D42F-687D-4C44-9884-46919DE21581}" type="pres">
      <dgm:prSet presAssocID="{56F4370B-09BF-4218-BF08-94584AC8ED1A}" presName="linear" presStyleCnt="0">
        <dgm:presLayoutVars>
          <dgm:animLvl val="lvl"/>
          <dgm:resizeHandles val="exact"/>
        </dgm:presLayoutVars>
      </dgm:prSet>
      <dgm:spPr/>
      <dgm:t>
        <a:bodyPr/>
        <a:lstStyle/>
        <a:p>
          <a:endParaRPr lang="es-CL"/>
        </a:p>
      </dgm:t>
    </dgm:pt>
    <dgm:pt modelId="{1E808407-6540-40CE-B24A-AEC7E5AE8AD1}" type="pres">
      <dgm:prSet presAssocID="{DFFAC8EE-B83F-4962-BD37-44D99BD6DB3C}" presName="parentText" presStyleLbl="node1" presStyleIdx="0" presStyleCnt="1">
        <dgm:presLayoutVars>
          <dgm:chMax val="0"/>
          <dgm:bulletEnabled val="1"/>
        </dgm:presLayoutVars>
      </dgm:prSet>
      <dgm:spPr/>
      <dgm:t>
        <a:bodyPr/>
        <a:lstStyle/>
        <a:p>
          <a:endParaRPr lang="es-CL"/>
        </a:p>
      </dgm:t>
    </dgm:pt>
  </dgm:ptLst>
  <dgm:cxnLst>
    <dgm:cxn modelId="{FB5AB5B7-8D33-4604-9C58-4A6E85DCEE70}" type="presOf" srcId="{DFFAC8EE-B83F-4962-BD37-44D99BD6DB3C}" destId="{1E808407-6540-40CE-B24A-AEC7E5AE8AD1}" srcOrd="0" destOrd="0" presId="urn:microsoft.com/office/officeart/2005/8/layout/vList2"/>
    <dgm:cxn modelId="{32D3D33A-D226-47A3-B210-EAD2598055C6}" type="presOf" srcId="{56F4370B-09BF-4218-BF08-94584AC8ED1A}" destId="{ED78D42F-687D-4C44-9884-46919DE21581}" srcOrd="0" destOrd="0" presId="urn:microsoft.com/office/officeart/2005/8/layout/vList2"/>
    <dgm:cxn modelId="{7B32B08F-9002-4A85-BAF9-1DDBF8806FA6}" srcId="{56F4370B-09BF-4218-BF08-94584AC8ED1A}" destId="{DFFAC8EE-B83F-4962-BD37-44D99BD6DB3C}" srcOrd="0" destOrd="0" parTransId="{D01D7181-9016-4A74-819D-1223FBE849D2}" sibTransId="{5F61F8EB-12E4-429F-BC06-1C3E9EBD7D40}"/>
    <dgm:cxn modelId="{D18693D7-F67E-4563-AA43-C7335CE955AD}" type="presParOf" srcId="{ED78D42F-687D-4C44-9884-46919DE21581}" destId="{1E808407-6540-40CE-B24A-AEC7E5AE8AD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ED6F23-2F20-46B4-A7D1-FF0B0DEE57DF}" type="doc">
      <dgm:prSet loTypeId="urn:microsoft.com/office/officeart/2005/8/layout/vList2" loCatId="list" qsTypeId="urn:microsoft.com/office/officeart/2005/8/quickstyle/simple1" qsCatId="simple" csTypeId="urn:microsoft.com/office/officeart/2005/8/colors/accent2_2" csCatId="accent2"/>
      <dgm:spPr/>
      <dgm:t>
        <a:bodyPr/>
        <a:lstStyle/>
        <a:p>
          <a:endParaRPr lang="es-ES"/>
        </a:p>
      </dgm:t>
    </dgm:pt>
    <dgm:pt modelId="{247387B9-8E7A-4876-B830-603F9F3B2505}">
      <dgm:prSet custT="1"/>
      <dgm:spPr/>
      <dgm:t>
        <a:bodyPr/>
        <a:lstStyle/>
        <a:p>
          <a:pPr rtl="0"/>
          <a:r>
            <a:rPr lang="es-MX" sz="2000" dirty="0" smtClean="0"/>
            <a:t>Se observa en los años reportados, los exámenes en Mujeres doblan a los hombres, el año 2013 los exámenes en mujeres llegan al 69% de los exámenes realizados. </a:t>
          </a:r>
          <a:endParaRPr lang="es-MX" sz="2000" dirty="0"/>
        </a:p>
      </dgm:t>
    </dgm:pt>
    <dgm:pt modelId="{DB5C89DE-A140-4711-9200-11BDA389399E}" type="parTrans" cxnId="{7C92C6E4-BAFF-41F6-A2B3-8F3C41FF3E53}">
      <dgm:prSet/>
      <dgm:spPr/>
      <dgm:t>
        <a:bodyPr/>
        <a:lstStyle/>
        <a:p>
          <a:endParaRPr lang="es-ES"/>
        </a:p>
      </dgm:t>
    </dgm:pt>
    <dgm:pt modelId="{BDE759B1-66B4-46C3-B790-4228CD755681}" type="sibTrans" cxnId="{7C92C6E4-BAFF-41F6-A2B3-8F3C41FF3E53}">
      <dgm:prSet/>
      <dgm:spPr/>
      <dgm:t>
        <a:bodyPr/>
        <a:lstStyle/>
        <a:p>
          <a:endParaRPr lang="es-ES"/>
        </a:p>
      </dgm:t>
    </dgm:pt>
    <dgm:pt modelId="{D6172125-D59A-4424-8C62-097BEF8074D6}">
      <dgm:prSet custT="1"/>
      <dgm:spPr/>
      <dgm:t>
        <a:bodyPr/>
        <a:lstStyle/>
        <a:p>
          <a:pPr rtl="0"/>
          <a:r>
            <a:rPr lang="es-MX" sz="2000" dirty="0" smtClean="0"/>
            <a:t>Desde el año 2013 el sistema privado supera al público en la detección de VIH, los casos confirmados han sido mayores en el sistema privado en 2013, 2014 y 2015 según reporte del ISP.</a:t>
          </a:r>
          <a:endParaRPr lang="es-MX" sz="2000" dirty="0"/>
        </a:p>
      </dgm:t>
    </dgm:pt>
    <dgm:pt modelId="{B4F48282-23F1-4398-BE52-7C2C51B5A68C}" type="parTrans" cxnId="{9121DD34-F898-4C07-90F9-58A8D86827DB}">
      <dgm:prSet/>
      <dgm:spPr/>
      <dgm:t>
        <a:bodyPr/>
        <a:lstStyle/>
        <a:p>
          <a:endParaRPr lang="es-ES"/>
        </a:p>
      </dgm:t>
    </dgm:pt>
    <dgm:pt modelId="{5B10A199-1F27-452D-83CA-35527174489A}" type="sibTrans" cxnId="{9121DD34-F898-4C07-90F9-58A8D86827DB}">
      <dgm:prSet/>
      <dgm:spPr/>
      <dgm:t>
        <a:bodyPr/>
        <a:lstStyle/>
        <a:p>
          <a:endParaRPr lang="es-ES"/>
        </a:p>
      </dgm:t>
    </dgm:pt>
    <dgm:pt modelId="{0682649E-EBDF-4064-A66E-92A5654B4891}">
      <dgm:prSet custT="1"/>
      <dgm:spPr/>
      <dgm:t>
        <a:bodyPr/>
        <a:lstStyle/>
        <a:p>
          <a:pPr rtl="0"/>
          <a:r>
            <a:rPr lang="es-MX" sz="2000" dirty="0" smtClean="0"/>
            <a:t>Incluso al excluir los exámenes practicados en mujeres gestantes las cifras de exámenes en mujeres supera a los hombres, lo cual pone en evidencia las dificultades que tiene el sistema público para llegar a la población de hombres gay, otros HSH y hombres heterosexuales, en especial los jóvenes.</a:t>
          </a:r>
          <a:endParaRPr lang="es-MX" sz="2000" dirty="0"/>
        </a:p>
      </dgm:t>
    </dgm:pt>
    <dgm:pt modelId="{1C4F6C8A-A2CD-4A51-80B2-E453D052E1FC}" type="parTrans" cxnId="{1E303AC8-2C8F-4150-A3BF-4B9AAA58BFB3}">
      <dgm:prSet/>
      <dgm:spPr/>
      <dgm:t>
        <a:bodyPr/>
        <a:lstStyle/>
        <a:p>
          <a:endParaRPr lang="es-ES"/>
        </a:p>
      </dgm:t>
    </dgm:pt>
    <dgm:pt modelId="{2B381117-4A52-49DA-A211-7DC947B9D0D0}" type="sibTrans" cxnId="{1E303AC8-2C8F-4150-A3BF-4B9AAA58BFB3}">
      <dgm:prSet/>
      <dgm:spPr/>
      <dgm:t>
        <a:bodyPr/>
        <a:lstStyle/>
        <a:p>
          <a:endParaRPr lang="es-ES"/>
        </a:p>
      </dgm:t>
    </dgm:pt>
    <dgm:pt modelId="{170446E1-EC71-4EAC-B9FB-AA20D9E1453A}" type="pres">
      <dgm:prSet presAssocID="{62ED6F23-2F20-46B4-A7D1-FF0B0DEE57DF}" presName="linear" presStyleCnt="0">
        <dgm:presLayoutVars>
          <dgm:animLvl val="lvl"/>
          <dgm:resizeHandles val="exact"/>
        </dgm:presLayoutVars>
      </dgm:prSet>
      <dgm:spPr/>
      <dgm:t>
        <a:bodyPr/>
        <a:lstStyle/>
        <a:p>
          <a:endParaRPr lang="es-CL"/>
        </a:p>
      </dgm:t>
    </dgm:pt>
    <dgm:pt modelId="{1F5EC9D7-FEBD-41F6-8526-6F244BD1702D}" type="pres">
      <dgm:prSet presAssocID="{247387B9-8E7A-4876-B830-603F9F3B2505}" presName="parentText" presStyleLbl="node1" presStyleIdx="0" presStyleCnt="3">
        <dgm:presLayoutVars>
          <dgm:chMax val="0"/>
          <dgm:bulletEnabled val="1"/>
        </dgm:presLayoutVars>
      </dgm:prSet>
      <dgm:spPr/>
      <dgm:t>
        <a:bodyPr/>
        <a:lstStyle/>
        <a:p>
          <a:endParaRPr lang="es-CL"/>
        </a:p>
      </dgm:t>
    </dgm:pt>
    <dgm:pt modelId="{FE50E80B-F593-41C9-A2D0-A7968443E846}" type="pres">
      <dgm:prSet presAssocID="{BDE759B1-66B4-46C3-B790-4228CD755681}" presName="spacer" presStyleCnt="0"/>
      <dgm:spPr/>
    </dgm:pt>
    <dgm:pt modelId="{C82999CE-BC62-400D-8F84-247FA6388958}" type="pres">
      <dgm:prSet presAssocID="{D6172125-D59A-4424-8C62-097BEF8074D6}" presName="parentText" presStyleLbl="node1" presStyleIdx="1" presStyleCnt="3">
        <dgm:presLayoutVars>
          <dgm:chMax val="0"/>
          <dgm:bulletEnabled val="1"/>
        </dgm:presLayoutVars>
      </dgm:prSet>
      <dgm:spPr/>
      <dgm:t>
        <a:bodyPr/>
        <a:lstStyle/>
        <a:p>
          <a:endParaRPr lang="es-CL"/>
        </a:p>
      </dgm:t>
    </dgm:pt>
    <dgm:pt modelId="{47CEB344-C262-431E-A9AC-CD644DD35211}" type="pres">
      <dgm:prSet presAssocID="{5B10A199-1F27-452D-83CA-35527174489A}" presName="spacer" presStyleCnt="0"/>
      <dgm:spPr/>
    </dgm:pt>
    <dgm:pt modelId="{47CA8020-A9FF-442C-9521-A4B795E60679}" type="pres">
      <dgm:prSet presAssocID="{0682649E-EBDF-4064-A66E-92A5654B4891}" presName="parentText" presStyleLbl="node1" presStyleIdx="2" presStyleCnt="3">
        <dgm:presLayoutVars>
          <dgm:chMax val="0"/>
          <dgm:bulletEnabled val="1"/>
        </dgm:presLayoutVars>
      </dgm:prSet>
      <dgm:spPr/>
      <dgm:t>
        <a:bodyPr/>
        <a:lstStyle/>
        <a:p>
          <a:endParaRPr lang="es-CL"/>
        </a:p>
      </dgm:t>
    </dgm:pt>
  </dgm:ptLst>
  <dgm:cxnLst>
    <dgm:cxn modelId="{3722F6EE-B984-409B-95E7-8A3145D862BF}" type="presOf" srcId="{62ED6F23-2F20-46B4-A7D1-FF0B0DEE57DF}" destId="{170446E1-EC71-4EAC-B9FB-AA20D9E1453A}" srcOrd="0" destOrd="0" presId="urn:microsoft.com/office/officeart/2005/8/layout/vList2"/>
    <dgm:cxn modelId="{7C92C6E4-BAFF-41F6-A2B3-8F3C41FF3E53}" srcId="{62ED6F23-2F20-46B4-A7D1-FF0B0DEE57DF}" destId="{247387B9-8E7A-4876-B830-603F9F3B2505}" srcOrd="0" destOrd="0" parTransId="{DB5C89DE-A140-4711-9200-11BDA389399E}" sibTransId="{BDE759B1-66B4-46C3-B790-4228CD755681}"/>
    <dgm:cxn modelId="{9121DD34-F898-4C07-90F9-58A8D86827DB}" srcId="{62ED6F23-2F20-46B4-A7D1-FF0B0DEE57DF}" destId="{D6172125-D59A-4424-8C62-097BEF8074D6}" srcOrd="1" destOrd="0" parTransId="{B4F48282-23F1-4398-BE52-7C2C51B5A68C}" sibTransId="{5B10A199-1F27-452D-83CA-35527174489A}"/>
    <dgm:cxn modelId="{600674D0-C6FF-4BF1-8DB1-C111ECB09B74}" type="presOf" srcId="{D6172125-D59A-4424-8C62-097BEF8074D6}" destId="{C82999CE-BC62-400D-8F84-247FA6388958}" srcOrd="0" destOrd="0" presId="urn:microsoft.com/office/officeart/2005/8/layout/vList2"/>
    <dgm:cxn modelId="{76DB40A2-D857-4FA8-97FB-6B394BB3627D}" type="presOf" srcId="{247387B9-8E7A-4876-B830-603F9F3B2505}" destId="{1F5EC9D7-FEBD-41F6-8526-6F244BD1702D}" srcOrd="0" destOrd="0" presId="urn:microsoft.com/office/officeart/2005/8/layout/vList2"/>
    <dgm:cxn modelId="{12B3EC54-1781-4C94-8F95-52D98D704327}" type="presOf" srcId="{0682649E-EBDF-4064-A66E-92A5654B4891}" destId="{47CA8020-A9FF-442C-9521-A4B795E60679}" srcOrd="0" destOrd="0" presId="urn:microsoft.com/office/officeart/2005/8/layout/vList2"/>
    <dgm:cxn modelId="{1E303AC8-2C8F-4150-A3BF-4B9AAA58BFB3}" srcId="{62ED6F23-2F20-46B4-A7D1-FF0B0DEE57DF}" destId="{0682649E-EBDF-4064-A66E-92A5654B4891}" srcOrd="2" destOrd="0" parTransId="{1C4F6C8A-A2CD-4A51-80B2-E453D052E1FC}" sibTransId="{2B381117-4A52-49DA-A211-7DC947B9D0D0}"/>
    <dgm:cxn modelId="{C78B3177-FE00-4FDB-A12C-1185F5FCA3E9}" type="presParOf" srcId="{170446E1-EC71-4EAC-B9FB-AA20D9E1453A}" destId="{1F5EC9D7-FEBD-41F6-8526-6F244BD1702D}" srcOrd="0" destOrd="0" presId="urn:microsoft.com/office/officeart/2005/8/layout/vList2"/>
    <dgm:cxn modelId="{408BCEEC-BE10-4697-9B3D-9CF922F45AFB}" type="presParOf" srcId="{170446E1-EC71-4EAC-B9FB-AA20D9E1453A}" destId="{FE50E80B-F593-41C9-A2D0-A7968443E846}" srcOrd="1" destOrd="0" presId="urn:microsoft.com/office/officeart/2005/8/layout/vList2"/>
    <dgm:cxn modelId="{D4333624-E282-4833-9FE8-BB00296DA553}" type="presParOf" srcId="{170446E1-EC71-4EAC-B9FB-AA20D9E1453A}" destId="{C82999CE-BC62-400D-8F84-247FA6388958}" srcOrd="2" destOrd="0" presId="urn:microsoft.com/office/officeart/2005/8/layout/vList2"/>
    <dgm:cxn modelId="{AB669E6C-3271-49F8-BBA3-03B1E6F9A981}" type="presParOf" srcId="{170446E1-EC71-4EAC-B9FB-AA20D9E1453A}" destId="{47CEB344-C262-431E-A9AC-CD644DD35211}" srcOrd="3" destOrd="0" presId="urn:microsoft.com/office/officeart/2005/8/layout/vList2"/>
    <dgm:cxn modelId="{0A9710F5-1766-468E-9113-E82B637A2046}" type="presParOf" srcId="{170446E1-EC71-4EAC-B9FB-AA20D9E1453A}" destId="{47CA8020-A9FF-442C-9521-A4B795E6067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B43C05-A173-4708-B7EE-F32DAC2A1F0A}"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es-ES"/>
        </a:p>
      </dgm:t>
    </dgm:pt>
    <dgm:pt modelId="{C7393505-BF50-41D8-94E6-13AE88254F60}">
      <dgm:prSet custT="1"/>
      <dgm:spPr/>
      <dgm:t>
        <a:bodyPr/>
        <a:lstStyle/>
        <a:p>
          <a:pPr rtl="0"/>
          <a:r>
            <a:rPr lang="es-MX" sz="2000" dirty="0" smtClean="0"/>
            <a:t>a.	El diseño general de la respuesta al VIH/SIDA es adecuado en la década de los 90, luego de ello se aprecian deficiencias importantes.</a:t>
          </a:r>
          <a:endParaRPr lang="es-MX" sz="2000" dirty="0"/>
        </a:p>
      </dgm:t>
    </dgm:pt>
    <dgm:pt modelId="{2DD94257-CD9C-4A99-A7A9-D3BED3CBBE79}" type="parTrans" cxnId="{76713821-F111-448E-A7A9-92FBFC66322E}">
      <dgm:prSet/>
      <dgm:spPr/>
      <dgm:t>
        <a:bodyPr/>
        <a:lstStyle/>
        <a:p>
          <a:endParaRPr lang="es-ES"/>
        </a:p>
      </dgm:t>
    </dgm:pt>
    <dgm:pt modelId="{C65E2BD0-4D08-4C0E-942C-DBF205CB1D5C}" type="sibTrans" cxnId="{76713821-F111-448E-A7A9-92FBFC66322E}">
      <dgm:prSet/>
      <dgm:spPr/>
      <dgm:t>
        <a:bodyPr/>
        <a:lstStyle/>
        <a:p>
          <a:endParaRPr lang="es-ES"/>
        </a:p>
      </dgm:t>
    </dgm:pt>
    <dgm:pt modelId="{9243AF89-5AAD-4EDD-975B-A4F7F1B2F40E}">
      <dgm:prSet custT="1"/>
      <dgm:spPr/>
      <dgm:t>
        <a:bodyPr/>
        <a:lstStyle/>
        <a:p>
          <a:pPr rtl="0"/>
          <a:r>
            <a:rPr lang="es-MX" sz="2000" dirty="0" smtClean="0"/>
            <a:t>b.	La epidemia en Chile sigue siendo Concentrada en Hombres que tienen sexo con hombres y mujeres </a:t>
          </a:r>
          <a:r>
            <a:rPr lang="es-MX" sz="2000" dirty="0" err="1" smtClean="0"/>
            <a:t>trans</a:t>
          </a:r>
          <a:r>
            <a:rPr lang="es-MX" sz="2000" dirty="0" smtClean="0"/>
            <a:t>, transmisión sexual 99%, predominante en jóvenes entre 20 a 40 años.</a:t>
          </a:r>
          <a:endParaRPr lang="es-MX" sz="2000" dirty="0"/>
        </a:p>
      </dgm:t>
    </dgm:pt>
    <dgm:pt modelId="{4CD30A0F-682D-486A-82BC-B6B98029C7E5}" type="parTrans" cxnId="{D9292FD1-6AB0-470A-9ED9-F3CC33724280}">
      <dgm:prSet/>
      <dgm:spPr/>
      <dgm:t>
        <a:bodyPr/>
        <a:lstStyle/>
        <a:p>
          <a:endParaRPr lang="es-ES"/>
        </a:p>
      </dgm:t>
    </dgm:pt>
    <dgm:pt modelId="{15126BCF-C135-48E8-8289-C8A5BBFCC059}" type="sibTrans" cxnId="{D9292FD1-6AB0-470A-9ED9-F3CC33724280}">
      <dgm:prSet/>
      <dgm:spPr/>
      <dgm:t>
        <a:bodyPr/>
        <a:lstStyle/>
        <a:p>
          <a:endParaRPr lang="es-ES"/>
        </a:p>
      </dgm:t>
    </dgm:pt>
    <dgm:pt modelId="{E67AFB1B-2388-4888-A452-7341B3F3856F}">
      <dgm:prSet custT="1"/>
      <dgm:spPr/>
      <dgm:t>
        <a:bodyPr/>
        <a:lstStyle/>
        <a:p>
          <a:pPr rtl="0"/>
          <a:r>
            <a:rPr lang="es-MX" sz="2000" dirty="0" smtClean="0"/>
            <a:t>c.	La evaluación de la DIPRES en el 2000 indica claramente la necesidad de profundizar la prevención masiva vía campañas y en acciones específicas de menor costo. Esta recomendación no fue implementada en los Gobiernos siguientes Lagos y Bachelet 1).</a:t>
          </a:r>
          <a:endParaRPr lang="es-MX" sz="2000" dirty="0"/>
        </a:p>
      </dgm:t>
    </dgm:pt>
    <dgm:pt modelId="{8D4E8E78-8C30-49C3-AF37-9AA9A0EB80C8}" type="parTrans" cxnId="{644F7760-27E4-425E-BBE4-DD7158715C0B}">
      <dgm:prSet/>
      <dgm:spPr/>
      <dgm:t>
        <a:bodyPr/>
        <a:lstStyle/>
        <a:p>
          <a:endParaRPr lang="es-ES"/>
        </a:p>
      </dgm:t>
    </dgm:pt>
    <dgm:pt modelId="{65022E3E-0A41-4B8D-A9D4-C45F2404BF3A}" type="sibTrans" cxnId="{644F7760-27E4-425E-BBE4-DD7158715C0B}">
      <dgm:prSet/>
      <dgm:spPr/>
      <dgm:t>
        <a:bodyPr/>
        <a:lstStyle/>
        <a:p>
          <a:endParaRPr lang="es-ES"/>
        </a:p>
      </dgm:t>
    </dgm:pt>
    <dgm:pt modelId="{1DC404D4-BB13-45E1-8B19-916ED175238D}">
      <dgm:prSet custT="1"/>
      <dgm:spPr/>
      <dgm:t>
        <a:bodyPr/>
        <a:lstStyle/>
        <a:p>
          <a:pPr rtl="0"/>
          <a:r>
            <a:rPr lang="es-MX" sz="2000" dirty="0" smtClean="0"/>
            <a:t>d.	La incorporación del VIH al Plan AUGE (2005) garantizo la cobertura de terapia antiviral y permitió estabilizar la mortalidad durante algunos años.</a:t>
          </a:r>
          <a:endParaRPr lang="es-MX" sz="2000" dirty="0"/>
        </a:p>
      </dgm:t>
    </dgm:pt>
    <dgm:pt modelId="{356F4E14-B252-4A6A-A39C-4C7CAD7D1788}" type="parTrans" cxnId="{1CFF6676-41F7-493D-96A1-E59C8704FBC3}">
      <dgm:prSet/>
      <dgm:spPr/>
      <dgm:t>
        <a:bodyPr/>
        <a:lstStyle/>
        <a:p>
          <a:endParaRPr lang="es-ES"/>
        </a:p>
      </dgm:t>
    </dgm:pt>
    <dgm:pt modelId="{17482EA1-C573-4719-8A4E-D080455CEED6}" type="sibTrans" cxnId="{1CFF6676-41F7-493D-96A1-E59C8704FBC3}">
      <dgm:prSet/>
      <dgm:spPr/>
      <dgm:t>
        <a:bodyPr/>
        <a:lstStyle/>
        <a:p>
          <a:endParaRPr lang="es-ES"/>
        </a:p>
      </dgm:t>
    </dgm:pt>
    <dgm:pt modelId="{FCE7853F-3B0B-48BC-9A2D-F11F126C5E08}" type="pres">
      <dgm:prSet presAssocID="{E1B43C05-A173-4708-B7EE-F32DAC2A1F0A}" presName="linear" presStyleCnt="0">
        <dgm:presLayoutVars>
          <dgm:animLvl val="lvl"/>
          <dgm:resizeHandles val="exact"/>
        </dgm:presLayoutVars>
      </dgm:prSet>
      <dgm:spPr/>
      <dgm:t>
        <a:bodyPr/>
        <a:lstStyle/>
        <a:p>
          <a:endParaRPr lang="es-CL"/>
        </a:p>
      </dgm:t>
    </dgm:pt>
    <dgm:pt modelId="{2056C186-8878-4D49-9DF3-E911911B5C60}" type="pres">
      <dgm:prSet presAssocID="{C7393505-BF50-41D8-94E6-13AE88254F60}" presName="parentText" presStyleLbl="node1" presStyleIdx="0" presStyleCnt="4">
        <dgm:presLayoutVars>
          <dgm:chMax val="0"/>
          <dgm:bulletEnabled val="1"/>
        </dgm:presLayoutVars>
      </dgm:prSet>
      <dgm:spPr/>
      <dgm:t>
        <a:bodyPr/>
        <a:lstStyle/>
        <a:p>
          <a:endParaRPr lang="es-CL"/>
        </a:p>
      </dgm:t>
    </dgm:pt>
    <dgm:pt modelId="{3AB38760-F25F-4B5F-A5E4-FBD2B38194FE}" type="pres">
      <dgm:prSet presAssocID="{C65E2BD0-4D08-4C0E-942C-DBF205CB1D5C}" presName="spacer" presStyleCnt="0"/>
      <dgm:spPr/>
    </dgm:pt>
    <dgm:pt modelId="{2D56D32E-6C08-4FA3-B488-519B8DD6943B}" type="pres">
      <dgm:prSet presAssocID="{9243AF89-5AAD-4EDD-975B-A4F7F1B2F40E}" presName="parentText" presStyleLbl="node1" presStyleIdx="1" presStyleCnt="4">
        <dgm:presLayoutVars>
          <dgm:chMax val="0"/>
          <dgm:bulletEnabled val="1"/>
        </dgm:presLayoutVars>
      </dgm:prSet>
      <dgm:spPr/>
      <dgm:t>
        <a:bodyPr/>
        <a:lstStyle/>
        <a:p>
          <a:endParaRPr lang="es-CL"/>
        </a:p>
      </dgm:t>
    </dgm:pt>
    <dgm:pt modelId="{777D0E98-7251-48BF-A3DC-177E99246419}" type="pres">
      <dgm:prSet presAssocID="{15126BCF-C135-48E8-8289-C8A5BBFCC059}" presName="spacer" presStyleCnt="0"/>
      <dgm:spPr/>
    </dgm:pt>
    <dgm:pt modelId="{F32BBB0F-BDBF-4E5B-B205-7D7A0B166D71}" type="pres">
      <dgm:prSet presAssocID="{E67AFB1B-2388-4888-A452-7341B3F3856F}" presName="parentText" presStyleLbl="node1" presStyleIdx="2" presStyleCnt="4">
        <dgm:presLayoutVars>
          <dgm:chMax val="0"/>
          <dgm:bulletEnabled val="1"/>
        </dgm:presLayoutVars>
      </dgm:prSet>
      <dgm:spPr/>
      <dgm:t>
        <a:bodyPr/>
        <a:lstStyle/>
        <a:p>
          <a:endParaRPr lang="es-CL"/>
        </a:p>
      </dgm:t>
    </dgm:pt>
    <dgm:pt modelId="{F59FE0A6-800B-44D1-9560-1CB89A969CC7}" type="pres">
      <dgm:prSet presAssocID="{65022E3E-0A41-4B8D-A9D4-C45F2404BF3A}" presName="spacer" presStyleCnt="0"/>
      <dgm:spPr/>
    </dgm:pt>
    <dgm:pt modelId="{A12E8CBD-7A8A-4360-BADD-96C1BDE66F1B}" type="pres">
      <dgm:prSet presAssocID="{1DC404D4-BB13-45E1-8B19-916ED175238D}" presName="parentText" presStyleLbl="node1" presStyleIdx="3" presStyleCnt="4">
        <dgm:presLayoutVars>
          <dgm:chMax val="0"/>
          <dgm:bulletEnabled val="1"/>
        </dgm:presLayoutVars>
      </dgm:prSet>
      <dgm:spPr/>
      <dgm:t>
        <a:bodyPr/>
        <a:lstStyle/>
        <a:p>
          <a:endParaRPr lang="es-CL"/>
        </a:p>
      </dgm:t>
    </dgm:pt>
  </dgm:ptLst>
  <dgm:cxnLst>
    <dgm:cxn modelId="{D9292FD1-6AB0-470A-9ED9-F3CC33724280}" srcId="{E1B43C05-A173-4708-B7EE-F32DAC2A1F0A}" destId="{9243AF89-5AAD-4EDD-975B-A4F7F1B2F40E}" srcOrd="1" destOrd="0" parTransId="{4CD30A0F-682D-486A-82BC-B6B98029C7E5}" sibTransId="{15126BCF-C135-48E8-8289-C8A5BBFCC059}"/>
    <dgm:cxn modelId="{F3043620-70A7-4511-B38C-01800CDD7D09}" type="presOf" srcId="{E1B43C05-A173-4708-B7EE-F32DAC2A1F0A}" destId="{FCE7853F-3B0B-48BC-9A2D-F11F126C5E08}" srcOrd="0" destOrd="0" presId="urn:microsoft.com/office/officeart/2005/8/layout/vList2"/>
    <dgm:cxn modelId="{644F7760-27E4-425E-BBE4-DD7158715C0B}" srcId="{E1B43C05-A173-4708-B7EE-F32DAC2A1F0A}" destId="{E67AFB1B-2388-4888-A452-7341B3F3856F}" srcOrd="2" destOrd="0" parTransId="{8D4E8E78-8C30-49C3-AF37-9AA9A0EB80C8}" sibTransId="{65022E3E-0A41-4B8D-A9D4-C45F2404BF3A}"/>
    <dgm:cxn modelId="{EE6013CA-A89F-4E1C-8AAC-5F6693456B2C}" type="presOf" srcId="{9243AF89-5AAD-4EDD-975B-A4F7F1B2F40E}" destId="{2D56D32E-6C08-4FA3-B488-519B8DD6943B}" srcOrd="0" destOrd="0" presId="urn:microsoft.com/office/officeart/2005/8/layout/vList2"/>
    <dgm:cxn modelId="{1CFF6676-41F7-493D-96A1-E59C8704FBC3}" srcId="{E1B43C05-A173-4708-B7EE-F32DAC2A1F0A}" destId="{1DC404D4-BB13-45E1-8B19-916ED175238D}" srcOrd="3" destOrd="0" parTransId="{356F4E14-B252-4A6A-A39C-4C7CAD7D1788}" sibTransId="{17482EA1-C573-4719-8A4E-D080455CEED6}"/>
    <dgm:cxn modelId="{76713821-F111-448E-A7A9-92FBFC66322E}" srcId="{E1B43C05-A173-4708-B7EE-F32DAC2A1F0A}" destId="{C7393505-BF50-41D8-94E6-13AE88254F60}" srcOrd="0" destOrd="0" parTransId="{2DD94257-CD9C-4A99-A7A9-D3BED3CBBE79}" sibTransId="{C65E2BD0-4D08-4C0E-942C-DBF205CB1D5C}"/>
    <dgm:cxn modelId="{6886770B-3083-43EE-89B0-282C367C5D91}" type="presOf" srcId="{C7393505-BF50-41D8-94E6-13AE88254F60}" destId="{2056C186-8878-4D49-9DF3-E911911B5C60}" srcOrd="0" destOrd="0" presId="urn:microsoft.com/office/officeart/2005/8/layout/vList2"/>
    <dgm:cxn modelId="{4210CAB0-E505-48FE-9542-F085ABB7BA7B}" type="presOf" srcId="{1DC404D4-BB13-45E1-8B19-916ED175238D}" destId="{A12E8CBD-7A8A-4360-BADD-96C1BDE66F1B}" srcOrd="0" destOrd="0" presId="urn:microsoft.com/office/officeart/2005/8/layout/vList2"/>
    <dgm:cxn modelId="{DB23D25F-C016-4E37-8A8F-EF7DFEA72C64}" type="presOf" srcId="{E67AFB1B-2388-4888-A452-7341B3F3856F}" destId="{F32BBB0F-BDBF-4E5B-B205-7D7A0B166D71}" srcOrd="0" destOrd="0" presId="urn:microsoft.com/office/officeart/2005/8/layout/vList2"/>
    <dgm:cxn modelId="{A74B7EA1-9437-4A53-BE30-8DEB37FC1D66}" type="presParOf" srcId="{FCE7853F-3B0B-48BC-9A2D-F11F126C5E08}" destId="{2056C186-8878-4D49-9DF3-E911911B5C60}" srcOrd="0" destOrd="0" presId="urn:microsoft.com/office/officeart/2005/8/layout/vList2"/>
    <dgm:cxn modelId="{7F185997-2A8A-4C50-91B0-652636C659A3}" type="presParOf" srcId="{FCE7853F-3B0B-48BC-9A2D-F11F126C5E08}" destId="{3AB38760-F25F-4B5F-A5E4-FBD2B38194FE}" srcOrd="1" destOrd="0" presId="urn:microsoft.com/office/officeart/2005/8/layout/vList2"/>
    <dgm:cxn modelId="{FAB426EC-5BBB-4FDC-8A52-52039FE92E4F}" type="presParOf" srcId="{FCE7853F-3B0B-48BC-9A2D-F11F126C5E08}" destId="{2D56D32E-6C08-4FA3-B488-519B8DD6943B}" srcOrd="2" destOrd="0" presId="urn:microsoft.com/office/officeart/2005/8/layout/vList2"/>
    <dgm:cxn modelId="{1860B712-5856-4B52-925C-95558DBD53A7}" type="presParOf" srcId="{FCE7853F-3B0B-48BC-9A2D-F11F126C5E08}" destId="{777D0E98-7251-48BF-A3DC-177E99246419}" srcOrd="3" destOrd="0" presId="urn:microsoft.com/office/officeart/2005/8/layout/vList2"/>
    <dgm:cxn modelId="{6E4E55D6-DA3F-4B32-8C09-E874A72D5AFE}" type="presParOf" srcId="{FCE7853F-3B0B-48BC-9A2D-F11F126C5E08}" destId="{F32BBB0F-BDBF-4E5B-B205-7D7A0B166D71}" srcOrd="4" destOrd="0" presId="urn:microsoft.com/office/officeart/2005/8/layout/vList2"/>
    <dgm:cxn modelId="{3F511EF0-1D94-4768-9EEE-EB204E180D35}" type="presParOf" srcId="{FCE7853F-3B0B-48BC-9A2D-F11F126C5E08}" destId="{F59FE0A6-800B-44D1-9560-1CB89A969CC7}" srcOrd="5" destOrd="0" presId="urn:microsoft.com/office/officeart/2005/8/layout/vList2"/>
    <dgm:cxn modelId="{11863274-C7EC-41D4-ACED-E7F958BB5C07}" type="presParOf" srcId="{FCE7853F-3B0B-48BC-9A2D-F11F126C5E08}" destId="{A12E8CBD-7A8A-4360-BADD-96C1BDE66F1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2191416-2B09-4266-8E9E-2F21FEDAD49C}"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es-ES"/>
        </a:p>
      </dgm:t>
    </dgm:pt>
    <dgm:pt modelId="{C34885EB-220E-441A-BF6C-44A9BC66D2A6}">
      <dgm:prSet custT="1"/>
      <dgm:spPr/>
      <dgm:t>
        <a:bodyPr/>
        <a:lstStyle/>
        <a:p>
          <a:pPr rtl="0"/>
          <a:r>
            <a:rPr lang="es-MX" sz="1600" dirty="0" smtClean="0"/>
            <a:t>e.	Existen claras deficiencias presupuestarias en la implementación de la Respuesta Regional Integrada, RRI,  el presupuesto está estancado (145 millones por año), lo cual resulta ampliamente insuficiente. Esto se mantiene en el periodo 2005 hasta el 2018.</a:t>
          </a:r>
          <a:endParaRPr lang="es-MX" sz="1600" dirty="0"/>
        </a:p>
      </dgm:t>
    </dgm:pt>
    <dgm:pt modelId="{E59B6DFF-EBB5-47FD-95E7-2ACF9B578592}" type="parTrans" cxnId="{6AC57047-42FF-4347-94B8-2A07A95F89D3}">
      <dgm:prSet/>
      <dgm:spPr/>
      <dgm:t>
        <a:bodyPr/>
        <a:lstStyle/>
        <a:p>
          <a:endParaRPr lang="es-ES"/>
        </a:p>
      </dgm:t>
    </dgm:pt>
    <dgm:pt modelId="{C7BDEFEA-BCF6-4225-BEA9-019CC8FFDA3A}" type="sibTrans" cxnId="{6AC57047-42FF-4347-94B8-2A07A95F89D3}">
      <dgm:prSet/>
      <dgm:spPr/>
      <dgm:t>
        <a:bodyPr/>
        <a:lstStyle/>
        <a:p>
          <a:endParaRPr lang="es-ES"/>
        </a:p>
      </dgm:t>
    </dgm:pt>
    <dgm:pt modelId="{9351A8D1-933C-4811-B662-939EAAC2BFA2}">
      <dgm:prSet custT="1"/>
      <dgm:spPr/>
      <dgm:t>
        <a:bodyPr/>
        <a:lstStyle/>
        <a:p>
          <a:pPr rtl="0"/>
          <a:r>
            <a:rPr lang="es-MX" sz="1600" dirty="0" smtClean="0"/>
            <a:t>f.	Las recomendaciones de la Segunda Evaluación de la DIPRES en el 2010 no fueron implementadas en a pesar de ser recibidas por la Subsecretaria de salud Liliana </a:t>
          </a:r>
          <a:r>
            <a:rPr lang="es-MX" sz="1600" dirty="0" err="1" smtClean="0"/>
            <a:t>Jadue</a:t>
          </a:r>
          <a:r>
            <a:rPr lang="es-MX" sz="1600" dirty="0" smtClean="0"/>
            <a:t>. Las mismas indicaban la necesidad de mejorar las coberturas en las poblaciones clave.</a:t>
          </a:r>
          <a:endParaRPr lang="es-MX" sz="1600" dirty="0"/>
        </a:p>
      </dgm:t>
    </dgm:pt>
    <dgm:pt modelId="{46DA8912-9D81-4E04-B55D-47052F9A86CA}" type="parTrans" cxnId="{7F2F3955-5D0B-4FAF-BF02-CD54CDAA8618}">
      <dgm:prSet/>
      <dgm:spPr/>
      <dgm:t>
        <a:bodyPr/>
        <a:lstStyle/>
        <a:p>
          <a:endParaRPr lang="es-ES"/>
        </a:p>
      </dgm:t>
    </dgm:pt>
    <dgm:pt modelId="{F4DF0896-2AB6-4AB5-A0D7-76B64E3A402C}" type="sibTrans" cxnId="{7F2F3955-5D0B-4FAF-BF02-CD54CDAA8618}">
      <dgm:prSet/>
      <dgm:spPr/>
      <dgm:t>
        <a:bodyPr/>
        <a:lstStyle/>
        <a:p>
          <a:endParaRPr lang="es-ES"/>
        </a:p>
      </dgm:t>
    </dgm:pt>
    <dgm:pt modelId="{7B299A22-26AE-49A2-8CE6-E53625D07D95}">
      <dgm:prSet custT="1"/>
      <dgm:spPr/>
      <dgm:t>
        <a:bodyPr/>
        <a:lstStyle/>
        <a:p>
          <a:pPr rtl="0"/>
          <a:r>
            <a:rPr lang="es-MX" sz="1600" dirty="0" smtClean="0"/>
            <a:t>g.	El Sistema Público de Salud presenta barreras de acceso para hombres en la realización del examen, los exámenes realizados llegan casi al 70% en población de mujeres, la cual es contradictorio en una epidemia concentrada en Hombres que tiene sexo con hombres.</a:t>
          </a:r>
          <a:endParaRPr lang="es-MX" sz="1600" dirty="0"/>
        </a:p>
      </dgm:t>
    </dgm:pt>
    <dgm:pt modelId="{B8A4FFD3-DB75-4886-BA5B-C1A8E8420CBF}" type="parTrans" cxnId="{CA2EF070-895A-49EF-8E7D-EBCC20E0F1A4}">
      <dgm:prSet/>
      <dgm:spPr/>
      <dgm:t>
        <a:bodyPr/>
        <a:lstStyle/>
        <a:p>
          <a:endParaRPr lang="es-ES"/>
        </a:p>
      </dgm:t>
    </dgm:pt>
    <dgm:pt modelId="{AFB5B69F-9745-414F-AC37-2F771178756A}" type="sibTrans" cxnId="{CA2EF070-895A-49EF-8E7D-EBCC20E0F1A4}">
      <dgm:prSet/>
      <dgm:spPr/>
      <dgm:t>
        <a:bodyPr/>
        <a:lstStyle/>
        <a:p>
          <a:endParaRPr lang="es-ES"/>
        </a:p>
      </dgm:t>
    </dgm:pt>
    <dgm:pt modelId="{46D65E64-EFD8-4D24-9261-FDBF6031E024}">
      <dgm:prSet custT="1"/>
      <dgm:spPr/>
      <dgm:t>
        <a:bodyPr/>
        <a:lstStyle/>
        <a:p>
          <a:pPr rtl="0"/>
          <a:r>
            <a:rPr lang="es-MX" sz="1600" dirty="0" smtClean="0"/>
            <a:t>h.	La ausencia de campañas permanentes ha repercutido en la percepción del riesgo frente al VIH</a:t>
          </a:r>
          <a:endParaRPr lang="es-MX" sz="1600" dirty="0"/>
        </a:p>
      </dgm:t>
    </dgm:pt>
    <dgm:pt modelId="{D100903E-DC6B-439D-A5B2-9A83C2627973}" type="parTrans" cxnId="{FEFF8B55-3A62-4152-BB5B-63C4E9E4EAA4}">
      <dgm:prSet/>
      <dgm:spPr/>
      <dgm:t>
        <a:bodyPr/>
        <a:lstStyle/>
        <a:p>
          <a:endParaRPr lang="es-ES"/>
        </a:p>
      </dgm:t>
    </dgm:pt>
    <dgm:pt modelId="{64549B53-7DE0-45E1-A5E1-02168ECC4A30}" type="sibTrans" cxnId="{FEFF8B55-3A62-4152-BB5B-63C4E9E4EAA4}">
      <dgm:prSet/>
      <dgm:spPr/>
      <dgm:t>
        <a:bodyPr/>
        <a:lstStyle/>
        <a:p>
          <a:endParaRPr lang="es-ES"/>
        </a:p>
      </dgm:t>
    </dgm:pt>
    <dgm:pt modelId="{B2827A6E-FC6E-480F-A567-0D346FB500EB}">
      <dgm:prSet custT="1"/>
      <dgm:spPr/>
      <dgm:t>
        <a:bodyPr/>
        <a:lstStyle/>
        <a:p>
          <a:pPr rtl="0"/>
          <a:r>
            <a:rPr lang="es-MX" sz="1600" dirty="0" smtClean="0"/>
            <a:t>i.	Las Campañas de testeo no han logrado llegar a las poblaciones clave, en particular la de Hombres gay y mujeres </a:t>
          </a:r>
          <a:r>
            <a:rPr lang="es-MX" sz="1600" dirty="0" err="1" smtClean="0"/>
            <a:t>trans</a:t>
          </a:r>
          <a:r>
            <a:rPr lang="es-MX" sz="1600" dirty="0" smtClean="0"/>
            <a:t>.</a:t>
          </a:r>
          <a:endParaRPr lang="es-MX" sz="1600" dirty="0"/>
        </a:p>
      </dgm:t>
    </dgm:pt>
    <dgm:pt modelId="{F6C10986-AD19-4427-831F-65E5ED0CC092}" type="parTrans" cxnId="{41FC5A97-8E6D-48BA-9EA3-4ECAEEE0FBAC}">
      <dgm:prSet/>
      <dgm:spPr/>
      <dgm:t>
        <a:bodyPr/>
        <a:lstStyle/>
        <a:p>
          <a:endParaRPr lang="es-ES"/>
        </a:p>
      </dgm:t>
    </dgm:pt>
    <dgm:pt modelId="{C6913324-B10C-4EDE-A4A2-A69E78376901}" type="sibTrans" cxnId="{41FC5A97-8E6D-48BA-9EA3-4ECAEEE0FBAC}">
      <dgm:prSet/>
      <dgm:spPr/>
      <dgm:t>
        <a:bodyPr/>
        <a:lstStyle/>
        <a:p>
          <a:endParaRPr lang="es-ES"/>
        </a:p>
      </dgm:t>
    </dgm:pt>
    <dgm:pt modelId="{CDF5B0B7-77F9-4006-A009-7EFCBE7AD5BF}" type="pres">
      <dgm:prSet presAssocID="{A2191416-2B09-4266-8E9E-2F21FEDAD49C}" presName="linear" presStyleCnt="0">
        <dgm:presLayoutVars>
          <dgm:animLvl val="lvl"/>
          <dgm:resizeHandles val="exact"/>
        </dgm:presLayoutVars>
      </dgm:prSet>
      <dgm:spPr/>
      <dgm:t>
        <a:bodyPr/>
        <a:lstStyle/>
        <a:p>
          <a:endParaRPr lang="es-CL"/>
        </a:p>
      </dgm:t>
    </dgm:pt>
    <dgm:pt modelId="{C4B46FA1-D971-49D6-9681-CB4E3FC5314D}" type="pres">
      <dgm:prSet presAssocID="{C34885EB-220E-441A-BF6C-44A9BC66D2A6}" presName="parentText" presStyleLbl="node1" presStyleIdx="0" presStyleCnt="5">
        <dgm:presLayoutVars>
          <dgm:chMax val="0"/>
          <dgm:bulletEnabled val="1"/>
        </dgm:presLayoutVars>
      </dgm:prSet>
      <dgm:spPr/>
      <dgm:t>
        <a:bodyPr/>
        <a:lstStyle/>
        <a:p>
          <a:endParaRPr lang="es-CL"/>
        </a:p>
      </dgm:t>
    </dgm:pt>
    <dgm:pt modelId="{8A17AD90-2D19-4692-ABCB-8B82F417196A}" type="pres">
      <dgm:prSet presAssocID="{C7BDEFEA-BCF6-4225-BEA9-019CC8FFDA3A}" presName="spacer" presStyleCnt="0"/>
      <dgm:spPr/>
    </dgm:pt>
    <dgm:pt modelId="{5590A677-FAC4-464A-809F-178DC3F8BB24}" type="pres">
      <dgm:prSet presAssocID="{9351A8D1-933C-4811-B662-939EAAC2BFA2}" presName="parentText" presStyleLbl="node1" presStyleIdx="1" presStyleCnt="5">
        <dgm:presLayoutVars>
          <dgm:chMax val="0"/>
          <dgm:bulletEnabled val="1"/>
        </dgm:presLayoutVars>
      </dgm:prSet>
      <dgm:spPr/>
      <dgm:t>
        <a:bodyPr/>
        <a:lstStyle/>
        <a:p>
          <a:endParaRPr lang="es-CL"/>
        </a:p>
      </dgm:t>
    </dgm:pt>
    <dgm:pt modelId="{EBAA88FE-92F3-4B25-9902-7463BAE42FCB}" type="pres">
      <dgm:prSet presAssocID="{F4DF0896-2AB6-4AB5-A0D7-76B64E3A402C}" presName="spacer" presStyleCnt="0"/>
      <dgm:spPr/>
    </dgm:pt>
    <dgm:pt modelId="{9D0235BA-AF19-483E-A27D-76EEF3ED4655}" type="pres">
      <dgm:prSet presAssocID="{7B299A22-26AE-49A2-8CE6-E53625D07D95}" presName="parentText" presStyleLbl="node1" presStyleIdx="2" presStyleCnt="5">
        <dgm:presLayoutVars>
          <dgm:chMax val="0"/>
          <dgm:bulletEnabled val="1"/>
        </dgm:presLayoutVars>
      </dgm:prSet>
      <dgm:spPr/>
      <dgm:t>
        <a:bodyPr/>
        <a:lstStyle/>
        <a:p>
          <a:endParaRPr lang="es-CL"/>
        </a:p>
      </dgm:t>
    </dgm:pt>
    <dgm:pt modelId="{75DA2B1B-9B86-4627-8762-D106826AA4C2}" type="pres">
      <dgm:prSet presAssocID="{AFB5B69F-9745-414F-AC37-2F771178756A}" presName="spacer" presStyleCnt="0"/>
      <dgm:spPr/>
    </dgm:pt>
    <dgm:pt modelId="{BF643509-828F-42F6-B959-F3DEAC3373ED}" type="pres">
      <dgm:prSet presAssocID="{46D65E64-EFD8-4D24-9261-FDBF6031E024}" presName="parentText" presStyleLbl="node1" presStyleIdx="3" presStyleCnt="5">
        <dgm:presLayoutVars>
          <dgm:chMax val="0"/>
          <dgm:bulletEnabled val="1"/>
        </dgm:presLayoutVars>
      </dgm:prSet>
      <dgm:spPr/>
      <dgm:t>
        <a:bodyPr/>
        <a:lstStyle/>
        <a:p>
          <a:endParaRPr lang="es-CL"/>
        </a:p>
      </dgm:t>
    </dgm:pt>
    <dgm:pt modelId="{1E2FBDDF-F1DC-474F-8DAC-4B922DE5C08D}" type="pres">
      <dgm:prSet presAssocID="{64549B53-7DE0-45E1-A5E1-02168ECC4A30}" presName="spacer" presStyleCnt="0"/>
      <dgm:spPr/>
    </dgm:pt>
    <dgm:pt modelId="{83265784-9428-417B-A1DD-67F370E75F84}" type="pres">
      <dgm:prSet presAssocID="{B2827A6E-FC6E-480F-A567-0D346FB500EB}" presName="parentText" presStyleLbl="node1" presStyleIdx="4" presStyleCnt="5">
        <dgm:presLayoutVars>
          <dgm:chMax val="0"/>
          <dgm:bulletEnabled val="1"/>
        </dgm:presLayoutVars>
      </dgm:prSet>
      <dgm:spPr/>
      <dgm:t>
        <a:bodyPr/>
        <a:lstStyle/>
        <a:p>
          <a:endParaRPr lang="es-CL"/>
        </a:p>
      </dgm:t>
    </dgm:pt>
  </dgm:ptLst>
  <dgm:cxnLst>
    <dgm:cxn modelId="{C2E2CA3F-9FAE-43A9-94C3-CE39575A7D03}" type="presOf" srcId="{B2827A6E-FC6E-480F-A567-0D346FB500EB}" destId="{83265784-9428-417B-A1DD-67F370E75F84}" srcOrd="0" destOrd="0" presId="urn:microsoft.com/office/officeart/2005/8/layout/vList2"/>
    <dgm:cxn modelId="{6AC57047-42FF-4347-94B8-2A07A95F89D3}" srcId="{A2191416-2B09-4266-8E9E-2F21FEDAD49C}" destId="{C34885EB-220E-441A-BF6C-44A9BC66D2A6}" srcOrd="0" destOrd="0" parTransId="{E59B6DFF-EBB5-47FD-95E7-2ACF9B578592}" sibTransId="{C7BDEFEA-BCF6-4225-BEA9-019CC8FFDA3A}"/>
    <dgm:cxn modelId="{7F2F3955-5D0B-4FAF-BF02-CD54CDAA8618}" srcId="{A2191416-2B09-4266-8E9E-2F21FEDAD49C}" destId="{9351A8D1-933C-4811-B662-939EAAC2BFA2}" srcOrd="1" destOrd="0" parTransId="{46DA8912-9D81-4E04-B55D-47052F9A86CA}" sibTransId="{F4DF0896-2AB6-4AB5-A0D7-76B64E3A402C}"/>
    <dgm:cxn modelId="{CA2EF070-895A-49EF-8E7D-EBCC20E0F1A4}" srcId="{A2191416-2B09-4266-8E9E-2F21FEDAD49C}" destId="{7B299A22-26AE-49A2-8CE6-E53625D07D95}" srcOrd="2" destOrd="0" parTransId="{B8A4FFD3-DB75-4886-BA5B-C1A8E8420CBF}" sibTransId="{AFB5B69F-9745-414F-AC37-2F771178756A}"/>
    <dgm:cxn modelId="{B0A47103-94D4-4BF3-9674-831A4A385C2A}" type="presOf" srcId="{7B299A22-26AE-49A2-8CE6-E53625D07D95}" destId="{9D0235BA-AF19-483E-A27D-76EEF3ED4655}" srcOrd="0" destOrd="0" presId="urn:microsoft.com/office/officeart/2005/8/layout/vList2"/>
    <dgm:cxn modelId="{DCB3E438-6255-4F02-8B0C-6F944665CED0}" type="presOf" srcId="{46D65E64-EFD8-4D24-9261-FDBF6031E024}" destId="{BF643509-828F-42F6-B959-F3DEAC3373ED}" srcOrd="0" destOrd="0" presId="urn:microsoft.com/office/officeart/2005/8/layout/vList2"/>
    <dgm:cxn modelId="{17F703AA-937A-46EB-B83C-B687300676F5}" type="presOf" srcId="{C34885EB-220E-441A-BF6C-44A9BC66D2A6}" destId="{C4B46FA1-D971-49D6-9681-CB4E3FC5314D}" srcOrd="0" destOrd="0" presId="urn:microsoft.com/office/officeart/2005/8/layout/vList2"/>
    <dgm:cxn modelId="{0805EF1D-F277-402F-99B2-EBEEF70225EF}" type="presOf" srcId="{A2191416-2B09-4266-8E9E-2F21FEDAD49C}" destId="{CDF5B0B7-77F9-4006-A009-7EFCBE7AD5BF}" srcOrd="0" destOrd="0" presId="urn:microsoft.com/office/officeart/2005/8/layout/vList2"/>
    <dgm:cxn modelId="{41FC5A97-8E6D-48BA-9EA3-4ECAEEE0FBAC}" srcId="{A2191416-2B09-4266-8E9E-2F21FEDAD49C}" destId="{B2827A6E-FC6E-480F-A567-0D346FB500EB}" srcOrd="4" destOrd="0" parTransId="{F6C10986-AD19-4427-831F-65E5ED0CC092}" sibTransId="{C6913324-B10C-4EDE-A4A2-A69E78376901}"/>
    <dgm:cxn modelId="{C5E9D0F2-C72F-431A-902D-7B66BDACEE89}" type="presOf" srcId="{9351A8D1-933C-4811-B662-939EAAC2BFA2}" destId="{5590A677-FAC4-464A-809F-178DC3F8BB24}" srcOrd="0" destOrd="0" presId="urn:microsoft.com/office/officeart/2005/8/layout/vList2"/>
    <dgm:cxn modelId="{FEFF8B55-3A62-4152-BB5B-63C4E9E4EAA4}" srcId="{A2191416-2B09-4266-8E9E-2F21FEDAD49C}" destId="{46D65E64-EFD8-4D24-9261-FDBF6031E024}" srcOrd="3" destOrd="0" parTransId="{D100903E-DC6B-439D-A5B2-9A83C2627973}" sibTransId="{64549B53-7DE0-45E1-A5E1-02168ECC4A30}"/>
    <dgm:cxn modelId="{8AE5A091-6CF1-49F6-A092-B6BDFF716602}" type="presParOf" srcId="{CDF5B0B7-77F9-4006-A009-7EFCBE7AD5BF}" destId="{C4B46FA1-D971-49D6-9681-CB4E3FC5314D}" srcOrd="0" destOrd="0" presId="urn:microsoft.com/office/officeart/2005/8/layout/vList2"/>
    <dgm:cxn modelId="{CDE43E1A-09FC-4A71-8F4B-4C8A04DF29C1}" type="presParOf" srcId="{CDF5B0B7-77F9-4006-A009-7EFCBE7AD5BF}" destId="{8A17AD90-2D19-4692-ABCB-8B82F417196A}" srcOrd="1" destOrd="0" presId="urn:microsoft.com/office/officeart/2005/8/layout/vList2"/>
    <dgm:cxn modelId="{BE631141-BD27-4AD5-8D8B-8922FDD6D835}" type="presParOf" srcId="{CDF5B0B7-77F9-4006-A009-7EFCBE7AD5BF}" destId="{5590A677-FAC4-464A-809F-178DC3F8BB24}" srcOrd="2" destOrd="0" presId="urn:microsoft.com/office/officeart/2005/8/layout/vList2"/>
    <dgm:cxn modelId="{7EC6283B-D67D-4186-A3B4-867B3EF3DBF0}" type="presParOf" srcId="{CDF5B0B7-77F9-4006-A009-7EFCBE7AD5BF}" destId="{EBAA88FE-92F3-4B25-9902-7463BAE42FCB}" srcOrd="3" destOrd="0" presId="urn:microsoft.com/office/officeart/2005/8/layout/vList2"/>
    <dgm:cxn modelId="{D8051BAA-B810-4EAB-B26A-9DC871D863BF}" type="presParOf" srcId="{CDF5B0B7-77F9-4006-A009-7EFCBE7AD5BF}" destId="{9D0235BA-AF19-483E-A27D-76EEF3ED4655}" srcOrd="4" destOrd="0" presId="urn:microsoft.com/office/officeart/2005/8/layout/vList2"/>
    <dgm:cxn modelId="{8248A109-2684-4403-A683-F6E3605E9EE0}" type="presParOf" srcId="{CDF5B0B7-77F9-4006-A009-7EFCBE7AD5BF}" destId="{75DA2B1B-9B86-4627-8762-D106826AA4C2}" srcOrd="5" destOrd="0" presId="urn:microsoft.com/office/officeart/2005/8/layout/vList2"/>
    <dgm:cxn modelId="{3C7D1DDA-101E-49A2-BA7A-960BCF6FFE50}" type="presParOf" srcId="{CDF5B0B7-77F9-4006-A009-7EFCBE7AD5BF}" destId="{BF643509-828F-42F6-B959-F3DEAC3373ED}" srcOrd="6" destOrd="0" presId="urn:microsoft.com/office/officeart/2005/8/layout/vList2"/>
    <dgm:cxn modelId="{17C3507E-3ABB-4C94-8698-15342EF5B6BC}" type="presParOf" srcId="{CDF5B0B7-77F9-4006-A009-7EFCBE7AD5BF}" destId="{1E2FBDDF-F1DC-474F-8DAC-4B922DE5C08D}" srcOrd="7" destOrd="0" presId="urn:microsoft.com/office/officeart/2005/8/layout/vList2"/>
    <dgm:cxn modelId="{1919D140-1632-4956-BEC3-DD64583B336E}" type="presParOf" srcId="{CDF5B0B7-77F9-4006-A009-7EFCBE7AD5BF}" destId="{83265784-9428-417B-A1DD-67F370E75F8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CD239C-BEAF-46BE-94BE-8432DADA02BD}" type="datetimeFigureOut">
              <a:rPr lang="es-ES" smtClean="0"/>
              <a:pPr/>
              <a:t>01/04/2019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1EA5A6-22B4-4694-86C8-9AE154BBBEA6}" type="slidenum">
              <a:rPr lang="es-ES" smtClean="0"/>
              <a:pPr/>
              <a:t>‹Nº›</a:t>
            </a:fld>
            <a:endParaRPr lang="es-ES"/>
          </a:p>
        </p:txBody>
      </p:sp>
    </p:spTree>
    <p:extLst>
      <p:ext uri="{BB962C8B-B14F-4D97-AF65-F5344CB8AC3E}">
        <p14:creationId xmlns:p14="http://schemas.microsoft.com/office/powerpoint/2010/main" val="3763604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A91EA5A6-22B4-4694-86C8-9AE154BBBEA6}" type="slidenum">
              <a:rPr lang="es-ES" smtClean="0"/>
              <a:pPr/>
              <a:t>1</a:t>
            </a:fld>
            <a:endParaRPr lang="es-ES"/>
          </a:p>
        </p:txBody>
      </p:sp>
    </p:spTree>
    <p:extLst>
      <p:ext uri="{BB962C8B-B14F-4D97-AF65-F5344CB8AC3E}">
        <p14:creationId xmlns:p14="http://schemas.microsoft.com/office/powerpoint/2010/main" val="1880179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823308"/>
            <a:ext cx="7772400" cy="965578"/>
          </a:xfrm>
        </p:spPr>
        <p:txBody>
          <a:bodyPr/>
          <a:lstStyle>
            <a:lvl1pPr>
              <a:defRPr b="1" i="0">
                <a:latin typeface="Century Gothic"/>
                <a:cs typeface="Century Gothic"/>
              </a:defRPr>
            </a:lvl1pPr>
          </a:lstStyle>
          <a:p>
            <a:r>
              <a:rPr lang="es-ES" smtClean="0"/>
              <a:t>Haga clic para modificar el estilo de título del patrón</a:t>
            </a:r>
            <a:endParaRPr lang="es-ES_tradnl"/>
          </a:p>
        </p:txBody>
      </p:sp>
      <p:sp>
        <p:nvSpPr>
          <p:cNvPr id="3" name="Subtítulo 2"/>
          <p:cNvSpPr>
            <a:spLocks noGrp="1"/>
          </p:cNvSpPr>
          <p:nvPr>
            <p:ph type="subTitle" idx="1"/>
          </p:nvPr>
        </p:nvSpPr>
        <p:spPr>
          <a:xfrm>
            <a:off x="685800" y="3788886"/>
            <a:ext cx="7772400" cy="835324"/>
          </a:xfrm>
        </p:spPr>
        <p:txBody>
          <a:bodyPr>
            <a:normAutofit/>
          </a:bodyPr>
          <a:lstStyle>
            <a:lvl1pPr marL="0" indent="0" algn="ctr">
              <a:buNone/>
              <a:defRPr sz="2000">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dirty="0"/>
          </a:p>
        </p:txBody>
      </p:sp>
      <p:sp>
        <p:nvSpPr>
          <p:cNvPr id="4" name="Marcador de fecha 3"/>
          <p:cNvSpPr>
            <a:spLocks noGrp="1"/>
          </p:cNvSpPr>
          <p:nvPr>
            <p:ph type="dt" sz="half" idx="10"/>
          </p:nvPr>
        </p:nvSpPr>
        <p:spPr>
          <a:xfrm>
            <a:off x="6592888" y="303213"/>
            <a:ext cx="2133600" cy="365125"/>
          </a:xfrm>
          <a:prstGeom prst="rect">
            <a:avLst/>
          </a:prstGeom>
        </p:spPr>
        <p:txBody>
          <a:bodyPr vert="horz" wrap="square" lIns="91440" tIns="45720" rIns="91440" bIns="45720" numCol="1" anchor="t" anchorCtr="0" compatLnSpc="1">
            <a:prstTxWarp prst="textNoShape">
              <a:avLst/>
            </a:prstTxWarp>
          </a:bodyPr>
          <a:lstStyle>
            <a:lvl1pPr algn="r">
              <a:defRPr sz="1600">
                <a:solidFill>
                  <a:srgbClr val="7F7F7F"/>
                </a:solidFill>
                <a:latin typeface="Century Gothic" charset="0"/>
                <a:ea typeface="ＭＳ Ｐゴシック" charset="-128"/>
                <a:cs typeface="+mn-cs"/>
              </a:defRPr>
            </a:lvl1pPr>
          </a:lstStyle>
          <a:p>
            <a:pPr>
              <a:defRPr/>
            </a:pPr>
            <a:fld id="{BF0A7365-D8D1-444E-B82C-9D6D017D5543}" type="datetime1">
              <a:rPr lang="es-ES_tradnl"/>
              <a:pPr>
                <a:defRPr/>
              </a:pPr>
              <a:t>01/04/2019</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dirty="0"/>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contenido 2"/>
          <p:cNvSpPr>
            <a:spLocks noGrp="1"/>
          </p:cNvSpPr>
          <p:nvPr>
            <p:ph sz="half" idx="1"/>
          </p:nvPr>
        </p:nvSpPr>
        <p:spPr>
          <a:xfrm>
            <a:off x="457200" y="1600200"/>
            <a:ext cx="4038600" cy="4525963"/>
          </a:xfrm>
        </p:spPr>
        <p:txBody>
          <a:bodyPr/>
          <a:lstStyle>
            <a:lvl1pPr>
              <a:defRPr sz="2500"/>
            </a:lvl1pPr>
            <a:lvl2pPr>
              <a:defRPr sz="2300"/>
            </a:lvl2pPr>
            <a:lvl3pPr>
              <a:defRPr sz="2000"/>
            </a:lvl3pPr>
            <a:lvl4pPr>
              <a:defRPr sz="1800"/>
            </a:lvl4pPr>
            <a:lvl5pPr>
              <a:defRPr sz="16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dirty="0"/>
          </a:p>
        </p:txBody>
      </p:sp>
      <p:sp>
        <p:nvSpPr>
          <p:cNvPr id="4" name="Marcador de contenido 3"/>
          <p:cNvSpPr>
            <a:spLocks noGrp="1"/>
          </p:cNvSpPr>
          <p:nvPr>
            <p:ph sz="half" idx="2"/>
          </p:nvPr>
        </p:nvSpPr>
        <p:spPr>
          <a:xfrm>
            <a:off x="4648200" y="1600200"/>
            <a:ext cx="4038600" cy="4525963"/>
          </a:xfrm>
        </p:spPr>
        <p:txBody>
          <a:bodyPr/>
          <a:lstStyle>
            <a:lvl1pPr>
              <a:defRPr sz="2500"/>
            </a:lvl1pPr>
            <a:lvl2pPr>
              <a:defRPr sz="2300"/>
            </a:lvl2pPr>
            <a:lvl3pPr>
              <a:defRPr sz="2000"/>
            </a:lvl3pPr>
            <a:lvl4pPr>
              <a:defRPr sz="1800"/>
            </a:lvl4pPr>
            <a:lvl5pPr>
              <a:defRPr sz="16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457200" y="1644093"/>
            <a:ext cx="4040188" cy="835094"/>
          </a:xfrm>
        </p:spPr>
        <p:txBody>
          <a:bodyPr anchor="b">
            <a:noAutofit/>
          </a:bodyPr>
          <a:lstStyle>
            <a:lvl1pPr marL="0" indent="0">
              <a:buNone/>
              <a:defRPr sz="2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457200" y="2479187"/>
            <a:ext cx="4040188" cy="3646976"/>
          </a:xfrm>
        </p:spPr>
        <p:txBody>
          <a:bodyPr/>
          <a:lstStyle>
            <a:lvl1pPr>
              <a:defRPr sz="2500"/>
            </a:lvl1pPr>
            <a:lvl2pPr>
              <a:defRPr sz="2300"/>
            </a:lvl2pPr>
            <a:lvl3pPr>
              <a:defRPr sz="2000"/>
            </a:lvl3pPr>
            <a:lvl4pPr>
              <a:defRPr sz="18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dirty="0"/>
          </a:p>
        </p:txBody>
      </p:sp>
      <p:sp>
        <p:nvSpPr>
          <p:cNvPr id="5" name="Marcador de texto 4"/>
          <p:cNvSpPr>
            <a:spLocks noGrp="1"/>
          </p:cNvSpPr>
          <p:nvPr>
            <p:ph type="body" sz="quarter" idx="3"/>
          </p:nvPr>
        </p:nvSpPr>
        <p:spPr>
          <a:xfrm>
            <a:off x="4645025" y="1644093"/>
            <a:ext cx="4041775" cy="835094"/>
          </a:xfrm>
        </p:spPr>
        <p:txBody>
          <a:bodyPr anchor="b">
            <a:noAutofit/>
          </a:bodyPr>
          <a:lstStyle>
            <a:lvl1pPr marL="0" indent="0">
              <a:buNone/>
              <a:defRPr sz="2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45025" y="2479187"/>
            <a:ext cx="4041775" cy="3646975"/>
          </a:xfrm>
        </p:spPr>
        <p:txBody>
          <a:bodyPr/>
          <a:lstStyle>
            <a:lvl1pPr>
              <a:defRPr sz="2500"/>
            </a:lvl1pPr>
            <a:lvl2pPr>
              <a:defRPr sz="2300"/>
            </a:lvl2pPr>
            <a:lvl3pPr>
              <a:defRPr sz="2000"/>
            </a:lvl3pPr>
            <a:lvl4pPr>
              <a:defRPr sz="18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461417"/>
            <a:ext cx="3008313" cy="748106"/>
          </a:xfrm>
        </p:spPr>
        <p:txBody>
          <a:bodyPr anchor="b"/>
          <a:lstStyle>
            <a:lvl1pPr algn="l">
              <a:defRPr sz="2000" b="1"/>
            </a:lvl1pPr>
          </a:lstStyle>
          <a:p>
            <a:r>
              <a:rPr lang="es-ES" smtClean="0"/>
              <a:t>Haga clic para modificar el estilo de título del patrón</a:t>
            </a:r>
            <a:endParaRPr lang="es-ES_tradnl"/>
          </a:p>
        </p:txBody>
      </p:sp>
      <p:sp>
        <p:nvSpPr>
          <p:cNvPr id="3" name="Marcador de contenido 2"/>
          <p:cNvSpPr>
            <a:spLocks noGrp="1"/>
          </p:cNvSpPr>
          <p:nvPr>
            <p:ph idx="1"/>
          </p:nvPr>
        </p:nvSpPr>
        <p:spPr>
          <a:xfrm>
            <a:off x="3575050" y="273050"/>
            <a:ext cx="5111750" cy="5853113"/>
          </a:xfrm>
        </p:spPr>
        <p:txBody>
          <a:bodyPr/>
          <a:lstStyle>
            <a:lvl1pPr>
              <a:defRPr sz="2500"/>
            </a:lvl1pPr>
            <a:lvl2pPr>
              <a:defRPr sz="23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dirty="0"/>
          </a:p>
        </p:txBody>
      </p:sp>
      <p:sp>
        <p:nvSpPr>
          <p:cNvPr id="4" name="Marcador de texto 3"/>
          <p:cNvSpPr>
            <a:spLocks noGrp="1"/>
          </p:cNvSpPr>
          <p:nvPr>
            <p:ph type="body" sz="half" idx="2"/>
          </p:nvPr>
        </p:nvSpPr>
        <p:spPr>
          <a:xfrm>
            <a:off x="457200" y="2209522"/>
            <a:ext cx="3008313" cy="391664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n con título">
    <p:spTree>
      <p:nvGrpSpPr>
        <p:cNvPr id="1" name=""/>
        <p:cNvGrpSpPr/>
        <p:nvPr/>
      </p:nvGrpSpPr>
      <p:grpSpPr>
        <a:xfrm>
          <a:off x="0" y="0"/>
          <a:ext cx="0" cy="0"/>
          <a:chOff x="0" y="0"/>
          <a:chExt cx="0" cy="0"/>
        </a:xfrm>
      </p:grpSpPr>
      <p:sp>
        <p:nvSpPr>
          <p:cNvPr id="5" name="Título 1"/>
          <p:cNvSpPr txBox="1">
            <a:spLocks/>
          </p:cNvSpPr>
          <p:nvPr/>
        </p:nvSpPr>
        <p:spPr>
          <a:xfrm>
            <a:off x="1617663" y="274638"/>
            <a:ext cx="7069137" cy="1143000"/>
          </a:xfrm>
          <a:prstGeom prst="rect">
            <a:avLst/>
          </a:prstGeom>
        </p:spPr>
        <p:txBody>
          <a:bodyPr anchor="ctr">
            <a:normAutofit/>
          </a:bodyPr>
          <a:lstStyle/>
          <a:p>
            <a:pPr algn="ctr">
              <a:defRPr/>
            </a:pPr>
            <a:r>
              <a:rPr lang="es-ES_tradnl" sz="3000" b="1">
                <a:latin typeface="Century Gothic" charset="0"/>
                <a:ea typeface="ＭＳ Ｐゴシック" charset="-128"/>
              </a:rPr>
              <a:t>Clic para editar título</a:t>
            </a:r>
          </a:p>
        </p:txBody>
      </p:sp>
      <p:sp>
        <p:nvSpPr>
          <p:cNvPr id="3" name="Marcador de posición de imagen 2"/>
          <p:cNvSpPr>
            <a:spLocks noGrp="1"/>
          </p:cNvSpPr>
          <p:nvPr>
            <p:ph type="pic" idx="1"/>
          </p:nvPr>
        </p:nvSpPr>
        <p:spPr>
          <a:xfrm>
            <a:off x="1792288" y="1417637"/>
            <a:ext cx="5486400" cy="3949701"/>
          </a:xfrm>
        </p:spPr>
        <p:txBody>
          <a:bodyPr rtlCol="0">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ES_tradnl" noProof="0" dirty="0" smtClean="0"/>
          </a:p>
        </p:txBody>
      </p:sp>
      <p:sp>
        <p:nvSpPr>
          <p:cNvPr id="4" name="Marcador de texto 3"/>
          <p:cNvSpPr>
            <a:spLocks noGrp="1"/>
          </p:cNvSpPr>
          <p:nvPr>
            <p:ph type="body" sz="half" idx="2"/>
          </p:nvPr>
        </p:nvSpPr>
        <p:spPr>
          <a:xfrm>
            <a:off x="1792288" y="5367338"/>
            <a:ext cx="5486400" cy="67840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1617663" y="274638"/>
            <a:ext cx="706913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 para editar título</a:t>
            </a:r>
            <a:endParaRPr lang="es-ES_tradnl" smtClean="0"/>
          </a:p>
        </p:txBody>
      </p:sp>
      <p:sp>
        <p:nvSpPr>
          <p:cNvPr id="1027" name="Marcador de tex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_tradnl" smtClean="0"/>
          </a:p>
        </p:txBody>
      </p:sp>
    </p:spTree>
  </p:cSld>
  <p:clrMap bg1="lt1" tx1="dk1" bg2="lt2" tx2="dk2" accent1="accent1" accent2="accent2" accent3="accent3" accent4="accent4" accent5="accent5" accent6="accent6" hlink="hlink" folHlink="folHlink"/>
  <p:sldLayoutIdLst>
    <p:sldLayoutId id="2147483811" r:id="rId1"/>
    <p:sldLayoutId id="2147483802" r:id="rId2"/>
    <p:sldLayoutId id="2147483803" r:id="rId3"/>
    <p:sldLayoutId id="2147483804" r:id="rId4"/>
    <p:sldLayoutId id="2147483805" r:id="rId5"/>
    <p:sldLayoutId id="2147483806" r:id="rId6"/>
    <p:sldLayoutId id="2147483807" r:id="rId7"/>
    <p:sldLayoutId id="2147483808" r:id="rId8"/>
    <p:sldLayoutId id="2147483812" r:id="rId9"/>
    <p:sldLayoutId id="2147483809" r:id="rId10"/>
    <p:sldLayoutId id="2147483810" r:id="rId11"/>
  </p:sldLayoutIdLst>
  <p:txStyles>
    <p:titleStyle>
      <a:lvl1pPr algn="ctr" defTabSz="457200" rtl="0" eaLnBrk="0" fontAlgn="base" hangingPunct="0">
        <a:spcBef>
          <a:spcPct val="0"/>
        </a:spcBef>
        <a:spcAft>
          <a:spcPct val="0"/>
        </a:spcAft>
        <a:defRPr sz="3000" b="1" kern="1200">
          <a:solidFill>
            <a:schemeClr val="tx1"/>
          </a:solidFill>
          <a:latin typeface="Century Gothic"/>
          <a:ea typeface="ＭＳ Ｐゴシック" charset="-128"/>
          <a:cs typeface="Century Gothic"/>
        </a:defRPr>
      </a:lvl1pPr>
      <a:lvl2pPr algn="ctr" defTabSz="457200" rtl="0" eaLnBrk="0" fontAlgn="base" hangingPunct="0">
        <a:spcBef>
          <a:spcPct val="0"/>
        </a:spcBef>
        <a:spcAft>
          <a:spcPct val="0"/>
        </a:spcAft>
        <a:defRPr sz="3000" b="1">
          <a:solidFill>
            <a:schemeClr val="tx1"/>
          </a:solidFill>
          <a:latin typeface="Century Gothic" charset="0"/>
          <a:ea typeface="ＭＳ Ｐゴシック" charset="-128"/>
          <a:cs typeface="Century Gothic" charset="0"/>
        </a:defRPr>
      </a:lvl2pPr>
      <a:lvl3pPr algn="ctr" defTabSz="457200" rtl="0" eaLnBrk="0" fontAlgn="base" hangingPunct="0">
        <a:spcBef>
          <a:spcPct val="0"/>
        </a:spcBef>
        <a:spcAft>
          <a:spcPct val="0"/>
        </a:spcAft>
        <a:defRPr sz="3000" b="1">
          <a:solidFill>
            <a:schemeClr val="tx1"/>
          </a:solidFill>
          <a:latin typeface="Century Gothic" charset="0"/>
          <a:ea typeface="ＭＳ Ｐゴシック" charset="-128"/>
          <a:cs typeface="Century Gothic" charset="0"/>
        </a:defRPr>
      </a:lvl3pPr>
      <a:lvl4pPr algn="ctr" defTabSz="457200" rtl="0" eaLnBrk="0" fontAlgn="base" hangingPunct="0">
        <a:spcBef>
          <a:spcPct val="0"/>
        </a:spcBef>
        <a:spcAft>
          <a:spcPct val="0"/>
        </a:spcAft>
        <a:defRPr sz="3000" b="1">
          <a:solidFill>
            <a:schemeClr val="tx1"/>
          </a:solidFill>
          <a:latin typeface="Century Gothic" charset="0"/>
          <a:ea typeface="ＭＳ Ｐゴシック" charset="-128"/>
          <a:cs typeface="Century Gothic" charset="0"/>
        </a:defRPr>
      </a:lvl4pPr>
      <a:lvl5pPr algn="ctr" defTabSz="457200" rtl="0" eaLnBrk="0" fontAlgn="base" hangingPunct="0">
        <a:spcBef>
          <a:spcPct val="0"/>
        </a:spcBef>
        <a:spcAft>
          <a:spcPct val="0"/>
        </a:spcAft>
        <a:defRPr sz="3000" b="1">
          <a:solidFill>
            <a:schemeClr val="tx1"/>
          </a:solidFill>
          <a:latin typeface="Century Gothic" charset="0"/>
          <a:ea typeface="ＭＳ Ｐゴシック" charset="-128"/>
          <a:cs typeface="Century Gothic" charset="0"/>
        </a:defRPr>
      </a:lvl5pPr>
      <a:lvl6pPr marL="457200" algn="ctr" defTabSz="457200" rtl="0" eaLnBrk="1" fontAlgn="base" hangingPunct="1">
        <a:spcBef>
          <a:spcPct val="0"/>
        </a:spcBef>
        <a:spcAft>
          <a:spcPct val="0"/>
        </a:spcAft>
        <a:defRPr sz="3000" b="1">
          <a:solidFill>
            <a:schemeClr val="tx1"/>
          </a:solidFill>
          <a:latin typeface="Century Gothic" charset="0"/>
          <a:ea typeface="ＭＳ Ｐゴシック" charset="-128"/>
        </a:defRPr>
      </a:lvl6pPr>
      <a:lvl7pPr marL="914400" algn="ctr" defTabSz="457200" rtl="0" eaLnBrk="1" fontAlgn="base" hangingPunct="1">
        <a:spcBef>
          <a:spcPct val="0"/>
        </a:spcBef>
        <a:spcAft>
          <a:spcPct val="0"/>
        </a:spcAft>
        <a:defRPr sz="3000" b="1">
          <a:solidFill>
            <a:schemeClr val="tx1"/>
          </a:solidFill>
          <a:latin typeface="Century Gothic" charset="0"/>
          <a:ea typeface="ＭＳ Ｐゴシック" charset="-128"/>
        </a:defRPr>
      </a:lvl7pPr>
      <a:lvl8pPr marL="1371600" algn="ctr" defTabSz="457200" rtl="0" eaLnBrk="1" fontAlgn="base" hangingPunct="1">
        <a:spcBef>
          <a:spcPct val="0"/>
        </a:spcBef>
        <a:spcAft>
          <a:spcPct val="0"/>
        </a:spcAft>
        <a:defRPr sz="3000" b="1">
          <a:solidFill>
            <a:schemeClr val="tx1"/>
          </a:solidFill>
          <a:latin typeface="Century Gothic" charset="0"/>
          <a:ea typeface="ＭＳ Ｐゴシック" charset="-128"/>
        </a:defRPr>
      </a:lvl8pPr>
      <a:lvl9pPr marL="1828800" algn="ctr" defTabSz="457200" rtl="0" eaLnBrk="1" fontAlgn="base" hangingPunct="1">
        <a:spcBef>
          <a:spcPct val="0"/>
        </a:spcBef>
        <a:spcAft>
          <a:spcPct val="0"/>
        </a:spcAft>
        <a:defRPr sz="3000" b="1">
          <a:solidFill>
            <a:schemeClr val="tx1"/>
          </a:solidFill>
          <a:latin typeface="Century Gothic" charset="0"/>
          <a:ea typeface="ＭＳ Ｐゴシック" charset="-128"/>
        </a:defRPr>
      </a:lvl9pPr>
    </p:titleStyle>
    <p:bodyStyle>
      <a:lvl1pPr marL="342900" indent="-342900" algn="l" defTabSz="457200" rtl="0" eaLnBrk="0" fontAlgn="base" hangingPunct="0">
        <a:spcBef>
          <a:spcPct val="20000"/>
        </a:spcBef>
        <a:spcAft>
          <a:spcPct val="0"/>
        </a:spcAft>
        <a:buClr>
          <a:srgbClr val="FF00FF"/>
        </a:buClr>
        <a:buFont typeface="Wingdings" pitchFamily="2" charset="2"/>
        <a:buChar char=""/>
        <a:defRPr sz="2500" kern="1200">
          <a:solidFill>
            <a:schemeClr val="tx1"/>
          </a:solidFill>
          <a:latin typeface="Century Gothic"/>
          <a:ea typeface="ＭＳ Ｐゴシック" charset="-128"/>
          <a:cs typeface="Century Gothic"/>
        </a:defRPr>
      </a:lvl1pPr>
      <a:lvl2pPr marL="742950" indent="-285750" algn="l" defTabSz="457200" rtl="0" eaLnBrk="0" fontAlgn="base" hangingPunct="0">
        <a:spcBef>
          <a:spcPct val="20000"/>
        </a:spcBef>
        <a:spcAft>
          <a:spcPct val="0"/>
        </a:spcAft>
        <a:buClr>
          <a:srgbClr val="FF00FF"/>
        </a:buClr>
        <a:buFont typeface="Wingdings" pitchFamily="2" charset="2"/>
        <a:buChar char="§"/>
        <a:defRPr sz="2300" kern="1200">
          <a:solidFill>
            <a:schemeClr val="tx1"/>
          </a:solidFill>
          <a:latin typeface="Century Gothic"/>
          <a:ea typeface="ＭＳ Ｐゴシック" charset="-128"/>
          <a:cs typeface="Century Gothic"/>
        </a:defRPr>
      </a:lvl2pPr>
      <a:lvl3pPr marL="1143000" indent="-228600" algn="l" defTabSz="457200" rtl="0" eaLnBrk="0" fontAlgn="base" hangingPunct="0">
        <a:spcBef>
          <a:spcPct val="20000"/>
        </a:spcBef>
        <a:spcAft>
          <a:spcPct val="0"/>
        </a:spcAft>
        <a:buClr>
          <a:srgbClr val="FF00FF"/>
        </a:buClr>
        <a:buFont typeface="Arial" pitchFamily="34" charset="0"/>
        <a:buChar char="•"/>
        <a:defRPr sz="2000" kern="1200">
          <a:solidFill>
            <a:schemeClr val="tx1"/>
          </a:solidFill>
          <a:latin typeface="Century Gothic"/>
          <a:ea typeface="ＭＳ Ｐゴシック" charset="-128"/>
          <a:cs typeface="Century Gothic"/>
        </a:defRPr>
      </a:lvl3pPr>
      <a:lvl4pPr marL="1600200" indent="-228600" algn="l" defTabSz="457200" rtl="0" eaLnBrk="0" fontAlgn="base" hangingPunct="0">
        <a:spcBef>
          <a:spcPct val="20000"/>
        </a:spcBef>
        <a:spcAft>
          <a:spcPct val="0"/>
        </a:spcAft>
        <a:buClr>
          <a:srgbClr val="FF00FF"/>
        </a:buClr>
        <a:buFont typeface="Arial" pitchFamily="34" charset="0"/>
        <a:buChar char="–"/>
        <a:defRPr sz="2000" kern="1200">
          <a:solidFill>
            <a:schemeClr val="tx1"/>
          </a:solidFill>
          <a:latin typeface="Century Gothic"/>
          <a:ea typeface="ＭＳ Ｐゴシック" charset="-128"/>
          <a:cs typeface="Century Gothic"/>
        </a:defRPr>
      </a:lvl4pPr>
      <a:lvl5pPr marL="2057400" indent="-228600" algn="l" defTabSz="457200" rtl="0" eaLnBrk="0" fontAlgn="base" hangingPunct="0">
        <a:spcBef>
          <a:spcPct val="20000"/>
        </a:spcBef>
        <a:spcAft>
          <a:spcPct val="0"/>
        </a:spcAft>
        <a:buClr>
          <a:srgbClr val="FF00FF"/>
        </a:buClr>
        <a:buFont typeface="Lucida Grande"/>
        <a:buChar char="·"/>
        <a:defRPr sz="1600" kern="1200">
          <a:solidFill>
            <a:schemeClr val="tx1"/>
          </a:solidFill>
          <a:latin typeface="Century Gothic"/>
          <a:ea typeface="ＭＳ Ｐゴシック" charset="-128"/>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642991"/>
            <a:ext cx="7772400" cy="1320363"/>
          </a:xfrm>
        </p:spPr>
        <p:txBody>
          <a:bodyPr>
            <a:normAutofit/>
          </a:bodyPr>
          <a:lstStyle/>
          <a:p>
            <a:r>
              <a:rPr lang="es-CL" sz="2400" dirty="0" smtClean="0"/>
              <a:t>Aportes a la </a:t>
            </a:r>
            <a:r>
              <a:rPr lang="es-CL" sz="2400" dirty="0" err="1" smtClean="0"/>
              <a:t>Comisón</a:t>
            </a:r>
            <a:r>
              <a:rPr lang="es-CL" sz="2400" dirty="0" smtClean="0"/>
              <a:t> Investigadora por aumento de casos de VIH, </a:t>
            </a:r>
            <a:r>
              <a:rPr lang="es-CL" sz="2400" dirty="0" err="1" smtClean="0"/>
              <a:t>Camara</a:t>
            </a:r>
            <a:r>
              <a:rPr lang="es-CL" sz="2400" dirty="0" smtClean="0"/>
              <a:t> de diputados</a:t>
            </a:r>
            <a:endParaRPr lang="es-CL" sz="2800" dirty="0"/>
          </a:p>
        </p:txBody>
      </p:sp>
      <p:sp>
        <p:nvSpPr>
          <p:cNvPr id="3" name="2 Subtítulo"/>
          <p:cNvSpPr>
            <a:spLocks noGrp="1"/>
          </p:cNvSpPr>
          <p:nvPr>
            <p:ph type="subTitle" idx="1"/>
          </p:nvPr>
        </p:nvSpPr>
        <p:spPr>
          <a:xfrm>
            <a:off x="685800" y="4472551"/>
            <a:ext cx="7772400" cy="726511"/>
          </a:xfrm>
        </p:spPr>
        <p:txBody>
          <a:bodyPr/>
          <a:lstStyle/>
          <a:p>
            <a:r>
              <a:rPr lang="es-CL" dirty="0" smtClean="0">
                <a:solidFill>
                  <a:srgbClr val="002060"/>
                </a:solidFill>
              </a:rPr>
              <a:t>Abril de 2019.</a:t>
            </a:r>
            <a:endParaRPr lang="es-CL" dirty="0">
              <a:solidFill>
                <a:srgbClr val="002060"/>
              </a:solidFill>
            </a:endParaRPr>
          </a:p>
        </p:txBody>
      </p:sp>
    </p:spTree>
    <p:extLst>
      <p:ext uri="{BB962C8B-B14F-4D97-AF65-F5344CB8AC3E}">
        <p14:creationId xmlns:p14="http://schemas.microsoft.com/office/powerpoint/2010/main" val="1643736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75887" y="166256"/>
            <a:ext cx="8403095" cy="4502726"/>
          </a:xfrm>
          <a:prstGeom prst="rect">
            <a:avLst/>
          </a:prstGeom>
        </p:spPr>
      </p:pic>
      <p:sp>
        <p:nvSpPr>
          <p:cNvPr id="5" name="Rectángulo 4"/>
          <p:cNvSpPr/>
          <p:nvPr/>
        </p:nvSpPr>
        <p:spPr>
          <a:xfrm>
            <a:off x="304800" y="4721800"/>
            <a:ext cx="8575963" cy="2062103"/>
          </a:xfrm>
          <a:prstGeom prst="rect">
            <a:avLst/>
          </a:prstGeom>
        </p:spPr>
        <p:txBody>
          <a:bodyPr wrap="square">
            <a:spAutoFit/>
          </a:bodyPr>
          <a:lstStyle/>
          <a:p>
            <a:r>
              <a:rPr lang="es-MX" i="1" dirty="0">
                <a:latin typeface="Century Gothic"/>
                <a:ea typeface="ＭＳ Ｐゴシック" charset="-128"/>
                <a:cs typeface="Century Gothic"/>
              </a:rPr>
              <a:t>El Informe de la DIPRES 2010 concluye con una serie de recomendaciones, la primera de ellas es “Fortalecer y ampliar las acciones de prevención, de modo de alcanzar a las poblaciones</a:t>
            </a:r>
          </a:p>
          <a:p>
            <a:r>
              <a:rPr lang="es-MX" i="1" dirty="0">
                <a:latin typeface="Century Gothic"/>
                <a:ea typeface="ＭＳ Ｐゴシック" charset="-128"/>
                <a:cs typeface="Century Gothic"/>
              </a:rPr>
              <a:t>vulnerables, prioritarias y emergentes (actualmente con coberturas muy insuficientes)” y la segunda “Avanzar en la detección precoz del VIH” (p.179)</a:t>
            </a:r>
          </a:p>
          <a:p>
            <a:endParaRPr lang="es-MX" sz="2000" i="1" dirty="0">
              <a:latin typeface="Century Gothic"/>
              <a:ea typeface="ＭＳ Ｐゴシック" charset="-128"/>
              <a:cs typeface="Century Gothic"/>
            </a:endParaRPr>
          </a:p>
        </p:txBody>
      </p:sp>
    </p:spTree>
    <p:extLst>
      <p:ext uri="{BB962C8B-B14F-4D97-AF65-F5344CB8AC3E}">
        <p14:creationId xmlns:p14="http://schemas.microsoft.com/office/powerpoint/2010/main" val="3125271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En el </a:t>
            </a:r>
            <a:r>
              <a:rPr lang="es-MX" dirty="0" smtClean="0"/>
              <a:t>2011</a:t>
            </a:r>
            <a:r>
              <a:rPr lang="es-MX" dirty="0"/>
              <a:t>, </a:t>
            </a:r>
            <a:r>
              <a:rPr lang="es-MX" dirty="0" smtClean="0"/>
              <a:t>“</a:t>
            </a:r>
            <a:r>
              <a:rPr lang="es-MX" dirty="0"/>
              <a:t>Hazte el examen”,</a:t>
            </a:r>
          </a:p>
        </p:txBody>
      </p:sp>
      <p:sp>
        <p:nvSpPr>
          <p:cNvPr id="3" name="Marcador de contenido 2"/>
          <p:cNvSpPr>
            <a:spLocks noGrp="1"/>
          </p:cNvSpPr>
          <p:nvPr>
            <p:ph idx="1"/>
          </p:nvPr>
        </p:nvSpPr>
        <p:spPr/>
        <p:txBody>
          <a:bodyPr/>
          <a:lstStyle/>
          <a:p>
            <a:pPr algn="just"/>
            <a:r>
              <a:rPr lang="es-MX" sz="2000" dirty="0"/>
              <a:t>D</a:t>
            </a:r>
            <a:r>
              <a:rPr lang="es-MX" sz="2000" dirty="0" smtClean="0"/>
              <a:t>icha </a:t>
            </a:r>
            <a:r>
              <a:rPr lang="es-MX" sz="2000" dirty="0"/>
              <a:t>campaña no tenía elementos focalizados, no abordaba de forma especial las poblaciones claves, por lo cual si bien logró elevar el número de test realizados no logro mejorar el diagnóstico de personas que vivan con el virus, ese fracaso fue reconocido por el entonces subsecretario de Salud Pública Jorge Díaz, </a:t>
            </a:r>
            <a:r>
              <a:rPr lang="es-MX" sz="2000" b="1" dirty="0"/>
              <a:t>“Nuestra falla está en que no hemos identificado quiénes son aquellas personas que, pudiendo estar tratadas y evitar el contagio, no se han hecho el examen</a:t>
            </a:r>
            <a:r>
              <a:rPr lang="es-MX" sz="2000" dirty="0" smtClean="0"/>
              <a:t>”</a:t>
            </a:r>
          </a:p>
          <a:p>
            <a:pPr algn="just"/>
            <a:endParaRPr lang="es-MX" sz="2000" dirty="0"/>
          </a:p>
          <a:p>
            <a:r>
              <a:rPr lang="es-MX" sz="1600" dirty="0"/>
              <a:t>https://www.biobiochile.cl/noticias/2013/12/10/subsecretario-de-salud-nuestra-falla-es-no-haber-identificado-quienes-portan-vih.shtml</a:t>
            </a:r>
          </a:p>
          <a:p>
            <a:endParaRPr lang="es-MX" sz="2400" dirty="0"/>
          </a:p>
        </p:txBody>
      </p:sp>
    </p:spTree>
    <p:extLst>
      <p:ext uri="{BB962C8B-B14F-4D97-AF65-F5344CB8AC3E}">
        <p14:creationId xmlns:p14="http://schemas.microsoft.com/office/powerpoint/2010/main" val="223745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Sobre la Focalización de los recursos</a:t>
            </a:r>
          </a:p>
        </p:txBody>
      </p:sp>
      <p:pic>
        <p:nvPicPr>
          <p:cNvPr id="4" name="Marcador de contenido 3"/>
          <p:cNvPicPr>
            <a:picLocks noGrp="1" noChangeAspect="1"/>
          </p:cNvPicPr>
          <p:nvPr>
            <p:ph idx="1"/>
          </p:nvPr>
        </p:nvPicPr>
        <p:blipFill>
          <a:blip r:embed="rId2"/>
          <a:stretch>
            <a:fillRect/>
          </a:stretch>
        </p:blipFill>
        <p:spPr>
          <a:xfrm>
            <a:off x="1314831" y="1223675"/>
            <a:ext cx="6623824" cy="4727734"/>
          </a:xfrm>
          <a:prstGeom prst="rect">
            <a:avLst/>
          </a:prstGeom>
        </p:spPr>
      </p:pic>
      <p:sp>
        <p:nvSpPr>
          <p:cNvPr id="5" name="Rectángulo 4"/>
          <p:cNvSpPr/>
          <p:nvPr/>
        </p:nvSpPr>
        <p:spPr>
          <a:xfrm>
            <a:off x="220322" y="5757445"/>
            <a:ext cx="3894478" cy="830997"/>
          </a:xfrm>
          <a:prstGeom prst="rect">
            <a:avLst/>
          </a:prstGeom>
        </p:spPr>
        <p:txBody>
          <a:bodyPr wrap="square">
            <a:spAutoFit/>
          </a:bodyPr>
          <a:lstStyle/>
          <a:p>
            <a:r>
              <a:rPr lang="es-MX" sz="1600" dirty="0"/>
              <a:t>Fuente: Oficio N° 441 2017 de fecha 20.12.2017 de la Comisión de Salud Cámara de Diputados</a:t>
            </a:r>
          </a:p>
        </p:txBody>
      </p:sp>
    </p:spTree>
    <p:extLst>
      <p:ext uri="{BB962C8B-B14F-4D97-AF65-F5344CB8AC3E}">
        <p14:creationId xmlns:p14="http://schemas.microsoft.com/office/powerpoint/2010/main" val="3043216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077122684"/>
              </p:ext>
            </p:extLst>
          </p:nvPr>
        </p:nvGraphicFramePr>
        <p:xfrm>
          <a:off x="235526" y="124684"/>
          <a:ext cx="8908473" cy="6452039"/>
        </p:xfrm>
        <a:graphic>
          <a:graphicData uri="http://schemas.openxmlformats.org/drawingml/2006/table">
            <a:tbl>
              <a:tblPr firstRow="1" firstCol="1" bandRow="1">
                <a:tableStyleId>{5C22544A-7EE6-4342-B048-85BDC9FD1C3A}</a:tableStyleId>
              </a:tblPr>
              <a:tblGrid>
                <a:gridCol w="3207137">
                  <a:extLst>
                    <a:ext uri="{9D8B030D-6E8A-4147-A177-3AD203B41FA5}">
                      <a16:colId xmlns:a16="http://schemas.microsoft.com/office/drawing/2014/main" xmlns="" val="1597165769"/>
                    </a:ext>
                  </a:extLst>
                </a:gridCol>
                <a:gridCol w="1729033">
                  <a:extLst>
                    <a:ext uri="{9D8B030D-6E8A-4147-A177-3AD203B41FA5}">
                      <a16:colId xmlns:a16="http://schemas.microsoft.com/office/drawing/2014/main" xmlns="" val="1759084942"/>
                    </a:ext>
                  </a:extLst>
                </a:gridCol>
                <a:gridCol w="1975428">
                  <a:extLst>
                    <a:ext uri="{9D8B030D-6E8A-4147-A177-3AD203B41FA5}">
                      <a16:colId xmlns:a16="http://schemas.microsoft.com/office/drawing/2014/main" xmlns="" val="2800925655"/>
                    </a:ext>
                  </a:extLst>
                </a:gridCol>
                <a:gridCol w="1996875">
                  <a:extLst>
                    <a:ext uri="{9D8B030D-6E8A-4147-A177-3AD203B41FA5}">
                      <a16:colId xmlns:a16="http://schemas.microsoft.com/office/drawing/2014/main" xmlns="" val="2076600681"/>
                    </a:ext>
                  </a:extLst>
                </a:gridCol>
              </a:tblGrid>
              <a:tr h="711415">
                <a:tc>
                  <a:txBody>
                    <a:bodyPr/>
                    <a:lstStyle/>
                    <a:p>
                      <a:pPr algn="ctr">
                        <a:lnSpc>
                          <a:spcPct val="107000"/>
                        </a:lnSpc>
                        <a:spcAft>
                          <a:spcPts val="0"/>
                        </a:spcAft>
                      </a:pPr>
                      <a:r>
                        <a:rPr lang="es-MX" sz="2000" dirty="0" err="1">
                          <a:effectLst/>
                        </a:rPr>
                        <a:t>SEREMi</a:t>
                      </a:r>
                      <a:r>
                        <a:rPr lang="es-MX" sz="2000" dirty="0">
                          <a:effectLst/>
                        </a:rPr>
                        <a:t> SALUD .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dirty="0">
                          <a:effectLst/>
                        </a:rPr>
                        <a:t>MONTO M</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 Población x Región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Per cápita en Pesos</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2128787141"/>
                  </a:ext>
                </a:extLst>
              </a:tr>
              <a:tr h="355708">
                <a:tc>
                  <a:txBody>
                    <a:bodyPr/>
                    <a:lstStyle/>
                    <a:p>
                      <a:pPr algn="l">
                        <a:lnSpc>
                          <a:spcPct val="107000"/>
                        </a:lnSpc>
                        <a:spcAft>
                          <a:spcPts val="0"/>
                        </a:spcAft>
                      </a:pPr>
                      <a:r>
                        <a:rPr lang="es-MX" sz="2000" dirty="0" err="1">
                          <a:effectLst/>
                        </a:rPr>
                        <a:t>Tarapacà</a:t>
                      </a:r>
                      <a:r>
                        <a:rPr lang="es-MX" sz="2000" dirty="0">
                          <a:effectLst/>
                        </a:rPr>
                        <a:t>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a:effectLst/>
                        </a:rPr>
                        <a:t>8,000,000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a:effectLst/>
                        </a:rPr>
                        <a:t>324,930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25</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3590737284"/>
                  </a:ext>
                </a:extLst>
              </a:tr>
              <a:tr h="355708">
                <a:tc>
                  <a:txBody>
                    <a:bodyPr/>
                    <a:lstStyle/>
                    <a:p>
                      <a:pPr algn="l">
                        <a:lnSpc>
                          <a:spcPct val="107000"/>
                        </a:lnSpc>
                        <a:spcAft>
                          <a:spcPts val="0"/>
                        </a:spcAft>
                      </a:pPr>
                      <a:r>
                        <a:rPr lang="es-MX" sz="2000" dirty="0">
                          <a:effectLst/>
                        </a:rPr>
                        <a:t>Antofagasta</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dirty="0">
                          <a:effectLst/>
                        </a:rPr>
                        <a:t>8,900,000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a:effectLst/>
                        </a:rPr>
                        <a:t>599,335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15</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1948102157"/>
                  </a:ext>
                </a:extLst>
              </a:tr>
              <a:tr h="355708">
                <a:tc>
                  <a:txBody>
                    <a:bodyPr/>
                    <a:lstStyle/>
                    <a:p>
                      <a:pPr algn="l">
                        <a:lnSpc>
                          <a:spcPct val="107000"/>
                        </a:lnSpc>
                        <a:spcAft>
                          <a:spcPts val="0"/>
                        </a:spcAft>
                      </a:pPr>
                      <a:r>
                        <a:rPr lang="es-MX" sz="2000">
                          <a:effectLst/>
                        </a:rPr>
                        <a:t>Atacama</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dirty="0">
                          <a:effectLst/>
                        </a:rPr>
                        <a:t>500,000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a:effectLst/>
                        </a:rPr>
                        <a:t>285,363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2</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2484173701"/>
                  </a:ext>
                </a:extLst>
              </a:tr>
              <a:tr h="355708">
                <a:tc>
                  <a:txBody>
                    <a:bodyPr/>
                    <a:lstStyle/>
                    <a:p>
                      <a:pPr algn="l">
                        <a:lnSpc>
                          <a:spcPct val="107000"/>
                        </a:lnSpc>
                        <a:spcAft>
                          <a:spcPts val="0"/>
                        </a:spcAft>
                      </a:pPr>
                      <a:r>
                        <a:rPr lang="es-MX" sz="2000">
                          <a:effectLst/>
                        </a:rPr>
                        <a:t>Coquimbo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dirty="0">
                          <a:effectLst/>
                        </a:rPr>
                        <a:t>8,156,000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a:effectLst/>
                        </a:rPr>
                        <a:t>742,178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11</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1902770604"/>
                  </a:ext>
                </a:extLst>
              </a:tr>
              <a:tr h="355708">
                <a:tc>
                  <a:txBody>
                    <a:bodyPr/>
                    <a:lstStyle/>
                    <a:p>
                      <a:pPr algn="l">
                        <a:lnSpc>
                          <a:spcPct val="107000"/>
                        </a:lnSpc>
                        <a:spcAft>
                          <a:spcPts val="0"/>
                        </a:spcAft>
                      </a:pPr>
                      <a:r>
                        <a:rPr lang="es-MX" sz="2000">
                          <a:effectLst/>
                        </a:rPr>
                        <a:t>Valparaiso</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dirty="0">
                          <a:effectLst/>
                        </a:rPr>
                        <a:t>21,000,000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a:effectLst/>
                        </a:rPr>
                        <a:t>1,790,219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12</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4259144528"/>
                  </a:ext>
                </a:extLst>
              </a:tr>
              <a:tr h="355708">
                <a:tc>
                  <a:txBody>
                    <a:bodyPr/>
                    <a:lstStyle/>
                    <a:p>
                      <a:pPr algn="l">
                        <a:lnSpc>
                          <a:spcPct val="107000"/>
                        </a:lnSpc>
                        <a:spcAft>
                          <a:spcPts val="0"/>
                        </a:spcAft>
                      </a:pPr>
                      <a:r>
                        <a:rPr lang="es-MX" sz="2000">
                          <a:effectLst/>
                        </a:rPr>
                        <a:t>Región Metropolitana</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dirty="0">
                          <a:effectLst/>
                        </a:rPr>
                        <a:t>33,000,000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a:effectLst/>
                        </a:rPr>
                        <a:t>7,036,792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5</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433296101"/>
                  </a:ext>
                </a:extLst>
              </a:tr>
              <a:tr h="695624">
                <a:tc>
                  <a:txBody>
                    <a:bodyPr/>
                    <a:lstStyle/>
                    <a:p>
                      <a:pPr algn="l">
                        <a:lnSpc>
                          <a:spcPct val="107000"/>
                        </a:lnSpc>
                        <a:spcAft>
                          <a:spcPts val="0"/>
                        </a:spcAft>
                      </a:pPr>
                      <a:r>
                        <a:rPr lang="es-MX" sz="2000">
                          <a:effectLst/>
                        </a:rPr>
                        <a:t>Libertador Bernardo O'Higgins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dirty="0">
                          <a:effectLst/>
                        </a:rPr>
                        <a:t>4,600,000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dirty="0">
                          <a:effectLst/>
                        </a:rPr>
                        <a:t>908,545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5</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2102085549"/>
                  </a:ext>
                </a:extLst>
              </a:tr>
              <a:tr h="355708">
                <a:tc>
                  <a:txBody>
                    <a:bodyPr/>
                    <a:lstStyle/>
                    <a:p>
                      <a:pPr algn="l">
                        <a:lnSpc>
                          <a:spcPct val="107000"/>
                        </a:lnSpc>
                        <a:spcAft>
                          <a:spcPts val="0"/>
                        </a:spcAft>
                      </a:pPr>
                      <a:r>
                        <a:rPr lang="es-MX" sz="2000">
                          <a:effectLst/>
                        </a:rPr>
                        <a:t>Maule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a:effectLst/>
                        </a:rPr>
                        <a:t>7,605,000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dirty="0">
                          <a:effectLst/>
                        </a:rPr>
                        <a:t>1,033,197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7</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591817864"/>
                  </a:ext>
                </a:extLst>
              </a:tr>
              <a:tr h="355708">
                <a:tc>
                  <a:txBody>
                    <a:bodyPr/>
                    <a:lstStyle/>
                    <a:p>
                      <a:pPr algn="l">
                        <a:lnSpc>
                          <a:spcPct val="107000"/>
                        </a:lnSpc>
                        <a:spcAft>
                          <a:spcPts val="0"/>
                        </a:spcAft>
                      </a:pPr>
                      <a:r>
                        <a:rPr lang="es-MX" sz="2000">
                          <a:effectLst/>
                        </a:rPr>
                        <a:t>Bioblo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a:effectLst/>
                        </a:rPr>
                        <a:t>6,366,000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dirty="0">
                          <a:effectLst/>
                        </a:rPr>
                        <a:t>2,018,803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3</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1547118121"/>
                  </a:ext>
                </a:extLst>
              </a:tr>
              <a:tr h="355708">
                <a:tc>
                  <a:txBody>
                    <a:bodyPr/>
                    <a:lstStyle/>
                    <a:p>
                      <a:pPr algn="l">
                        <a:lnSpc>
                          <a:spcPct val="107000"/>
                        </a:lnSpc>
                        <a:spcAft>
                          <a:spcPts val="0"/>
                        </a:spcAft>
                      </a:pPr>
                      <a:r>
                        <a:rPr lang="es-MX" sz="2000">
                          <a:effectLst/>
                        </a:rPr>
                        <a:t>La Araucania</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a:effectLst/>
                        </a:rPr>
                        <a:t>5,900,000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dirty="0">
                          <a:effectLst/>
                        </a:rPr>
                        <a:t>938,626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6</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4080746045"/>
                  </a:ext>
                </a:extLst>
              </a:tr>
              <a:tr h="420796">
                <a:tc>
                  <a:txBody>
                    <a:bodyPr/>
                    <a:lstStyle/>
                    <a:p>
                      <a:pPr algn="l">
                        <a:lnSpc>
                          <a:spcPct val="107000"/>
                        </a:lnSpc>
                        <a:spcAft>
                          <a:spcPts val="0"/>
                        </a:spcAft>
                      </a:pPr>
                      <a:r>
                        <a:rPr lang="es-MX" sz="2000">
                          <a:effectLst/>
                        </a:rPr>
                        <a:t>Los Lagos</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dirty="0">
                          <a:effectLst/>
                        </a:rPr>
                        <a:t>4,500,000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dirty="0">
                          <a:effectLst/>
                        </a:rPr>
                        <a:t>823,204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5</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1693123683"/>
                  </a:ext>
                </a:extLst>
              </a:tr>
              <a:tr h="355708">
                <a:tc>
                  <a:txBody>
                    <a:bodyPr/>
                    <a:lstStyle/>
                    <a:p>
                      <a:pPr algn="l">
                        <a:lnSpc>
                          <a:spcPct val="107000"/>
                        </a:lnSpc>
                        <a:spcAft>
                          <a:spcPts val="0"/>
                        </a:spcAft>
                      </a:pPr>
                      <a:r>
                        <a:rPr lang="es-MX" sz="2000">
                          <a:effectLst/>
                        </a:rPr>
                        <a:t>Aysén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a:effectLst/>
                        </a:rPr>
                        <a:t>5,200,000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dirty="0">
                          <a:effectLst/>
                        </a:rPr>
                        <a:t>102,317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a:effectLst/>
                        </a:rPr>
                        <a:t>51</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3042769979"/>
                  </a:ext>
                </a:extLst>
              </a:tr>
              <a:tr h="355708">
                <a:tc>
                  <a:txBody>
                    <a:bodyPr/>
                    <a:lstStyle/>
                    <a:p>
                      <a:pPr algn="l">
                        <a:lnSpc>
                          <a:spcPct val="107000"/>
                        </a:lnSpc>
                        <a:spcAft>
                          <a:spcPts val="0"/>
                        </a:spcAft>
                      </a:pPr>
                      <a:r>
                        <a:rPr lang="es-MX" sz="2000">
                          <a:effectLst/>
                        </a:rPr>
                        <a:t>Magallanes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a:effectLst/>
                        </a:rPr>
                        <a:t>7,160,000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dirty="0">
                          <a:effectLst/>
                        </a:rPr>
                        <a:t>165,593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dirty="0">
                          <a:effectLst/>
                        </a:rPr>
                        <a:t>43</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279517191"/>
                  </a:ext>
                </a:extLst>
              </a:tr>
              <a:tr h="355708">
                <a:tc>
                  <a:txBody>
                    <a:bodyPr/>
                    <a:lstStyle/>
                    <a:p>
                      <a:pPr algn="l">
                        <a:lnSpc>
                          <a:spcPct val="107000"/>
                        </a:lnSpc>
                        <a:spcAft>
                          <a:spcPts val="0"/>
                        </a:spcAft>
                      </a:pPr>
                      <a:r>
                        <a:rPr lang="es-MX" sz="2000">
                          <a:effectLst/>
                        </a:rPr>
                        <a:t>Los rios</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a:effectLst/>
                        </a:rPr>
                        <a:t>1,870,000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a:effectLst/>
                        </a:rPr>
                        <a:t>380,181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dirty="0">
                          <a:effectLst/>
                        </a:rPr>
                        <a:t>5</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1811940439"/>
                  </a:ext>
                </a:extLst>
              </a:tr>
              <a:tr h="355708">
                <a:tc>
                  <a:txBody>
                    <a:bodyPr/>
                    <a:lstStyle/>
                    <a:p>
                      <a:pPr algn="l">
                        <a:lnSpc>
                          <a:spcPct val="107000"/>
                        </a:lnSpc>
                        <a:spcAft>
                          <a:spcPts val="0"/>
                        </a:spcAft>
                      </a:pPr>
                      <a:r>
                        <a:rPr lang="es-MX" sz="2000">
                          <a:effectLst/>
                        </a:rPr>
                        <a:t>Arica</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07000"/>
                        </a:lnSpc>
                        <a:spcAft>
                          <a:spcPts val="0"/>
                        </a:spcAft>
                      </a:pPr>
                      <a:r>
                        <a:rPr lang="es-MX" sz="2000">
                          <a:effectLst/>
                        </a:rPr>
                        <a:t>22,500,000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es-MX" sz="2000">
                          <a:effectLst/>
                        </a:rPr>
                        <a:t>224,548 </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s-MX" sz="2000" dirty="0">
                          <a:effectLst/>
                        </a:rPr>
                        <a:t>100</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xmlns="" val="413072426"/>
                  </a:ext>
                </a:extLst>
              </a:tr>
            </a:tbl>
          </a:graphicData>
        </a:graphic>
      </p:graphicFrame>
    </p:spTree>
    <p:extLst>
      <p:ext uri="{BB962C8B-B14F-4D97-AF65-F5344CB8AC3E}">
        <p14:creationId xmlns:p14="http://schemas.microsoft.com/office/powerpoint/2010/main" val="2691951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Sobre el testeo</a:t>
            </a:r>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3340297455"/>
              </p:ext>
            </p:extLst>
          </p:nvPr>
        </p:nvGraphicFramePr>
        <p:xfrm>
          <a:off x="457200" y="1417638"/>
          <a:ext cx="8229600" cy="40964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ángulo 3"/>
          <p:cNvSpPr/>
          <p:nvPr/>
        </p:nvSpPr>
        <p:spPr>
          <a:xfrm>
            <a:off x="304800" y="5644836"/>
            <a:ext cx="7398327" cy="523220"/>
          </a:xfrm>
          <a:prstGeom prst="rect">
            <a:avLst/>
          </a:prstGeom>
        </p:spPr>
        <p:txBody>
          <a:bodyPr wrap="square">
            <a:spAutoFit/>
          </a:bodyPr>
          <a:lstStyle/>
          <a:p>
            <a:r>
              <a:rPr lang="es-MX" sz="1400" dirty="0"/>
              <a:t>BOLETÍN VIGILANCIA DE LABORATORIO, Resultados confirmación de infección por VIH en Chile, 2010 - 2015.  BOLETÍN VOL. 6, NO. 11, NOVIEMBRE 2016</a:t>
            </a:r>
          </a:p>
        </p:txBody>
      </p:sp>
    </p:spTree>
    <p:extLst>
      <p:ext uri="{BB962C8B-B14F-4D97-AF65-F5344CB8AC3E}">
        <p14:creationId xmlns:p14="http://schemas.microsoft.com/office/powerpoint/2010/main" val="189721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17663" y="274638"/>
            <a:ext cx="7318519" cy="1360198"/>
          </a:xfrm>
        </p:spPr>
        <p:txBody>
          <a:bodyPr/>
          <a:lstStyle/>
          <a:p>
            <a:r>
              <a:rPr lang="es-MX" sz="2400" dirty="0"/>
              <a:t>¿Del total de exámenes de diagnóstico del VIH  realizados en el sistema de salud pública, cuantos corresponden a hombres y cuantos a mujeres en los años 2011, 2012, 2013?</a:t>
            </a:r>
          </a:p>
        </p:txBody>
      </p:sp>
      <p:pic>
        <p:nvPicPr>
          <p:cNvPr id="4" name="Imagen 3"/>
          <p:cNvPicPr>
            <a:picLocks noChangeAspect="1"/>
          </p:cNvPicPr>
          <p:nvPr/>
        </p:nvPicPr>
        <p:blipFill>
          <a:blip r:embed="rId2"/>
          <a:stretch>
            <a:fillRect/>
          </a:stretch>
        </p:blipFill>
        <p:spPr>
          <a:xfrm>
            <a:off x="-466192" y="1856509"/>
            <a:ext cx="9831865" cy="5001491"/>
          </a:xfrm>
          <a:prstGeom prst="rect">
            <a:avLst/>
          </a:prstGeom>
        </p:spPr>
      </p:pic>
    </p:spTree>
    <p:extLst>
      <p:ext uri="{BB962C8B-B14F-4D97-AF65-F5344CB8AC3E}">
        <p14:creationId xmlns:p14="http://schemas.microsoft.com/office/powerpoint/2010/main" val="1712691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Resumen</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460665328"/>
              </p:ext>
            </p:extLst>
          </p:nvPr>
        </p:nvGraphicFramePr>
        <p:xfrm>
          <a:off x="457200" y="1417638"/>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2459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1821485447"/>
              </p:ext>
            </p:extLst>
          </p:nvPr>
        </p:nvGraphicFramePr>
        <p:xfrm>
          <a:off x="360219" y="1361404"/>
          <a:ext cx="8409709" cy="4524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9827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Rol Sociedad Civil</a:t>
            </a:r>
            <a:endParaRPr lang="es-MX" dirty="0"/>
          </a:p>
        </p:txBody>
      </p:sp>
      <p:sp>
        <p:nvSpPr>
          <p:cNvPr id="3" name="Marcador de contenido 2"/>
          <p:cNvSpPr>
            <a:spLocks noGrp="1"/>
          </p:cNvSpPr>
          <p:nvPr>
            <p:ph idx="1"/>
          </p:nvPr>
        </p:nvSpPr>
        <p:spPr/>
        <p:txBody>
          <a:bodyPr/>
          <a:lstStyle/>
          <a:p>
            <a:r>
              <a:rPr lang="es-MX" dirty="0" smtClean="0"/>
              <a:t>Las organizaciones con trabajo en VIH en forma permanente , en todos los gobiernos indicaron las falencias.</a:t>
            </a:r>
          </a:p>
          <a:p>
            <a:r>
              <a:rPr lang="es-MX" dirty="0" smtClean="0"/>
              <a:t>Nos Reunimos con Ministro Erazo</a:t>
            </a:r>
          </a:p>
          <a:p>
            <a:r>
              <a:rPr lang="es-MX" dirty="0" smtClean="0"/>
              <a:t>Escribimos al Ministro </a:t>
            </a:r>
            <a:r>
              <a:rPr lang="es-MX" dirty="0" err="1" smtClean="0"/>
              <a:t>Mañalich</a:t>
            </a:r>
            <a:r>
              <a:rPr lang="es-MX" dirty="0" smtClean="0"/>
              <a:t>, nos acercamos en forma personal al mismo, recurrimos a contraloría. </a:t>
            </a:r>
          </a:p>
          <a:p>
            <a:r>
              <a:rPr lang="es-MX" dirty="0" smtClean="0"/>
              <a:t>Nos reunimos con la Ministra Castillo</a:t>
            </a:r>
          </a:p>
          <a:p>
            <a:endParaRPr lang="es-MX" dirty="0" smtClean="0"/>
          </a:p>
          <a:p>
            <a:endParaRPr lang="es-MX" dirty="0"/>
          </a:p>
        </p:txBody>
      </p:sp>
    </p:spTree>
    <p:extLst>
      <p:ext uri="{BB962C8B-B14F-4D97-AF65-F5344CB8AC3E}">
        <p14:creationId xmlns:p14="http://schemas.microsoft.com/office/powerpoint/2010/main" val="1319225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36646" y="558179"/>
            <a:ext cx="4444262" cy="523220"/>
          </a:xfrm>
          <a:prstGeom prst="rect">
            <a:avLst/>
          </a:prstGeom>
        </p:spPr>
        <p:txBody>
          <a:bodyPr wrap="square">
            <a:spAutoFit/>
          </a:bodyPr>
          <a:lstStyle/>
          <a:p>
            <a:r>
              <a:rPr lang="es-MX" sz="2800" b="1" dirty="0">
                <a:latin typeface="Century Gothic" panose="020B0502020202020204" pitchFamily="34" charset="0"/>
              </a:rPr>
              <a:t>Propuestas</a:t>
            </a:r>
          </a:p>
        </p:txBody>
      </p:sp>
      <p:sp>
        <p:nvSpPr>
          <p:cNvPr id="3" name="Rectángulo 2"/>
          <p:cNvSpPr/>
          <p:nvPr/>
        </p:nvSpPr>
        <p:spPr>
          <a:xfrm>
            <a:off x="221672" y="1467001"/>
            <a:ext cx="8077200" cy="4093428"/>
          </a:xfrm>
          <a:prstGeom prst="rect">
            <a:avLst/>
          </a:prstGeom>
        </p:spPr>
        <p:txBody>
          <a:bodyPr wrap="square">
            <a:spAutoFit/>
          </a:bodyPr>
          <a:lstStyle/>
          <a:p>
            <a:pPr marL="457200" indent="-457200">
              <a:buAutoNum type="arabicPeriod"/>
            </a:pPr>
            <a:r>
              <a:rPr lang="es-MX" sz="2000" dirty="0" smtClean="0">
                <a:latin typeface="Century Gothic" panose="020B0502020202020204" pitchFamily="34" charset="0"/>
              </a:rPr>
              <a:t>Ampliar </a:t>
            </a:r>
            <a:r>
              <a:rPr lang="es-MX" sz="2000" dirty="0">
                <a:latin typeface="Century Gothic" panose="020B0502020202020204" pitchFamily="34" charset="0"/>
              </a:rPr>
              <a:t>las coberturas en las poblaciones claves en prevención primaria del VIH mediante el fortalecimiento de la Respuesta regional </a:t>
            </a:r>
            <a:r>
              <a:rPr lang="es-MX" sz="2000" dirty="0" smtClean="0">
                <a:latin typeface="Century Gothic" panose="020B0502020202020204" pitchFamily="34" charset="0"/>
              </a:rPr>
              <a:t>Integrada</a:t>
            </a:r>
          </a:p>
          <a:p>
            <a:pPr marL="457200" indent="-457200">
              <a:buAutoNum type="arabicPeriod"/>
            </a:pPr>
            <a:endParaRPr lang="es-MX" sz="2000" dirty="0">
              <a:latin typeface="Century Gothic" panose="020B0502020202020204" pitchFamily="34" charset="0"/>
            </a:endParaRPr>
          </a:p>
          <a:p>
            <a:pPr marL="457200" indent="-457200">
              <a:buAutoNum type="arabicPeriod" startAt="2"/>
            </a:pPr>
            <a:r>
              <a:rPr lang="es-MX" sz="2000" dirty="0" smtClean="0">
                <a:latin typeface="Century Gothic" panose="020B0502020202020204" pitchFamily="34" charset="0"/>
              </a:rPr>
              <a:t>Incorporar </a:t>
            </a:r>
            <a:r>
              <a:rPr lang="es-MX" sz="2000" dirty="0">
                <a:latin typeface="Century Gothic" panose="020B0502020202020204" pitchFamily="34" charset="0"/>
              </a:rPr>
              <a:t>prevención combinada ( testeo y </a:t>
            </a:r>
            <a:r>
              <a:rPr lang="es-MX" sz="2000" dirty="0" err="1">
                <a:latin typeface="Century Gothic" panose="020B0502020202020204" pitchFamily="34" charset="0"/>
              </a:rPr>
              <a:t>Prep</a:t>
            </a:r>
            <a:r>
              <a:rPr lang="es-MX" sz="2000" dirty="0">
                <a:latin typeface="Century Gothic" panose="020B0502020202020204" pitchFamily="34" charset="0"/>
              </a:rPr>
              <a:t>) con énfasis en las poblaciones más expuestas al </a:t>
            </a:r>
            <a:r>
              <a:rPr lang="es-MX" sz="2000" dirty="0" smtClean="0">
                <a:latin typeface="Century Gothic" panose="020B0502020202020204" pitchFamily="34" charset="0"/>
              </a:rPr>
              <a:t>riesgo</a:t>
            </a:r>
          </a:p>
          <a:p>
            <a:pPr marL="457200" indent="-457200">
              <a:buAutoNum type="arabicPeriod" startAt="2"/>
            </a:pPr>
            <a:endParaRPr lang="es-MX" sz="2000" dirty="0">
              <a:latin typeface="Century Gothic" panose="020B0502020202020204" pitchFamily="34" charset="0"/>
            </a:endParaRPr>
          </a:p>
          <a:p>
            <a:pPr marL="457200" indent="-457200">
              <a:buAutoNum type="arabicPeriod" startAt="3"/>
            </a:pPr>
            <a:r>
              <a:rPr lang="es-MX" sz="2000" dirty="0" smtClean="0">
                <a:latin typeface="Century Gothic" panose="020B0502020202020204" pitchFamily="34" charset="0"/>
              </a:rPr>
              <a:t>Eliminar </a:t>
            </a:r>
            <a:r>
              <a:rPr lang="es-MX" sz="2000" dirty="0">
                <a:latin typeface="Century Gothic" panose="020B0502020202020204" pitchFamily="34" charset="0"/>
              </a:rPr>
              <a:t>las barreras de acceso al testeo a los poblaciones claves y hombres en general en la salud </a:t>
            </a:r>
            <a:r>
              <a:rPr lang="es-MX" sz="2000" dirty="0" smtClean="0">
                <a:latin typeface="Century Gothic" panose="020B0502020202020204" pitchFamily="34" charset="0"/>
              </a:rPr>
              <a:t>pública</a:t>
            </a:r>
          </a:p>
          <a:p>
            <a:pPr marL="457200" indent="-457200">
              <a:buAutoNum type="arabicPeriod" startAt="3"/>
            </a:pPr>
            <a:endParaRPr lang="es-MX" sz="2000" dirty="0">
              <a:latin typeface="Century Gothic" panose="020B0502020202020204" pitchFamily="34" charset="0"/>
            </a:endParaRPr>
          </a:p>
          <a:p>
            <a:r>
              <a:rPr lang="es-MX" sz="2000" dirty="0">
                <a:latin typeface="Century Gothic" panose="020B0502020202020204" pitchFamily="34" charset="0"/>
              </a:rPr>
              <a:t>4.	Establecer relación es de coordinación con Sociedad civil tomando como referencia la relación en tiempos de Fondo Global</a:t>
            </a:r>
          </a:p>
        </p:txBody>
      </p:sp>
    </p:spTree>
    <p:extLst>
      <p:ext uri="{BB962C8B-B14F-4D97-AF65-F5344CB8AC3E}">
        <p14:creationId xmlns:p14="http://schemas.microsoft.com/office/powerpoint/2010/main" val="1161709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3200" dirty="0"/>
              <a:t>EL Movimiento por la diversidad </a:t>
            </a:r>
            <a:r>
              <a:rPr lang="es-MX" sz="3200" dirty="0" smtClean="0"/>
              <a:t>sexual. MUMS</a:t>
            </a:r>
            <a:endParaRPr lang="es-MX" dirty="0"/>
          </a:p>
        </p:txBody>
      </p:sp>
      <p:sp>
        <p:nvSpPr>
          <p:cNvPr id="3" name="Marcador de contenido 2"/>
          <p:cNvSpPr>
            <a:spLocks noGrp="1"/>
          </p:cNvSpPr>
          <p:nvPr>
            <p:ph idx="1"/>
          </p:nvPr>
        </p:nvSpPr>
        <p:spPr>
          <a:xfrm>
            <a:off x="457199" y="1600200"/>
            <a:ext cx="8035637" cy="3761509"/>
          </a:xfrm>
        </p:spPr>
        <p:txBody>
          <a:bodyPr/>
          <a:lstStyle/>
          <a:p>
            <a:pPr algn="just"/>
            <a:r>
              <a:rPr lang="es-MX" sz="2000" dirty="0"/>
              <a:t>EL Movimiento por la diversidad sexual nace en 1991 para trabajar por los derechos LGTB, desde </a:t>
            </a:r>
            <a:r>
              <a:rPr lang="es-MX" sz="2000" dirty="0" smtClean="0"/>
              <a:t>1997 </a:t>
            </a:r>
            <a:r>
              <a:rPr lang="es-MX" sz="2000" dirty="0"/>
              <a:t>asumiendo que la epidemia de VIH afectaba de gran forma a los hombres gay y </a:t>
            </a:r>
            <a:r>
              <a:rPr lang="es-MX" sz="2000" dirty="0" err="1"/>
              <a:t>trans</a:t>
            </a:r>
            <a:r>
              <a:rPr lang="es-MX" sz="2000" dirty="0"/>
              <a:t> femeninas iniciamos un trabajo en esa materia junto a la entonces Comisión </a:t>
            </a:r>
            <a:r>
              <a:rPr lang="es-MX" sz="2000" dirty="0" smtClean="0"/>
              <a:t>Nacional </a:t>
            </a:r>
            <a:r>
              <a:rPr lang="es-MX" sz="2000" dirty="0"/>
              <a:t>del Sida, CONASIDA. </a:t>
            </a:r>
            <a:endParaRPr lang="es-MX" sz="2000" dirty="0" smtClean="0"/>
          </a:p>
          <a:p>
            <a:pPr algn="just"/>
            <a:endParaRPr lang="es-MX" sz="2000" dirty="0" smtClean="0"/>
          </a:p>
          <a:p>
            <a:pPr algn="just"/>
            <a:r>
              <a:rPr lang="es-MX" sz="2000" dirty="0" smtClean="0"/>
              <a:t>Este </a:t>
            </a:r>
            <a:r>
              <a:rPr lang="es-MX" sz="2000" dirty="0"/>
              <a:t>trabajo no ha parado en todos estos años reuniendo por tanto una gran experiencia y capacidad técnica que nos ha llevad a trabajar con MINSAL; SEGEGOB; CONICYT, y organismos internacionales ONUSIDA, PNUD; OPS y Fundaciones como Ford, </a:t>
            </a:r>
            <a:r>
              <a:rPr lang="es-MX" sz="2000" dirty="0" err="1"/>
              <a:t>Hivos</a:t>
            </a:r>
            <a:r>
              <a:rPr lang="es-MX" sz="2000" dirty="0"/>
              <a:t>, </a:t>
            </a:r>
            <a:r>
              <a:rPr lang="es-MX" sz="2000" dirty="0" err="1"/>
              <a:t>Rober</a:t>
            </a:r>
            <a:r>
              <a:rPr lang="es-MX" sz="2000" dirty="0"/>
              <a:t> </a:t>
            </a:r>
            <a:r>
              <a:rPr lang="es-MX" sz="2000" dirty="0" err="1"/>
              <a:t>Carr</a:t>
            </a:r>
            <a:r>
              <a:rPr lang="es-MX" sz="2000" dirty="0"/>
              <a:t> entre otras</a:t>
            </a:r>
            <a:r>
              <a:rPr lang="es-MX" sz="2400" dirty="0"/>
              <a:t>.</a:t>
            </a:r>
          </a:p>
        </p:txBody>
      </p:sp>
    </p:spTree>
    <p:extLst>
      <p:ext uri="{BB962C8B-B14F-4D97-AF65-F5344CB8AC3E}">
        <p14:creationId xmlns:p14="http://schemas.microsoft.com/office/powerpoint/2010/main" val="875828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Vamos definiendo, según ONUSIDA:</a:t>
            </a:r>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607185773"/>
              </p:ext>
            </p:extLst>
          </p:nvPr>
        </p:nvGraphicFramePr>
        <p:xfrm>
          <a:off x="457200" y="1600200"/>
          <a:ext cx="8395855"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8934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nvGraphicFramePr>
        <p:xfrm>
          <a:off x="457199" y="1997839"/>
          <a:ext cx="7758545" cy="2677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ángulo 2"/>
          <p:cNvSpPr/>
          <p:nvPr/>
        </p:nvSpPr>
        <p:spPr>
          <a:xfrm>
            <a:off x="2050471" y="681289"/>
            <a:ext cx="6414656" cy="954107"/>
          </a:xfrm>
          <a:prstGeom prst="rect">
            <a:avLst/>
          </a:prstGeom>
        </p:spPr>
        <p:txBody>
          <a:bodyPr wrap="square">
            <a:spAutoFit/>
          </a:bodyPr>
          <a:lstStyle/>
          <a:p>
            <a:r>
              <a:rPr lang="es-MX" sz="2800" b="1" dirty="0"/>
              <a:t>Población clave de mayor riesgo de exposición al VIH </a:t>
            </a:r>
          </a:p>
        </p:txBody>
      </p:sp>
    </p:spTree>
    <p:extLst>
      <p:ext uri="{BB962C8B-B14F-4D97-AF65-F5344CB8AC3E}">
        <p14:creationId xmlns:p14="http://schemas.microsoft.com/office/powerpoint/2010/main" val="15316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52400" y="1316183"/>
            <a:ext cx="8991600" cy="4364182"/>
          </a:xfrm>
          <a:prstGeom prst="rect">
            <a:avLst/>
          </a:prstGeom>
        </p:spPr>
      </p:pic>
      <p:sp>
        <p:nvSpPr>
          <p:cNvPr id="3" name="Rectángulo 2"/>
          <p:cNvSpPr/>
          <p:nvPr/>
        </p:nvSpPr>
        <p:spPr>
          <a:xfrm>
            <a:off x="498765" y="5680365"/>
            <a:ext cx="7924800" cy="523220"/>
          </a:xfrm>
          <a:prstGeom prst="rect">
            <a:avLst/>
          </a:prstGeom>
        </p:spPr>
        <p:txBody>
          <a:bodyPr wrap="square">
            <a:spAutoFit/>
          </a:bodyPr>
          <a:lstStyle/>
          <a:p>
            <a:r>
              <a:rPr lang="es-MX" sz="1400" dirty="0"/>
              <a:t>Fuente: Formulario notificación de VIH/SIDA, </a:t>
            </a:r>
            <a:r>
              <a:rPr lang="es-MX" sz="1400" dirty="0" err="1"/>
              <a:t>Depto</a:t>
            </a:r>
            <a:r>
              <a:rPr lang="es-MX" sz="1400" dirty="0"/>
              <a:t> de Epidemiologia, MINSAL</a:t>
            </a:r>
          </a:p>
          <a:p>
            <a:r>
              <a:rPr lang="es-MX" sz="1400" dirty="0"/>
              <a:t>Actualizada al 21/03/2018</a:t>
            </a:r>
          </a:p>
        </p:txBody>
      </p:sp>
    </p:spTree>
    <p:extLst>
      <p:ext uri="{BB962C8B-B14F-4D97-AF65-F5344CB8AC3E}">
        <p14:creationId xmlns:p14="http://schemas.microsoft.com/office/powerpoint/2010/main" val="406353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65018" y="1554494"/>
            <a:ext cx="8174182" cy="4007251"/>
          </a:xfrm>
          <a:prstGeom prst="rect">
            <a:avLst/>
          </a:prstGeom>
        </p:spPr>
        <p:txBody>
          <a:bodyPr wrap="square">
            <a:spAutoFit/>
          </a:bodyPr>
          <a:lstStyle/>
          <a:p>
            <a:pPr marL="342900" indent="-342900" eaLnBrk="0" hangingPunct="0">
              <a:spcBef>
                <a:spcPct val="20000"/>
              </a:spcBef>
              <a:buClr>
                <a:srgbClr val="FF00FF"/>
              </a:buClr>
              <a:buFont typeface="Wingdings" pitchFamily="2" charset="2"/>
              <a:buChar char=""/>
            </a:pPr>
            <a:r>
              <a:rPr lang="es-MX" sz="2400" dirty="0">
                <a:latin typeface="Century Gothic"/>
                <a:ea typeface="ＭＳ Ｐゴシック" charset="-128"/>
                <a:cs typeface="Century Gothic"/>
              </a:rPr>
              <a:t>La misma fuente indica que la Mortalidad del VIH se concentra en Hombres, hasta el 2015 concentraba el 87%.</a:t>
            </a:r>
          </a:p>
          <a:p>
            <a:pPr marL="342900" indent="-342900" eaLnBrk="0" hangingPunct="0">
              <a:spcBef>
                <a:spcPct val="20000"/>
              </a:spcBef>
              <a:buClr>
                <a:srgbClr val="FF00FF"/>
              </a:buClr>
              <a:buFont typeface="Wingdings" pitchFamily="2" charset="2"/>
              <a:buChar char=""/>
            </a:pPr>
            <a:r>
              <a:rPr lang="es-MX" sz="2400" dirty="0">
                <a:latin typeface="Century Gothic"/>
                <a:ea typeface="ＭＳ Ｐゴシック" charset="-128"/>
                <a:cs typeface="Century Gothic"/>
              </a:rPr>
              <a:t>El 66% de los casos “declaran” ser por vía de relaciones entre Hombres</a:t>
            </a:r>
            <a:r>
              <a:rPr lang="es-MX" sz="2400" dirty="0" smtClean="0">
                <a:latin typeface="Century Gothic"/>
                <a:ea typeface="ＭＳ Ｐゴシック" charset="-128"/>
                <a:cs typeface="Century Gothic"/>
              </a:rPr>
              <a:t>.</a:t>
            </a:r>
          </a:p>
          <a:p>
            <a:pPr marL="342900" indent="-342900" eaLnBrk="0" hangingPunct="0">
              <a:spcBef>
                <a:spcPct val="20000"/>
              </a:spcBef>
              <a:buClr>
                <a:srgbClr val="FF00FF"/>
              </a:buClr>
              <a:buFont typeface="Wingdings" pitchFamily="2" charset="2"/>
              <a:buChar char=""/>
            </a:pPr>
            <a:endParaRPr lang="es-MX" sz="2400" dirty="0">
              <a:latin typeface="Century Gothic"/>
              <a:ea typeface="ＭＳ Ｐゴシック" charset="-128"/>
              <a:cs typeface="Century Gothic"/>
            </a:endParaRPr>
          </a:p>
          <a:p>
            <a:pPr marL="342900" indent="-342900" eaLnBrk="0" hangingPunct="0">
              <a:spcBef>
                <a:spcPct val="20000"/>
              </a:spcBef>
              <a:buClr>
                <a:srgbClr val="FF00FF"/>
              </a:buClr>
              <a:buFont typeface="Wingdings" pitchFamily="2" charset="2"/>
              <a:buChar char=""/>
            </a:pPr>
            <a:r>
              <a:rPr lang="es-MX" sz="2400" dirty="0">
                <a:latin typeface="Century Gothic"/>
                <a:ea typeface="ＭＳ Ｐゴシック" charset="-128"/>
                <a:cs typeface="Century Gothic"/>
              </a:rPr>
              <a:t>“Este perfil evidencia la mayor vulnerabilidad de estos grupos que además, presentan dificultades de acceso a las estrategias de prevención y a los servicios de salud </a:t>
            </a:r>
            <a:r>
              <a:rPr lang="es-MX" sz="2400" dirty="0">
                <a:latin typeface="Century Gothic" panose="020B0502020202020204" pitchFamily="34" charset="0"/>
              </a:rPr>
              <a:t>disponibles</a:t>
            </a:r>
            <a:r>
              <a:rPr lang="es-MX" sz="2000" dirty="0"/>
              <a:t>.” </a:t>
            </a:r>
          </a:p>
        </p:txBody>
      </p:sp>
    </p:spTree>
    <p:extLst>
      <p:ext uri="{BB962C8B-B14F-4D97-AF65-F5344CB8AC3E}">
        <p14:creationId xmlns:p14="http://schemas.microsoft.com/office/powerpoint/2010/main" val="3206492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title" idx="4294967295"/>
          </p:nvPr>
        </p:nvSpPr>
        <p:spPr/>
        <p:txBody>
          <a:bodyPr/>
          <a:lstStyle/>
          <a:p>
            <a:r>
              <a:rPr lang="es-ES" smtClean="0">
                <a:latin typeface="Century Gothic" pitchFamily="34" charset="0"/>
                <a:ea typeface="ＭＳ Ｐゴシック" pitchFamily="34" charset="-128"/>
                <a:cs typeface="Century Gothic" pitchFamily="34" charset="0"/>
              </a:rPr>
              <a:t>Prevalencia por poblaciones</a:t>
            </a:r>
          </a:p>
        </p:txBody>
      </p:sp>
      <p:graphicFrame>
        <p:nvGraphicFramePr>
          <p:cNvPr id="4" name="3 Marcador de contenido"/>
          <p:cNvGraphicFramePr>
            <a:graphicFrameLocks noGrp="1"/>
          </p:cNvGraphicFramePr>
          <p:nvPr>
            <p:ph idx="4294967295"/>
          </p:nvPr>
        </p:nvGraphicFramePr>
        <p:xfrm>
          <a:off x="1057275" y="1714500"/>
          <a:ext cx="6797675" cy="3849688"/>
        </p:xfrm>
        <a:graphic>
          <a:graphicData uri="http://schemas.openxmlformats.org/drawingml/2006/table">
            <a:tbl>
              <a:tblPr/>
              <a:tblGrid>
                <a:gridCol w="4548188">
                  <a:extLst>
                    <a:ext uri="{9D8B030D-6E8A-4147-A177-3AD203B41FA5}">
                      <a16:colId xmlns:a16="http://schemas.microsoft.com/office/drawing/2014/main" xmlns="" val="20000"/>
                    </a:ext>
                  </a:extLst>
                </a:gridCol>
                <a:gridCol w="2249487">
                  <a:extLst>
                    <a:ext uri="{9D8B030D-6E8A-4147-A177-3AD203B41FA5}">
                      <a16:colId xmlns:a16="http://schemas.microsoft.com/office/drawing/2014/main" xmlns="" val="20001"/>
                    </a:ext>
                  </a:extLst>
                </a:gridCol>
              </a:tblGrid>
              <a:tr h="450850">
                <a:tc>
                  <a:txBody>
                    <a:bodyPr/>
                    <a:lstStyle/>
                    <a:p>
                      <a:pPr marL="0" marR="0" lvl="0" indent="0" algn="l" defTabSz="457200" rtl="0" eaLnBrk="1" fontAlgn="t"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Verdana" pitchFamily="34" charset="0"/>
                          <a:ea typeface="ＭＳ Ｐゴシック" pitchFamily="34" charset="-128"/>
                          <a:cs typeface="Century Gothic" pitchFamily="34" charset="0"/>
                        </a:rPr>
                        <a:t>Sub-población</a:t>
                      </a:r>
                    </a:p>
                  </a:txBody>
                  <a:tcPr marL="9525" marR="9525" marT="9525" marB="0"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t" latinLnBrk="0" hangingPunct="1">
                        <a:lnSpc>
                          <a:spcPct val="100000"/>
                        </a:lnSpc>
                        <a:spcBef>
                          <a:spcPct val="0"/>
                        </a:spcBef>
                        <a:spcAft>
                          <a:spcPct val="0"/>
                        </a:spcAft>
                        <a:buClrTx/>
                        <a:buSzTx/>
                        <a:buFontTx/>
                        <a:buNone/>
                        <a:tabLst/>
                      </a:pPr>
                      <a:r>
                        <a:rPr kumimoji="0" lang="es-ES" sz="2000" b="1" i="0" u="none" strike="noStrike" cap="none" normalizeH="0" baseline="0" smtClean="0">
                          <a:ln>
                            <a:noFill/>
                          </a:ln>
                          <a:solidFill>
                            <a:srgbClr val="000000"/>
                          </a:solidFill>
                          <a:effectLst/>
                          <a:latin typeface="Verdana" pitchFamily="34" charset="0"/>
                          <a:ea typeface="ＭＳ Ｐゴシック" pitchFamily="34" charset="-128"/>
                          <a:cs typeface="Century Gothic" pitchFamily="34" charset="0"/>
                        </a:rPr>
                        <a:t>% Prevalencia</a:t>
                      </a:r>
                    </a:p>
                  </a:txBody>
                  <a:tcPr marL="9525" marR="9525" marT="9525"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674688">
                <a:tc>
                  <a:txBody>
                    <a:bodyPr/>
                    <a:lstStyle/>
                    <a:p>
                      <a:pPr marL="0" marR="0" lvl="0" indent="0" algn="l"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rgbClr val="000000"/>
                          </a:solidFill>
                          <a:effectLst/>
                          <a:latin typeface="Verdana" pitchFamily="34" charset="0"/>
                          <a:ea typeface="ＭＳ Ｐゴシック" pitchFamily="34" charset="-128"/>
                          <a:cs typeface="Century Gothic" pitchFamily="34" charset="0"/>
                        </a:rPr>
                        <a:t>Hombres que tienen sexo con hombres (</a:t>
                      </a:r>
                      <a:r>
                        <a:rPr kumimoji="0" lang="es-ES" sz="2000" b="0" i="0" u="none" strike="noStrike" cap="none" normalizeH="0" baseline="0" dirty="0" err="1" smtClean="0">
                          <a:ln>
                            <a:noFill/>
                          </a:ln>
                          <a:solidFill>
                            <a:srgbClr val="000000"/>
                          </a:solidFill>
                          <a:effectLst/>
                          <a:latin typeface="Verdana" pitchFamily="34" charset="0"/>
                          <a:ea typeface="ＭＳ Ｐゴシック" pitchFamily="34" charset="-128"/>
                          <a:cs typeface="Century Gothic" pitchFamily="34" charset="0"/>
                        </a:rPr>
                        <a:t>Chiprev</a:t>
                      </a:r>
                      <a:r>
                        <a:rPr kumimoji="0" lang="es-ES" sz="2000" b="0" i="0" u="none" strike="noStrike" cap="none" normalizeH="0" baseline="0" dirty="0" smtClean="0">
                          <a:ln>
                            <a:noFill/>
                          </a:ln>
                          <a:solidFill>
                            <a:srgbClr val="000000"/>
                          </a:solidFill>
                          <a:effectLst/>
                          <a:latin typeface="Verdana" pitchFamily="34" charset="0"/>
                          <a:ea typeface="ＭＳ Ｐゴシック" pitchFamily="34" charset="-128"/>
                          <a:cs typeface="Century Gothic" pitchFamily="34" charset="0"/>
                        </a:rPr>
                        <a:t>)</a:t>
                      </a:r>
                    </a:p>
                  </a:txBody>
                  <a:tcPr marL="9525" marR="9525" marT="9525" marB="0"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rgbClr val="000000"/>
                          </a:solidFill>
                          <a:effectLst/>
                          <a:latin typeface="Verdana" pitchFamily="34" charset="0"/>
                          <a:ea typeface="ＭＳ Ｐゴシック" pitchFamily="34" charset="-128"/>
                          <a:cs typeface="Century Gothic" pitchFamily="34" charset="0"/>
                        </a:rPr>
                        <a:t>21</a:t>
                      </a:r>
                    </a:p>
                  </a:txBody>
                  <a:tcPr marL="9525" marR="9525" marT="9525"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76275">
                <a:tc>
                  <a:txBody>
                    <a:bodyPr/>
                    <a:lstStyle/>
                    <a:p>
                      <a:pPr marL="0" marR="0" lvl="0" indent="0" algn="l"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rgbClr val="000000"/>
                          </a:solidFill>
                          <a:effectLst/>
                          <a:latin typeface="Verdana" pitchFamily="34" charset="0"/>
                          <a:ea typeface="ＭＳ Ｐゴシック" pitchFamily="34" charset="-128"/>
                          <a:cs typeface="Century Gothic" pitchFamily="34" charset="0"/>
                        </a:rPr>
                        <a:t>Hombres que tienen sexo con hombres (</a:t>
                      </a:r>
                      <a:r>
                        <a:rPr lang="es-CL" sz="2000" dirty="0" err="1" smtClean="0">
                          <a:latin typeface="Century Gothic" pitchFamily="34" charset="0"/>
                          <a:ea typeface="ＭＳ Ｐゴシック" pitchFamily="34" charset="-128"/>
                          <a:cs typeface="Century Gothic" pitchFamily="34" charset="0"/>
                        </a:rPr>
                        <a:t>Spectrum</a:t>
                      </a:r>
                      <a:r>
                        <a:rPr lang="es-CL" sz="2000" dirty="0" smtClean="0">
                          <a:latin typeface="Century Gothic" pitchFamily="34" charset="0"/>
                          <a:ea typeface="ＭＳ Ｐゴシック" pitchFamily="34" charset="-128"/>
                          <a:cs typeface="Century Gothic" pitchFamily="34" charset="0"/>
                        </a:rPr>
                        <a:t> )</a:t>
                      </a:r>
                      <a:endParaRPr kumimoji="0" lang="es-ES" sz="2000" b="0" i="0" u="none" strike="noStrike" cap="none" normalizeH="0" baseline="0" dirty="0" smtClean="0">
                        <a:ln>
                          <a:noFill/>
                        </a:ln>
                        <a:solidFill>
                          <a:srgbClr val="000000"/>
                        </a:solidFill>
                        <a:effectLst/>
                        <a:latin typeface="Verdana" pitchFamily="34" charset="0"/>
                        <a:ea typeface="ＭＳ Ｐゴシック" pitchFamily="34" charset="-128"/>
                        <a:cs typeface="Century Gothic" pitchFamily="34" charset="0"/>
                      </a:endParaRPr>
                    </a:p>
                  </a:txBody>
                  <a:tcPr marL="9525" marR="9525" marT="9525" marB="0"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rgbClr val="000000"/>
                          </a:solidFill>
                          <a:effectLst/>
                          <a:latin typeface="Verdana" pitchFamily="34" charset="0"/>
                          <a:ea typeface="ＭＳ Ｐゴシック" pitchFamily="34" charset="-128"/>
                          <a:cs typeface="Century Gothic" pitchFamily="34" charset="0"/>
                        </a:rPr>
                        <a:t>10,43</a:t>
                      </a:r>
                    </a:p>
                  </a:txBody>
                  <a:tcPr marL="9525" marR="9525" marT="9525"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42900">
                <a:tc>
                  <a:txBody>
                    <a:bodyPr/>
                    <a:lstStyle/>
                    <a:p>
                      <a:pPr marL="0" marR="0" lvl="0" indent="0" algn="l"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rgbClr val="000000"/>
                          </a:solidFill>
                          <a:effectLst/>
                          <a:latin typeface="Verdana" pitchFamily="34" charset="0"/>
                          <a:ea typeface="ＭＳ Ｐゴシック" pitchFamily="34" charset="-128"/>
                          <a:cs typeface="Century Gothic" pitchFamily="34" charset="0"/>
                        </a:rPr>
                        <a:t>Mujeres Trabajadoras Sexuales</a:t>
                      </a:r>
                    </a:p>
                  </a:txBody>
                  <a:tcPr marL="9525" marR="9525" marT="9525" marB="0"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rgbClr val="000000"/>
                          </a:solidFill>
                          <a:effectLst/>
                          <a:latin typeface="Verdana" pitchFamily="34" charset="0"/>
                          <a:ea typeface="ＭＳ Ｐゴシック" pitchFamily="34" charset="-128"/>
                          <a:cs typeface="Century Gothic" pitchFamily="34" charset="0"/>
                        </a:rPr>
                        <a:t>0,63</a:t>
                      </a:r>
                    </a:p>
                  </a:txBody>
                  <a:tcPr marL="9525" marR="9525" marT="9525"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76275">
                <a:tc>
                  <a:txBody>
                    <a:bodyPr/>
                    <a:lstStyle/>
                    <a:p>
                      <a:pPr marL="0" marR="0" lvl="0" indent="0" algn="l"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rgbClr val="000000"/>
                          </a:solidFill>
                          <a:effectLst/>
                          <a:latin typeface="Verdana" pitchFamily="34" charset="0"/>
                          <a:ea typeface="ＭＳ Ｐゴシック" pitchFamily="34" charset="-128"/>
                          <a:cs typeface="Century Gothic" pitchFamily="34" charset="0"/>
                        </a:rPr>
                        <a:t>Hombres Clientes del Comercio Sexual</a:t>
                      </a:r>
                    </a:p>
                  </a:txBody>
                  <a:tcPr marL="9525" marR="9525" marT="9525" marB="0"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rgbClr val="000000"/>
                          </a:solidFill>
                          <a:effectLst/>
                          <a:latin typeface="Verdana" pitchFamily="34" charset="0"/>
                          <a:ea typeface="ＭＳ Ｐゴシック" pitchFamily="34" charset="-128"/>
                          <a:cs typeface="Century Gothic" pitchFamily="34" charset="0"/>
                        </a:rPr>
                        <a:t>0,43</a:t>
                      </a:r>
                    </a:p>
                  </a:txBody>
                  <a:tcPr marL="9525" marR="9525" marT="9525"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42900">
                <a:tc>
                  <a:txBody>
                    <a:bodyPr/>
                    <a:lstStyle/>
                    <a:p>
                      <a:pPr marL="0" marR="0" lvl="0" indent="0" algn="l"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rgbClr val="000000"/>
                          </a:solidFill>
                          <a:effectLst/>
                          <a:latin typeface="Verdana" pitchFamily="34" charset="0"/>
                          <a:ea typeface="ＭＳ Ｐゴシック" pitchFamily="34" charset="-128"/>
                          <a:cs typeface="Century Gothic" pitchFamily="34" charset="0"/>
                        </a:rPr>
                        <a:t>Personas Privadas de Libertad</a:t>
                      </a:r>
                    </a:p>
                  </a:txBody>
                  <a:tcPr marL="9525" marR="9525" marT="9525" marB="0"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rgbClr val="000000"/>
                          </a:solidFill>
                          <a:effectLst/>
                          <a:latin typeface="Verdana" pitchFamily="34" charset="0"/>
                          <a:ea typeface="ＭＳ Ｐゴシック" pitchFamily="34" charset="-128"/>
                          <a:cs typeface="Century Gothic" pitchFamily="34" charset="0"/>
                        </a:rPr>
                        <a:t>0,53</a:t>
                      </a:r>
                    </a:p>
                  </a:txBody>
                  <a:tcPr marL="9525" marR="9525" marT="9525"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42900">
                <a:tc>
                  <a:txBody>
                    <a:bodyPr/>
                    <a:lstStyle/>
                    <a:p>
                      <a:pPr marL="0" marR="0" lvl="0" indent="0" algn="l"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rgbClr val="000000"/>
                          </a:solidFill>
                          <a:effectLst/>
                          <a:latin typeface="Verdana" pitchFamily="34" charset="0"/>
                          <a:ea typeface="ＭＳ Ｐゴシック" pitchFamily="34" charset="-128"/>
                          <a:cs typeface="Century Gothic" pitchFamily="34" charset="0"/>
                        </a:rPr>
                        <a:t>Mujeres Población general</a:t>
                      </a:r>
                    </a:p>
                  </a:txBody>
                  <a:tcPr marL="9525" marR="9525" marT="9525" marB="0"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rgbClr val="000000"/>
                          </a:solidFill>
                          <a:effectLst/>
                          <a:latin typeface="Verdana" pitchFamily="34" charset="0"/>
                          <a:ea typeface="ＭＳ Ｐゴシック" pitchFamily="34" charset="-128"/>
                          <a:cs typeface="Century Gothic" pitchFamily="34" charset="0"/>
                        </a:rPr>
                        <a:t>0,05</a:t>
                      </a:r>
                    </a:p>
                  </a:txBody>
                  <a:tcPr marL="9525" marR="9525" marT="9525"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342900">
                <a:tc>
                  <a:txBody>
                    <a:bodyPr/>
                    <a:lstStyle/>
                    <a:p>
                      <a:pPr marL="0" marR="0" lvl="0" indent="0" algn="l"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rgbClr val="000000"/>
                          </a:solidFill>
                          <a:effectLst/>
                          <a:latin typeface="Verdana" pitchFamily="34" charset="0"/>
                          <a:ea typeface="ＭＳ Ｐゴシック" pitchFamily="34" charset="-128"/>
                          <a:cs typeface="Century Gothic" pitchFamily="34" charset="0"/>
                        </a:rPr>
                        <a:t>Hombres Población general</a:t>
                      </a:r>
                    </a:p>
                  </a:txBody>
                  <a:tcPr marL="9525" marR="9525" marT="9525" marB="0"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t"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rgbClr val="000000"/>
                          </a:solidFill>
                          <a:effectLst/>
                          <a:latin typeface="Verdana" pitchFamily="34" charset="0"/>
                          <a:ea typeface="ＭＳ Ｐゴシック" pitchFamily="34" charset="-128"/>
                          <a:cs typeface="Century Gothic" pitchFamily="34" charset="0"/>
                        </a:rPr>
                        <a:t>0,12</a:t>
                      </a:r>
                    </a:p>
                  </a:txBody>
                  <a:tcPr marL="9525" marR="9525" marT="9525"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17663" y="274638"/>
            <a:ext cx="7263101" cy="1143000"/>
          </a:xfrm>
        </p:spPr>
        <p:txBody>
          <a:bodyPr/>
          <a:lstStyle/>
          <a:p>
            <a:r>
              <a:rPr lang="es-MX" sz="2400" dirty="0"/>
              <a:t>1.	Desde la creación de la CONASIDA 1991- 2000, 1ra Evaluación DIPRES, agosto, 2000.</a:t>
            </a:r>
          </a:p>
        </p:txBody>
      </p:sp>
      <p:sp>
        <p:nvSpPr>
          <p:cNvPr id="3" name="Marcador de contenido 2"/>
          <p:cNvSpPr>
            <a:spLocks noGrp="1"/>
          </p:cNvSpPr>
          <p:nvPr>
            <p:ph idx="1"/>
          </p:nvPr>
        </p:nvSpPr>
        <p:spPr/>
        <p:txBody>
          <a:bodyPr/>
          <a:lstStyle/>
          <a:p>
            <a:r>
              <a:rPr lang="es-MX" sz="2000" dirty="0"/>
              <a:t>1.- Sobre el primer periodo en General coincidimos con la evaluación y las recomendaciones de la Evaluación de la DIPRES, la cual centra en </a:t>
            </a:r>
          </a:p>
          <a:p>
            <a:pPr lvl="0"/>
            <a:r>
              <a:rPr lang="es-MX" sz="2000" dirty="0"/>
              <a:t>Realizar campañas anuales (la última se había hecho tres años antes en 1997) p.58</a:t>
            </a:r>
          </a:p>
          <a:p>
            <a:pPr lvl="0"/>
            <a:r>
              <a:rPr lang="es-MX" sz="2000" dirty="0"/>
              <a:t>Profundizar acciones preventivas (p.59) </a:t>
            </a:r>
          </a:p>
          <a:p>
            <a:endParaRPr lang="es-MX"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290945" y="3893128"/>
            <a:ext cx="8853055" cy="2415598"/>
          </a:xfrm>
          <a:prstGeom prst="rect">
            <a:avLst/>
          </a:prstGeom>
          <a:noFill/>
          <a:ln>
            <a:noFill/>
          </a:ln>
        </p:spPr>
      </p:pic>
    </p:spTree>
    <p:extLst>
      <p:ext uri="{BB962C8B-B14F-4D97-AF65-F5344CB8AC3E}">
        <p14:creationId xmlns:p14="http://schemas.microsoft.com/office/powerpoint/2010/main" val="2924717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2800" dirty="0"/>
              <a:t>Desde el 2000, 2011 2da Evaluación DIPRES (Incluye Proyecto Fondo Global)</a:t>
            </a:r>
          </a:p>
        </p:txBody>
      </p:sp>
      <p:sp>
        <p:nvSpPr>
          <p:cNvPr id="3" name="Marcador de contenido 2"/>
          <p:cNvSpPr>
            <a:spLocks noGrp="1"/>
          </p:cNvSpPr>
          <p:nvPr>
            <p:ph idx="1"/>
          </p:nvPr>
        </p:nvSpPr>
        <p:spPr/>
        <p:txBody>
          <a:bodyPr/>
          <a:lstStyle/>
          <a:p>
            <a:r>
              <a:rPr lang="es-MX" sz="2000" dirty="0"/>
              <a:t>La creación de la Subsecretaria de Salud Pública (2005) implica un cambio en la estrategia de asignación de recursos en </a:t>
            </a:r>
            <a:r>
              <a:rPr lang="es-MX" sz="2000" dirty="0" smtClean="0"/>
              <a:t>prevención</a:t>
            </a:r>
          </a:p>
          <a:p>
            <a:endParaRPr lang="es-MX" sz="2000" dirty="0" smtClean="0"/>
          </a:p>
          <a:p>
            <a:r>
              <a:rPr lang="es-MX" sz="2000" i="1" dirty="0"/>
              <a:t>“El monto total destinado en 2009 por las SEREMIS de Salud a los proyectos de prevención grupal fue de $ 140.790.000, de ellos $ 12.850.000 fue destinado a iniciativas focalizadas. De este monto destinado a Iniciativas Focalizadas, un 22% fue destinado a trabajo exclusivo en hombres que tienen sexo con hombres</a:t>
            </a:r>
            <a:r>
              <a:rPr lang="es-MX" sz="2000" i="1" dirty="0" smtClean="0"/>
              <a:t>. </a:t>
            </a:r>
            <a:r>
              <a:rPr lang="es-MX" sz="1800" i="1" dirty="0" smtClean="0"/>
              <a:t>(</a:t>
            </a:r>
            <a:r>
              <a:rPr lang="es-MX" sz="2400" dirty="0"/>
              <a:t>transparencia #</a:t>
            </a:r>
            <a:r>
              <a:rPr lang="es-MX" sz="2400" dirty="0" smtClean="0"/>
              <a:t>376384)</a:t>
            </a:r>
          </a:p>
          <a:p>
            <a:r>
              <a:rPr lang="es-MX" sz="2000" dirty="0" smtClean="0"/>
              <a:t>Estos se mantienen hasta hoy</a:t>
            </a:r>
            <a:endParaRPr lang="es-MX" sz="2000" dirty="0"/>
          </a:p>
        </p:txBody>
      </p:sp>
    </p:spTree>
    <p:extLst>
      <p:ext uri="{BB962C8B-B14F-4D97-AF65-F5344CB8AC3E}">
        <p14:creationId xmlns:p14="http://schemas.microsoft.com/office/powerpoint/2010/main" val="3194377726"/>
      </p:ext>
    </p:extLst>
  </p:cSld>
  <p:clrMapOvr>
    <a:masterClrMapping/>
  </p:clrMapOvr>
</p:sld>
</file>

<file path=ppt/theme/theme1.xml><?xml version="1.0" encoding="utf-8"?>
<a:theme xmlns:a="http://schemas.openxmlformats.org/drawingml/2006/main" name="Plantilla_PPT_MUM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Plantilla_PPT_MUMS</Template>
  <TotalTime>1609</TotalTime>
  <Words>1183</Words>
  <Application>Microsoft Office PowerPoint</Application>
  <PresentationFormat>Presentación en pantalla (4:3)</PresentationFormat>
  <Paragraphs>146</Paragraphs>
  <Slides>19</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19</vt:i4>
      </vt:variant>
    </vt:vector>
  </HeadingPairs>
  <TitlesOfParts>
    <vt:vector size="28" baseType="lpstr">
      <vt:lpstr>ＭＳ Ｐゴシック</vt:lpstr>
      <vt:lpstr>Arial</vt:lpstr>
      <vt:lpstr>Calibri</vt:lpstr>
      <vt:lpstr>Century Gothic</vt:lpstr>
      <vt:lpstr>Lucida Grande</vt:lpstr>
      <vt:lpstr>Times New Roman</vt:lpstr>
      <vt:lpstr>Verdana</vt:lpstr>
      <vt:lpstr>Wingdings</vt:lpstr>
      <vt:lpstr>Plantilla_PPT_MUMS</vt:lpstr>
      <vt:lpstr>Aportes a la Comisón Investigadora por aumento de casos de VIH, Camara de diputados</vt:lpstr>
      <vt:lpstr>EL Movimiento por la diversidad sexual. MUMS</vt:lpstr>
      <vt:lpstr>Vamos definiendo, según ONUSIDA:</vt:lpstr>
      <vt:lpstr>Presentación de PowerPoint</vt:lpstr>
      <vt:lpstr>Presentación de PowerPoint</vt:lpstr>
      <vt:lpstr>Presentación de PowerPoint</vt:lpstr>
      <vt:lpstr>Prevalencia por poblaciones</vt:lpstr>
      <vt:lpstr>1. Desde la creación de la CONASIDA 1991- 2000, 1ra Evaluación DIPRES, agosto, 2000.</vt:lpstr>
      <vt:lpstr>Desde el 2000, 2011 2da Evaluación DIPRES (Incluye Proyecto Fondo Global)</vt:lpstr>
      <vt:lpstr>Presentación de PowerPoint</vt:lpstr>
      <vt:lpstr>En el 2011, “Hazte el examen”,</vt:lpstr>
      <vt:lpstr>Sobre la Focalización de los recursos</vt:lpstr>
      <vt:lpstr>Presentación de PowerPoint</vt:lpstr>
      <vt:lpstr>Sobre el testeo</vt:lpstr>
      <vt:lpstr>¿Del total de exámenes de diagnóstico del VIH  realizados en el sistema de salud pública, cuantos corresponden a hombres y cuantos a mujeres en los años 2011, 2012, 2013?</vt:lpstr>
      <vt:lpstr>Resumen</vt:lpstr>
      <vt:lpstr>Presentación de PowerPoint</vt:lpstr>
      <vt:lpstr>Rol Sociedad Civil</vt:lpstr>
      <vt:lpstr>Presentación de PowerPoint</vt:lpstr>
    </vt:vector>
  </TitlesOfParts>
  <Company>Formatum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Lukas Berredo</dc:creator>
  <cp:lastModifiedBy>Silvia Rivas Mena</cp:lastModifiedBy>
  <cp:revision>87</cp:revision>
  <dcterms:created xsi:type="dcterms:W3CDTF">2010-07-06T20:06:40Z</dcterms:created>
  <dcterms:modified xsi:type="dcterms:W3CDTF">2019-04-01T15:27:01Z</dcterms:modified>
</cp:coreProperties>
</file>