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47" r:id="rId3"/>
    <p:sldId id="351" r:id="rId4"/>
    <p:sldId id="346" r:id="rId5"/>
    <p:sldId id="348" r:id="rId6"/>
    <p:sldId id="352" r:id="rId7"/>
    <p:sldId id="350" r:id="rId8"/>
    <p:sldId id="353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26" d="100"/>
          <a:sy n="12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bustosr\Desktop\INFORMACION%20ALGAS%20DEL%20SERNAPESC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L"/>
              <a:t>Exportacion de Algas y derivados (Ton)</a:t>
            </a:r>
          </a:p>
        </c:rich>
      </c:tx>
      <c:layout>
        <c:manualLayout>
          <c:xMode val="edge"/>
          <c:yMode val="edge"/>
          <c:x val="0.25090266841644798"/>
          <c:y val="2.7777777777777776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Hoja1!$B$91</c:f>
              <c:strCache>
                <c:ptCount val="1"/>
                <c:pt idx="0">
                  <c:v>ALGAS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Hoja1!$C$90:$H$90</c:f>
              <c:numCache>
                <c:formatCode>#,##0</c:formatCode>
                <c:ptCount val="6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Hoja1!$C$91:$H$91</c:f>
              <c:numCache>
                <c:formatCode>#,##0</c:formatCode>
                <c:ptCount val="6"/>
                <c:pt idx="0">
                  <c:v>32777</c:v>
                </c:pt>
                <c:pt idx="1">
                  <c:v>43002</c:v>
                </c:pt>
                <c:pt idx="2">
                  <c:v>63488</c:v>
                </c:pt>
                <c:pt idx="3">
                  <c:v>67290</c:v>
                </c:pt>
                <c:pt idx="4">
                  <c:v>66462</c:v>
                </c:pt>
                <c:pt idx="5">
                  <c:v>81217</c:v>
                </c:pt>
              </c:numCache>
            </c:numRef>
          </c:val>
        </c:ser>
        <c:ser>
          <c:idx val="1"/>
          <c:order val="1"/>
          <c:tx>
            <c:strRef>
              <c:f>Hoja1!$B$92</c:f>
              <c:strCache>
                <c:ptCount val="1"/>
                <c:pt idx="0">
                  <c:v>EXTRACTOS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Hoja1!$C$90:$H$90</c:f>
              <c:numCache>
                <c:formatCode>#,##0</c:formatCode>
                <c:ptCount val="6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Hoja1!$C$92:$H$92</c:f>
              <c:numCache>
                <c:formatCode>#,##0</c:formatCode>
                <c:ptCount val="6"/>
                <c:pt idx="0">
                  <c:v>4859</c:v>
                </c:pt>
                <c:pt idx="1">
                  <c:v>7414</c:v>
                </c:pt>
                <c:pt idx="2">
                  <c:v>8924</c:v>
                </c:pt>
                <c:pt idx="3">
                  <c:v>8450</c:v>
                </c:pt>
                <c:pt idx="4">
                  <c:v>8260</c:v>
                </c:pt>
                <c:pt idx="5">
                  <c:v>7953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9762304"/>
        <c:axId val="49763840"/>
      </c:barChart>
      <c:catAx>
        <c:axId val="49762304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crossAx val="49763840"/>
        <c:crosses val="autoZero"/>
        <c:auto val="1"/>
        <c:lblAlgn val="ctr"/>
        <c:lblOffset val="100"/>
        <c:noMultiLvlLbl val="0"/>
      </c:catAx>
      <c:valAx>
        <c:axId val="497638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Toneladas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crossAx val="497623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L"/>
              <a:t>Exportaciones de algas y derivados (MMUSD)</a:t>
            </a:r>
          </a:p>
        </c:rich>
      </c:tx>
      <c:layout>
        <c:manualLayout>
          <c:xMode val="edge"/>
          <c:yMode val="edge"/>
          <c:x val="0.12281933508311461"/>
          <c:y val="2.7777777777777776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Hoja1!$B$73</c:f>
              <c:strCache>
                <c:ptCount val="1"/>
                <c:pt idx="0">
                  <c:v>EXTRACTOS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Hoja1!$C$72:$H$72</c:f>
              <c:numCache>
                <c:formatCode>#,##0</c:formatCode>
                <c:ptCount val="6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Hoja1!$C$73:$H$73</c:f>
              <c:numCache>
                <c:formatCode>#,##0</c:formatCode>
                <c:ptCount val="6"/>
                <c:pt idx="0">
                  <c:v>49</c:v>
                </c:pt>
                <c:pt idx="1">
                  <c:v>76</c:v>
                </c:pt>
                <c:pt idx="2">
                  <c:v>113</c:v>
                </c:pt>
                <c:pt idx="3">
                  <c:v>118</c:v>
                </c:pt>
                <c:pt idx="4">
                  <c:v>125</c:v>
                </c:pt>
                <c:pt idx="5">
                  <c:v>138</c:v>
                </c:pt>
              </c:numCache>
            </c:numRef>
          </c:val>
        </c:ser>
        <c:ser>
          <c:idx val="1"/>
          <c:order val="1"/>
          <c:tx>
            <c:strRef>
              <c:f>Hoja1!$B$74</c:f>
              <c:strCache>
                <c:ptCount val="1"/>
                <c:pt idx="0">
                  <c:v>ALGAS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Hoja1!$C$72:$H$72</c:f>
              <c:numCache>
                <c:formatCode>#,##0</c:formatCode>
                <c:ptCount val="6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Hoja1!$C$74:$H$74</c:f>
              <c:numCache>
                <c:formatCode>#,##0</c:formatCode>
                <c:ptCount val="6"/>
                <c:pt idx="0">
                  <c:v>19</c:v>
                </c:pt>
                <c:pt idx="1">
                  <c:v>28</c:v>
                </c:pt>
                <c:pt idx="2">
                  <c:v>67</c:v>
                </c:pt>
                <c:pt idx="3">
                  <c:v>78</c:v>
                </c:pt>
                <c:pt idx="4">
                  <c:v>84</c:v>
                </c:pt>
                <c:pt idx="5">
                  <c:v>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9795072"/>
        <c:axId val="49796608"/>
      </c:barChart>
      <c:catAx>
        <c:axId val="49795072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crossAx val="49796608"/>
        <c:crosses val="autoZero"/>
        <c:auto val="1"/>
        <c:lblAlgn val="ctr"/>
        <c:lblOffset val="100"/>
        <c:noMultiLvlLbl val="0"/>
      </c:catAx>
      <c:valAx>
        <c:axId val="497966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MMUSD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crossAx val="497950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1"/>
            <c:bubble3D val="0"/>
            <c:explosion val="18"/>
          </c:dPt>
          <c:dLbls>
            <c:dLbl>
              <c:idx val="0"/>
              <c:layout>
                <c:manualLayout>
                  <c:x val="0.27592451038219212"/>
                  <c:y val="-1.567001791264794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>
                        <a:solidFill>
                          <a:schemeClr val="tx2"/>
                        </a:solidFill>
                      </a:rPr>
                      <a:t>Acuicultura
95%</a:t>
                    </a:r>
                    <a:endParaRPr lang="en-US" sz="1600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37339619285992"/>
                      <c:h val="0.226607597129688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7367520356848407E-2"/>
                  <c:y val="2.266168677868133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/>
                    </a:pPr>
                    <a:r>
                      <a:rPr lang="en-US" sz="1600" dirty="0" err="1">
                        <a:solidFill>
                          <a:schemeClr val="tx2"/>
                        </a:solidFill>
                      </a:rPr>
                      <a:t>Extracción</a:t>
                    </a:r>
                    <a:r>
                      <a:rPr lang="en-US" sz="1600" dirty="0">
                        <a:solidFill>
                          <a:schemeClr val="tx2"/>
                        </a:solidFill>
                      </a:rPr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86540759917055"/>
                      <c:h val="0.1934939687132704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Acuicultura</c:v>
                </c:pt>
                <c:pt idx="1">
                  <c:v>Extracción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95.5</c:v>
                </c:pt>
                <c:pt idx="1">
                  <c:v>4.5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6DAC6-B600-4540-BF1C-029681F2B399}" type="datetimeFigureOut">
              <a:rPr lang="es-CL" smtClean="0"/>
              <a:pPr/>
              <a:t>12-11-2014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70710-7C53-40CF-BFCD-57099A6297D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23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6DD9-C333-4744-A3F6-49B49DE22427}" type="datetimeFigureOut">
              <a:rPr lang="es-CL" smtClean="0"/>
              <a:pPr/>
              <a:t>12-11-2014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161-E4CA-455C-B08F-29F5E6D37AD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597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6DD9-C333-4744-A3F6-49B49DE22427}" type="datetimeFigureOut">
              <a:rPr lang="es-CL" smtClean="0"/>
              <a:pPr/>
              <a:t>12-11-2014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161-E4CA-455C-B08F-29F5E6D37AD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174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6DD9-C333-4744-A3F6-49B49DE22427}" type="datetimeFigureOut">
              <a:rPr lang="es-CL" smtClean="0"/>
              <a:pPr/>
              <a:t>12-11-2014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161-E4CA-455C-B08F-29F5E6D37AD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894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6DD9-C333-4744-A3F6-49B49DE22427}" type="datetimeFigureOut">
              <a:rPr lang="es-CL" smtClean="0"/>
              <a:pPr/>
              <a:t>12-11-2014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161-E4CA-455C-B08F-29F5E6D37AD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76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6DD9-C333-4744-A3F6-49B49DE22427}" type="datetimeFigureOut">
              <a:rPr lang="es-CL" smtClean="0"/>
              <a:pPr/>
              <a:t>12-11-2014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161-E4CA-455C-B08F-29F5E6D37AD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844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6DD9-C333-4744-A3F6-49B49DE22427}" type="datetimeFigureOut">
              <a:rPr lang="es-CL" smtClean="0"/>
              <a:pPr/>
              <a:t>12-11-2014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161-E4CA-455C-B08F-29F5E6D37AD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155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6DD9-C333-4744-A3F6-49B49DE22427}" type="datetimeFigureOut">
              <a:rPr lang="es-CL" smtClean="0"/>
              <a:pPr/>
              <a:t>12-11-2014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161-E4CA-455C-B08F-29F5E6D37AD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892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6DD9-C333-4744-A3F6-49B49DE22427}" type="datetimeFigureOut">
              <a:rPr lang="es-CL" smtClean="0"/>
              <a:pPr/>
              <a:t>12-11-2014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161-E4CA-455C-B08F-29F5E6D37AD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097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6DD9-C333-4744-A3F6-49B49DE22427}" type="datetimeFigureOut">
              <a:rPr lang="es-CL" smtClean="0"/>
              <a:pPr/>
              <a:t>12-11-2014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161-E4CA-455C-B08F-29F5E6D37AD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767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6DD9-C333-4744-A3F6-49B49DE22427}" type="datetimeFigureOut">
              <a:rPr lang="es-CL" smtClean="0"/>
              <a:pPr/>
              <a:t>12-11-2014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161-E4CA-455C-B08F-29F5E6D37AD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810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6DD9-C333-4744-A3F6-49B49DE22427}" type="datetimeFigureOut">
              <a:rPr lang="es-CL" smtClean="0"/>
              <a:pPr/>
              <a:t>12-11-2014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161-E4CA-455C-B08F-29F5E6D37AD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998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A6DD9-C333-4744-A3F6-49B49DE22427}" type="datetimeFigureOut">
              <a:rPr lang="es-CL" smtClean="0"/>
              <a:pPr/>
              <a:t>12-11-2014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83161-E4CA-455C-B08F-29F5E6D37AD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782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0" y="16633"/>
            <a:ext cx="8785849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5661248"/>
            <a:ext cx="4896544" cy="504056"/>
          </a:xfrm>
        </p:spPr>
        <p:txBody>
          <a:bodyPr>
            <a:normAutofit fontScale="90000"/>
          </a:bodyPr>
          <a:lstStyle/>
          <a:p>
            <a:pPr algn="r"/>
            <a:r>
              <a:rPr lang="es-CL" sz="3200" dirty="0" smtClean="0">
                <a:solidFill>
                  <a:schemeClr val="bg1"/>
                </a:solidFill>
                <a:latin typeface="Trebuchet MS" pitchFamily="34" charset="0"/>
              </a:rPr>
              <a:t>Cultivo de Algas</a:t>
            </a:r>
            <a:endParaRPr lang="es-CL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79912" y="6165304"/>
            <a:ext cx="4752528" cy="55091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L" sz="1800" i="1" dirty="0" smtClean="0">
                <a:solidFill>
                  <a:schemeClr val="bg1"/>
                </a:solidFill>
                <a:latin typeface="Trebuchet MS" pitchFamily="34" charset="0"/>
              </a:rPr>
              <a:t>PRESENTACIÓN ANTE LA COMISIÓN DE PESCA, ACUICULTURA E </a:t>
            </a:r>
            <a:endParaRPr lang="es-CL" sz="1800" i="1" dirty="0">
              <a:solidFill>
                <a:schemeClr val="bg1"/>
              </a:solidFill>
              <a:latin typeface="Trebuchet MS" pitchFamily="34" charset="0"/>
            </a:endParaRPr>
          </a:p>
          <a:p>
            <a:pPr algn="r"/>
            <a:r>
              <a:rPr lang="es-CL" sz="1800" i="1" dirty="0" smtClean="0">
                <a:solidFill>
                  <a:schemeClr val="bg1"/>
                </a:solidFill>
                <a:latin typeface="Trebuchet MS" pitchFamily="34" charset="0"/>
              </a:rPr>
              <a:t>INTERESES MARÍTIMOS – CÁMARA DE DIPUTADOS – 12/NOV/14</a:t>
            </a:r>
            <a:endParaRPr lang="es-CL" sz="1800" i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348" y="332656"/>
            <a:ext cx="4330824" cy="418058"/>
          </a:xfrm>
        </p:spPr>
        <p:txBody>
          <a:bodyPr>
            <a:noAutofit/>
          </a:bodyPr>
          <a:lstStyle/>
          <a:p>
            <a:pPr algn="l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Importancia de las algas</a:t>
            </a:r>
            <a:endParaRPr lang="es-CL" sz="20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6087"/>
            <a:ext cx="1954560" cy="540408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6907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07504" y="627970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En toneladas, más del 90% de las exportaciones del sector corresponden a Algas Secas.</a:t>
            </a:r>
            <a:endParaRPr lang="es-ES" sz="1200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572000" y="6279703"/>
            <a:ext cx="440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50% del monto exportado en USD corresponde a extractos de algas que son productos con valor agregado</a:t>
            </a:r>
            <a:endParaRPr lang="es-ES" sz="1200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0643272"/>
              </p:ext>
            </p:extLst>
          </p:nvPr>
        </p:nvGraphicFramePr>
        <p:xfrm>
          <a:off x="5172" y="35211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788116860"/>
              </p:ext>
            </p:extLst>
          </p:nvPr>
        </p:nvGraphicFramePr>
        <p:xfrm>
          <a:off x="4450804" y="350586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1087097"/>
            <a:ext cx="2496420" cy="23774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72035" y="1087097"/>
            <a:ext cx="30758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La producción mundial de algas marinas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alcanza los 7 millones de toneladas anuales.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El principal productor es China seguido por otros países del lejano oriente.</a:t>
            </a:r>
            <a:endParaRPr lang="es-ES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17" name="Picture 2" descr="http://www.foodsecurity.ac.uk/assets/images/blog/110919-laminaria-japoni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32079" y="1124744"/>
            <a:ext cx="2552089" cy="1629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65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348" y="332656"/>
            <a:ext cx="6413884" cy="418058"/>
          </a:xfrm>
        </p:spPr>
        <p:txBody>
          <a:bodyPr>
            <a:noAutofit/>
          </a:bodyPr>
          <a:lstStyle/>
          <a:p>
            <a:pPr algn="l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Producción de algas: Acuicultura vs. Cosecha</a:t>
            </a:r>
            <a:endParaRPr lang="es-CL" sz="20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6087"/>
            <a:ext cx="1954560" cy="540408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690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95536" y="5041162"/>
            <a:ext cx="4298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Trebuchet MS" pitchFamily="34" charset="0"/>
              </a:rPr>
              <a:t>A nivel mundial solamente 5% de la producción de algas viene de cosechas naturales. La tendencia es hacia el cultivo.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001" y="1196752"/>
            <a:ext cx="4105661" cy="3551277"/>
          </a:xfrm>
          <a:prstGeom prst="rect">
            <a:avLst/>
          </a:prstGeom>
          <a:effectLst>
            <a:glow rad="25400">
              <a:schemeClr val="bg1">
                <a:alpha val="49000"/>
              </a:schemeClr>
            </a:glow>
          </a:effectLst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306832"/>
              </p:ext>
            </p:extLst>
          </p:nvPr>
        </p:nvGraphicFramePr>
        <p:xfrm>
          <a:off x="107504" y="1237604"/>
          <a:ext cx="4262202" cy="345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4666023" y="5025950"/>
            <a:ext cx="4298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Trebuchet MS" pitchFamily="34" charset="0"/>
              </a:rPr>
              <a:t>Las algas en Chile representan sólo el 1% del total de la producción acuícola.</a:t>
            </a:r>
          </a:p>
        </p:txBody>
      </p:sp>
    </p:spTree>
    <p:extLst>
      <p:ext uri="{BB962C8B-B14F-4D97-AF65-F5344CB8AC3E}">
        <p14:creationId xmlns:p14="http://schemas.microsoft.com/office/powerpoint/2010/main" val="9551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348" y="332656"/>
            <a:ext cx="6413884" cy="418058"/>
          </a:xfrm>
        </p:spPr>
        <p:txBody>
          <a:bodyPr>
            <a:noAutofit/>
          </a:bodyPr>
          <a:lstStyle/>
          <a:p>
            <a:pPr algn="l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Valor agregado en algas marinas</a:t>
            </a:r>
            <a:endParaRPr lang="es-CL" sz="20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6087"/>
            <a:ext cx="1954560" cy="540408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6907"/>
          </a:xfrm>
          <a:prstGeom prst="rect">
            <a:avLst/>
          </a:prstGeom>
        </p:spPr>
      </p:pic>
      <p:sp>
        <p:nvSpPr>
          <p:cNvPr id="9" name="3 CuadroTexto"/>
          <p:cNvSpPr txBox="1"/>
          <p:nvPr/>
        </p:nvSpPr>
        <p:spPr>
          <a:xfrm>
            <a:off x="1251865" y="6063115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Combustible</a:t>
            </a:r>
            <a:endParaRPr lang="es-CL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4 CuadroTexto"/>
          <p:cNvSpPr txBox="1"/>
          <p:nvPr/>
        </p:nvSpPr>
        <p:spPr>
          <a:xfrm>
            <a:off x="1251865" y="5529715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Fertilizante</a:t>
            </a:r>
            <a:endParaRPr lang="es-CL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5 CuadroTexto"/>
          <p:cNvSpPr txBox="1"/>
          <p:nvPr/>
        </p:nvSpPr>
        <p:spPr>
          <a:xfrm>
            <a:off x="1258955" y="457231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Alimentación Animal</a:t>
            </a:r>
            <a:endParaRPr lang="es-CL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6 CuadroTexto"/>
          <p:cNvSpPr txBox="1"/>
          <p:nvPr/>
        </p:nvSpPr>
        <p:spPr>
          <a:xfrm>
            <a:off x="1258955" y="385657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Ingrediente</a:t>
            </a:r>
          </a:p>
          <a:p>
            <a:r>
              <a:rPr lang="es-MX" sz="14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Alimentario</a:t>
            </a:r>
            <a:endParaRPr lang="es-CL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7 CuadroTexto"/>
          <p:cNvSpPr txBox="1"/>
          <p:nvPr/>
        </p:nvSpPr>
        <p:spPr>
          <a:xfrm>
            <a:off x="1259877" y="291841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Alimentación Humana directa</a:t>
            </a:r>
            <a:endParaRPr lang="es-CL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8 CuadroTexto"/>
          <p:cNvSpPr txBox="1"/>
          <p:nvPr/>
        </p:nvSpPr>
        <p:spPr>
          <a:xfrm>
            <a:off x="1273034" y="2272082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Ingrediente Cosmético</a:t>
            </a:r>
            <a:endParaRPr lang="es-CL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9 CuadroTexto"/>
          <p:cNvSpPr txBox="1"/>
          <p:nvPr/>
        </p:nvSpPr>
        <p:spPr>
          <a:xfrm>
            <a:off x="1258955" y="1517065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Ingrediente Farmacéutico</a:t>
            </a:r>
            <a:endParaRPr lang="es-CL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17" name="Picture 6" descr="HD Tart Natural Frozen Yogu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52870"/>
            <a:ext cx="853741" cy="853741"/>
          </a:xfrm>
          <a:prstGeom prst="rect">
            <a:avLst/>
          </a:prstGeom>
          <a:noFill/>
        </p:spPr>
      </p:pic>
      <p:pic>
        <p:nvPicPr>
          <p:cNvPr id="18" name="Picture 2" descr="Organic Loquid Fert w S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534" y="5224282"/>
            <a:ext cx="584849" cy="711451"/>
          </a:xfrm>
          <a:prstGeom prst="rect">
            <a:avLst/>
          </a:prstGeom>
          <a:noFill/>
        </p:spPr>
      </p:pic>
      <p:pic>
        <p:nvPicPr>
          <p:cNvPr id="19" name="Picture 2" descr="seaweedPRWe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903" y="2138325"/>
            <a:ext cx="949559" cy="703413"/>
          </a:xfrm>
          <a:prstGeom prst="rect">
            <a:avLst/>
          </a:prstGeom>
          <a:noFill/>
        </p:spPr>
      </p:pic>
      <p:pic>
        <p:nvPicPr>
          <p:cNvPr id="20" name="Picture 4" descr="merchandizer 6258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983" y="1273097"/>
            <a:ext cx="397821" cy="885800"/>
          </a:xfrm>
          <a:prstGeom prst="rect">
            <a:avLst/>
          </a:prstGeom>
          <a:noFill/>
        </p:spPr>
      </p:pic>
      <p:pic>
        <p:nvPicPr>
          <p:cNvPr id="21" name="Picture 2" descr="https://encrypted-tbn2.gstatic.com/images?q=tbn:ANd9GcT30A75ixRZ1yLNYv5YO9Ze4ePkrr7Bcr7GpDuZ28MTlfjtBAr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509" y="2846160"/>
            <a:ext cx="569161" cy="858407"/>
          </a:xfrm>
          <a:prstGeom prst="rect">
            <a:avLst/>
          </a:prstGeom>
          <a:noFill/>
        </p:spPr>
      </p:pic>
      <p:pic>
        <p:nvPicPr>
          <p:cNvPr id="22" name="Picture 4" descr="https://encrypted-tbn1.gstatic.com/images?q=tbn:ANd9GcRcH1S2l9KGTg3bg2FK4ihdejFyWBdej2kbkyTpVPqDqO6ZJE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4428" y="6027108"/>
            <a:ext cx="570729" cy="664021"/>
          </a:xfrm>
          <a:prstGeom prst="rect">
            <a:avLst/>
          </a:prstGeom>
          <a:noFill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080" y="4611032"/>
            <a:ext cx="61659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lecha arriba 3"/>
          <p:cNvSpPr/>
          <p:nvPr/>
        </p:nvSpPr>
        <p:spPr>
          <a:xfrm>
            <a:off x="2483768" y="1755299"/>
            <a:ext cx="1152128" cy="4842053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700000"/>
              </a:camera>
              <a:lightRig rig="threePt" dir="t"/>
            </a:scene3d>
          </a:bodyPr>
          <a:lstStyle/>
          <a:p>
            <a:pPr algn="ctr"/>
            <a:endParaRPr lang="es-ES" sz="2000" dirty="0"/>
          </a:p>
        </p:txBody>
      </p:sp>
      <p:sp>
        <p:nvSpPr>
          <p:cNvPr id="24" name="3 CuadroTexto"/>
          <p:cNvSpPr txBox="1"/>
          <p:nvPr/>
        </p:nvSpPr>
        <p:spPr>
          <a:xfrm>
            <a:off x="2667310" y="1361657"/>
            <a:ext cx="903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VALOR</a:t>
            </a:r>
            <a:endParaRPr lang="es-CL" sz="1600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7799" y="3044031"/>
            <a:ext cx="3210373" cy="3553321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832403" y="1377045"/>
            <a:ext cx="37000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En Chile el principal uso de las algas marinas es la producción de hidrocoloides para el mercado alimenticio, cosmético y farmacéutico.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90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348" y="332656"/>
            <a:ext cx="6413884" cy="418058"/>
          </a:xfrm>
        </p:spPr>
        <p:txBody>
          <a:bodyPr>
            <a:noAutofit/>
          </a:bodyPr>
          <a:lstStyle/>
          <a:p>
            <a:pPr algn="l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Efectos más allá de lo monetario</a:t>
            </a:r>
            <a:endParaRPr lang="es-CL" sz="20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6087"/>
            <a:ext cx="1954560" cy="540408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690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633664" y="6093296"/>
            <a:ext cx="4402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FAO reconoce la importancia económica y social de los cultivos de alga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78990" y="1277604"/>
            <a:ext cx="37444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Las algas producen más del 50%</a:t>
            </a:r>
            <a:endParaRPr lang="es-ES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del </a:t>
            </a:r>
            <a:r>
              <a:rPr lang="es-ES" dirty="0">
                <a:solidFill>
                  <a:schemeClr val="tx2"/>
                </a:solidFill>
                <a:latin typeface="Trebuchet MS" panose="020B0603020202020204" pitchFamily="34" charset="0"/>
              </a:rPr>
              <a:t>oxigeno </a:t>
            </a:r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del planeta</a:t>
            </a:r>
            <a:r>
              <a:rPr lang="es-ES" dirty="0">
                <a:solidFill>
                  <a:schemeClr val="tx2"/>
                </a:solidFill>
                <a:latin typeface="Trebuchet MS" panose="020B0603020202020204" pitchFamily="34" charset="0"/>
              </a:rPr>
              <a:t>.</a:t>
            </a:r>
          </a:p>
          <a:p>
            <a:pPr algn="just"/>
            <a:endParaRPr lang="es-ES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El desarrollo </a:t>
            </a:r>
            <a:r>
              <a:rPr lang="es-ES" dirty="0">
                <a:solidFill>
                  <a:schemeClr val="tx2"/>
                </a:solidFill>
                <a:latin typeface="Trebuchet MS" panose="020B0603020202020204" pitchFamily="34" charset="0"/>
              </a:rPr>
              <a:t>del </a:t>
            </a:r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cultivo de algas en conjunto con otros tipos de organismos ha demostrado su capacidad de </a:t>
            </a:r>
            <a:r>
              <a:rPr lang="es-ES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biorremediación</a:t>
            </a:r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.</a:t>
            </a:r>
          </a:p>
          <a:p>
            <a:pPr algn="just"/>
            <a:endParaRPr lang="es-ES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Un </a:t>
            </a:r>
            <a:r>
              <a:rPr lang="es-ES" dirty="0">
                <a:solidFill>
                  <a:schemeClr val="tx2"/>
                </a:solidFill>
                <a:latin typeface="Trebuchet MS" panose="020B0603020202020204" pitchFamily="34" charset="0"/>
              </a:rPr>
              <a:t>cultivo de algas es capaz </a:t>
            </a:r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de </a:t>
            </a:r>
            <a:r>
              <a:rPr lang="es-ES" dirty="0">
                <a:solidFill>
                  <a:schemeClr val="tx2"/>
                </a:solidFill>
                <a:latin typeface="Trebuchet MS" panose="020B0603020202020204" pitchFamily="34" charset="0"/>
              </a:rPr>
              <a:t>reducir un 85 % de </a:t>
            </a:r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las emisiones </a:t>
            </a:r>
            <a:r>
              <a:rPr lang="es-ES" dirty="0">
                <a:solidFill>
                  <a:schemeClr val="tx2"/>
                </a:solidFill>
                <a:latin typeface="Trebuchet MS" panose="020B0603020202020204" pitchFamily="34" charset="0"/>
              </a:rPr>
              <a:t>de </a:t>
            </a:r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nitrógeno </a:t>
            </a:r>
            <a:r>
              <a:rPr lang="es-ES" dirty="0">
                <a:solidFill>
                  <a:schemeClr val="tx2"/>
                </a:solidFill>
                <a:latin typeface="Trebuchet MS" panose="020B0603020202020204" pitchFamily="34" charset="0"/>
              </a:rPr>
              <a:t>liberadas al medio en un ciclo </a:t>
            </a:r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anual de </a:t>
            </a:r>
            <a:r>
              <a:rPr lang="es-ES" dirty="0">
                <a:solidFill>
                  <a:schemeClr val="tx2"/>
                </a:solidFill>
                <a:latin typeface="Trebuchet MS" panose="020B0603020202020204" pitchFamily="34" charset="0"/>
              </a:rPr>
              <a:t>producción </a:t>
            </a:r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de salmones</a:t>
            </a:r>
            <a:r>
              <a:rPr lang="es-ES" dirty="0">
                <a:solidFill>
                  <a:schemeClr val="tx2"/>
                </a:solidFill>
                <a:latin typeface="Trebuchet MS" panose="020B0603020202020204" pitchFamily="34" charset="0"/>
              </a:rPr>
              <a:t>, reconociendo </a:t>
            </a:r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que </a:t>
            </a:r>
            <a:r>
              <a:rPr lang="es-ES" dirty="0">
                <a:solidFill>
                  <a:schemeClr val="tx2"/>
                </a:solidFill>
                <a:latin typeface="Trebuchet MS" panose="020B0603020202020204" pitchFamily="34" charset="0"/>
              </a:rPr>
              <a:t>este nutriente es el elemento de mayor </a:t>
            </a:r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impacto en los </a:t>
            </a:r>
            <a:r>
              <a:rPr lang="es-ES" dirty="0">
                <a:solidFill>
                  <a:schemeClr val="tx2"/>
                </a:solidFill>
                <a:latin typeface="Trebuchet MS" panose="020B0603020202020204" pitchFamily="34" charset="0"/>
              </a:rPr>
              <a:t>procesos de eutrofización </a:t>
            </a:r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costera. </a:t>
            </a:r>
          </a:p>
          <a:p>
            <a:pPr algn="just"/>
            <a:endParaRPr lang="es-E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79143" y="1732047"/>
            <a:ext cx="30133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</a:t>
            </a:r>
          </a:p>
        </p:txBody>
      </p:sp>
      <p:pic>
        <p:nvPicPr>
          <p:cNvPr id="1026" name="Picture 2" descr="Texto alternativo generado por el equipo:&#10;Social and economic &#10;dimensions of carrageenan &#10;seaweed farming &#10;FISHERIES &#10;AND &#10;AQUACULTURE &#10;TECHNICAL &#10;PAPER &#10;580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79" y="1277604"/>
            <a:ext cx="4087791" cy="482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348" y="332656"/>
            <a:ext cx="6413884" cy="418058"/>
          </a:xfrm>
        </p:spPr>
        <p:txBody>
          <a:bodyPr>
            <a:noAutofit/>
          </a:bodyPr>
          <a:lstStyle/>
          <a:p>
            <a:pPr algn="l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Cultivo de </a:t>
            </a:r>
            <a:r>
              <a:rPr lang="es-ES" sz="2000" b="1" dirty="0" err="1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luga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 negra</a:t>
            </a:r>
            <a:endParaRPr lang="es-CL" sz="20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6087"/>
            <a:ext cx="1954560" cy="540408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6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1196752"/>
            <a:ext cx="6099662" cy="53266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340768"/>
            <a:ext cx="3260880" cy="266429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63441" y="5229200"/>
            <a:ext cx="326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Trebuchet MS" pitchFamily="34" charset="0"/>
              </a:rPr>
              <a:t>Basado en el ciclo reproductivo natural de la especie se ha desarrollado la tecnología de cultivo.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56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348" y="332656"/>
            <a:ext cx="6413884" cy="418058"/>
          </a:xfrm>
        </p:spPr>
        <p:txBody>
          <a:bodyPr>
            <a:noAutofit/>
          </a:bodyPr>
          <a:lstStyle/>
          <a:p>
            <a:pPr algn="l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Cultivo Piloto de </a:t>
            </a:r>
            <a:r>
              <a:rPr lang="es-ES" sz="2000" b="1" dirty="0" err="1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Luga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 Negra</a:t>
            </a:r>
            <a:endParaRPr lang="es-CL" sz="20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6087"/>
            <a:ext cx="1954560" cy="540408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69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399" y="4802904"/>
            <a:ext cx="6743065" cy="19630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03" y="2948698"/>
            <a:ext cx="2280253" cy="17101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986480"/>
            <a:ext cx="4320480" cy="180311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2627784" cy="182863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414478" y="2461124"/>
            <a:ext cx="1678226" cy="270799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9836" y="2972587"/>
            <a:ext cx="2236340" cy="1681649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840955" y="2741094"/>
            <a:ext cx="7553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err="1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Hatchery</a:t>
            </a:r>
            <a:endParaRPr lang="es-ES" sz="1100" dirty="0"/>
          </a:p>
        </p:txBody>
      </p:sp>
      <p:sp>
        <p:nvSpPr>
          <p:cNvPr id="20" name="Rectángulo 19"/>
          <p:cNvSpPr/>
          <p:nvPr/>
        </p:nvSpPr>
        <p:spPr>
          <a:xfrm>
            <a:off x="5292080" y="2741094"/>
            <a:ext cx="11689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Traslado al mar</a:t>
            </a:r>
            <a:endParaRPr lang="es-ES" sz="1100" dirty="0"/>
          </a:p>
        </p:txBody>
      </p:sp>
      <p:sp>
        <p:nvSpPr>
          <p:cNvPr id="21" name="Rectángulo 20"/>
          <p:cNvSpPr/>
          <p:nvPr/>
        </p:nvSpPr>
        <p:spPr>
          <a:xfrm>
            <a:off x="6333763" y="4609567"/>
            <a:ext cx="6880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2 meses</a:t>
            </a:r>
            <a:endParaRPr lang="es-ES" sz="1100" dirty="0"/>
          </a:p>
        </p:txBody>
      </p:sp>
      <p:sp>
        <p:nvSpPr>
          <p:cNvPr id="22" name="Rectángulo 21"/>
          <p:cNvSpPr/>
          <p:nvPr/>
        </p:nvSpPr>
        <p:spPr>
          <a:xfrm>
            <a:off x="3851920" y="4613302"/>
            <a:ext cx="5533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1 mes</a:t>
            </a:r>
            <a:endParaRPr lang="es-ES" sz="1100" dirty="0"/>
          </a:p>
        </p:txBody>
      </p:sp>
      <p:sp>
        <p:nvSpPr>
          <p:cNvPr id="23" name="Rectángulo 22"/>
          <p:cNvSpPr/>
          <p:nvPr/>
        </p:nvSpPr>
        <p:spPr>
          <a:xfrm>
            <a:off x="851221" y="4620252"/>
            <a:ext cx="6880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0 meses</a:t>
            </a:r>
            <a:endParaRPr lang="es-ES" sz="1100" dirty="0"/>
          </a:p>
        </p:txBody>
      </p:sp>
      <p:sp>
        <p:nvSpPr>
          <p:cNvPr id="24" name="Rectángulo 23"/>
          <p:cNvSpPr/>
          <p:nvPr/>
        </p:nvSpPr>
        <p:spPr>
          <a:xfrm>
            <a:off x="6300192" y="6623774"/>
            <a:ext cx="6880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8 meses</a:t>
            </a:r>
            <a:endParaRPr lang="es-ES" sz="1100" dirty="0"/>
          </a:p>
        </p:txBody>
      </p:sp>
      <p:sp>
        <p:nvSpPr>
          <p:cNvPr id="25" name="Rectángulo 24"/>
          <p:cNvSpPr/>
          <p:nvPr/>
        </p:nvSpPr>
        <p:spPr>
          <a:xfrm>
            <a:off x="3850663" y="6621292"/>
            <a:ext cx="6880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6 meses</a:t>
            </a:r>
            <a:endParaRPr lang="es-ES" sz="1100" dirty="0"/>
          </a:p>
        </p:txBody>
      </p:sp>
      <p:sp>
        <p:nvSpPr>
          <p:cNvPr id="26" name="Rectángulo 25"/>
          <p:cNvSpPr/>
          <p:nvPr/>
        </p:nvSpPr>
        <p:spPr>
          <a:xfrm>
            <a:off x="1983859" y="6640115"/>
            <a:ext cx="6880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4 meses</a:t>
            </a:r>
            <a:endParaRPr lang="es-ES" sz="1100" dirty="0"/>
          </a:p>
        </p:txBody>
      </p:sp>
      <p:sp>
        <p:nvSpPr>
          <p:cNvPr id="27" name="Rectángulo 26"/>
          <p:cNvSpPr/>
          <p:nvPr/>
        </p:nvSpPr>
        <p:spPr>
          <a:xfrm>
            <a:off x="331963" y="4982021"/>
            <a:ext cx="1431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Este método permite producir 40 Ton / </a:t>
            </a:r>
            <a:r>
              <a:rPr lang="es-ES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Há</a:t>
            </a:r>
            <a:r>
              <a:rPr lang="es-E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/ año.</a:t>
            </a:r>
            <a:endParaRPr lang="es-ES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348" y="332656"/>
            <a:ext cx="6413884" cy="418058"/>
          </a:xfrm>
        </p:spPr>
        <p:txBody>
          <a:bodyPr>
            <a:noAutofit/>
          </a:bodyPr>
          <a:lstStyle/>
          <a:p>
            <a:pPr algn="l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Conclusiones</a:t>
            </a:r>
            <a:endParaRPr lang="es-CL" sz="20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6087"/>
            <a:ext cx="1954560" cy="540408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6907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412776"/>
            <a:ext cx="8229600" cy="5256584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Existe la factibilidad técnica para el establecimiento de cultivos de varias especies de algas marinas Chilenas con importancia económica.</a:t>
            </a:r>
          </a:p>
          <a:p>
            <a:pPr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 requiere un impulso decidido de </a:t>
            </a:r>
            <a:r>
              <a:rPr lang="es-MX" sz="1600" dirty="0" smtClean="0">
                <a:solidFill>
                  <a:schemeClr val="tx2"/>
                </a:solidFill>
                <a:latin typeface="+mj-lt"/>
              </a:rPr>
              <a:t>todos los actores </a:t>
            </a: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para  lograr </a:t>
            </a:r>
            <a:r>
              <a:rPr lang="es-MX" sz="1600" dirty="0" smtClean="0">
                <a:solidFill>
                  <a:schemeClr val="tx2"/>
                </a:solidFill>
                <a:latin typeface="+mj-lt"/>
              </a:rPr>
              <a:t>desarrollar</a:t>
            </a: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cultivos comerciales.</a:t>
            </a:r>
          </a:p>
          <a:p>
            <a:pPr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dirty="0" smtClean="0">
                <a:solidFill>
                  <a:schemeClr val="tx2"/>
                </a:solidFill>
                <a:latin typeface="+mj-lt"/>
              </a:rPr>
              <a:t>La implementación de</a:t>
            </a:r>
            <a:r>
              <a:rPr kumimoji="0" lang="es-MX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incentivos a los cultivos de algas en Chile traería consigo las siguientes consecuencias: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es-MX" sz="1600" baseline="0" dirty="0" smtClean="0">
              <a:solidFill>
                <a:schemeClr val="tx2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s-MX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Crecimiento del </a:t>
            </a:r>
            <a:r>
              <a:rPr kumimoji="0" lang="es-MX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Valor </a:t>
            </a:r>
            <a:r>
              <a:rPr kumimoji="0" lang="es-MX" sz="160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exportado </a:t>
            </a:r>
            <a:r>
              <a:rPr lang="es-MX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superior a  10 veces; </a:t>
            </a:r>
            <a:r>
              <a:rPr kumimoji="0" lang="es-MX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superando así los MM USD 2.000 , de acuerdo a experiencias internacionales, con lo cual pasaría a ser uno de los líderes mundiales en este tipo de acuicultura.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s-MX" sz="1600" b="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lang="es-MX" sz="1600" baseline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Impacto </a:t>
            </a:r>
            <a:r>
              <a:rPr lang="es-MX" sz="1600" b="1" baseline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Social</a:t>
            </a:r>
            <a:r>
              <a:rPr lang="es-MX" sz="1600" baseline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por la generación de trabajos estables en torno a la actividad de algas con la consiguiente mejora de los ingresos para las poblaciones costeras y el desarrollo asociado a ello.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es-MX" sz="1600" baseline="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lang="es-MX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Beneficios </a:t>
            </a:r>
            <a:r>
              <a:rPr lang="es-MX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Ambientales</a:t>
            </a:r>
            <a:r>
              <a:rPr lang="es-MX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por la remediación de los ambientes marinos donde se desarrollarán y el secuestro de dióxido de carbono desde el aire, combatiendo así el efecto invernadero.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es-MX" sz="1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lang="es-MX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Beneficios </a:t>
            </a:r>
            <a:r>
              <a:rPr lang="es-MX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Ecológicos</a:t>
            </a:r>
            <a:r>
              <a:rPr lang="es-MX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por la generación de ambientes protegidos para larvas y pequeños organismos, </a:t>
            </a:r>
            <a:r>
              <a:rPr lang="es-MX" sz="1600" baseline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la recuperación y el repoblamiento de praderas naturales por la liberación de </a:t>
            </a:r>
            <a:r>
              <a:rPr lang="es-MX" sz="1600" baseline="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propágulos</a:t>
            </a:r>
            <a:r>
              <a:rPr lang="es-MX" sz="1600" baseline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4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6371</TotalTime>
  <Words>525</Words>
  <Application>Microsoft Office PowerPoint</Application>
  <PresentationFormat>Presentación en pantalla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Cultivo de Algas</vt:lpstr>
      <vt:lpstr>Importancia de las algas</vt:lpstr>
      <vt:lpstr>Producción de algas: Acuicultura vs. Cosecha</vt:lpstr>
      <vt:lpstr>Valor agregado en algas marinas</vt:lpstr>
      <vt:lpstr>Efectos más allá de lo monetario</vt:lpstr>
      <vt:lpstr>Cultivo de luga negra</vt:lpstr>
      <vt:lpstr>Cultivo Piloto de Luga Negra</vt:lpstr>
      <vt:lpstr>Conclusiones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Nicol</dc:creator>
  <cp:lastModifiedBy>Andres Hohlberg</cp:lastModifiedBy>
  <cp:revision>390</cp:revision>
  <dcterms:created xsi:type="dcterms:W3CDTF">2013-07-24T21:06:40Z</dcterms:created>
  <dcterms:modified xsi:type="dcterms:W3CDTF">2014-11-12T12:28:46Z</dcterms:modified>
</cp:coreProperties>
</file>