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  <p:sldMasterId id="2147484423" r:id="rId2"/>
    <p:sldMasterId id="2147484612" r:id="rId3"/>
    <p:sldMasterId id="2147484624" r:id="rId4"/>
    <p:sldMasterId id="2147488302" r:id="rId5"/>
    <p:sldMasterId id="2147488320" r:id="rId6"/>
  </p:sldMasterIdLst>
  <p:notesMasterIdLst>
    <p:notesMasterId r:id="rId29"/>
  </p:notesMasterIdLst>
  <p:sldIdLst>
    <p:sldId id="318" r:id="rId7"/>
    <p:sldId id="455" r:id="rId8"/>
    <p:sldId id="508" r:id="rId9"/>
    <p:sldId id="521" r:id="rId10"/>
    <p:sldId id="458" r:id="rId11"/>
    <p:sldId id="522" r:id="rId12"/>
    <p:sldId id="593" r:id="rId13"/>
    <p:sldId id="516" r:id="rId14"/>
    <p:sldId id="517" r:id="rId15"/>
    <p:sldId id="518" r:id="rId16"/>
    <p:sldId id="523" r:id="rId17"/>
    <p:sldId id="462" r:id="rId18"/>
    <p:sldId id="596" r:id="rId19"/>
    <p:sldId id="595" r:id="rId20"/>
    <p:sldId id="597" r:id="rId21"/>
    <p:sldId id="524" r:id="rId22"/>
    <p:sldId id="605" r:id="rId23"/>
    <p:sldId id="599" r:id="rId24"/>
    <p:sldId id="600" r:id="rId25"/>
    <p:sldId id="601" r:id="rId26"/>
    <p:sldId id="602" r:id="rId27"/>
    <p:sldId id="594" r:id="rId28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00"/>
    <a:srgbClr val="080808"/>
    <a:srgbClr val="66FF33"/>
    <a:srgbClr val="0033CC"/>
    <a:srgbClr val="0000FF"/>
    <a:srgbClr val="69696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4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5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DB71C8-2B64-4ADE-A9B0-ECB266246E68}" type="datetimeFigureOut">
              <a:rPr lang="es-CL" altLang="es-CL"/>
              <a:pPr>
                <a:defRPr/>
              </a:pPr>
              <a:t>16-06-2015</a:t>
            </a:fld>
            <a:endParaRPr lang="es-CL" alt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noProof="0" smtClean="0"/>
              <a:t>Haga clic para modificar el estilo de texto del patrón</a:t>
            </a:r>
          </a:p>
          <a:p>
            <a:pPr lvl="1"/>
            <a:r>
              <a:rPr lang="es-ES" altLang="es-CL" noProof="0" smtClean="0"/>
              <a:t>Segundo nivel</a:t>
            </a:r>
          </a:p>
          <a:p>
            <a:pPr lvl="2"/>
            <a:r>
              <a:rPr lang="es-ES" altLang="es-CL" noProof="0" smtClean="0"/>
              <a:t>Tercer nivel</a:t>
            </a:r>
          </a:p>
          <a:p>
            <a:pPr lvl="3"/>
            <a:r>
              <a:rPr lang="es-ES" altLang="es-CL" noProof="0" smtClean="0"/>
              <a:t>Cuarto nivel</a:t>
            </a:r>
          </a:p>
          <a:p>
            <a:pPr lvl="4"/>
            <a:r>
              <a:rPr lang="es-ES" altLang="es-CL" noProof="0" smtClean="0"/>
              <a:t>Quinto nivel</a:t>
            </a:r>
            <a:endParaRPr lang="es-CL" alt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A2329A6-686B-4D81-8010-C3B614964D6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840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23168AF-A769-45C9-8A37-80BEC5D1D991}" type="slidenum">
              <a:rPr lang="en-US" altLang="es-CL">
                <a:solidFill>
                  <a:srgbClr val="000000"/>
                </a:solidFill>
                <a:ea typeface="ヒラギノ角ゴ Pro W3" charset="-128"/>
              </a:rPr>
              <a:pPr/>
              <a:t>12</a:t>
            </a:fld>
            <a:endParaRPr lang="en-US" altLang="es-CL">
              <a:solidFill>
                <a:srgbClr val="00000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2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18E1E38-B41E-4FAA-A03C-CE63DE72F275}" type="slidenum">
              <a:rPr lang="en-US" altLang="es-CL">
                <a:solidFill>
                  <a:srgbClr val="000000"/>
                </a:solidFill>
                <a:ea typeface="ヒラギノ角ゴ Pro W3" charset="-128"/>
              </a:rPr>
              <a:pPr/>
              <a:t>16</a:t>
            </a:fld>
            <a:endParaRPr lang="en-US" altLang="es-CL">
              <a:solidFill>
                <a:srgbClr val="00000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42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E18C96-B4BC-4A9B-8627-1685414783FC}" type="slidenum">
              <a:rPr lang="es-ES" altLang="es-CL">
                <a:solidFill>
                  <a:prstClr val="black"/>
                </a:solidFill>
              </a:rPr>
              <a:pPr eaLnBrk="1" hangingPunct="1"/>
              <a:t>19</a:t>
            </a:fld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33253"/>
            <a:ext cx="6858000" cy="17246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MX" altLang="es-CL" sz="1000">
                <a:latin typeface="Trebuchet MS" pitchFamily="34" charset="0"/>
              </a:rPr>
              <a:t>Se explica en primera instancia los fundamentos del programa, y la metodología utilizada (muy rápido) para luego exponer los objetivos en competitividad y el Programa de Obras.</a:t>
            </a:r>
            <a:endParaRPr lang="es-ES" altLang="es-CL" sz="1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B238F5-D801-4F10-940A-746EF8D893B7}" type="datetimeFigureOut">
              <a:rPr lang="es-CL" altLang="es-CL"/>
              <a:pPr>
                <a:defRPr/>
              </a:pPr>
              <a:t>16-06-2015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03AE27-FB61-40AB-88BD-000DC725085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949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5B1B2C1-770C-4A7E-A7F4-18AE2BE8CC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5893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A12D156-963F-4561-A5E5-F6948811837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8122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9C5FAE4-5E7B-41B9-96C5-2FBDE9433A6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9477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1835512-CFC9-4979-9CFD-19F3968AA7F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2515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5957282-E50D-4334-A7D7-B2E4D14E5EE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8758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87882E2-E73A-4543-8796-5FB66F43523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7978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D4F62B3-3D30-458C-9139-43F27622067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0682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_tradnl" altLang="es-CL"/>
              <a:t>Gobierno de Chile | Ministerio de Obras Públicas</a:t>
            </a:r>
            <a:endParaRPr lang="en-U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B2396B77-EC23-4D86-AEE3-ED375672023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8383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B1B0FC09-DBFF-45EE-B445-92EFD93D65E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8895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AF06BF-CE6E-4F06-9592-5936AEB4A54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424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EE4EED-836D-4543-B5C0-3EDC7E05752C}" type="datetimeFigureOut">
              <a:rPr lang="es-CL" altLang="es-CL"/>
              <a:pPr>
                <a:defRPr/>
              </a:pPr>
              <a:t>16-06-2015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3E9277-191C-4174-A14F-031A3BBF1BA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0128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5530E7-455B-49C6-B6D8-16A56B8352B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4008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37A5FA68-A24D-4F72-B5B6-1384A17BC32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7233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30EB2FE-9D7B-42DE-9395-9D69817E64F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26408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90F3726-43FC-489B-9994-9184347A86C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05705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530F431-D51D-4350-B52F-A8FE8037A4A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6155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1C258FA-CF07-4403-B994-4849253C27E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75887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r>
              <a:rPr lang="es-ES" altLang="es-CL"/>
              <a:t>Gobierno de Chile | Ministerio de Obras Públicas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982C653-7096-48D5-A2A3-D01900CFAFB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1762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511D1E-64D1-4A7D-8A92-EC1D10BE2BFD}" type="datetime1">
              <a:rPr lang="en-US" altLang="es-CL"/>
              <a:pPr>
                <a:defRPr/>
              </a:pPr>
              <a:t>6/16/2015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586323B-BD4B-4121-88E2-EA9902FAE02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0067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73193BD-C0CD-4DE8-95E9-4633517BA0E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07163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DE3D33-3479-44AC-A6FA-B1F638CBBB14}" type="datetime1">
              <a:rPr lang="en-US" altLang="es-CL"/>
              <a:pPr>
                <a:defRPr/>
              </a:pPr>
              <a:t>6/16/2015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BC9E0C8-4E8F-4E69-A27E-5F79D350849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0558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A816EF-04EE-4B9A-A49E-893D628E1D25}" type="datetimeFigureOut">
              <a:rPr lang="es-CL" altLang="es-CL"/>
              <a:pPr>
                <a:defRPr/>
              </a:pPr>
              <a:t>16-06-2015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AE09-568A-471D-BD31-737C4C835349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39724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A5B47C-A98D-438D-AFB9-FDA932985B34}" type="datetime1">
              <a:rPr lang="en-US" altLang="es-CL"/>
              <a:pPr>
                <a:defRPr/>
              </a:pPr>
              <a:t>6/16/2015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08AC7CB-1E26-4AF5-B85C-97740135DA5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7103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9898B1-AAEF-4B77-9422-173121DD2373}" type="datetime1">
              <a:rPr lang="en-US" altLang="es-CL"/>
              <a:pPr>
                <a:defRPr/>
              </a:pPr>
              <a:t>6/16/2015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CC73B65-7B40-4A63-B3BA-5FFE8C01747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73143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75A6A4C-8A97-46CC-8987-590BF88074A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52834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504953B-328F-468D-B29B-0216B80EDFF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84811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441A55C-BA8C-49BB-92AA-E545771982C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20556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5E60C10-4E19-4AA8-B9B9-0AB6507FD3E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8182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7F41342-DA75-4005-880B-BB73329B524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3134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491AAA6-FD06-40C0-AADC-EF909F46DD0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48658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200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6864" cy="864096"/>
          </a:xfrm>
        </p:spPr>
        <p:txBody>
          <a:bodyPr/>
          <a:lstStyle>
            <a:lvl1pPr algn="l">
              <a:defRPr sz="30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4944"/>
          </a:xfrm>
        </p:spPr>
        <p:txBody>
          <a:bodyPr/>
          <a:lstStyle>
            <a:lvl1pPr algn="just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ü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buFont typeface="Courier New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11" name="2 Subtítulo"/>
          <p:cNvSpPr>
            <a:spLocks noGrp="1"/>
          </p:cNvSpPr>
          <p:nvPr>
            <p:ph type="subTitle" idx="13"/>
          </p:nvPr>
        </p:nvSpPr>
        <p:spPr>
          <a:xfrm>
            <a:off x="467544" y="692696"/>
            <a:ext cx="7776864" cy="36004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CL" sz="20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3097213" cy="3381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/>
              <a:t>julio 2011</a:t>
            </a:r>
            <a:endParaRPr lang="es-CL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243888" y="6519863"/>
            <a:ext cx="477837" cy="365125"/>
          </a:xfrm>
        </p:spPr>
        <p:txBody>
          <a:bodyPr/>
          <a:lstStyle>
            <a:lvl1pPr eaLnBrk="0" hangingPunct="0">
              <a:defRPr sz="12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7BFB1AE-18FD-44ED-899B-7488C079778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6738201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3788668" y="180827"/>
            <a:ext cx="5103812" cy="223837"/>
            <a:chOff x="3326" y="14760"/>
            <a:chExt cx="8160" cy="351"/>
          </a:xfrm>
        </p:grpSpPr>
        <p:sp>
          <p:nvSpPr>
            <p:cNvPr id="8" name="COM 1"/>
            <p:cNvSpPr>
              <a:spLocks noChangeArrowheads="1"/>
            </p:cNvSpPr>
            <p:nvPr/>
          </p:nvSpPr>
          <p:spPr bwMode="auto">
            <a:xfrm>
              <a:off x="8100" y="14760"/>
              <a:ext cx="2910" cy="351"/>
            </a:xfrm>
            <a:prstGeom prst="rect">
              <a:avLst/>
            </a:prstGeom>
            <a:solidFill>
              <a:srgbClr val="95B3D7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L" dirty="0">
                <a:solidFill>
                  <a:srgbClr val="595959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C 1"/>
            <p:cNvSpPr>
              <a:spLocks noChangeShapeType="1"/>
            </p:cNvSpPr>
            <p:nvPr/>
          </p:nvSpPr>
          <p:spPr bwMode="auto">
            <a:xfrm>
              <a:off x="3326" y="14924"/>
              <a:ext cx="8160" cy="0"/>
            </a:xfrm>
            <a:prstGeom prst="line">
              <a:avLst/>
            </a:prstGeom>
            <a:noFill/>
            <a:ln w="254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L" dirty="0">
                <a:solidFill>
                  <a:srgbClr val="595959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611560" y="6449268"/>
            <a:ext cx="4380830" cy="29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s-CL" dirty="0" smtClean="0">
                <a:solidFill>
                  <a:srgbClr val="FFFFFF"/>
                </a:solidFill>
                <a:latin typeface="Impact" pitchFamily="34" charset="0"/>
                <a:ea typeface="+mn-ea"/>
                <a:cs typeface="Arial" pitchFamily="34" charset="0"/>
              </a:rPr>
              <a:t>Página </a:t>
            </a:r>
            <a:fld id="{D5022A14-4B4F-4655-8894-DFDA0FC27416}" type="slidenum">
              <a:rPr lang="es-CL" smtClean="0">
                <a:solidFill>
                  <a:srgbClr val="FFFFFF"/>
                </a:solidFill>
                <a:latin typeface="Impact" pitchFamily="34" charset="0"/>
                <a:ea typeface="+mn-ea"/>
                <a:cs typeface="Arial" pitchFamily="34" charset="0"/>
              </a:rPr>
              <a:pPr lvl="1" eaLnBrk="1" hangingPunct="1"/>
              <a:t>‹Nº›</a:t>
            </a:fld>
            <a:r>
              <a:rPr lang="es-CL" dirty="0" smtClean="0">
                <a:solidFill>
                  <a:srgbClr val="FFFFFF"/>
                </a:solidFill>
                <a:latin typeface="Impact" pitchFamily="34" charset="0"/>
                <a:ea typeface="+mn-ea"/>
                <a:cs typeface="Arial" pitchFamily="34" charset="0"/>
              </a:rPr>
              <a:t> </a:t>
            </a:r>
            <a:endParaRPr lang="es-CL" dirty="0" smtClean="0">
              <a:solidFill>
                <a:srgbClr val="59595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9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66BD6D-6515-485A-A60E-1A8BD7C9E78C}" type="datetimeFigureOut">
              <a:rPr lang="es-CL" altLang="es-CL"/>
              <a:pPr>
                <a:defRPr/>
              </a:pPr>
              <a:t>16-06-2015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DACD2B-386B-4C3C-A3CD-1FECD6C07B7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38182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3788668" y="180827"/>
            <a:ext cx="5103812" cy="223837"/>
            <a:chOff x="3326" y="14760"/>
            <a:chExt cx="8160" cy="351"/>
          </a:xfrm>
        </p:grpSpPr>
        <p:sp>
          <p:nvSpPr>
            <p:cNvPr id="8" name="COM 1"/>
            <p:cNvSpPr>
              <a:spLocks noChangeArrowheads="1"/>
            </p:cNvSpPr>
            <p:nvPr/>
          </p:nvSpPr>
          <p:spPr bwMode="auto">
            <a:xfrm>
              <a:off x="8100" y="14760"/>
              <a:ext cx="2910" cy="351"/>
            </a:xfrm>
            <a:prstGeom prst="rect">
              <a:avLst/>
            </a:prstGeom>
            <a:solidFill>
              <a:srgbClr val="95B3D7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L" dirty="0">
                <a:solidFill>
                  <a:srgbClr val="595959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C 1"/>
            <p:cNvSpPr>
              <a:spLocks noChangeShapeType="1"/>
            </p:cNvSpPr>
            <p:nvPr/>
          </p:nvSpPr>
          <p:spPr bwMode="auto">
            <a:xfrm>
              <a:off x="3326" y="14924"/>
              <a:ext cx="8160" cy="0"/>
            </a:xfrm>
            <a:prstGeom prst="line">
              <a:avLst/>
            </a:prstGeom>
            <a:noFill/>
            <a:ln w="254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L" dirty="0">
                <a:solidFill>
                  <a:srgbClr val="595959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611560" y="6449268"/>
            <a:ext cx="4380830" cy="29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s-CL" dirty="0" smtClean="0">
                <a:solidFill>
                  <a:srgbClr val="FFFFFF"/>
                </a:solidFill>
                <a:latin typeface="Impact" pitchFamily="34" charset="0"/>
                <a:ea typeface="+mn-ea"/>
                <a:cs typeface="Arial" pitchFamily="34" charset="0"/>
              </a:rPr>
              <a:t>Página </a:t>
            </a:r>
            <a:fld id="{D5022A14-4B4F-4655-8894-DFDA0FC27416}" type="slidenum">
              <a:rPr lang="es-CL" smtClean="0">
                <a:solidFill>
                  <a:srgbClr val="FFFFFF"/>
                </a:solidFill>
                <a:latin typeface="Impact" pitchFamily="34" charset="0"/>
                <a:ea typeface="+mn-ea"/>
                <a:cs typeface="Arial" pitchFamily="34" charset="0"/>
              </a:rPr>
              <a:pPr lvl="1" eaLnBrk="1" hangingPunct="1"/>
              <a:t>‹Nº›</a:t>
            </a:fld>
            <a:r>
              <a:rPr lang="es-CL" dirty="0" smtClean="0">
                <a:solidFill>
                  <a:srgbClr val="FFFFFF"/>
                </a:solidFill>
                <a:latin typeface="Impact" pitchFamily="34" charset="0"/>
                <a:ea typeface="+mn-ea"/>
                <a:cs typeface="Arial" pitchFamily="34" charset="0"/>
              </a:rPr>
              <a:t> </a:t>
            </a:r>
            <a:endParaRPr lang="es-CL" dirty="0" smtClean="0">
              <a:solidFill>
                <a:srgbClr val="59595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65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03EFF0B-2216-4C39-A06B-F4D1F12CA031}" type="datetimeFigureOut">
              <a:rPr lang="es-CL">
                <a:ea typeface="+mn-ea"/>
              </a:rPr>
              <a:pPr>
                <a:defRPr/>
              </a:pPr>
              <a:t>16-06-2015</a:t>
            </a:fld>
            <a:endParaRPr lang="es-CL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CL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95100D-6430-46AD-BF70-DEC5A721DFFD}" type="slidenum">
              <a:rPr lang="es-CL" altLang="es-CL">
                <a:ea typeface="+mn-ea"/>
                <a:cs typeface="Arial" pitchFamily="34" charset="0"/>
              </a:rPr>
              <a:pPr>
                <a:defRPr/>
              </a:pPr>
              <a:t>‹Nº›</a:t>
            </a:fld>
            <a:endParaRPr lang="es-CL" altLang="es-CL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93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B0FEE8D-FD22-4C1E-9A48-09C9A8A94201}" type="datetimeFigureOut">
              <a:rPr lang="es-CL">
                <a:ea typeface="+mn-ea"/>
              </a:rPr>
              <a:pPr>
                <a:defRPr/>
              </a:pPr>
              <a:t>16-06-2015</a:t>
            </a:fld>
            <a:endParaRPr lang="es-CL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CL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B6AF52-3CF8-47A4-B223-AA020F47270F}" type="slidenum">
              <a:rPr lang="es-CL" altLang="es-CL">
                <a:ea typeface="+mn-ea"/>
                <a:cs typeface="Arial" pitchFamily="34" charset="0"/>
              </a:rPr>
              <a:pPr>
                <a:defRPr/>
              </a:pPr>
              <a:t>‹Nº›</a:t>
            </a:fld>
            <a:endParaRPr lang="es-CL" altLang="es-CL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9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AF73B0E-DD09-4B66-A1CB-397F8E2EB4AA}" type="datetimeFigureOut">
              <a:rPr lang="es-CL">
                <a:ea typeface="+mn-ea"/>
              </a:rPr>
              <a:pPr>
                <a:defRPr/>
              </a:pPr>
              <a:t>16-06-2015</a:t>
            </a:fld>
            <a:endParaRPr lang="es-CL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CL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E83128-4B92-4BB0-8CA0-3813511035D5}" type="slidenum">
              <a:rPr lang="es-CL" altLang="es-CL">
                <a:ea typeface="+mn-ea"/>
                <a:cs typeface="Arial" pitchFamily="34" charset="0"/>
              </a:rPr>
              <a:pPr>
                <a:defRPr/>
              </a:pPr>
              <a:t>‹Nº›</a:t>
            </a:fld>
            <a:endParaRPr lang="es-CL" altLang="es-CL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14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268623F-E930-46BF-8D12-221A30F4DAEE}" type="datetimeFigureOut">
              <a:rPr lang="es-CL">
                <a:ea typeface="+mn-ea"/>
              </a:rPr>
              <a:pPr>
                <a:defRPr/>
              </a:pPr>
              <a:t>16-06-2015</a:t>
            </a:fld>
            <a:endParaRPr lang="es-CL" dirty="0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CL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C64326-C16C-485D-9952-62CB6931D6B2}" type="slidenum">
              <a:rPr lang="es-CL" altLang="es-CL">
                <a:ea typeface="+mn-ea"/>
                <a:cs typeface="Arial" pitchFamily="34" charset="0"/>
              </a:rPr>
              <a:pPr>
                <a:defRPr/>
              </a:pPr>
              <a:t>‹Nº›</a:t>
            </a:fld>
            <a:endParaRPr lang="es-CL" altLang="es-CL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30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4A6125F-8100-4E31-8915-35BFB50B8801}" type="datetime1">
              <a:rPr lang="en-US">
                <a:ea typeface="+mn-ea"/>
              </a:rPr>
              <a:pPr>
                <a:defRPr/>
              </a:pPr>
              <a:t>6/16/2015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2DADA5-5475-4530-AAB4-EE564F925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53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CD6D27-51AF-4FAA-BAD6-BF17AAE573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4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541C1DC-3E00-4665-9226-98E3398B0228}" type="datetime1">
              <a:rPr lang="en-US">
                <a:ea typeface="+mn-ea"/>
              </a:rPr>
              <a:pPr>
                <a:defRPr/>
              </a:pPr>
              <a:t>6/16/2015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3000C6-A15B-46F4-9E77-C2450E7CCA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D7047C6-DF61-421D-B5D6-B61CAC46C076}" type="datetime1">
              <a:rPr lang="en-US">
                <a:ea typeface="+mn-ea"/>
              </a:rPr>
              <a:pPr>
                <a:defRPr/>
              </a:pPr>
              <a:t>6/16/2015</a:t>
            </a:fld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E30A9E-D906-4677-9E6D-F8007E806E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2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2C43728-71EB-4D2C-B1DD-AAF345BC6EA7}" type="datetime1">
              <a:rPr lang="en-US">
                <a:ea typeface="+mn-ea"/>
              </a:rPr>
              <a:pPr>
                <a:defRPr/>
              </a:pPr>
              <a:t>6/16/2015</a:t>
            </a:fld>
            <a:endParaRPr lang="en-US"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B0C93-0668-4F6C-A0F6-36A75F88E1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882498" eaLnBrk="1" hangingPunct="1">
              <a:defRPr sz="150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181F001-7160-4FAE-AFF5-4B6AD18B6C4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11732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CB62867-D89D-4EC3-B039-B95707EFB4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8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3BD7CD-5084-485F-8CA9-8E1C7A4359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5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7B2F23-63FA-4D43-9B8B-B4A72A7B7B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4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D77E5A-FB53-49EB-AE16-FF1653602C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635880E-E169-41F7-895F-2071CBE37B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7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1D82FC-72B8-4C90-8EA2-9435DA15F1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20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6864" cy="864096"/>
          </a:xfrm>
        </p:spPr>
        <p:txBody>
          <a:bodyPr/>
          <a:lstStyle>
            <a:lvl1pPr algn="l">
              <a:defRPr sz="30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4944"/>
          </a:xfrm>
        </p:spPr>
        <p:txBody>
          <a:bodyPr/>
          <a:lstStyle>
            <a:lvl1pPr algn="just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ü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buFont typeface="Courier New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11" name="2 Subtítulo"/>
          <p:cNvSpPr>
            <a:spLocks noGrp="1"/>
          </p:cNvSpPr>
          <p:nvPr>
            <p:ph type="subTitle" idx="13"/>
          </p:nvPr>
        </p:nvSpPr>
        <p:spPr>
          <a:xfrm>
            <a:off x="467544" y="692696"/>
            <a:ext cx="7776864" cy="36004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CL" sz="20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3097213" cy="3381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>
                <a:ea typeface="+mn-ea"/>
              </a:rPr>
              <a:t>julio 2011</a:t>
            </a:r>
            <a:endParaRPr lang="es-CL" dirty="0">
              <a:ea typeface="+mn-ea"/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243888" y="6519863"/>
            <a:ext cx="4778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F93890B-05D7-450A-A1C9-D63F4DF71EE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7011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31C6882-6C5D-48E6-8082-0BCE2E4AB8C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8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882498" eaLnBrk="1" hangingPunct="1">
              <a:defRPr sz="150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A1A8712-A09B-4253-BCA0-ED0AB13D9B9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58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882498" eaLnBrk="1" hangingPunct="1">
              <a:defRPr sz="150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9D7E6DA-A0AA-4719-B72F-4496BB83C11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510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882498" eaLnBrk="1" hangingPunct="1">
              <a:defRPr sz="150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1063" eaLnBrk="0" hangingPunct="0">
              <a:defRPr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AC19D8E-04D4-4CAC-8DDD-99D6FC1A782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9363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54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pic>
        <p:nvPicPr>
          <p:cNvPr id="1031" name="8 Imagen" descr="Sin título-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8" y="3482975"/>
            <a:ext cx="10048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8264" r:id="rId1"/>
    <p:sldLayoutId id="2147488265" r:id="rId2"/>
    <p:sldLayoutId id="2147488266" r:id="rId3"/>
    <p:sldLayoutId id="214748826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882498"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000" smtClean="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3109B745-50A6-4F63-AD81-AAF2745B8AF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500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500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8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500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8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500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8" r:id="rId1"/>
    <p:sldLayoutId id="2147488269" r:id="rId2"/>
    <p:sldLayoutId id="2147488270" r:id="rId3"/>
    <p:sldLayoutId id="2147488271" r:id="rId4"/>
    <p:sldLayoutId id="2147488272" r:id="rId5"/>
    <p:sldLayoutId id="2147488273" r:id="rId6"/>
    <p:sldLayoutId id="2147488274" r:id="rId7"/>
    <p:sldLayoutId id="2147488275" r:id="rId8"/>
    <p:sldLayoutId id="2147488276" r:id="rId9"/>
    <p:sldLayoutId id="2147488277" r:id="rId10"/>
    <p:sldLayoutId id="2147488278" r:id="rId11"/>
  </p:sldLayoutIdLst>
  <p:hf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54" algn="l" defTabSz="457154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09" algn="l" defTabSz="457154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463" algn="l" defTabSz="457154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617" algn="l" defTabSz="457154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349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900" smtClean="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 altLang="es-CL"/>
              <a:t>Gobierno de Chile | Ministerio de Obras Públicas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 smtClean="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62C34267-9E26-416C-A687-1897045AEB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104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105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CL" dirty="0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9" r:id="rId1"/>
    <p:sldLayoutId id="2147488280" r:id="rId2"/>
    <p:sldLayoutId id="2147488281" r:id="rId3"/>
    <p:sldLayoutId id="2147488282" r:id="rId4"/>
    <p:sldLayoutId id="2147488283" r:id="rId5"/>
    <p:sldLayoutId id="2147488284" r:id="rId6"/>
    <p:sldLayoutId id="2147488285" r:id="rId7"/>
    <p:sldLayoutId id="2147488286" r:id="rId8"/>
    <p:sldLayoutId id="2147488287" r:id="rId9"/>
    <p:sldLayoutId id="2147488288" r:id="rId10"/>
    <p:sldLayoutId id="214748828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6D414A7-795D-4E16-8958-E1F3EC78328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90" r:id="rId1"/>
    <p:sldLayoutId id="2147488291" r:id="rId2"/>
    <p:sldLayoutId id="2147488292" r:id="rId3"/>
    <p:sldLayoutId id="2147488293" r:id="rId4"/>
    <p:sldLayoutId id="2147488294" r:id="rId5"/>
    <p:sldLayoutId id="2147488295" r:id="rId6"/>
    <p:sldLayoutId id="2147488296" r:id="rId7"/>
    <p:sldLayoutId id="2147488297" r:id="rId8"/>
    <p:sldLayoutId id="2147488298" r:id="rId9"/>
    <p:sldLayoutId id="2147488299" r:id="rId10"/>
    <p:sldLayoutId id="2147488300" r:id="rId11"/>
    <p:sldLayoutId id="2147488301" r:id="rId12"/>
    <p:sldLayoutId id="2147488347" r:id="rId13"/>
    <p:sldLayoutId id="2147488348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54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CL" altLang="es-CL" dirty="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pic>
        <p:nvPicPr>
          <p:cNvPr id="2055" name="8 Imagen" descr="Sin título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482975"/>
            <a:ext cx="10048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45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_tradnl">
                <a:ea typeface="+mn-ea"/>
              </a:rPr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F811280-6254-400C-AEA3-BD84476018F9}" type="slidenum">
              <a:rPr lang="en-US">
                <a:ea typeface="+mn-ea"/>
              </a:rPr>
              <a:pPr>
                <a:defRPr/>
              </a:pPr>
              <a:t>‹Nº›</a:t>
            </a:fld>
            <a:endParaRPr lang="en-US">
              <a:ea typeface="+mn-ea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CL" altLang="es-CL" smtClean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86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1" r:id="rId1"/>
    <p:sldLayoutId id="2147488322" r:id="rId2"/>
    <p:sldLayoutId id="2147488323" r:id="rId3"/>
    <p:sldLayoutId id="2147488324" r:id="rId4"/>
    <p:sldLayoutId id="2147488325" r:id="rId5"/>
    <p:sldLayoutId id="2147488326" r:id="rId6"/>
    <p:sldLayoutId id="2147488327" r:id="rId7"/>
    <p:sldLayoutId id="2147488328" r:id="rId8"/>
    <p:sldLayoutId id="2147488329" r:id="rId9"/>
    <p:sldLayoutId id="2147488330" r:id="rId10"/>
    <p:sldLayoutId id="2147488331" r:id="rId11"/>
    <p:sldLayoutId id="214748833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4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l/url?sa=i&amp;rct=j&amp;q=&amp;esrc=s&amp;frm=1&amp;source=images&amp;cd=&amp;cad=rja&amp;uact=8&amp;docid=Ubbj0Oof2JCB6M&amp;tbnid=d1Ud7ayijkBJWM:&amp;ved=0CAUQjRw&amp;url=http://www.telecauquenes.cl/2012/01/anuncian-nuevo-embalse-para-cauquenes.html&amp;ei=RGpAU_2NGbKvsATcvYCwCQ&amp;bvm=bv.64125504,d.dmQ&amp;psig=AFQjCNGCHgxBIP8McytpbIKctR5lpkPaBQ&amp;ust=1396816662811127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6 Rectángulo"/>
          <p:cNvSpPr>
            <a:spLocks noChangeArrowheads="1"/>
          </p:cNvSpPr>
          <p:nvPr/>
        </p:nvSpPr>
        <p:spPr bwMode="auto">
          <a:xfrm>
            <a:off x="1856886" y="6003925"/>
            <a:ext cx="724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s-ES_tradnl" altLang="es-CL" sz="1400" b="1" dirty="0" smtClean="0">
                <a:solidFill>
                  <a:srgbClr val="FFFFFF"/>
                </a:solidFill>
                <a:latin typeface="Verdana" pitchFamily="34" charset="0"/>
              </a:rPr>
              <a:t>Junio</a:t>
            </a:r>
            <a:endParaRPr lang="es-ES_tradnl" altLang="es-CL" sz="14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ES_tradnl" altLang="es-CL" sz="1400" b="1" dirty="0">
                <a:solidFill>
                  <a:srgbClr val="FFFFFF"/>
                </a:solidFill>
                <a:latin typeface="Verdana" pitchFamily="34" charset="0"/>
              </a:rPr>
              <a:t>2015</a:t>
            </a:r>
            <a:endParaRPr lang="es-CL" altLang="es-CL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9" t="-5257" r="-5823" b="6047"/>
          <a:stretch>
            <a:fillRect/>
          </a:stretch>
        </p:blipFill>
        <p:spPr bwMode="auto">
          <a:xfrm>
            <a:off x="2816224" y="3284984"/>
            <a:ext cx="3218117" cy="24649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le 1"/>
          <p:cNvSpPr>
            <a:spLocks noGrp="1"/>
          </p:cNvSpPr>
          <p:nvPr>
            <p:ph type="ctrTitle"/>
          </p:nvPr>
        </p:nvSpPr>
        <p:spPr bwMode="auto">
          <a:xfrm>
            <a:off x="606425" y="1700213"/>
            <a:ext cx="85074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Plan de Infraestructura Hidráulica</a:t>
            </a:r>
            <a:b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r>
              <a:rPr lang="es-ES_tradnl" altLang="es-CL" sz="24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MINISTERIO DE OBRAS PUBLICAS</a:t>
            </a:r>
            <a:br>
              <a:rPr lang="es-ES_tradnl" altLang="es-CL" sz="24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endParaRPr lang="es-ES_tradnl" altLang="es-CL" sz="2400" dirty="0" smtClean="0">
              <a:solidFill>
                <a:srgbClr val="FFFFFF"/>
              </a:solidFill>
              <a:latin typeface="gobCL Heavy" charset="0"/>
              <a:sym typeface="Verdana Bold" charset="0"/>
            </a:endParaRPr>
          </a:p>
        </p:txBody>
      </p:sp>
      <p:pic>
        <p:nvPicPr>
          <p:cNvPr id="10" name="Picture 2" descr="C:\Users\maxs.ardiles\Desktop\DOCUMENTOS 2011\Aconcagua\Pozos\FOTOS\Fotos Pozos DOH Emergencia 2012\IMG_02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429001"/>
            <a:ext cx="3072272" cy="23050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6 Rectángulo"/>
          <p:cNvSpPr>
            <a:spLocks noChangeArrowheads="1"/>
          </p:cNvSpPr>
          <p:nvPr/>
        </p:nvSpPr>
        <p:spPr bwMode="auto">
          <a:xfrm>
            <a:off x="396875" y="107950"/>
            <a:ext cx="384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CL" sz="2000" b="1" dirty="0">
                <a:solidFill>
                  <a:schemeClr val="tx2"/>
                </a:solidFill>
              </a:rPr>
              <a:t>c</a:t>
            </a:r>
            <a:r>
              <a:rPr lang="es-ES" altLang="es-CL" sz="2000" b="1" dirty="0" smtClean="0">
                <a:solidFill>
                  <a:schemeClr val="tx2"/>
                </a:solidFill>
              </a:rPr>
              <a:t>1</a:t>
            </a:r>
            <a:r>
              <a:rPr lang="es-ES" altLang="es-CL" sz="2000" b="1" dirty="0">
                <a:solidFill>
                  <a:schemeClr val="tx2"/>
                </a:solidFill>
              </a:rPr>
              <a:t>.  EMBALES NUEVOS, por Región</a:t>
            </a:r>
            <a:endParaRPr lang="es-CL" altLang="es-CL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69813"/>
              </p:ext>
            </p:extLst>
          </p:nvPr>
        </p:nvGraphicFramePr>
        <p:xfrm>
          <a:off x="742950" y="549275"/>
          <a:ext cx="7219949" cy="5988049"/>
        </p:xfrm>
        <a:graphic>
          <a:graphicData uri="http://schemas.openxmlformats.org/drawingml/2006/table">
            <a:tbl>
              <a:tblPr/>
              <a:tblGrid>
                <a:gridCol w="739446"/>
                <a:gridCol w="5256582"/>
                <a:gridCol w="1223921"/>
              </a:tblGrid>
              <a:tr h="4343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LICITACIÓN ESTUDIOS DE INGENIERÍA Y AMBIENTALES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 EMBALSES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Chalinga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y Estero Derecho.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Región de Coquimbo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Piedra del Barco y Otros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Región de Coquimbo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Pequeños 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Región de Valparaíso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 El Sobrante. Petorca. Región de Valparaíso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Pequeños 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Región de Bernardo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O´Higgins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 Empedrado. Región del Maule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Tabunco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Región del Maule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Gualleco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Región del Maule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Pequeños 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Región del Maule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Pequeños 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Región del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Bío Bío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Embalses Pequeños Región de la Araucanía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8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355" name="2 CuadroTexto"/>
          <p:cNvSpPr txBox="1">
            <a:spLocks noChangeArrowheads="1"/>
          </p:cNvSpPr>
          <p:nvPr/>
        </p:nvSpPr>
        <p:spPr bwMode="auto">
          <a:xfrm>
            <a:off x="1187450" y="6524625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CL" altLang="es-CL" b="1" dirty="0">
                <a:solidFill>
                  <a:srgbClr val="FF0000"/>
                </a:solidFill>
              </a:rPr>
              <a:t>Se seleccionarán 15 embalses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Rectángulo"/>
          <p:cNvSpPr>
            <a:spLocks noChangeArrowheads="1"/>
          </p:cNvSpPr>
          <p:nvPr/>
        </p:nvSpPr>
        <p:spPr bwMode="auto">
          <a:xfrm>
            <a:off x="400050" y="185738"/>
            <a:ext cx="776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CL" sz="2000" b="1" dirty="0">
                <a:solidFill>
                  <a:schemeClr val="tx2"/>
                </a:solidFill>
              </a:rPr>
              <a:t>c</a:t>
            </a:r>
            <a:r>
              <a:rPr lang="es-ES" altLang="es-CL" sz="2000" b="1" dirty="0" smtClean="0">
                <a:solidFill>
                  <a:schemeClr val="tx2"/>
                </a:solidFill>
              </a:rPr>
              <a:t>2</a:t>
            </a:r>
            <a:r>
              <a:rPr lang="es-ES" altLang="es-CL" sz="2000" b="1" dirty="0">
                <a:solidFill>
                  <a:schemeClr val="tx2"/>
                </a:solidFill>
              </a:rPr>
              <a:t>) PLAN DE PEQUEÑOS EMBALSES</a:t>
            </a:r>
          </a:p>
        </p:txBody>
      </p:sp>
      <p:sp>
        <p:nvSpPr>
          <p:cNvPr id="57347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1ECB838-E627-428A-A71B-F7EDF92031C4}" type="slidenum">
              <a:rPr lang="en-US" altLang="es-CL">
                <a:solidFill>
                  <a:srgbClr val="898989"/>
                </a:solidFill>
                <a:latin typeface="Verdana" pitchFamily="34" charset="0"/>
              </a:rPr>
              <a:pPr/>
              <a:t>11</a:t>
            </a:fld>
            <a:endParaRPr lang="en-US" altLang="es-CL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7348" name="6 Rectángulo"/>
          <p:cNvSpPr>
            <a:spLocks noChangeArrowheads="1"/>
          </p:cNvSpPr>
          <p:nvPr/>
        </p:nvSpPr>
        <p:spPr bwMode="auto">
          <a:xfrm>
            <a:off x="4282281" y="215961"/>
            <a:ext cx="3233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indent="-43973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/>
            <a:r>
              <a:rPr lang="es-CL" altLang="es-CL" b="1" dirty="0">
                <a:solidFill>
                  <a:srgbClr val="1F497D"/>
                </a:solidFill>
              </a:rPr>
              <a:t>(Obras de Rehabilitación)</a:t>
            </a:r>
          </a:p>
        </p:txBody>
      </p:sp>
      <p:sp>
        <p:nvSpPr>
          <p:cNvPr id="57397" name="3 CuadroTexto"/>
          <p:cNvSpPr txBox="1">
            <a:spLocks noChangeArrowheads="1"/>
          </p:cNvSpPr>
          <p:nvPr/>
        </p:nvSpPr>
        <p:spPr bwMode="auto">
          <a:xfrm>
            <a:off x="323850" y="4005064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CL" altLang="es-CL" sz="2000" dirty="0">
                <a:solidFill>
                  <a:schemeClr val="accent1">
                    <a:lumMod val="75000"/>
                  </a:schemeClr>
                </a:solidFill>
              </a:rPr>
              <a:t>Los demás embalses, para completar un total de 10, están en análisis y preparación de antecedentes técnicos de parte de la DOH.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30197"/>
              </p:ext>
            </p:extLst>
          </p:nvPr>
        </p:nvGraphicFramePr>
        <p:xfrm>
          <a:off x="323850" y="1052736"/>
          <a:ext cx="84010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Hoja de cálculo" r:id="rId4" imgW="8401100" imgH="2628883" progId="Excel.Sheet.12">
                  <p:embed/>
                </p:oleObj>
              </mc:Choice>
              <mc:Fallback>
                <p:oleObj name="Hoja de cálculo" r:id="rId4" imgW="8401100" imgH="2628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052736"/>
                        <a:ext cx="840105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179388" y="1085850"/>
            <a:ext cx="86407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s-CL" sz="15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La DOH proyecta recargas artificiales a los acuíferos del valle del Aconcagua, a través de piscinas de infiltración.</a:t>
            </a:r>
            <a:endParaRPr lang="es-CL" altLang="es-CL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371" name="2 CuadroTexto"/>
          <p:cNvSpPr txBox="1">
            <a:spLocks noChangeArrowheads="1"/>
          </p:cNvSpPr>
          <p:nvPr/>
        </p:nvSpPr>
        <p:spPr bwMode="auto">
          <a:xfrm>
            <a:off x="293688" y="5209912"/>
            <a:ext cx="8410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En 2014 la DOH inició un </a:t>
            </a:r>
            <a:r>
              <a:rPr lang="es-ES" altLang="es-CL" sz="1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Plan Piloto</a:t>
            </a:r>
            <a:r>
              <a:rPr lang="es-ES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,</a:t>
            </a:r>
            <a:r>
              <a:rPr lang="es-ES" altLang="es-CL" sz="1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s-ES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con un costo de MM$ 600, que considera la ingeniería, construcción y monitoreo de </a:t>
            </a:r>
            <a:r>
              <a:rPr lang="es-ES" altLang="es-CL" sz="1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dos piscinas de infiltración</a:t>
            </a:r>
            <a:r>
              <a:rPr lang="es-ES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. 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Se tendrán resultados a fines de 2015.</a:t>
            </a:r>
            <a:endParaRPr lang="es-CL" altLang="es-CL" sz="15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8372" name="1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70075"/>
            <a:ext cx="38973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3 CuadroTexto"/>
          <p:cNvSpPr txBox="1">
            <a:spLocks noChangeArrowheads="1"/>
          </p:cNvSpPr>
          <p:nvPr/>
        </p:nvSpPr>
        <p:spPr bwMode="auto">
          <a:xfrm>
            <a:off x="298450" y="2116138"/>
            <a:ext cx="45275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 </a:t>
            </a:r>
            <a:endParaRPr lang="es-CL" altLang="es-CL" sz="15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El proyecto consiste en:</a:t>
            </a:r>
            <a:endParaRPr lang="es-CL" altLang="es-CL" sz="15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 </a:t>
            </a:r>
            <a:endParaRPr lang="es-CL" altLang="es-CL" sz="15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s-CL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 Aprox. entre </a:t>
            </a:r>
            <a:r>
              <a:rPr lang="es-CL" altLang="es-CL" sz="1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5 a 10 piscinas </a:t>
            </a:r>
            <a:r>
              <a:rPr lang="es-CL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(5 a 10 ha de superficie).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s-CL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 Infiltración aprox. </a:t>
            </a:r>
            <a:r>
              <a:rPr lang="es-CL" altLang="es-CL" sz="1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15 m3/s.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s-CL" altLang="es-CL" sz="15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 Inversión entre </a:t>
            </a:r>
            <a:r>
              <a:rPr lang="es-CL" altLang="es-CL" sz="1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$10.000 a $12.000 millones </a:t>
            </a:r>
            <a:r>
              <a:rPr lang="es-CL" altLang="es-CL" sz="11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(incluye sistema de monitoreo y telemetría).</a:t>
            </a:r>
            <a:endParaRPr lang="es-CL" altLang="es-CL" sz="15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192088" y="558800"/>
            <a:ext cx="86407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s-CL" altLang="es-CL" sz="1800" b="1" dirty="0" smtClean="0">
                <a:solidFill>
                  <a:schemeClr val="tx2"/>
                </a:solidFill>
                <a:latin typeface="Verdana" pitchFamily="34" charset="0"/>
              </a:rPr>
              <a:t>3 d) PISCINAS </a:t>
            </a:r>
            <a:r>
              <a:rPr lang="es-CL" altLang="es-CL" sz="1800" b="1" dirty="0">
                <a:solidFill>
                  <a:schemeClr val="tx2"/>
                </a:solidFill>
                <a:latin typeface="Verdana" pitchFamily="34" charset="0"/>
              </a:rPr>
              <a:t>DE INFILTRACIÓN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24736" cy="36933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s-CL" sz="1800" b="1" dirty="0" smtClean="0">
                <a:solidFill>
                  <a:schemeClr val="tx2"/>
                </a:solidFill>
                <a:latin typeface="Verdana" pitchFamily="34" charset="0"/>
                <a:cs typeface="+mn-cs"/>
              </a:rPr>
              <a:t>d. </a:t>
            </a:r>
            <a:r>
              <a:rPr lang="es-CL" sz="18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OTROS PROYECTOS: DESALADORAS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177213" cy="452596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1800"/>
              </a:spcBef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desaladora Limarí (Combarbala – Cogotí), 90 l/s, 87 Km, MMUS$43</a:t>
            </a:r>
            <a:endParaRPr lang="es-CL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desaladora Choapa (Illapel, Salamanca),66 l/s,  91 km, MMUS$22.</a:t>
            </a:r>
            <a:endParaRPr lang="es-CL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desaladora Petorca – La Ligua, 115 l/s, 162 Km, MMUS$80.</a:t>
            </a:r>
          </a:p>
          <a:p>
            <a:pPr algn="just">
              <a:spcBef>
                <a:spcPts val="1800"/>
              </a:spcBef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de desaladura en estudio por Aguas del Valle para disponer fuente segura para futuro abastecimiento de localidades urbanas de la IV Región. </a:t>
            </a:r>
          </a:p>
          <a:p>
            <a:pPr algn="just">
              <a:spcBef>
                <a:spcPts val="1800"/>
              </a:spcBef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</a:t>
            </a:r>
            <a:r>
              <a:rPr lang="es-CL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desaladora</a:t>
            </a: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Arica, 200 l/s, sustituye Valle de Azapa, inversión estimada MMUS$30.</a:t>
            </a:r>
          </a:p>
          <a:p>
            <a:pPr algn="just">
              <a:spcBef>
                <a:spcPts val="1800"/>
              </a:spcBef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</a:t>
            </a:r>
            <a:r>
              <a:rPr lang="es-CL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desaladora</a:t>
            </a: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Copiapó y otras localidades, primera etapa 450 l/s, inversión estimada MMUS$90 (incluye parte de la impulsión)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es-CL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9CFAF5D-FAC9-4DC7-BE44-B62BD9E8EB7F}" type="slidenum">
              <a:rPr lang="en-US" altLang="es-CL" sz="1000" smtClean="0">
                <a:solidFill>
                  <a:srgbClr val="898989"/>
                </a:solidFill>
                <a:latin typeface="+mj-lt"/>
              </a:rPr>
              <a:pPr>
                <a:defRPr/>
              </a:pPr>
              <a:t>14</a:t>
            </a:fld>
            <a:endParaRPr lang="en-US" altLang="es-CL" sz="1000" smtClean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5838"/>
            <a:ext cx="2663825" cy="570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003300"/>
            <a:ext cx="2808287" cy="5691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006475"/>
            <a:ext cx="2401887" cy="5111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300831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12261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232525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31666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 txBox="1">
            <a:spLocks/>
          </p:cNvSpPr>
          <p:nvPr/>
        </p:nvSpPr>
        <p:spPr>
          <a:xfrm>
            <a:off x="250825" y="0"/>
            <a:ext cx="2397125" cy="8953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 sz="2200" b="1" dirty="0" smtClean="0">
                <a:cs typeface="+mn-cs"/>
              </a:rPr>
              <a:t>Proyecto </a:t>
            </a:r>
            <a:br>
              <a:rPr lang="es-CL" sz="2200" b="1" dirty="0" smtClean="0">
                <a:cs typeface="+mn-cs"/>
              </a:rPr>
            </a:br>
            <a:r>
              <a:rPr lang="es-CL" sz="2200" b="1" dirty="0" err="1" smtClean="0">
                <a:cs typeface="+mn-cs"/>
              </a:rPr>
              <a:t>Aquatacama</a:t>
            </a:r>
            <a:endParaRPr lang="es-CL" sz="1800" b="1" dirty="0">
              <a:cs typeface="+mn-cs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419475" y="58738"/>
            <a:ext cx="2397125" cy="8953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 sz="2200" b="1" dirty="0" smtClean="0">
                <a:cs typeface="+mn-cs"/>
              </a:rPr>
              <a:t>Proyecto </a:t>
            </a:r>
            <a:br>
              <a:rPr lang="es-CL" sz="2200" b="1" dirty="0" smtClean="0">
                <a:cs typeface="+mn-cs"/>
              </a:rPr>
            </a:br>
            <a:r>
              <a:rPr lang="es-CL" sz="2200" b="1" dirty="0" smtClean="0">
                <a:cs typeface="+mn-cs"/>
              </a:rPr>
              <a:t>Vía Hídrica</a:t>
            </a:r>
            <a:endParaRPr lang="es-CL" sz="1800" b="1" dirty="0"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6567488" y="106363"/>
            <a:ext cx="2397125" cy="900112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 sz="2200" b="1" dirty="0" smtClean="0">
                <a:cs typeface="+mn-cs"/>
              </a:rPr>
              <a:t>Plantas </a:t>
            </a:r>
            <a:r>
              <a:rPr lang="es-CL" sz="2200" b="1" dirty="0" err="1" smtClean="0">
                <a:cs typeface="+mn-cs"/>
              </a:rPr>
              <a:t>Desaladoras</a:t>
            </a:r>
            <a:endParaRPr lang="es-CL" sz="1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319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09550"/>
            <a:ext cx="8164513" cy="612304"/>
          </a:xfrm>
        </p:spPr>
        <p:txBody>
          <a:bodyPr>
            <a:normAutofit/>
          </a:bodyPr>
          <a:lstStyle/>
          <a:p>
            <a:r>
              <a:rPr lang="es-CL" sz="1800" b="1" dirty="0" smtClean="0">
                <a:solidFill>
                  <a:schemeClr val="accent1">
                    <a:lumMod val="50000"/>
                  </a:schemeClr>
                </a:solidFill>
              </a:rPr>
              <a:t>Temas a resolver en el desarrollo de </a:t>
            </a:r>
            <a:r>
              <a:rPr lang="es-CL" sz="1800" b="1" dirty="0" err="1" smtClean="0">
                <a:solidFill>
                  <a:schemeClr val="accent1">
                    <a:lumMod val="50000"/>
                  </a:schemeClr>
                </a:solidFill>
              </a:rPr>
              <a:t>desaladoras</a:t>
            </a:r>
            <a:endParaRPr lang="es-C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177213" cy="6048672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es-CL" sz="7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negocio (quien construye, quien financia, quien opera y como se tarifica):</a:t>
            </a:r>
          </a:p>
          <a:p>
            <a:pPr lvl="1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s-CL" sz="6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la vía de concesión de Obra </a:t>
            </a:r>
            <a:r>
              <a:rPr lang="es-CL" sz="6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endParaRPr lang="es-CL" sz="6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s-CL" sz="6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monopolio regulado por </a:t>
            </a:r>
            <a:r>
              <a:rPr lang="es-CL" sz="6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</a:t>
            </a:r>
            <a:endParaRPr lang="es-CL" sz="6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s-CL" sz="6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 una empresa del </a:t>
            </a:r>
            <a:r>
              <a:rPr lang="es-CL" sz="6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</a:t>
            </a:r>
            <a:endParaRPr lang="es-CL" sz="6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s-CL" sz="6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desregulado</a:t>
            </a:r>
          </a:p>
          <a:p>
            <a:pPr algn="just">
              <a:spcBef>
                <a:spcPts val="1200"/>
              </a:spcBef>
            </a:pPr>
            <a:endParaRPr lang="es-CL" sz="5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CL" sz="7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regular el efecto sobre las tarifas</a:t>
            </a:r>
            <a:endParaRPr lang="es-CL" sz="7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CL" sz="7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eficiente borde costero y neutralización de efectos ambientales</a:t>
            </a:r>
            <a:endParaRPr lang="es-CL" sz="7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CL" sz="7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operacional y control de costos.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CL" sz="5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s-CL" sz="6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iniciativas en </a:t>
            </a:r>
            <a:r>
              <a:rPr lang="es-CL" sz="6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desarrollo.</a:t>
            </a:r>
          </a:p>
          <a:p>
            <a:pPr algn="just">
              <a:spcBef>
                <a:spcPts val="1200"/>
              </a:spcBef>
            </a:pPr>
            <a:r>
              <a:rPr lang="es-CL" sz="6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de proyecto que </a:t>
            </a:r>
            <a:r>
              <a:rPr lang="es-CL" sz="6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permitiría trasvase de aguas de invierno del Río Maipo para abastecer red de embalses Valle de Casablanca y eventualmente Lago Peñuelas.</a:t>
            </a:r>
          </a:p>
          <a:p>
            <a:pPr algn="just">
              <a:spcBef>
                <a:spcPts val="1200"/>
              </a:spcBef>
            </a:pPr>
            <a:r>
              <a:rPr lang="es-CL" sz="6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de reúso de aguas servidas en zonas costeras urbanas (Valparaíso – Serena) para realizar tratamiento secundario y dejarlas compatible con norma de riego. 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C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ChangeArrowheads="1"/>
          </p:cNvSpPr>
          <p:nvPr/>
        </p:nvSpPr>
        <p:spPr bwMode="auto">
          <a:xfrm>
            <a:off x="566589" y="1020158"/>
            <a:ext cx="7993063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DOH programa entre los años 2015 y 2017, el inicio de la construcción de obras de canales y entubamientos.</a:t>
            </a:r>
          </a:p>
          <a:p>
            <a:pPr algn="just">
              <a:defRPr/>
            </a:pPr>
            <a:endParaRPr lang="es-CL" sz="18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principales obras son:</a:t>
            </a:r>
          </a:p>
          <a:p>
            <a:pPr algn="just"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Entubamiento Canal Azapa, Región de Arica y Parinacota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Entregas prediales embalse El Bato, Región de Coquimbo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riego Cuncumén, Región de Valparaíso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Mejoramiento Canal Almahue, Región de </a:t>
            </a:r>
            <a:r>
              <a:rPr lang="es-CL" sz="18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O’higgins</a:t>
            </a:r>
            <a:endParaRPr lang="es-CL" sz="18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Canales de las áreas blancas sistema Laja </a:t>
            </a:r>
            <a:r>
              <a:rPr lang="es-CL" sz="18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Diguillín</a:t>
            </a: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Región del </a:t>
            </a:r>
            <a:r>
              <a:rPr lang="es-CL" sz="18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Bío-Bío</a:t>
            </a:r>
            <a:endParaRPr lang="es-CL" sz="18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Unificación de Bocatomas valle del Aconcagua, Región de Valparaíso.</a:t>
            </a:r>
          </a:p>
          <a:p>
            <a:pPr algn="just">
              <a:defRPr/>
            </a:pPr>
            <a:endParaRPr lang="es-CL" sz="18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estima una Inversión del orden de </a:t>
            </a:r>
            <a:r>
              <a:rPr lang="es-CL" sz="1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$80.000 millones</a:t>
            </a:r>
            <a:endParaRPr lang="es-CL" sz="18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9748" y="244333"/>
            <a:ext cx="812716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L" altLang="es-CL" sz="1800" b="1" dirty="0" smtClean="0">
                <a:solidFill>
                  <a:schemeClr val="tx2"/>
                </a:solidFill>
                <a:latin typeface="Verdana" pitchFamily="34" charset="0"/>
              </a:rPr>
              <a:t>3 e) </a:t>
            </a:r>
            <a:r>
              <a:rPr lang="es-CL" altLang="es-CL" sz="1800" b="1" dirty="0">
                <a:solidFill>
                  <a:schemeClr val="tx2"/>
                </a:solidFill>
                <a:latin typeface="Verdana" pitchFamily="34" charset="0"/>
              </a:rPr>
              <a:t>CANALES Y ENTUBAMIENTOS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6 CuadroTexto"/>
          <p:cNvSpPr txBox="1">
            <a:spLocks noChangeArrowheads="1"/>
          </p:cNvSpPr>
          <p:nvPr/>
        </p:nvSpPr>
        <p:spPr bwMode="auto">
          <a:xfrm>
            <a:off x="6516688" y="616585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 b="1">
                <a:solidFill>
                  <a:prstClr val="white"/>
                </a:solidFill>
              </a:rPr>
              <a:t>EMBALSE ANCOA</a:t>
            </a:r>
            <a:endParaRPr lang="es-CL" altLang="es-CL" sz="2400" b="1">
              <a:solidFill>
                <a:prstClr val="white"/>
              </a:solidFill>
            </a:endParaRPr>
          </a:p>
        </p:txBody>
      </p:sp>
      <p:pic>
        <p:nvPicPr>
          <p:cNvPr id="5" name="Picture 2" descr="http://www.gorecoquimbo.cl/carteles/aguapotable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3"/>
            <a:ext cx="5544616" cy="41579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40842" y="1200915"/>
            <a:ext cx="6120680" cy="48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9933"/>
              </a:buClr>
              <a:buFontTx/>
              <a:buNone/>
            </a:pPr>
            <a:r>
              <a:rPr lang="es-MX" altLang="es-CL" b="1" dirty="0" smtClean="0">
                <a:solidFill>
                  <a:schemeClr val="tx2"/>
                </a:solidFill>
                <a:latin typeface="Verdana" pitchFamily="34" charset="0"/>
              </a:rPr>
              <a:t>Agua Potable Rural: Presupuesto 2015 </a:t>
            </a:r>
            <a:endParaRPr lang="es-ES" altLang="es-CL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9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258094"/>
            <a:ext cx="7128792" cy="1046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La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Ley de Presupuestos 2015 otorgó al Programa de Agua Potable Rural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M$ 68.884.752.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A la fecha se encuentra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solicitado:</a:t>
            </a:r>
            <a:endParaRPr lang="es-CL" sz="16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68390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ヒラギノ角ゴ Pro W3" charset="-128"/>
                <a:cs typeface="Verdana"/>
              </a:rPr>
              <a:t>Presupuesto 2015 Agua Potable Rural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08305"/>
              </p:ext>
            </p:extLst>
          </p:nvPr>
        </p:nvGraphicFramePr>
        <p:xfrm>
          <a:off x="1115616" y="2714621"/>
          <a:ext cx="6671094" cy="2024276"/>
        </p:xfrm>
        <a:graphic>
          <a:graphicData uri="http://schemas.openxmlformats.org/drawingml/2006/table">
            <a:tbl>
              <a:tblPr firstRow="1" firstCol="1" bandRow="1"/>
              <a:tblGrid>
                <a:gridCol w="2432439"/>
                <a:gridCol w="2405079"/>
                <a:gridCol w="1833576"/>
              </a:tblGrid>
              <a:tr h="426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Decreto N°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Fecha Decreto</a:t>
                      </a:r>
                      <a:endParaRPr lang="es-C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</a:t>
                      </a:r>
                      <a:r>
                        <a:rPr lang="es-E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643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Decreto N° 2176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26/12/2014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56.711.661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43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Decreto N° 233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26/02/2015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11.673.091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43">
                <a:tc gridSpan="2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decretos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68.384.752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18437" y="4895557"/>
            <a:ext cx="6930680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3) El avance financiero a Mayo es de: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48,3% (M$ 33.301.522)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Verdan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5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85750" y="1091565"/>
            <a:ext cx="8208963" cy="289720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La primera solicitud por $ 20.000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millones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,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pretendía incrementar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el presupuesto de APR, (mediante una redistribución interna de los fondos del MOP), correspondiente 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las Glosas de Conservación, </a:t>
            </a: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Prefactibilidad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 y la Administración del Programa,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además de iniciar obras emergencia en localidades declaradas de catástrofe por Sequía.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Al presentarse la situación de catástrofe en el Norte, se modifica en abril,  la solicitud de fondos para atender esta emergencia.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Finalmente por presentarse un cambio en la redistribución al interior del MOP, se debió rebajar la solicitud al monto actual de $ 17.556 millones.</a:t>
            </a:r>
            <a:endParaRPr lang="es-CL" sz="24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9059" y="379922"/>
            <a:ext cx="5382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ヒラギノ角ゴ Pro W3" charset="-128"/>
                <a:cs typeface="Verdana"/>
              </a:rPr>
              <a:t>Fondos adicionales 2015</a:t>
            </a:r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" y="4211935"/>
            <a:ext cx="806489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0655" y="5733256"/>
            <a:ext cx="8040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0" hangingPunct="0">
              <a:lnSpc>
                <a:spcPct val="115000"/>
              </a:lnSpc>
              <a:spcAft>
                <a:spcPts val="1000"/>
              </a:spcAft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Los efectos que se presentan ante esta situación son: demora en los pagos a los contratistas, retraso en el avance del programa de licitaciones, adjudicaciones y obras.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Verdan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21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ChangeArrowheads="1"/>
          </p:cNvSpPr>
          <p:nvPr/>
        </p:nvSpPr>
        <p:spPr bwMode="auto">
          <a:xfrm>
            <a:off x="2555776" y="440915"/>
            <a:ext cx="1296392" cy="48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9933"/>
              </a:buClr>
              <a:buFontTx/>
              <a:buNone/>
            </a:pPr>
            <a:r>
              <a:rPr lang="es-MX" altLang="es-CL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ÍNDICE</a:t>
            </a:r>
            <a:endParaRPr lang="es-ES" altLang="es-CL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52" y="4100214"/>
            <a:ext cx="7748004" cy="265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4" name="6 CuadroTexto"/>
          <p:cNvSpPr txBox="1">
            <a:spLocks noChangeArrowheads="1"/>
          </p:cNvSpPr>
          <p:nvPr/>
        </p:nvSpPr>
        <p:spPr bwMode="auto">
          <a:xfrm>
            <a:off x="6516688" y="616585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</a:rPr>
              <a:t>EMBALSE ANCOA</a:t>
            </a:r>
            <a:endParaRPr lang="es-CL" altLang="es-CL" sz="2400" b="1">
              <a:solidFill>
                <a:schemeClr val="bg1"/>
              </a:solidFill>
            </a:endParaRPr>
          </a:p>
        </p:txBody>
      </p:sp>
      <p:sp>
        <p:nvSpPr>
          <p:cNvPr id="48132" name="Rectangle 7"/>
          <p:cNvSpPr txBox="1">
            <a:spLocks noChangeArrowheads="1"/>
          </p:cNvSpPr>
          <p:nvPr/>
        </p:nvSpPr>
        <p:spPr bwMode="auto">
          <a:xfrm>
            <a:off x="452437" y="924679"/>
            <a:ext cx="7504112" cy="293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82638" indent="-5143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buFont typeface="Calibri" pitchFamily="34" charset="0"/>
              <a:buAutoNum type="arabicPeriod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Escenario Hídrico Actual (Estado de Embalses)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buFont typeface="Calibri" pitchFamily="34" charset="0"/>
              <a:buAutoNum type="arabicPeriod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Plan de Emergencia por Sequía (Corto Plazo)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buFont typeface="Calibri" pitchFamily="34" charset="0"/>
              <a:buAutoNum type="arabicPeriod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Planes de Infraestructura de Riego (Mediano y Largo Plazo).</a:t>
            </a: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	a. Plan de Grandes Embalses</a:t>
            </a: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	b. Plan Aconcagua</a:t>
            </a: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r>
              <a:rPr lang="es-ES" altLang="es-CL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	</a:t>
            </a: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c. Plan de Pequeños Embalses</a:t>
            </a: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	c. Recargas Artificiales</a:t>
            </a: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r>
              <a:rPr lang="es-ES" altLang="es-CL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	</a:t>
            </a: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d. Plantas </a:t>
            </a:r>
            <a:r>
              <a:rPr lang="es-ES" altLang="es-CL" sz="16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desaladoras</a:t>
            </a:r>
            <a:endParaRPr lang="es-ES" altLang="es-CL" sz="16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ヒラギノ角ゴ Pro W3" charset="-128"/>
            </a:endParaRP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	e. Canales y entubamientos </a:t>
            </a:r>
          </a:p>
          <a:p>
            <a:pPr marL="611188" indent="-34290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buFont typeface="+mj-lt"/>
              <a:buAutoNum type="arabicPeriod" startAt="4"/>
              <a:defRPr/>
            </a:pPr>
            <a:r>
              <a:rPr lang="es-ES" altLang="es-CL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ヒラギノ角ゴ Pro W3" charset="-128"/>
              </a:rPr>
              <a:t>Agua Potable rural</a:t>
            </a:r>
            <a:endParaRPr lang="es-ES" altLang="es-CL" sz="16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ヒラギノ角ゴ Pro W3" charset="-128"/>
            </a:endParaRPr>
          </a:p>
          <a:p>
            <a:pPr marL="268288" indent="0" eaLnBrk="1" hangingPunct="1">
              <a:lnSpc>
                <a:spcPct val="120000"/>
              </a:lnSpc>
              <a:spcBef>
                <a:spcPts val="0"/>
              </a:spcBef>
              <a:buClr>
                <a:srgbClr val="005FA1"/>
              </a:buClr>
              <a:buSzPct val="116000"/>
              <a:defRPr/>
            </a:pPr>
            <a:endParaRPr lang="es-ES" altLang="es-CL" sz="16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ヒラギノ角ゴ Pro W3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9577" y="490913"/>
            <a:ext cx="6912768" cy="34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defTabSz="457200" eaLnBrk="0" hangingPunct="0">
              <a:lnSpc>
                <a:spcPct val="115000"/>
              </a:lnSpc>
              <a:spcAft>
                <a:spcPts val="1000"/>
              </a:spcAft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El detalle de la actual solicitud de fondos es: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Verdana"/>
              <a:ea typeface="Times New Roman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16593"/>
              </p:ext>
            </p:extLst>
          </p:nvPr>
        </p:nvGraphicFramePr>
        <p:xfrm>
          <a:off x="1059577" y="1052736"/>
          <a:ext cx="7256840" cy="4752531"/>
        </p:xfrm>
        <a:graphic>
          <a:graphicData uri="http://schemas.openxmlformats.org/drawingml/2006/table">
            <a:tbl>
              <a:tblPr/>
              <a:tblGrid>
                <a:gridCol w="1814210"/>
                <a:gridCol w="907105"/>
                <a:gridCol w="907105"/>
                <a:gridCol w="907105"/>
                <a:gridCol w="907105"/>
                <a:gridCol w="907105"/>
                <a:gridCol w="907105"/>
              </a:tblGrid>
              <a:tr h="4526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Modif</a:t>
                      </a:r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 M$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Sequía M$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Nuevos  M$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Emergencia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M$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Arrastre 2016 M$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Tarapacá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Antofagasta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Atacama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1.278.156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569.638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1.847.794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1.074.612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1.074.612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O´Higgins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221.386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221.386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Bío-Bío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-211.383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-211.383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359.666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Aysén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Metropolitana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Arica y Parinacota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Conservación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Prefactibilidad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6.280.234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6.280.234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2.750.917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 y supervisión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5.550.000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13.699.977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2.352.768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1.503.348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17.556.093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8.680.644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8367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s-CL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75867" y="1700808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luz de este escenario se han tomado las siguientes medidas:</a:t>
            </a:r>
          </a:p>
          <a:p>
            <a:pPr algn="just"/>
            <a:endParaRPr lang="es-CL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Postergar el programa de licitaciones y adjudicaciones.</a:t>
            </a:r>
          </a:p>
          <a:p>
            <a:pPr algn="just">
              <a:buFont typeface="Arial" pitchFamily="34" charset="0"/>
              <a:buChar char="•"/>
            </a:pPr>
            <a:endParaRPr lang="es-CL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Desestimar la incorporación de proyectos nuevos.</a:t>
            </a:r>
          </a:p>
          <a:p>
            <a:pPr algn="just"/>
            <a:endParaRPr lang="es-CL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otro lado, se regularizarán las acciones iniciadas una vez que los decretos de fondos se encuentren tramitados.</a:t>
            </a:r>
          </a:p>
          <a:p>
            <a:pPr algn="just"/>
            <a:endParaRPr lang="es-CL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21693" y="549702"/>
            <a:ext cx="7151688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GRACIAS</a:t>
            </a:r>
          </a:p>
        </p:txBody>
      </p:sp>
      <p:pic>
        <p:nvPicPr>
          <p:cNvPr id="5" name="Picture 4" descr="C:\Subdireccion MMR\DIRECTOR (SUBROGANTE)\EMBALSES\Ancoa\Fotos Ancoa\ANCOA3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693" y="1196752"/>
            <a:ext cx="7272808" cy="438437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6223274" y="5085184"/>
            <a:ext cx="18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Embalse </a:t>
            </a:r>
            <a:r>
              <a:rPr lang="es-CL" b="1" i="1" dirty="0" err="1" smtClean="0"/>
              <a:t>Ancoa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5407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CuadroTexto"/>
          <p:cNvSpPr txBox="1">
            <a:spLocks noChangeArrowheads="1"/>
          </p:cNvSpPr>
          <p:nvPr/>
        </p:nvSpPr>
        <p:spPr bwMode="auto">
          <a:xfrm>
            <a:off x="5436096" y="2276475"/>
            <a:ext cx="324117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s-CL" altLang="es-CL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El volumen actual de muchos embalses se encuentra </a:t>
            </a:r>
            <a:r>
              <a:rPr lang="es-CL" altLang="es-CL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bajo </a:t>
            </a:r>
            <a:r>
              <a:rPr lang="es-CL" altLang="es-CL" sz="1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el </a:t>
            </a:r>
            <a:r>
              <a:rPr lang="es-CL" altLang="es-CL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50% </a:t>
            </a:r>
            <a:r>
              <a:rPr lang="es-CL" altLang="es-CL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de su capacidad total.</a:t>
            </a:r>
          </a:p>
          <a:p>
            <a:pPr algn="just" eaLnBrk="1" hangingPunct="1">
              <a:spcBef>
                <a:spcPts val="1200"/>
              </a:spcBef>
            </a:pPr>
            <a:r>
              <a:rPr lang="es-CL" altLang="es-CL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particular en la III y IV región, la mayoría está </a:t>
            </a:r>
            <a:r>
              <a:rPr lang="es-CL" altLang="es-CL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bajo el </a:t>
            </a:r>
            <a:r>
              <a:rPr lang="es-CL" altLang="es-CL" sz="1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10% </a:t>
            </a:r>
            <a:r>
              <a:rPr lang="es-CL" altLang="es-CL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de su capacidad total. </a:t>
            </a:r>
          </a:p>
          <a:p>
            <a:pPr algn="just" eaLnBrk="1" hangingPunct="1">
              <a:spcBef>
                <a:spcPts val="1200"/>
              </a:spcBef>
            </a:pPr>
            <a:r>
              <a:rPr lang="es-CL" altLang="es-CL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Esta situación obliga a tomar iniciativas para </a:t>
            </a:r>
            <a:r>
              <a:rPr lang="es-CL" altLang="es-CL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optimizar</a:t>
            </a:r>
            <a:r>
              <a:rPr lang="es-CL" altLang="es-CL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el uso del recurso.</a:t>
            </a:r>
          </a:p>
        </p:txBody>
      </p:sp>
      <p:sp>
        <p:nvSpPr>
          <p:cNvPr id="83971" name="1 Título"/>
          <p:cNvSpPr txBox="1">
            <a:spLocks/>
          </p:cNvSpPr>
          <p:nvPr/>
        </p:nvSpPr>
        <p:spPr bwMode="auto">
          <a:xfrm>
            <a:off x="251520" y="115888"/>
            <a:ext cx="806489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s-CL" sz="2000" b="1" dirty="0" smtClean="0">
                <a:solidFill>
                  <a:srgbClr val="254061"/>
                </a:solidFill>
                <a:latin typeface="Verdana" pitchFamily="34" charset="0"/>
                <a:ea typeface="ヒラギノ角ゴ Pro W3" charset="-128"/>
              </a:rPr>
              <a:t>1. Escenario Hídrico Actual </a:t>
            </a:r>
            <a:r>
              <a:rPr lang="es-CL" altLang="es-CL" sz="1800" dirty="0" smtClean="0">
                <a:solidFill>
                  <a:srgbClr val="254061"/>
                </a:solidFill>
                <a:latin typeface="Verdana" pitchFamily="34" charset="0"/>
                <a:ea typeface="ヒラギノ角ゴ Pro W3" charset="-128"/>
              </a:rPr>
              <a:t>(estado de embalses 03.04.15)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40421"/>
              </p:ext>
            </p:extLst>
          </p:nvPr>
        </p:nvGraphicFramePr>
        <p:xfrm>
          <a:off x="1187624" y="620688"/>
          <a:ext cx="394335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Hoja de cálculo" r:id="rId4" imgW="3943401" imgH="6114960" progId="Excel.Sheet.12">
                  <p:embed/>
                </p:oleObj>
              </mc:Choice>
              <mc:Fallback>
                <p:oleObj name="Hoja de cálculo" r:id="rId4" imgW="3943401" imgH="6114960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20688"/>
                        <a:ext cx="3943350" cy="611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31775" y="77788"/>
            <a:ext cx="77057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2000" b="1" dirty="0" smtClean="0">
                <a:solidFill>
                  <a:srgbClr val="1F497D"/>
                </a:solidFill>
                <a:latin typeface="Verdana" pitchFamily="34" charset="0"/>
                <a:ea typeface="+mn-ea"/>
                <a:cs typeface="Arial" pitchFamily="34" charset="0"/>
              </a:rPr>
              <a:t>2.  Plan de Emergencia de Riego por Sequía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2000" b="1" dirty="0" smtClean="0">
                <a:solidFill>
                  <a:srgbClr val="1F497D"/>
                </a:solidFill>
                <a:latin typeface="Verdana" pitchFamily="34" charset="0"/>
                <a:ea typeface="+mn-ea"/>
                <a:cs typeface="Arial" pitchFamily="34" charset="0"/>
              </a:rPr>
              <a:t>     (Corto Plazo) </a:t>
            </a:r>
            <a:endParaRPr lang="es-CL" altLang="es-CL" sz="2000" b="1" dirty="0" smtClean="0">
              <a:solidFill>
                <a:srgbClr val="1F497D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0825" y="908050"/>
            <a:ext cx="8713788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medidas de corto plazo, buscan mitigar el efecto de la sequía en el riego, a través de: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Explotación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aguas subterráneas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mediante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Encauzamiento de ríos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Revestimiento de canales</a:t>
            </a:r>
          </a:p>
          <a:p>
            <a:pPr algn="just">
              <a:spcBef>
                <a:spcPts val="1200"/>
              </a:spcBef>
              <a:defRPr/>
            </a:pP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medidas de emergencia se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concentran el las regiones de Coquimbo y Valparaíso, con las siguientes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inversiones (Detalle en Anexo):</a:t>
            </a:r>
            <a:endParaRPr lang="es-CL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CL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CL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133" name="4 CuadroTexto"/>
          <p:cNvSpPr txBox="1">
            <a:spLocks noChangeArrowheads="1"/>
          </p:cNvSpPr>
          <p:nvPr/>
        </p:nvSpPr>
        <p:spPr bwMode="auto">
          <a:xfrm>
            <a:off x="736600" y="6350819"/>
            <a:ext cx="720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L" altLang="es-CL" sz="1200" dirty="0"/>
              <a:t>Nota: Las inversiones se podrían ver incrementadas con acciones que están en evaluación de parte de la DOH. 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728065"/>
              </p:ext>
            </p:extLst>
          </p:nvPr>
        </p:nvGraphicFramePr>
        <p:xfrm>
          <a:off x="1403648" y="3706365"/>
          <a:ext cx="5184576" cy="255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Hoja de cálculo" r:id="rId4" imgW="4019420" imgH="1981312" progId="Excel.Sheet.12">
                  <p:embed/>
                </p:oleObj>
              </mc:Choice>
              <mc:Fallback>
                <p:oleObj name="Hoja de cálculo" r:id="rId4" imgW="4019420" imgH="19813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3706365"/>
                        <a:ext cx="5184576" cy="2555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9"/>
          <p:cNvSpPr txBox="1">
            <a:spLocks noChangeArrowheads="1"/>
          </p:cNvSpPr>
          <p:nvPr/>
        </p:nvSpPr>
        <p:spPr bwMode="auto">
          <a:xfrm>
            <a:off x="323850" y="15118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CL" altLang="es-CL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46009" y="980728"/>
            <a:ext cx="8035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Calibri" pitchFamily="34" charset="0"/>
              <a:buAutoNum type="alphaLcParenR"/>
            </a:pPr>
            <a:r>
              <a:rPr lang="es-CL" altLang="es-CL" sz="1800" b="1" dirty="0">
                <a:solidFill>
                  <a:schemeClr val="tx2"/>
                </a:solidFill>
                <a:latin typeface="Verdana" pitchFamily="34" charset="0"/>
              </a:rPr>
              <a:t>PLAN DE GRANDES EMBALSES </a:t>
            </a:r>
            <a:r>
              <a:rPr lang="es-CL" altLang="es-CL" sz="1800" b="1" dirty="0" smtClean="0">
                <a:solidFill>
                  <a:schemeClr val="tx2"/>
                </a:solidFill>
                <a:latin typeface="Verdana" pitchFamily="34" charset="0"/>
              </a:rPr>
              <a:t>(8 </a:t>
            </a:r>
            <a:r>
              <a:rPr lang="es-CL" altLang="es-CL" sz="1800" b="1" dirty="0">
                <a:solidFill>
                  <a:schemeClr val="tx2"/>
                </a:solidFill>
                <a:latin typeface="Verdana" pitchFamily="34" charset="0"/>
              </a:rPr>
              <a:t>prioritarios)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79310"/>
              </p:ext>
            </p:extLst>
          </p:nvPr>
        </p:nvGraphicFramePr>
        <p:xfrm>
          <a:off x="107504" y="1772816"/>
          <a:ext cx="892899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Hoja de cálculo" r:id="rId4" imgW="12334948" imgH="5505565" progId="Excel.Sheet.12">
                  <p:embed/>
                </p:oleObj>
              </mc:Choice>
              <mc:Fallback>
                <p:oleObj name="Hoja de cálculo" r:id="rId4" imgW="12334948" imgH="5505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772816"/>
                        <a:ext cx="8928992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5329238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2000" b="1" dirty="0" smtClean="0">
                <a:solidFill>
                  <a:srgbClr val="1F497D"/>
                </a:solidFill>
                <a:latin typeface="Verdana" pitchFamily="34" charset="0"/>
                <a:ea typeface="+mn-ea"/>
                <a:cs typeface="Arial" pitchFamily="34" charset="0"/>
              </a:rPr>
              <a:t>3. Plan de Infraestructura de Riego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2000" dirty="0" smtClean="0">
                <a:solidFill>
                  <a:srgbClr val="1F497D"/>
                </a:solidFill>
                <a:latin typeface="Verdana" pitchFamily="34" charset="0"/>
                <a:ea typeface="+mn-ea"/>
                <a:cs typeface="Arial" pitchFamily="34" charset="0"/>
              </a:rPr>
              <a:t>    (Mediano y Largo Plazo)</a:t>
            </a:r>
            <a:endParaRPr lang="es-CL" altLang="es-CL" sz="2000" dirty="0" smtClean="0">
              <a:solidFill>
                <a:srgbClr val="1F497D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9"/>
          <p:cNvSpPr txBox="1">
            <a:spLocks noChangeArrowheads="1"/>
          </p:cNvSpPr>
          <p:nvPr/>
        </p:nvSpPr>
        <p:spPr bwMode="auto">
          <a:xfrm>
            <a:off x="323850" y="163513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CL" altLang="es-CL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3850" y="392113"/>
            <a:ext cx="7632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L" altLang="es-CL" sz="1800" b="1" dirty="0">
                <a:solidFill>
                  <a:schemeClr val="tx2"/>
                </a:solidFill>
                <a:latin typeface="Verdana" pitchFamily="34" charset="0"/>
              </a:rPr>
              <a:t>  PLAN DE GRANDES EMBALSES (Otros Prioritarios)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908050"/>
            <a:ext cx="8340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9 CuadroTexto"/>
          <p:cNvSpPr txBox="1">
            <a:spLocks noChangeArrowheads="1"/>
          </p:cNvSpPr>
          <p:nvPr/>
        </p:nvSpPr>
        <p:spPr bwMode="auto">
          <a:xfrm>
            <a:off x="5508625" y="6308725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Departamento de Proyectos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Dirección de Obras Hidráulicas - MOP</a:t>
            </a:r>
          </a:p>
        </p:txBody>
      </p:sp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176213" y="158750"/>
            <a:ext cx="8428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NUEVO MODELO DE LICITACIÓN DE EMBALSES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69203" r="25000" b="10896"/>
          <a:stretch>
            <a:fillRect/>
          </a:stretch>
        </p:blipFill>
        <p:spPr bwMode="auto">
          <a:xfrm>
            <a:off x="179388" y="4168775"/>
            <a:ext cx="66182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5" t="69012" r="32239" b="11218"/>
          <a:stretch>
            <a:fillRect/>
          </a:stretch>
        </p:blipFill>
        <p:spPr bwMode="auto">
          <a:xfrm>
            <a:off x="179388" y="1341438"/>
            <a:ext cx="65913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43713" y="1979613"/>
            <a:ext cx="18319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3200" b="1" dirty="0">
                <a:latin typeface="+mj-lt"/>
              </a:rPr>
              <a:t>CATEMU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875463" y="4437063"/>
            <a:ext cx="18335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POCURO ALTO</a:t>
            </a:r>
          </a:p>
        </p:txBody>
      </p:sp>
    </p:spTree>
    <p:extLst>
      <p:ext uri="{BB962C8B-B14F-4D97-AF65-F5344CB8AC3E}">
        <p14:creationId xmlns:p14="http://schemas.microsoft.com/office/powerpoint/2010/main" val="31520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4 Rectángulo"/>
          <p:cNvSpPr>
            <a:spLocks noChangeArrowheads="1"/>
          </p:cNvSpPr>
          <p:nvPr/>
        </p:nvSpPr>
        <p:spPr bwMode="auto">
          <a:xfrm>
            <a:off x="400819" y="147638"/>
            <a:ext cx="7764442" cy="46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CL" sz="2400" b="1" dirty="0" smtClean="0">
                <a:solidFill>
                  <a:schemeClr val="accent1">
                    <a:lumMod val="50000"/>
                  </a:schemeClr>
                </a:solidFill>
              </a:rPr>
              <a:t>3 c) </a:t>
            </a:r>
            <a:r>
              <a:rPr lang="es-ES" altLang="es-CL" sz="2400" b="1" dirty="0">
                <a:solidFill>
                  <a:schemeClr val="accent1">
                    <a:lumMod val="50000"/>
                  </a:schemeClr>
                </a:solidFill>
              </a:rPr>
              <a:t>PLAN DE PEQUEÑOS EMBALSES</a:t>
            </a:r>
          </a:p>
        </p:txBody>
      </p:sp>
      <p:sp>
        <p:nvSpPr>
          <p:cNvPr id="53251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D883D7A-8D28-4937-92EA-5C0D262DF62D}" type="slidenum">
              <a:rPr lang="en-US" altLang="es-CL">
                <a:solidFill>
                  <a:srgbClr val="898989"/>
                </a:solidFill>
                <a:latin typeface="Verdana" pitchFamily="34" charset="0"/>
              </a:rPr>
              <a:pPr/>
              <a:t>8</a:t>
            </a:fld>
            <a:endParaRPr lang="en-US" altLang="es-CL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5300" y="1030288"/>
            <a:ext cx="83251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L" sz="2000" dirty="0">
                <a:solidFill>
                  <a:schemeClr val="tx2"/>
                </a:solidFill>
              </a:rPr>
              <a:t>Incluye tanto la construcción de nuevos embalses </a:t>
            </a:r>
            <a:r>
              <a:rPr lang="es-CL" sz="2000" dirty="0" smtClean="0">
                <a:solidFill>
                  <a:schemeClr val="tx2"/>
                </a:solidFill>
              </a:rPr>
              <a:t>y </a:t>
            </a:r>
            <a:r>
              <a:rPr lang="es-CL" sz="2000" dirty="0">
                <a:solidFill>
                  <a:schemeClr val="tx2"/>
                </a:solidFill>
              </a:rPr>
              <a:t>la rehabilitación de embalses </a:t>
            </a:r>
            <a:r>
              <a:rPr lang="es-CL" sz="2000" dirty="0" smtClean="0">
                <a:solidFill>
                  <a:schemeClr val="tx2"/>
                </a:solidFill>
              </a:rPr>
              <a:t>existentes. </a:t>
            </a:r>
            <a:endParaRPr lang="es-CL" sz="20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Contempla </a:t>
            </a:r>
            <a:r>
              <a:rPr lang="es-CL" sz="2000" dirty="0">
                <a:solidFill>
                  <a:schemeClr val="tx2"/>
                </a:solidFill>
              </a:rPr>
              <a:t>abordar </a:t>
            </a:r>
            <a:r>
              <a:rPr lang="es-CL" sz="2000" b="1" dirty="0">
                <a:solidFill>
                  <a:schemeClr val="tx2"/>
                </a:solidFill>
              </a:rPr>
              <a:t>25 embalses</a:t>
            </a:r>
            <a:r>
              <a:rPr lang="es-CL" sz="2000" dirty="0">
                <a:solidFill>
                  <a:schemeClr val="tx2"/>
                </a:solidFill>
              </a:rPr>
              <a:t>, hasta el año 2017.  </a:t>
            </a:r>
          </a:p>
          <a:p>
            <a:pPr marL="1076325" indent="-3619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Ejecución </a:t>
            </a:r>
            <a:r>
              <a:rPr lang="es-CL" sz="2000" dirty="0">
                <a:solidFill>
                  <a:schemeClr val="tx2"/>
                </a:solidFill>
              </a:rPr>
              <a:t>de </a:t>
            </a:r>
            <a:r>
              <a:rPr lang="es-CL" sz="2000" b="1" dirty="0">
                <a:solidFill>
                  <a:schemeClr val="tx2"/>
                </a:solidFill>
              </a:rPr>
              <a:t>15 nuevos</a:t>
            </a:r>
            <a:r>
              <a:rPr lang="es-CL" sz="2000" dirty="0">
                <a:solidFill>
                  <a:schemeClr val="tx2"/>
                </a:solidFill>
              </a:rPr>
              <a:t> embalses pequeños y</a:t>
            </a:r>
          </a:p>
          <a:p>
            <a:pPr marL="1076325" indent="-3619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Rehabilitación </a:t>
            </a:r>
            <a:r>
              <a:rPr lang="es-CL" sz="2000" dirty="0">
                <a:solidFill>
                  <a:schemeClr val="tx2"/>
                </a:solidFill>
              </a:rPr>
              <a:t>de </a:t>
            </a:r>
            <a:r>
              <a:rPr lang="es-CL" sz="2000" b="1" dirty="0">
                <a:solidFill>
                  <a:schemeClr val="tx2"/>
                </a:solidFill>
              </a:rPr>
              <a:t>10 embalses </a:t>
            </a:r>
            <a:r>
              <a:rPr lang="es-CL" sz="2000" dirty="0">
                <a:solidFill>
                  <a:schemeClr val="tx2"/>
                </a:solidFill>
              </a:rPr>
              <a:t>existentes que se encuentren en </a:t>
            </a:r>
            <a:r>
              <a:rPr lang="es-CL" sz="2000" dirty="0" smtClean="0">
                <a:solidFill>
                  <a:schemeClr val="tx2"/>
                </a:solidFill>
              </a:rPr>
              <a:t>malas condiciones </a:t>
            </a:r>
            <a:r>
              <a:rPr lang="es-CL" sz="2000" dirty="0">
                <a:solidFill>
                  <a:schemeClr val="tx2"/>
                </a:solidFill>
              </a:rPr>
              <a:t>u operación deficiente</a:t>
            </a:r>
            <a:r>
              <a:rPr lang="es-CL" sz="20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 </a:t>
            </a:r>
            <a:endParaRPr lang="es-CL" sz="20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Inversión</a:t>
            </a:r>
            <a:r>
              <a:rPr lang="es-CL" sz="2000" dirty="0">
                <a:solidFill>
                  <a:schemeClr val="tx2"/>
                </a:solidFill>
              </a:rPr>
              <a:t>, en este periodo presidencial, de </a:t>
            </a:r>
            <a:r>
              <a:rPr lang="es-CL" sz="2000" b="1" dirty="0">
                <a:solidFill>
                  <a:schemeClr val="tx2"/>
                </a:solidFill>
              </a:rPr>
              <a:t>$</a:t>
            </a:r>
            <a:r>
              <a:rPr lang="es-CL" sz="2000" dirty="0">
                <a:solidFill>
                  <a:schemeClr val="tx2"/>
                </a:solidFill>
              </a:rPr>
              <a:t> </a:t>
            </a:r>
            <a:r>
              <a:rPr lang="es-CL" sz="2000" b="1" dirty="0">
                <a:solidFill>
                  <a:schemeClr val="tx2"/>
                </a:solidFill>
              </a:rPr>
              <a:t>300.000 millones</a:t>
            </a:r>
            <a:r>
              <a:rPr lang="es-CL" sz="2000" dirty="0">
                <a:solidFill>
                  <a:schemeClr val="tx2"/>
                </a:solidFill>
              </a:rPr>
              <a:t> de los cuales </a:t>
            </a:r>
            <a:r>
              <a:rPr lang="es-CL" sz="2000" b="1" dirty="0">
                <a:solidFill>
                  <a:schemeClr val="tx2"/>
                </a:solidFill>
              </a:rPr>
              <a:t> $13.000 millones,</a:t>
            </a:r>
            <a:r>
              <a:rPr lang="es-CL" sz="2000" dirty="0">
                <a:solidFill>
                  <a:schemeClr val="tx2"/>
                </a:solidFill>
              </a:rPr>
              <a:t> corresponden a la rehabilitación de embalses.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Beneficiará </a:t>
            </a:r>
            <a:r>
              <a:rPr lang="es-CL" sz="2000" dirty="0">
                <a:solidFill>
                  <a:schemeClr val="tx2"/>
                </a:solidFill>
              </a:rPr>
              <a:t>a </a:t>
            </a:r>
            <a:r>
              <a:rPr lang="es-CL" sz="2000" b="1" dirty="0">
                <a:solidFill>
                  <a:schemeClr val="tx2"/>
                </a:solidFill>
              </a:rPr>
              <a:t>9.000 predios</a:t>
            </a:r>
            <a:r>
              <a:rPr lang="es-CL" sz="2000" dirty="0">
                <a:solidFill>
                  <a:schemeClr val="tx2"/>
                </a:solidFill>
              </a:rPr>
              <a:t> (sobre 17.000 hectáreas) y una población estimada de 45.000 personas, incrementando la capacidad de embalsamiento del país en más de </a:t>
            </a:r>
            <a:r>
              <a:rPr lang="es-CL" sz="2000" b="1" dirty="0">
                <a:solidFill>
                  <a:schemeClr val="tx2"/>
                </a:solidFill>
              </a:rPr>
              <a:t>60 Hm3</a:t>
            </a:r>
            <a:r>
              <a:rPr lang="es-CL" sz="2000" dirty="0">
                <a:solidFill>
                  <a:schemeClr val="tx2"/>
                </a:solidFill>
              </a:rPr>
              <a:t>.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CL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4 Rectángulo"/>
          <p:cNvSpPr>
            <a:spLocks noChangeArrowheads="1"/>
          </p:cNvSpPr>
          <p:nvPr/>
        </p:nvSpPr>
        <p:spPr bwMode="auto">
          <a:xfrm>
            <a:off x="400819" y="188640"/>
            <a:ext cx="7764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CL" sz="20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ES" altLang="es-CL" sz="20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ES" altLang="es-CL" sz="2000" b="1" dirty="0">
                <a:solidFill>
                  <a:schemeClr val="accent1">
                    <a:lumMod val="50000"/>
                  </a:schemeClr>
                </a:solidFill>
              </a:rPr>
              <a:t>) PLAN DE PEQUEÑOS EMBALSES  (Nuevos Embalses)</a:t>
            </a:r>
          </a:p>
        </p:txBody>
      </p:sp>
      <p:sp>
        <p:nvSpPr>
          <p:cNvPr id="54275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7339F2B-44B2-4AF3-A15E-DD3FBE2160EE}" type="slidenum">
              <a:rPr lang="en-US" altLang="es-CL">
                <a:solidFill>
                  <a:srgbClr val="898989"/>
                </a:solidFill>
                <a:latin typeface="Verdana" pitchFamily="34" charset="0"/>
              </a:rPr>
              <a:pPr/>
              <a:t>9</a:t>
            </a:fld>
            <a:endParaRPr lang="en-US" altLang="es-CL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5300" y="765175"/>
            <a:ext cx="79248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CL" sz="2000" dirty="0">
                <a:solidFill>
                  <a:schemeClr val="tx2"/>
                </a:solidFill>
              </a:rPr>
              <a:t>Las obras nuevas se agrupan en: </a:t>
            </a:r>
          </a:p>
          <a:p>
            <a:pPr marL="0" lvl="1">
              <a:defRPr/>
            </a:pPr>
            <a:endParaRPr lang="es-CL" sz="20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s-CL" sz="2000" b="1" dirty="0">
                <a:solidFill>
                  <a:schemeClr val="tx2"/>
                </a:solidFill>
              </a:rPr>
              <a:t>Iniciativas que cuentan con ingeniería avanzada</a:t>
            </a:r>
            <a:r>
              <a:rPr lang="es-CL" sz="2000" dirty="0">
                <a:solidFill>
                  <a:schemeClr val="tx2"/>
                </a:solidFill>
              </a:rPr>
              <a:t>: Embalses </a:t>
            </a:r>
            <a:r>
              <a:rPr lang="es-CL" sz="2000" dirty="0" smtClean="0">
                <a:solidFill>
                  <a:schemeClr val="tx2"/>
                </a:solidFill>
              </a:rPr>
              <a:t>Empedrado</a:t>
            </a:r>
            <a:r>
              <a:rPr lang="es-CL" sz="2000" dirty="0">
                <a:solidFill>
                  <a:schemeClr val="tx2"/>
                </a:solidFill>
              </a:rPr>
              <a:t>, </a:t>
            </a:r>
            <a:r>
              <a:rPr lang="es-CL" sz="2000" dirty="0" err="1">
                <a:solidFill>
                  <a:schemeClr val="tx2"/>
                </a:solidFill>
              </a:rPr>
              <a:t>Tabunco</a:t>
            </a:r>
            <a:r>
              <a:rPr lang="es-CL" sz="2000" dirty="0">
                <a:solidFill>
                  <a:schemeClr val="tx2"/>
                </a:solidFill>
              </a:rPr>
              <a:t> y </a:t>
            </a:r>
            <a:r>
              <a:rPr lang="es-CL" sz="2000" dirty="0" err="1">
                <a:solidFill>
                  <a:schemeClr val="tx2"/>
                </a:solidFill>
              </a:rPr>
              <a:t>Gualleco</a:t>
            </a:r>
            <a:r>
              <a:rPr lang="es-CL" sz="2000" dirty="0">
                <a:solidFill>
                  <a:schemeClr val="tx2"/>
                </a:solidFill>
              </a:rPr>
              <a:t>, VII Región del Maule.  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s-CL" sz="2000" b="1" dirty="0">
                <a:solidFill>
                  <a:schemeClr val="tx2"/>
                </a:solidFill>
              </a:rPr>
              <a:t>Iniciativas que no cuentan con ingeniería avanzada</a:t>
            </a:r>
            <a:r>
              <a:rPr lang="es-CL" sz="2000" dirty="0">
                <a:solidFill>
                  <a:schemeClr val="tx2"/>
                </a:solidFill>
              </a:rPr>
              <a:t>: Requieren el desarrollo de los diseños y estudios ambientales. 	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s-CL" sz="2000" dirty="0" smtClean="0">
                <a:solidFill>
                  <a:schemeClr val="tx2"/>
                </a:solidFill>
              </a:rPr>
              <a:t>El </a:t>
            </a:r>
            <a:r>
              <a:rPr lang="es-CL" sz="2000" dirty="0">
                <a:solidFill>
                  <a:schemeClr val="tx2"/>
                </a:solidFill>
              </a:rPr>
              <a:t>tamaño de la infraestructura debe estar dentro de los siguientes parámetros:</a:t>
            </a:r>
          </a:p>
          <a:p>
            <a:pPr algn="just"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es-CL" sz="2000" dirty="0">
                <a:solidFill>
                  <a:schemeClr val="tx2"/>
                </a:solidFill>
              </a:rPr>
              <a:t>	-	Altura de Presa : entre 5 a 20 m</a:t>
            </a:r>
          </a:p>
          <a:p>
            <a:pPr algn="just"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es-CL" sz="2000" dirty="0">
                <a:solidFill>
                  <a:schemeClr val="tx2"/>
                </a:solidFill>
              </a:rPr>
              <a:t>	-	Volumen Embalsado : entre 50.000 a 5.000.000 m3</a:t>
            </a:r>
          </a:p>
          <a:p>
            <a:pPr algn="just"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es-CL" sz="2000" dirty="0">
                <a:solidFill>
                  <a:schemeClr val="tx2"/>
                </a:solidFill>
              </a:rPr>
              <a:t>	-	Superficie Beneficiada : entre 100 y 1.000 hectáreas </a:t>
            </a:r>
          </a:p>
        </p:txBody>
      </p:sp>
      <p:pic>
        <p:nvPicPr>
          <p:cNvPr id="54277" name="Picture 18" descr="http://2.bp.blogspot.com/-uKBZV56IQjI/TyChXa7KyMI/AAAAAAAACuY/vDXDSD0NZgA/s1600/embals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03800"/>
            <a:ext cx="2592387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</TotalTime>
  <Words>1311</Words>
  <Application>Microsoft Office PowerPoint</Application>
  <PresentationFormat>Presentación en pantalla (4:3)</PresentationFormat>
  <Paragraphs>326</Paragraphs>
  <Slides>22</Slides>
  <Notes>3</Notes>
  <HiddenSlides>1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41" baseType="lpstr">
      <vt:lpstr>MS PGothic</vt:lpstr>
      <vt:lpstr>Arial</vt:lpstr>
      <vt:lpstr>Calibri</vt:lpstr>
      <vt:lpstr>Courier New</vt:lpstr>
      <vt:lpstr>gobCL Heavy</vt:lpstr>
      <vt:lpstr>Impact</vt:lpstr>
      <vt:lpstr>Times New Roman</vt:lpstr>
      <vt:lpstr>Trebuchet MS</vt:lpstr>
      <vt:lpstr>Verdana</vt:lpstr>
      <vt:lpstr>Verdana Bold</vt:lpstr>
      <vt:lpstr>Wingdings</vt:lpstr>
      <vt:lpstr>ヒラギノ角ゴ Pro W3</vt:lpstr>
      <vt:lpstr>1_Tema de Office</vt:lpstr>
      <vt:lpstr>2_Office Theme</vt:lpstr>
      <vt:lpstr>9_Office Theme</vt:lpstr>
      <vt:lpstr>3_Office Theme</vt:lpstr>
      <vt:lpstr>2_Tema de Office</vt:lpstr>
      <vt:lpstr>4_Office Theme</vt:lpstr>
      <vt:lpstr>Hoja de cálculo</vt:lpstr>
      <vt:lpstr>Plan de Infraestructura Hidráulica MINISTERIO DE OBRAS PUBLICAS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d. OTROS PROYECTOS: DESALADORAS </vt:lpstr>
      <vt:lpstr>Presentación de PowerPoint</vt:lpstr>
      <vt:lpstr>Temas a resolver en el desarrollo de desaladoras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 Reuniones DOH</dc:creator>
  <cp:lastModifiedBy>Comision de Agricultura</cp:lastModifiedBy>
  <cp:revision>334</cp:revision>
  <cp:lastPrinted>2015-06-16T14:45:39Z</cp:lastPrinted>
  <dcterms:created xsi:type="dcterms:W3CDTF">2014-03-10T15:09:27Z</dcterms:created>
  <dcterms:modified xsi:type="dcterms:W3CDTF">2015-06-16T20:53:26Z</dcterms:modified>
</cp:coreProperties>
</file>