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4" r:id="rId6"/>
    <p:sldId id="311" r:id="rId7"/>
    <p:sldId id="261" r:id="rId8"/>
    <p:sldId id="262" r:id="rId9"/>
    <p:sldId id="299" r:id="rId10"/>
    <p:sldId id="300" r:id="rId11"/>
    <p:sldId id="302" r:id="rId12"/>
    <p:sldId id="301" r:id="rId13"/>
    <p:sldId id="303" r:id="rId14"/>
    <p:sldId id="305" r:id="rId15"/>
    <p:sldId id="304" r:id="rId16"/>
    <p:sldId id="307" r:id="rId17"/>
    <p:sldId id="308" r:id="rId18"/>
    <p:sldId id="306" r:id="rId19"/>
    <p:sldId id="310" r:id="rId20"/>
    <p:sldId id="312" r:id="rId21"/>
    <p:sldId id="309" r:id="rId22"/>
    <p:sldId id="264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6"/>
    <p:restoredTop sz="91615"/>
  </p:normalViewPr>
  <p:slideViewPr>
    <p:cSldViewPr snapToGrid="0" snapToObjects="1">
      <p:cViewPr varScale="1">
        <p:scale>
          <a:sx n="106" d="100"/>
          <a:sy n="106" d="100"/>
        </p:scale>
        <p:origin x="11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s-ES_tradnl"/>
              <a:t>Casos Reportados Cuidados Paliativos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6.9264366085476967E-2"/>
          <c:y val="0.2061574074074074"/>
          <c:w val="0.89986404354322969"/>
          <c:h val="0.7095913531641877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Hoja1!$G$4:$G$17</c:f>
              <c:numCache>
                <c:formatCode>#,##0</c:formatCode>
                <c:ptCount val="14"/>
                <c:pt idx="0">
                  <c:v>5495</c:v>
                </c:pt>
                <c:pt idx="1">
                  <c:v>11677</c:v>
                </c:pt>
                <c:pt idx="2">
                  <c:v>12904</c:v>
                </c:pt>
                <c:pt idx="3">
                  <c:v>13446</c:v>
                </c:pt>
                <c:pt idx="4">
                  <c:v>14254</c:v>
                </c:pt>
                <c:pt idx="5">
                  <c:v>14366</c:v>
                </c:pt>
                <c:pt idx="6">
                  <c:v>15285</c:v>
                </c:pt>
                <c:pt idx="7">
                  <c:v>16057</c:v>
                </c:pt>
                <c:pt idx="8">
                  <c:v>16424</c:v>
                </c:pt>
                <c:pt idx="9">
                  <c:v>16800</c:v>
                </c:pt>
                <c:pt idx="10">
                  <c:v>16875</c:v>
                </c:pt>
                <c:pt idx="11">
                  <c:v>17790</c:v>
                </c:pt>
                <c:pt idx="12">
                  <c:v>18823</c:v>
                </c:pt>
                <c:pt idx="13">
                  <c:v>28800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76-FC4B-BF60-8408F2A385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33285376"/>
        <c:axId val="433280280"/>
      </c:barChart>
      <c:catAx>
        <c:axId val="4332853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33280280"/>
        <c:crosses val="autoZero"/>
        <c:auto val="1"/>
        <c:lblAlgn val="ctr"/>
        <c:lblOffset val="100"/>
        <c:noMultiLvlLbl val="0"/>
      </c:catAx>
      <c:valAx>
        <c:axId val="43328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43328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8407B-6F26-A14D-896C-32220AA287A8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0CED-36BA-8C4C-ABAF-A20C58D8CC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7247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0CED-36BA-8C4C-ABAF-A20C58D8CCCB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545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0CED-36BA-8C4C-ABAF-A20C58D8CCCB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097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2FB35E3-00FA-5E43-A167-5A85CEB94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ACC53B7-8686-8446-B090-2146FA9AA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2B8EEE8-4476-6A46-A096-BD65C3E8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C814DE6-C0BD-5746-A50A-B8AB6A191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002883-E60D-B944-B318-0F952BCA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213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180419B-8C1F-3942-9C54-4865D9F9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A6C72361-8C7B-BF44-8C53-80D591B20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E88BA35-83A0-194E-AE91-B1D1A220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C5F62D0-B740-EC40-9EB2-66E933AB5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25C455F-F158-E840-9010-D2D637CD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5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E9F294B-394E-154F-9E04-CC3D266D9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6C8820F-A5A6-3D40-8634-FD763E75A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4638CB2-D8E5-D545-B936-CACEB4A0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2DEC9DD-A16C-B34C-97DC-DC3B82BA3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2E9DB3B-B537-7249-B9AE-5DC1AF4D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772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621B33-3CEF-C340-A54F-131A6520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676AED7-F1CF-3148-A293-C2260483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57A1F489-37CE-B249-BFA6-70094FEF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19BFE8D-60DC-A941-94B0-EE590D8A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7C444DE-A94C-5448-AEEC-FCCF203C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85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B5B207-D53C-4C4A-8AEF-80A11C3B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F291A2E4-E9EE-404F-B7CE-3A452E0E1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941FDEE-FFA2-9749-A03D-009FC91A5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BFFED89-431D-0642-992E-E9529366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613E273-B554-2C4D-8696-0ED6053A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278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56535D-3BC1-164C-937B-F48E2873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7B0153D-4F8D-9F45-A21A-07D65AF73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833DD4A-DE1B-724D-890A-7C389602D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8C4258A-FE2A-0B4E-BDB0-18A0E405D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2A090DC-8F13-3E4F-B89B-F9379EE91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9F0A40D-A2EF-4A43-88BA-367066E6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6354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7D68D1-BCEC-DF46-BC96-53771A378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7155F32-4D88-E34B-A332-BB640B87C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B6AF2C1-2FB4-F04E-8671-BD1681382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11AA0E42-3625-4E4F-9EFD-BF393DA3A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8E904BDE-422C-8E46-ABAA-ACA07119E2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94ADFC6-F409-0944-A0EF-7E0AEDB2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DFF0FCFC-4005-F141-8FEF-CBC860A7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EB02218C-E531-EC4A-AD84-9E3239EE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07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C9A097-C636-7B4D-BDAA-1804421B1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944335ED-09EF-7246-8B18-26C7A8D5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854940CE-3174-EB4D-97CC-5D9FB502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EC6D8BE-9322-B947-96B9-16DB6E91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589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342C2501-FE4B-BC4A-8A6F-42540CF1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119CC594-BF0F-E140-8E5A-DD85CC94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C523AD64-30E1-8442-B8C9-D09D0D1A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300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00FDF96-2058-E64B-9888-41C766B8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880DB60-1957-4544-BF4A-E57AEFF70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E3F5FCB-0012-C54F-9D06-D5E63858C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2F7E60D-FB44-5540-B264-52CFF204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8F7465D-9EA0-B448-B7B0-15781EFA9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3544011D-4B6C-E94E-8CB2-1F44D2E15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386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3A7FD7F-DA0C-FF47-8326-A187E4089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BC4A8163-92DC-3149-AAC2-64CA5C22F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C5C20B1-03C8-9742-AD4D-66313579F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7891E01-82BE-4240-94C5-AE7ECE914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64DFDE6-AF77-1446-B8CC-151B2529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FBEB1E0B-0D2C-B84D-900A-B4EF107D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91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CAD224DE-7AB2-734A-B562-D486E745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2445FCD-D488-7945-8F9B-36708216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07C5802-A6A9-4546-9350-315F4A12B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FFD9-1E5F-584C-B21C-B31B7C64CA61}" type="datetimeFigureOut">
              <a:rPr lang="es-CL" smtClean="0"/>
              <a:t>18-06-2019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43284CB-4095-5A41-81D2-D5B3A4781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937BB7D-E026-9E4C-94CA-F61EE782A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4829-037C-D546-BCB0-731A40BEBD6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8373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B2E74DA-204A-E244-A25C-915FCF928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3866" y="2127073"/>
            <a:ext cx="7191024" cy="1846615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s-CL" dirty="0"/>
              <a:t>Cuidados Paliativos </a:t>
            </a:r>
            <a:br>
              <a:rPr lang="es-CL" dirty="0"/>
            </a:br>
            <a:r>
              <a:rPr lang="es-CL" dirty="0"/>
              <a:t>CHILE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0CAFF02-BBFC-6545-86B1-DB650FDCEE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689" y="291571"/>
            <a:ext cx="9471378" cy="981251"/>
          </a:xfrm>
        </p:spPr>
        <p:txBody>
          <a:bodyPr>
            <a:normAutofit/>
          </a:bodyPr>
          <a:lstStyle/>
          <a:p>
            <a:r>
              <a:rPr lang="es-CL" i="1" dirty="0"/>
              <a:t>“Proyecto de Ley sobre reconocimiento y protección de los derechos de las personas con enfermedades terminales y el buen morir”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5A2B8CCD-5137-C14D-B862-19FF0A854BE2}"/>
              </a:ext>
            </a:extLst>
          </p:cNvPr>
          <p:cNvSpPr txBox="1">
            <a:spLocks/>
          </p:cNvSpPr>
          <p:nvPr/>
        </p:nvSpPr>
        <p:spPr>
          <a:xfrm>
            <a:off x="4216400" y="5683074"/>
            <a:ext cx="7501465" cy="981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Dr. Juan Pablo Yaeger Monje</a:t>
            </a:r>
          </a:p>
          <a:p>
            <a:r>
              <a:rPr lang="es-CL" dirty="0"/>
              <a:t>Presidente Sociedad Médica de Cuidados Paliativos-Chile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1E639A6-5261-4341-B174-92736235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683074"/>
            <a:ext cx="2538588" cy="90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54C71CA-73BF-7E40-BA5A-24DBB785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88" y="286102"/>
            <a:ext cx="4725812" cy="797631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s-CL" sz="3600" dirty="0"/>
              <a:t>Cuidados Paliativos en Chile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xmlns="" id="{D872A244-CF8E-7143-9118-39E17B6D1C66}"/>
              </a:ext>
            </a:extLst>
          </p:cNvPr>
          <p:cNvCxnSpPr>
            <a:cxnSpLocks/>
          </p:cNvCxnSpPr>
          <p:nvPr/>
        </p:nvCxnSpPr>
        <p:spPr>
          <a:xfrm>
            <a:off x="1066799" y="3599047"/>
            <a:ext cx="10888134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417E1DE-9B84-9149-8EDC-CEE3F593B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BF26AA2A-7BB6-8241-BF25-2BCF5EDC6171}"/>
              </a:ext>
            </a:extLst>
          </p:cNvPr>
          <p:cNvCxnSpPr>
            <a:cxnSpLocks/>
          </p:cNvCxnSpPr>
          <p:nvPr/>
        </p:nvCxnSpPr>
        <p:spPr>
          <a:xfrm>
            <a:off x="1066113" y="3386667"/>
            <a:ext cx="0" cy="3725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77046F55-D39A-3742-A7A9-43412442588E}"/>
              </a:ext>
            </a:extLst>
          </p:cNvPr>
          <p:cNvCxnSpPr>
            <a:cxnSpLocks/>
          </p:cNvCxnSpPr>
          <p:nvPr/>
        </p:nvCxnSpPr>
        <p:spPr>
          <a:xfrm>
            <a:off x="5757013" y="3422393"/>
            <a:ext cx="0" cy="3725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3044E3F3-C5ED-D740-9EFE-0761CB4A3D50}"/>
              </a:ext>
            </a:extLst>
          </p:cNvPr>
          <p:cNvCxnSpPr>
            <a:cxnSpLocks/>
          </p:cNvCxnSpPr>
          <p:nvPr/>
        </p:nvCxnSpPr>
        <p:spPr>
          <a:xfrm>
            <a:off x="3740253" y="3386667"/>
            <a:ext cx="0" cy="3725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ABF9389-08FC-8E41-AC11-F3E68EDAF61D}"/>
              </a:ext>
            </a:extLst>
          </p:cNvPr>
          <p:cNvSpPr txBox="1"/>
          <p:nvPr/>
        </p:nvSpPr>
        <p:spPr>
          <a:xfrm>
            <a:off x="739742" y="37159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1990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364BFC72-F5A1-2747-9B48-4152238DFF1F}"/>
              </a:ext>
            </a:extLst>
          </p:cNvPr>
          <p:cNvSpPr txBox="1"/>
          <p:nvPr/>
        </p:nvSpPr>
        <p:spPr>
          <a:xfrm>
            <a:off x="11527449" y="37417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2019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918B4232-08AC-C540-AAA9-2C3E3FA4F3AE}"/>
              </a:ext>
            </a:extLst>
          </p:cNvPr>
          <p:cNvCxnSpPr>
            <a:cxnSpLocks/>
          </p:cNvCxnSpPr>
          <p:nvPr/>
        </p:nvCxnSpPr>
        <p:spPr>
          <a:xfrm>
            <a:off x="2466621" y="3386667"/>
            <a:ext cx="0" cy="3725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0FEFEBC0-B5CC-B34E-9616-F610BD089734}"/>
              </a:ext>
            </a:extLst>
          </p:cNvPr>
          <p:cNvSpPr txBox="1"/>
          <p:nvPr/>
        </p:nvSpPr>
        <p:spPr>
          <a:xfrm>
            <a:off x="2124323" y="373662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1994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206E23B0-1E8F-FF48-88B3-FC75567BE331}"/>
              </a:ext>
            </a:extLst>
          </p:cNvPr>
          <p:cNvSpPr txBox="1"/>
          <p:nvPr/>
        </p:nvSpPr>
        <p:spPr>
          <a:xfrm>
            <a:off x="2235250" y="4239316"/>
            <a:ext cx="430887" cy="244874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L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Programa Nacional de AD y CP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E70FAA17-8949-FF4B-AD55-00A5235EDE75}"/>
              </a:ext>
            </a:extLst>
          </p:cNvPr>
          <p:cNvSpPr txBox="1"/>
          <p:nvPr/>
        </p:nvSpPr>
        <p:spPr>
          <a:xfrm>
            <a:off x="3388677" y="37417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1999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E5264B87-2FE7-8A49-B752-31BF677436C3}"/>
              </a:ext>
            </a:extLst>
          </p:cNvPr>
          <p:cNvSpPr txBox="1"/>
          <p:nvPr/>
        </p:nvSpPr>
        <p:spPr>
          <a:xfrm>
            <a:off x="3524809" y="4336841"/>
            <a:ext cx="430887" cy="22536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L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Primera Norma de PAD y CP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42EE6EFF-F0CB-B446-B28F-BE3337D65E49}"/>
              </a:ext>
            </a:extLst>
          </p:cNvPr>
          <p:cNvSpPr txBox="1"/>
          <p:nvPr/>
        </p:nvSpPr>
        <p:spPr>
          <a:xfrm>
            <a:off x="5428130" y="37418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2005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CB561687-A769-B24E-8B25-4C6964711AF5}"/>
              </a:ext>
            </a:extLst>
          </p:cNvPr>
          <p:cNvSpPr txBox="1"/>
          <p:nvPr/>
        </p:nvSpPr>
        <p:spPr>
          <a:xfrm rot="5400000">
            <a:off x="5524150" y="3928067"/>
            <a:ext cx="461665" cy="65178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L" b="1" dirty="0">
                <a:latin typeface="Arial Narrow" panose="020B0604020202020204" pitchFamily="34" charset="0"/>
                <a:cs typeface="Arial Narrow" panose="020B0604020202020204" pitchFamily="34" charset="0"/>
              </a:rPr>
              <a:t>G.E.S.</a:t>
            </a:r>
          </a:p>
        </p:txBody>
      </p:sp>
      <p:graphicFrame>
        <p:nvGraphicFramePr>
          <p:cNvPr id="24" name="Gráfico 23" title="Casos Reportados C.Paliativos ">
            <a:extLst>
              <a:ext uri="{FF2B5EF4-FFF2-40B4-BE49-F238E27FC236}">
                <a16:creationId xmlns:a16="http://schemas.microsoft.com/office/drawing/2014/main" xmlns="" id="{6617D00F-4408-CE46-89E5-201C0BFCDE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804690"/>
              </p:ext>
            </p:extLst>
          </p:nvPr>
        </p:nvGraphicFramePr>
        <p:xfrm>
          <a:off x="5124835" y="610088"/>
          <a:ext cx="640261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B534C3A6-95E3-504F-92C2-E54E7D056288}"/>
              </a:ext>
            </a:extLst>
          </p:cNvPr>
          <p:cNvCxnSpPr>
            <a:cxnSpLocks/>
          </p:cNvCxnSpPr>
          <p:nvPr/>
        </p:nvCxnSpPr>
        <p:spPr>
          <a:xfrm>
            <a:off x="11154513" y="3422393"/>
            <a:ext cx="0" cy="372534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3883C4BE-62F8-3F40-8CBA-22B126DFA1A1}"/>
              </a:ext>
            </a:extLst>
          </p:cNvPr>
          <p:cNvSpPr txBox="1"/>
          <p:nvPr/>
        </p:nvSpPr>
        <p:spPr>
          <a:xfrm>
            <a:off x="10828141" y="375920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13432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C1DD2A-3471-BB42-8CDD-311C8996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795338"/>
            <a:ext cx="2940050" cy="965729"/>
          </a:xfrm>
          <a:solidFill>
            <a:schemeClr val="bg2"/>
          </a:solidFill>
        </p:spPr>
        <p:txBody>
          <a:bodyPr/>
          <a:lstStyle/>
          <a:p>
            <a:r>
              <a:rPr lang="es-CL" dirty="0"/>
              <a:t>En Chile: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99C57D2-9625-4B42-A091-152A202F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509485"/>
            <a:ext cx="10591800" cy="2341916"/>
          </a:xfrm>
        </p:spPr>
        <p:txBody>
          <a:bodyPr>
            <a:normAutofit/>
          </a:bodyPr>
          <a:lstStyle/>
          <a:p>
            <a:r>
              <a:rPr lang="es-CL" sz="4800" dirty="0">
                <a:solidFill>
                  <a:schemeClr val="tx1"/>
                </a:solidFill>
              </a:rPr>
              <a:t>	“Programa de Cuidados Paliativos garantiza la atención de pacientes con enfermedades oncológicas”</a:t>
            </a:r>
          </a:p>
        </p:txBody>
      </p:sp>
    </p:spTree>
    <p:extLst>
      <p:ext uri="{BB962C8B-B14F-4D97-AF65-F5344CB8AC3E}">
        <p14:creationId xmlns:p14="http://schemas.microsoft.com/office/powerpoint/2010/main" val="259960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872B3F5-695F-D040-92E0-917346624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5" t="19858" r="29050" b="15371"/>
          <a:stretch/>
        </p:blipFill>
        <p:spPr>
          <a:xfrm>
            <a:off x="5130800" y="266700"/>
            <a:ext cx="6413500" cy="64262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3035E900-651E-144F-BCE7-40E654988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88" y="286102"/>
            <a:ext cx="5133622" cy="117439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s-CL" sz="3600" b="1" dirty="0"/>
              <a:t>Proyecto de Ley de Cuidados Paliativos Universales - 2019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250D80D-F978-EC41-B66F-BFE99B9BB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0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99C57D2-9625-4B42-A091-152A202F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0" y="1048985"/>
            <a:ext cx="11176000" cy="3891316"/>
          </a:xfrm>
        </p:spPr>
        <p:txBody>
          <a:bodyPr>
            <a:normAutofit/>
          </a:bodyPr>
          <a:lstStyle/>
          <a:p>
            <a:r>
              <a:rPr lang="es-CL" sz="4800" dirty="0">
                <a:solidFill>
                  <a:schemeClr val="tx1"/>
                </a:solidFill>
              </a:rPr>
              <a:t>	“Ampliar las atención  de Cuidados Paliativos, promoviendo la atención integral  de las personas con la finalidad de aliviar dentro de lo posible, los padecimientos asociados a una enfermedad terminal”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0A49185-63D4-AD41-B9BD-E9B943C8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6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5660C05-E8EE-2940-BE81-525F8F547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43000"/>
                    </a14:imgEffect>
                    <a14:imgEffect>
                      <a14:saturation sat="261000"/>
                    </a14:imgEffect>
                  </a14:imgLayer>
                </a14:imgProps>
              </a:ext>
            </a:extLst>
          </a:blip>
          <a:srcRect l="4514" t="44815" r="40135" b="33148"/>
          <a:stretch/>
        </p:blipFill>
        <p:spPr>
          <a:xfrm>
            <a:off x="1104900" y="1536700"/>
            <a:ext cx="9664700" cy="3530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411DAD2-A915-4546-9684-9E8708CF4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19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99C57D2-9625-4B42-A091-152A202F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490184"/>
            <a:ext cx="11569700" cy="5440716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Recomienda dar cobertura sanitaria universal a los Cuidados Paliativos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Derecho humano de acceso a atención de salud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Escasa formación de los profesionales de la salud en C.P. constituyendo una barrera el desarrollo de la atención paliativa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Aumento progresivo atención paliativa por mayor carga de enfermedades No transmisibles y envejecimiento población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Cuidados Paliativos precoces disminuyen hospitalizaciones innecesarias y los costos de atención de salud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s-CL" sz="3200" dirty="0">
              <a:solidFill>
                <a:schemeClr val="tx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FC56D18-4B5C-5742-9ADD-9CE0B0786F1A}"/>
              </a:ext>
            </a:extLst>
          </p:cNvPr>
          <p:cNvSpPr/>
          <p:nvPr/>
        </p:nvSpPr>
        <p:spPr>
          <a:xfrm>
            <a:off x="5308600" y="6306235"/>
            <a:ext cx="721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https://www.who.int/es/news-room/fact-sheets/detail/palliative-care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21C6C63-79A7-2445-8D79-4CD2969D2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CBC6615-98D0-0846-A789-04F80B880953}"/>
              </a:ext>
            </a:extLst>
          </p:cNvPr>
          <p:cNvSpPr/>
          <p:nvPr/>
        </p:nvSpPr>
        <p:spPr>
          <a:xfrm>
            <a:off x="1377863" y="238547"/>
            <a:ext cx="9381995" cy="4296429"/>
          </a:xfrm>
          <a:prstGeom prst="rect">
            <a:avLst/>
          </a:prstGeom>
          <a:solidFill>
            <a:srgbClr val="64769D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1AE7C77-3CD5-1245-B2CA-46A68B2E3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77" t="9701" r="17748" b="45182"/>
          <a:stretch/>
        </p:blipFill>
        <p:spPr>
          <a:xfrm>
            <a:off x="1590807" y="350728"/>
            <a:ext cx="9031264" cy="407206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C6BDAC4-754F-7D4F-B5C2-8C6789237601}"/>
              </a:ext>
            </a:extLst>
          </p:cNvPr>
          <p:cNvSpPr/>
          <p:nvPr/>
        </p:nvSpPr>
        <p:spPr>
          <a:xfrm>
            <a:off x="236520" y="4797468"/>
            <a:ext cx="111105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CL" sz="3200" dirty="0"/>
              <a:t>	</a:t>
            </a:r>
            <a:r>
              <a:rPr lang="es-CL" sz="3200" b="1" dirty="0"/>
              <a:t>EL MAYOR GASTO EN SALUD OCURRE EN LOS</a:t>
            </a:r>
          </a:p>
          <a:p>
            <a:pPr algn="ctr"/>
            <a:r>
              <a:rPr lang="es-CL" sz="3200" b="1" dirty="0"/>
              <a:t> ÚLTIMOS 6 MESES DE VIDA. (40 % total gastos en su vida)</a:t>
            </a:r>
            <a:endParaRPr lang="es-CL" sz="3200" b="1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BD30DB0D-4556-444C-9B61-0B02E364D9BA}"/>
              </a:ext>
            </a:extLst>
          </p:cNvPr>
          <p:cNvSpPr txBox="1"/>
          <p:nvPr/>
        </p:nvSpPr>
        <p:spPr>
          <a:xfrm>
            <a:off x="2273003" y="5937123"/>
            <a:ext cx="9918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b="1" dirty="0">
                <a:latin typeface="Abadi MT Condensed Light" panose="020B0306030101010103" pitchFamily="34" charset="77"/>
              </a:rPr>
              <a:t>Yabroff 2008, Cost of care for Elderly cancer patients in the United States. J Natl cancer Inst 2008; 100:630-641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CB592BF6-4FA2-C24B-8779-7B251FA3A779}"/>
              </a:ext>
            </a:extLst>
          </p:cNvPr>
          <p:cNvSpPr txBox="1">
            <a:spLocks/>
          </p:cNvSpPr>
          <p:nvPr/>
        </p:nvSpPr>
        <p:spPr>
          <a:xfrm>
            <a:off x="156632" y="6303018"/>
            <a:ext cx="4900790" cy="4664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800" dirty="0">
                <a:latin typeface="Avenir Next Condensed" panose="020B0506020202020204" pitchFamily="34" charset="0"/>
              </a:rPr>
              <a:t>Dr. Emilio Herrera – Lima Octubre 2018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8B89EA2-2932-104D-8E7C-21399337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777" y="6346928"/>
            <a:ext cx="1189223" cy="4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5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733361-78D1-F64A-9891-4E09963F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50" y="427039"/>
            <a:ext cx="11004550" cy="1363662"/>
          </a:xfrm>
        </p:spPr>
        <p:txBody>
          <a:bodyPr>
            <a:normAutofit fontScale="90000"/>
          </a:bodyPr>
          <a:lstStyle/>
          <a:p>
            <a:r>
              <a:rPr lang="es-CL" sz="4800" dirty="0"/>
              <a:t>Ingreso precoz a Cuidados Paliativos </a:t>
            </a:r>
            <a:r>
              <a:rPr lang="es-CL" sz="4800" b="1" dirty="0"/>
              <a:t>disminuyen los costos sanitarios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A6870D9-F309-034D-8083-F005739DD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2316163"/>
            <a:ext cx="10788650" cy="258603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Disminuyen las consultas en servicios de urgencia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Disminuyen número de  hospitalizaciones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Disminuyen los tratamientos fútiles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3200" dirty="0">
                <a:solidFill>
                  <a:schemeClr val="tx1"/>
                </a:solidFill>
              </a:rPr>
              <a:t>MEJORANDO CALIDAD DE VIDA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4A4C4F9-8134-3E42-8A6F-F635724CCCC7}"/>
              </a:ext>
            </a:extLst>
          </p:cNvPr>
          <p:cNvSpPr/>
          <p:nvPr/>
        </p:nvSpPr>
        <p:spPr>
          <a:xfrm>
            <a:off x="2870201" y="6128435"/>
            <a:ext cx="9321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http://cp-fess.org/wp-content/uploads/2018/10/Abstracts_CP-FeSS_2018_screen-04.10.18.pdf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4365725-4147-5F43-808E-6318DB01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8" y="6286474"/>
            <a:ext cx="1189223" cy="42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3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B994CF-D71B-8244-9AD0-4007050A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816101"/>
            <a:ext cx="10820400" cy="2164258"/>
          </a:xfrm>
        </p:spPr>
        <p:txBody>
          <a:bodyPr>
            <a:normAutofit/>
          </a:bodyPr>
          <a:lstStyle/>
          <a:p>
            <a:pPr algn="ctr"/>
            <a:r>
              <a:rPr lang="es-CL" sz="6000" b="1" dirty="0"/>
              <a:t>Desafíos Ley de Cuidados Paliativos Universales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09C8B5-6BDC-834A-89DF-D0D3338F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87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B430D4-45D8-8E4A-B0EC-D508783F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397125"/>
            <a:ext cx="3695700" cy="1325563"/>
          </a:xfrm>
        </p:spPr>
        <p:txBody>
          <a:bodyPr/>
          <a:lstStyle/>
          <a:p>
            <a:pPr algn="ctr"/>
            <a:r>
              <a:rPr lang="es-CL" b="1" dirty="0"/>
              <a:t>30.000 </a:t>
            </a:r>
            <a:r>
              <a:rPr lang="es-CL" dirty="0"/>
              <a:t/>
            </a:r>
            <a:br>
              <a:rPr lang="es-CL" dirty="0"/>
            </a:br>
            <a:r>
              <a:rPr lang="es-CL" dirty="0"/>
              <a:t>pacientes /año</a:t>
            </a:r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xmlns="" id="{D8F02B46-822C-F34E-8B76-35C86166B941}"/>
              </a:ext>
            </a:extLst>
          </p:cNvPr>
          <p:cNvSpPr/>
          <p:nvPr/>
        </p:nvSpPr>
        <p:spPr>
          <a:xfrm>
            <a:off x="5143500" y="2659062"/>
            <a:ext cx="1549400" cy="80168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ysClr val="windowText" lastClr="000000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DBDB6020-53A5-9246-B4A4-93749485EBA1}"/>
              </a:ext>
            </a:extLst>
          </p:cNvPr>
          <p:cNvSpPr txBox="1">
            <a:spLocks/>
          </p:cNvSpPr>
          <p:nvPr/>
        </p:nvSpPr>
        <p:spPr>
          <a:xfrm>
            <a:off x="7289800" y="2143918"/>
            <a:ext cx="3695700" cy="1831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8600" b="1" dirty="0"/>
              <a:t>90.000</a:t>
            </a:r>
            <a:r>
              <a:rPr lang="es-CL" dirty="0"/>
              <a:t/>
            </a:r>
            <a:br>
              <a:rPr lang="es-CL" dirty="0"/>
            </a:br>
            <a:r>
              <a:rPr lang="es-CL" dirty="0"/>
              <a:t>pacientes /año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20DEF48-A755-A943-B329-30BA630C5D62}"/>
              </a:ext>
            </a:extLst>
          </p:cNvPr>
          <p:cNvSpPr/>
          <p:nvPr/>
        </p:nvSpPr>
        <p:spPr>
          <a:xfrm>
            <a:off x="2870201" y="6128435"/>
            <a:ext cx="93217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http://cp-fess.org/wp-content/uploads/2018/10/Abstracts_CP-FeSS_2018_screen-04.10.18.pdf</a:t>
            </a:r>
          </a:p>
        </p:txBody>
      </p:sp>
    </p:spTree>
    <p:extLst>
      <p:ext uri="{BB962C8B-B14F-4D97-AF65-F5344CB8AC3E}">
        <p14:creationId xmlns:p14="http://schemas.microsoft.com/office/powerpoint/2010/main" val="231621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D8A03B-C602-4145-9F27-DAE072C6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6" y="1241778"/>
            <a:ext cx="10069689" cy="3307643"/>
          </a:xfrm>
        </p:spPr>
        <p:txBody>
          <a:bodyPr>
            <a:normAutofit/>
          </a:bodyPr>
          <a:lstStyle/>
          <a:p>
            <a:pPr algn="ctr"/>
            <a:r>
              <a:rPr lang="es-CL" sz="4800" b="1" dirty="0"/>
              <a:t>Hay consenso en la necesidad de legislar para avanzar en </a:t>
            </a:r>
            <a:br>
              <a:rPr lang="es-CL" sz="4800" b="1" dirty="0"/>
            </a:br>
            <a:r>
              <a:rPr lang="es-CL" sz="4800" b="1" dirty="0"/>
              <a:t>Cuidados Paliativos para todos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F5386A7-5BB7-A94B-A684-46AC688DC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9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B994CF-D71B-8244-9AD0-4007050A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965695"/>
            <a:ext cx="10947400" cy="4330205"/>
          </a:xfrm>
        </p:spPr>
        <p:txBody>
          <a:bodyPr>
            <a:normAutofit/>
          </a:bodyPr>
          <a:lstStyle/>
          <a:p>
            <a:pPr algn="ctr"/>
            <a:r>
              <a:rPr lang="es-CL" sz="6600" b="1" dirty="0"/>
              <a:t>¿Cómo logramos incorporar al sistema sanitario la atención progresiva de Cuidados Paliativos Universales?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09C8B5-6BDC-834A-89DF-D0D3338F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03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387FD8-161E-BC4F-9523-49300D6F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0" y="342900"/>
            <a:ext cx="11512550" cy="601979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Prestación por Ley GES, garantiza acceso, oportunidad y atención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Fortalecer Recurso humano que labora en Cuidados Paliativos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tx1"/>
                </a:solidFill>
              </a:rPr>
              <a:t>Inversión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tx1"/>
                </a:solidFill>
              </a:rPr>
              <a:t>Capacitación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s-CL" sz="2400" dirty="0">
                <a:solidFill>
                  <a:schemeClr val="tx1"/>
                </a:solidFill>
              </a:rPr>
              <a:t>Standares de atención </a:t>
            </a:r>
          </a:p>
          <a:p>
            <a:pPr lvl="1"/>
            <a:endParaRPr lang="es-CL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Acreditación  especialidad de Cuidados Paliativos en Chile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Incorporar formación académica de cuidados paliativos en pre y postgrado en las Facultades de Medicina del país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Incorporar a toda la red de atención de salud en Cuidados Paliativos de manera integrada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Movilidad financiera del programa entre los diferentes niveles de atención de salud.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L" sz="2800" dirty="0">
                <a:solidFill>
                  <a:schemeClr val="tx1"/>
                </a:solidFill>
              </a:rPr>
              <a:t>¿Licencia para el Cuidador ? Ampliar la Ley Sanna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sz="28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8CB0A3A-B574-6A43-9B60-E32827DD2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489F7CF-F629-A749-877C-E9BC6324E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71000"/>
                    </a14:imgEffect>
                  </a14:imgLayer>
                </a14:imgProps>
              </a:ext>
            </a:extLst>
          </a:blip>
          <a:srcRect t="19074" b="22037"/>
          <a:stretch/>
        </p:blipFill>
        <p:spPr>
          <a:xfrm>
            <a:off x="2971800" y="0"/>
            <a:ext cx="6731000" cy="67690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0541687-0439-AC49-9196-7BBA3393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5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B994CF-D71B-8244-9AD0-4007050A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493" y="2506628"/>
            <a:ext cx="4553373" cy="1325563"/>
          </a:xfrm>
        </p:spPr>
        <p:txBody>
          <a:bodyPr>
            <a:normAutofit/>
          </a:bodyPr>
          <a:lstStyle/>
          <a:p>
            <a:pPr algn="ctr"/>
            <a:r>
              <a:rPr lang="es-CL" sz="6000" b="1" dirty="0"/>
              <a:t>Definición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09C8B5-6BDC-834A-89DF-D0D3338F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72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27789742-BED1-DA44-B2CA-500E4FA54A7B}"/>
              </a:ext>
            </a:extLst>
          </p:cNvPr>
          <p:cNvSpPr/>
          <p:nvPr/>
        </p:nvSpPr>
        <p:spPr>
          <a:xfrm>
            <a:off x="1761068" y="1828800"/>
            <a:ext cx="9558866" cy="4289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2C74DA-E7AD-5F4D-8216-99CBA5A5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3" y="575733"/>
            <a:ext cx="10515600" cy="4639734"/>
          </a:xfrm>
        </p:spPr>
        <p:txBody>
          <a:bodyPr>
            <a:normAutofit fontScale="90000"/>
          </a:bodyPr>
          <a:lstStyle/>
          <a:p>
            <a:pPr algn="just"/>
            <a:r>
              <a:rPr lang="es-CL" dirty="0"/>
              <a:t>	“Los cuidados paliativos son la asistencia activa, holística, de personas de todas las edades con </a:t>
            </a:r>
            <a:r>
              <a:rPr lang="es-CL" b="1" dirty="0"/>
              <a:t>sufrimiento severo relacionado con la salud </a:t>
            </a:r>
            <a:r>
              <a:rPr lang="es-CL" dirty="0"/>
              <a:t>debido a una enfermedad grave y especialmente de quienes están cerca del final de la vida. </a:t>
            </a:r>
            <a:br>
              <a:rPr lang="es-CL" dirty="0"/>
            </a:br>
            <a:r>
              <a:rPr lang="es-CL" dirty="0"/>
              <a:t>          Su objetivo es mejorar la calidad de vida de los pacientes, sus familias y sus cuidadores.”· </a:t>
            </a:r>
            <a:br>
              <a:rPr lang="es-CL" dirty="0"/>
            </a:br>
            <a:endParaRPr lang="es-CL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81C7769D-635B-0944-9F1C-39074FC49F4C}"/>
              </a:ext>
            </a:extLst>
          </p:cNvPr>
          <p:cNvSpPr/>
          <p:nvPr/>
        </p:nvSpPr>
        <p:spPr>
          <a:xfrm>
            <a:off x="2552701" y="6135843"/>
            <a:ext cx="9639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https://hospicecare.com/what-we-do/projects/consensus-based-definition-of-palliativecare/?utm_source=email_marketing&amp;utm_admin=91729&amp;utm_medium=email&amp;utm_campaign=Nota_de_pr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0A3EDE2-58AA-494B-94DF-5271F17F2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36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ítulo 9">
            <a:extLst>
              <a:ext uri="{FF2B5EF4-FFF2-40B4-BE49-F238E27FC236}">
                <a16:creationId xmlns:a16="http://schemas.microsoft.com/office/drawing/2014/main" xmlns="" id="{7BB19C9E-21A2-0B49-B6CB-2516F9949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1972" y="3927714"/>
            <a:ext cx="6120800" cy="1558685"/>
          </a:xfrm>
        </p:spPr>
        <p:txBody>
          <a:bodyPr>
            <a:normAutofit/>
          </a:bodyPr>
          <a:lstStyle/>
          <a:p>
            <a:r>
              <a:rPr lang="es-CL" b="1" i="1" dirty="0"/>
              <a:t>Reduciendo el abismo en el acceso a los Cuidados Paliativos y el alivio del dolor—Un imperativo de la Cobertura Sanitaria Universal.</a:t>
            </a:r>
            <a:endParaRPr lang="es-CL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F097E841-5725-F040-A889-3440B2FE3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34" y="484623"/>
            <a:ext cx="4597051" cy="542179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A3735F7-E340-9C43-9E82-523288814813}"/>
              </a:ext>
            </a:extLst>
          </p:cNvPr>
          <p:cNvSpPr/>
          <p:nvPr/>
        </p:nvSpPr>
        <p:spPr>
          <a:xfrm>
            <a:off x="8596904" y="3401620"/>
            <a:ext cx="450937" cy="400833"/>
          </a:xfrm>
          <a:prstGeom prst="rect">
            <a:avLst/>
          </a:prstGeom>
          <a:solidFill>
            <a:srgbClr val="FF4813"/>
          </a:solidFill>
          <a:ln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545ACA6-F5A0-E745-9E9B-F9A0A9C23991}"/>
              </a:ext>
            </a:extLst>
          </p:cNvPr>
          <p:cNvSpPr/>
          <p:nvPr/>
        </p:nvSpPr>
        <p:spPr>
          <a:xfrm>
            <a:off x="551145" y="6281550"/>
            <a:ext cx="11331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/>
              <a:t>https://www.thelancet.com/journals/lancet/article/PIIS0140-6736(17)32513-8/fulltext</a:t>
            </a:r>
          </a:p>
        </p:txBody>
      </p:sp>
    </p:spTree>
    <p:extLst>
      <p:ext uri="{BB962C8B-B14F-4D97-AF65-F5344CB8AC3E}">
        <p14:creationId xmlns:p14="http://schemas.microsoft.com/office/powerpoint/2010/main" val="113916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8F8BD5-E25F-FF4F-8B65-E2362B02A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1000"/>
            <a:ext cx="10515600" cy="1625601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“Consumo per cápita de morfina y equivalentes “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4194F9B-9A82-A145-8403-E7887EDBB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35301"/>
            <a:ext cx="10515600" cy="114299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opioides fuertes (*) en eq. morfina  /año </a:t>
            </a:r>
          </a:p>
          <a:p>
            <a:pPr algn="ctr"/>
            <a:r>
              <a:rPr lang="es-C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Número total de habitantes </a:t>
            </a:r>
          </a:p>
          <a:p>
            <a:pPr algn="ctr"/>
            <a:endParaRPr lang="es-C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xmlns="" id="{A30E4CCB-666C-3442-821E-CE6EA6E5320B}"/>
              </a:ext>
            </a:extLst>
          </p:cNvPr>
          <p:cNvCxnSpPr/>
          <p:nvPr/>
        </p:nvCxnSpPr>
        <p:spPr>
          <a:xfrm>
            <a:off x="2247900" y="3492500"/>
            <a:ext cx="8001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D353F95F-697B-2C46-9076-BDF6EFADC961}"/>
              </a:ext>
            </a:extLst>
          </p:cNvPr>
          <p:cNvSpPr/>
          <p:nvPr/>
        </p:nvSpPr>
        <p:spPr>
          <a:xfrm>
            <a:off x="4869145" y="6243450"/>
            <a:ext cx="7322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/>
              <a:t>* Junta Internacional de Fiscalización de estupefacientes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5E2A5DA-98B3-BC4C-A134-255A3FA3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6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BAD3953-7E67-D541-9A43-37A4A64ED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06" t="37459" r="24736" b="28889"/>
          <a:stretch/>
        </p:blipFill>
        <p:spPr>
          <a:xfrm>
            <a:off x="225778" y="417689"/>
            <a:ext cx="11661422" cy="607342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4AD12506-B0F7-0541-BC02-1ADD6905730C}"/>
              </a:ext>
            </a:extLst>
          </p:cNvPr>
          <p:cNvSpPr/>
          <p:nvPr/>
        </p:nvSpPr>
        <p:spPr>
          <a:xfrm>
            <a:off x="3874506" y="6488668"/>
            <a:ext cx="8317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https://www.thelancet.com/journals/lancet/article/PIIS0140-6736(17)32513-8/fulltext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B886A0A-FB1B-2140-961C-B5C044EBC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44" y="6167383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07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C1DD2A-3471-BB42-8CDD-311C8996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8"/>
            <a:ext cx="6088239" cy="965729"/>
          </a:xfrm>
          <a:solidFill>
            <a:schemeClr val="bg2"/>
          </a:solidFill>
        </p:spPr>
        <p:txBody>
          <a:bodyPr/>
          <a:lstStyle/>
          <a:p>
            <a:r>
              <a:rPr lang="es-CL" dirty="0"/>
              <a:t>En Latinoamérica: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99C57D2-9625-4B42-A091-152A202F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0383" y="2636485"/>
            <a:ext cx="8616950" cy="2341916"/>
          </a:xfrm>
        </p:spPr>
        <p:txBody>
          <a:bodyPr>
            <a:normAutofit/>
          </a:bodyPr>
          <a:lstStyle/>
          <a:p>
            <a:r>
              <a:rPr lang="es-CL" sz="9500" dirty="0">
                <a:solidFill>
                  <a:schemeClr val="tx1"/>
                </a:solidFill>
              </a:rPr>
              <a:t>1 %</a:t>
            </a:r>
            <a:r>
              <a:rPr lang="es-CL" sz="4800" dirty="0">
                <a:solidFill>
                  <a:schemeClr val="tx1"/>
                </a:solidFill>
              </a:rPr>
              <a:t>  pacientes que requieren Cuidados Paliativos lo reciben</a:t>
            </a:r>
          </a:p>
        </p:txBody>
      </p:sp>
    </p:spTree>
    <p:extLst>
      <p:ext uri="{BB962C8B-B14F-4D97-AF65-F5344CB8AC3E}">
        <p14:creationId xmlns:p14="http://schemas.microsoft.com/office/powerpoint/2010/main" val="190813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B994CF-D71B-8244-9AD0-4007050A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1738" y="2235695"/>
            <a:ext cx="5098062" cy="2691905"/>
          </a:xfrm>
        </p:spPr>
        <p:txBody>
          <a:bodyPr>
            <a:normAutofit/>
          </a:bodyPr>
          <a:lstStyle/>
          <a:p>
            <a:pPr algn="ctr"/>
            <a:r>
              <a:rPr lang="es-CL" sz="6600" b="1" dirty="0"/>
              <a:t>En Chile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A09C8B5-6BDC-834A-89DF-D0D3338FF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11" y="6159515"/>
            <a:ext cx="1579033" cy="5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1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407</Words>
  <Application>Microsoft Office PowerPoint</Application>
  <PresentationFormat>Panorámica</PresentationFormat>
  <Paragraphs>67</Paragraphs>
  <Slides>22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Abadi MT Condensed Light</vt:lpstr>
      <vt:lpstr>Arial</vt:lpstr>
      <vt:lpstr>Arial Narrow</vt:lpstr>
      <vt:lpstr>Avenir Next Condensed</vt:lpstr>
      <vt:lpstr>Calibri</vt:lpstr>
      <vt:lpstr>Calibri Light</vt:lpstr>
      <vt:lpstr>Courier New</vt:lpstr>
      <vt:lpstr>Tema de Office</vt:lpstr>
      <vt:lpstr>Cuidados Paliativos  CHILE</vt:lpstr>
      <vt:lpstr>Hay consenso en la necesidad de legislar para avanzar en  Cuidados Paliativos para todos </vt:lpstr>
      <vt:lpstr>Definición</vt:lpstr>
      <vt:lpstr> “Los cuidados paliativos son la asistencia activa, holística, de personas de todas las edades con sufrimiento severo relacionado con la salud debido a una enfermedad grave y especialmente de quienes están cerca del final de la vida.            Su objetivo es mejorar la calidad de vida de los pacientes, sus familias y sus cuidadores.”·  </vt:lpstr>
      <vt:lpstr>Presentación de PowerPoint</vt:lpstr>
      <vt:lpstr>“Consumo per cápita de morfina y equivalentes “ </vt:lpstr>
      <vt:lpstr>Presentación de PowerPoint</vt:lpstr>
      <vt:lpstr>En Latinoamérica:</vt:lpstr>
      <vt:lpstr>En Chile</vt:lpstr>
      <vt:lpstr>Cuidados Paliativos en Chile</vt:lpstr>
      <vt:lpstr>En Chile:</vt:lpstr>
      <vt:lpstr>Proyecto de Ley de Cuidados Paliativos Universales - 2019</vt:lpstr>
      <vt:lpstr>Presentación de PowerPoint</vt:lpstr>
      <vt:lpstr>Presentación de PowerPoint</vt:lpstr>
      <vt:lpstr>Presentación de PowerPoint</vt:lpstr>
      <vt:lpstr>Presentación de PowerPoint</vt:lpstr>
      <vt:lpstr>Ingreso precoz a Cuidados Paliativos disminuyen los costos sanitarios </vt:lpstr>
      <vt:lpstr>Desafíos Ley de Cuidados Paliativos Universales</vt:lpstr>
      <vt:lpstr>30.000  pacientes /año</vt:lpstr>
      <vt:lpstr>¿Cómo logramos incorporar al sistema sanitario la atención progresiva de Cuidados Paliativos Universales?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Cuidados Paliativos  CHILE</dc:title>
  <dc:creator>Juan Pablo Yaeger Monje</dc:creator>
  <cp:lastModifiedBy>Silvia Rivas Mena</cp:lastModifiedBy>
  <cp:revision>35</cp:revision>
  <dcterms:created xsi:type="dcterms:W3CDTF">2019-06-16T03:04:52Z</dcterms:created>
  <dcterms:modified xsi:type="dcterms:W3CDTF">2019-06-18T22:08:40Z</dcterms:modified>
</cp:coreProperties>
</file>