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311" r:id="rId3"/>
    <p:sldId id="315" r:id="rId4"/>
    <p:sldId id="309" r:id="rId5"/>
    <p:sldId id="316" r:id="rId6"/>
    <p:sldId id="320" r:id="rId7"/>
    <p:sldId id="318" r:id="rId8"/>
    <p:sldId id="338" r:id="rId9"/>
    <p:sldId id="317" r:id="rId10"/>
    <p:sldId id="324" r:id="rId11"/>
    <p:sldId id="326" r:id="rId12"/>
    <p:sldId id="325" r:id="rId13"/>
    <p:sldId id="322" r:id="rId14"/>
    <p:sldId id="323" r:id="rId15"/>
    <p:sldId id="331" r:id="rId16"/>
    <p:sldId id="330" r:id="rId17"/>
    <p:sldId id="332" r:id="rId18"/>
    <p:sldId id="333" r:id="rId19"/>
    <p:sldId id="334" r:id="rId20"/>
    <p:sldId id="339" r:id="rId21"/>
    <p:sldId id="336" r:id="rId22"/>
    <p:sldId id="337" r:id="rId23"/>
    <p:sldId id="335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366FA-A82C-42E2-9008-B0AEFE5B91E9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1BAA1-474A-4C0C-9AEC-8680A7C3CF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30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176-2FF0-4A53-94E3-8ABD46136B7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6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176-2FF0-4A53-94E3-8ABD46136B7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6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9176-2FF0-4A53-94E3-8ABD46136B7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81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/>
              <a:t>Continuidad en CEM Privado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176-3445-473F-8234-931F48B0FCBF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21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9C48B-3F1F-4C96-BA4E-68752A4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98FA93-7A1F-4D11-98C0-1C108DD61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A1EF2-DB56-42BE-A481-0A29248E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FF09FF-BF2F-4DE1-B7E2-96AF31CA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CB007-A65E-4164-85E0-6289D371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76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4763B-8F5E-461C-BE83-FD743D18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1196B8-9DCE-430F-A629-F7C9A43C0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885C14-3C9A-49B1-B4F4-59603F46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587255-223A-46BF-A40D-F7EC564B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05C50-1933-47B1-B483-C6A9EB6C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7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41D084-C716-405E-BBC1-932975520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DA3521-441C-4DF4-AF53-99E52565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48CA0-12BE-47CA-896B-01F42128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1C36F-667F-4506-BFD3-BD25B09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820CB-E15C-4DAF-934E-1E1A2957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78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C4A3A-1683-4ACD-A6A9-9F4A70AF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89A13-5307-44B6-9DD0-A23CCCFB4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8DEE2-C612-420F-B294-8C27A915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5193E3-A3DC-4F3B-A4CE-A383AD7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E520E-DFF4-48BA-9B4F-CF8FFFD8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76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564B5-38A5-4217-8F25-302A310E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9F6FC5-D2BB-4DBC-B61C-4069BF23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BE146-BD94-4FDC-A738-5A464BE9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498303-BA80-4755-896D-344ABFF2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86950-7AB3-470B-AE3A-C9219C6C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375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BE350-EFE0-44AF-BFDD-B0A11EFD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3B1EC-16E6-4AE4-B897-63EBF83D2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1E9E50-A298-4CF5-8D68-4692EA70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43F829-6CD8-4074-B238-8E97E987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EB629-77A2-4AF4-A314-A3F9B01F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A87C8-FBC4-439D-8043-EA49DC60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2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C0199-1670-43BA-8BE3-7E7D8627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2BC1EC-49C8-4546-B645-AA081072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C3BD24-608C-48CF-8B57-F27ABA640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1E734D-B187-477B-ADDE-F886826C1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50E898-E2A9-4242-B3B9-00473385C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619784-C710-4C94-9CAE-7D53559F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B3DA34-A8BA-4EBD-9813-18896F16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D6F74F-7100-4F6C-9526-B1B1FA9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1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D45A6-6581-43D5-BE1B-F804C3DF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C46318-421E-4F8A-A292-5E386B4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9CABC6-D3A7-4F57-9CEB-E7C416D8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295B09-F992-4F15-8FFF-B9126ADD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77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01CD61-DAB6-4876-B9AA-AD05EF5C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BF63A6-E805-4F88-8CFA-92AF28D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0BE819-B329-4C09-B47A-399FEFB5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98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7F68C-A903-474A-B009-A78987D8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0937F-D4EC-4667-BF76-A2DB13210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6D05E0-FF49-4014-9EB3-E8CA7171F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8CD76-F432-42BF-B726-8F30371B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8C974A-3743-4AA7-A620-646C4EF1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6D331C-5891-4F89-8FC2-B3AB1846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35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E1A52-4D9B-4773-B481-4C1D7FFA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52C879-9DA9-464F-9728-416F1DD4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B8F1E1-186D-4AD2-88A1-30D03EFB9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2D2B44-71BC-4377-9555-4A28EAD4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9081CB-ABE1-4733-AD14-05E59643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3F5447-8B9A-45E4-82B4-7E32AFC0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34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057C55-B2B7-4A60-8889-C93E7B93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28B50F-7695-4E89-A6A3-EE543D073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1DA116-0AF4-4B09-B9C2-F01B84F11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B69A-B171-4C12-BCE8-A33BADEECED8}" type="datetimeFigureOut">
              <a:rPr lang="es-CL" smtClean="0"/>
              <a:t>15-10-2019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C17B7-A852-4116-94E2-93468A9C1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EE21B-36AC-4D84-AED4-80F79B781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3AEE-F2F6-4FD1-B780-CEA530E53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066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slide" Target="slide15.xml"/><Relationship Id="rId4" Type="http://schemas.openxmlformats.org/officeDocument/2006/relationships/image" Target="../media/image4.png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63" y="1357704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7A7570"/>
                </a:solidFill>
              </a:rPr>
              <a:t>Proyecto de Ley de Presupuestos 2020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8072" y="6276267"/>
            <a:ext cx="4106334" cy="396376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7A7570"/>
                </a:solidFill>
              </a:rPr>
              <a:t>Santiago, 14 de Octubre de 2019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67" y="6357733"/>
            <a:ext cx="478945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1</a:t>
            </a:fld>
            <a:endParaRPr lang="es-CL" dirty="0"/>
          </a:p>
        </p:txBody>
      </p:sp>
      <p:sp>
        <p:nvSpPr>
          <p:cNvPr id="9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 txBox="1">
            <a:spLocks/>
          </p:cNvSpPr>
          <p:nvPr/>
        </p:nvSpPr>
        <p:spPr>
          <a:xfrm>
            <a:off x="2919378" y="4399274"/>
            <a:ext cx="6681687" cy="39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7A7570"/>
                </a:solidFill>
              </a:rPr>
              <a:t>Partida 26: Ministerio del Deporte</a:t>
            </a:r>
          </a:p>
          <a:p>
            <a:endParaRPr lang="es-CL" sz="2000" dirty="0">
              <a:solidFill>
                <a:srgbClr val="7A757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1832" y="6240529"/>
            <a:ext cx="6440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>
                <a:solidFill>
                  <a:srgbClr val="7A7570"/>
                </a:solidFill>
              </a:rPr>
              <a:t>Subsecretaría del Deporte | Instituto Nacional de Deportes</a:t>
            </a:r>
          </a:p>
        </p:txBody>
      </p:sp>
    </p:spTree>
    <p:extLst>
      <p:ext uri="{BB962C8B-B14F-4D97-AF65-F5344CB8AC3E}">
        <p14:creationId xmlns:p14="http://schemas.microsoft.com/office/powerpoint/2010/main" val="188611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68471" y="240115"/>
            <a:ext cx="2203043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179276" y="-5762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950" y="46933"/>
            <a:ext cx="10536195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Iniciativas de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Inversión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–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Subt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. 31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516" y="632377"/>
            <a:ext cx="1328737" cy="486241"/>
          </a:xfrm>
          <a:prstGeom prst="rect">
            <a:avLst/>
          </a:prstGeom>
        </p:spPr>
      </p:pic>
      <p:sp>
        <p:nvSpPr>
          <p:cNvPr id="19" name="Cheurón 18"/>
          <p:cNvSpPr/>
          <p:nvPr/>
        </p:nvSpPr>
        <p:spPr>
          <a:xfrm>
            <a:off x="8898205" y="4337355"/>
            <a:ext cx="442912" cy="874762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380955"/>
              </p:ext>
            </p:extLst>
          </p:nvPr>
        </p:nvGraphicFramePr>
        <p:xfrm>
          <a:off x="490006" y="889285"/>
          <a:ext cx="9252000" cy="565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Hoja de cálculo" r:id="rId6" imgW="9848799" imgH="6019633" progId="Excel.Sheet.12">
                  <p:embed/>
                </p:oleObj>
              </mc:Choice>
              <mc:Fallback>
                <p:oleObj name="Hoja de cálculo" r:id="rId6" imgW="9848799" imgH="60196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006" y="889285"/>
                        <a:ext cx="9252000" cy="565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10416493" y="3182057"/>
            <a:ext cx="158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  <a:p>
            <a:pPr algn="r"/>
            <a:r>
              <a:rPr lang="en-US" sz="1200" dirty="0" err="1"/>
              <a:t>Conservaciones</a:t>
            </a:r>
            <a:r>
              <a:rPr lang="en-US" sz="1200" dirty="0"/>
              <a:t> y/o </a:t>
            </a:r>
            <a:r>
              <a:rPr lang="en-US" sz="1200" dirty="0" err="1"/>
              <a:t>Mejoramientos</a:t>
            </a:r>
            <a:r>
              <a:rPr lang="en-US" sz="1200" dirty="0"/>
              <a:t> – </a:t>
            </a:r>
            <a:r>
              <a:rPr lang="es-CL" sz="1200" dirty="0"/>
              <a:t>Foco Regional</a:t>
            </a:r>
          </a:p>
          <a:p>
            <a:pPr algn="r"/>
            <a:endParaRPr lang="es-CL" sz="1200" dirty="0"/>
          </a:p>
        </p:txBody>
      </p:sp>
      <p:sp>
        <p:nvSpPr>
          <p:cNvPr id="30" name="Cheurón 29"/>
          <p:cNvSpPr/>
          <p:nvPr/>
        </p:nvSpPr>
        <p:spPr>
          <a:xfrm>
            <a:off x="9842723" y="3068727"/>
            <a:ext cx="442912" cy="874762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10393184" y="2116195"/>
            <a:ext cx="173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en-US" sz="1200" dirty="0"/>
              <a:t>CEVS </a:t>
            </a:r>
            <a:r>
              <a:rPr lang="en-US" sz="1200" dirty="0" err="1"/>
              <a:t>en</a:t>
            </a:r>
            <a:r>
              <a:rPr lang="en-US" sz="1200" dirty="0"/>
              <a:t> el Norte del </a:t>
            </a:r>
            <a:r>
              <a:rPr lang="en-US" sz="1200" dirty="0" err="1"/>
              <a:t>país</a:t>
            </a:r>
            <a:endParaRPr lang="es-CL" sz="1200" dirty="0"/>
          </a:p>
          <a:p>
            <a:pPr algn="r"/>
            <a:endParaRPr lang="es-CL" sz="1200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10368470" y="3234197"/>
            <a:ext cx="1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10374620" y="4588363"/>
            <a:ext cx="1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6">
            <a:hlinkClick r:id="rId8" action="ppaction://hlinksldjump"/>
          </p:cNvPr>
          <p:cNvSpPr/>
          <p:nvPr/>
        </p:nvSpPr>
        <p:spPr>
          <a:xfrm>
            <a:off x="490006" y="1090621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redondeado 17">
            <a:hlinkClick r:id="rId9" action="ppaction://hlinksldjump"/>
          </p:cNvPr>
          <p:cNvSpPr/>
          <p:nvPr/>
        </p:nvSpPr>
        <p:spPr>
          <a:xfrm>
            <a:off x="2226443" y="163392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83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262907" y="308028"/>
            <a:ext cx="1656000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2321" y="127725"/>
            <a:ext cx="10536195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Transferencias de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Capital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–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Subt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. 33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288107" y="2933473"/>
            <a:ext cx="1329127" cy="1782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516" y="698281"/>
            <a:ext cx="1328737" cy="48624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0952671" y="3158634"/>
            <a:ext cx="664564" cy="1625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10110390" y="1978162"/>
            <a:ext cx="158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algn="r"/>
            <a:r>
              <a:rPr lang="es-CL" sz="1200" dirty="0"/>
              <a:t>Nuevas iniciativas: </a:t>
            </a:r>
            <a:r>
              <a:rPr lang="es-CL" sz="1200" b="1" dirty="0">
                <a:solidFill>
                  <a:schemeClr val="bg1"/>
                </a:solidFill>
              </a:rPr>
              <a:t>Chile Estadios y Chile Se Mueve</a:t>
            </a:r>
          </a:p>
          <a:p>
            <a:pPr algn="r"/>
            <a:endParaRPr lang="es-CL" sz="1200" dirty="0"/>
          </a:p>
        </p:txBody>
      </p:sp>
      <p:sp>
        <p:nvSpPr>
          <p:cNvPr id="15" name="Cheurón 14"/>
          <p:cNvSpPr/>
          <p:nvPr/>
        </p:nvSpPr>
        <p:spPr>
          <a:xfrm>
            <a:off x="9300625" y="3140166"/>
            <a:ext cx="442912" cy="874762"/>
          </a:xfrm>
          <a:prstGeom prst="chevr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10128960" y="3495931"/>
            <a:ext cx="158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pPr algn="r"/>
            <a:r>
              <a:rPr lang="es-CL" sz="1200" dirty="0"/>
              <a:t>Centros Elige Vivir Sano en zonas Centro y Sur del País</a:t>
            </a:r>
          </a:p>
          <a:p>
            <a:pPr algn="r"/>
            <a:endParaRPr lang="es-CL" sz="12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10074368" y="3455021"/>
            <a:ext cx="1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072280" y="4887325"/>
            <a:ext cx="17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21134"/>
              </p:ext>
            </p:extLst>
          </p:nvPr>
        </p:nvGraphicFramePr>
        <p:xfrm>
          <a:off x="1846935" y="1670623"/>
          <a:ext cx="707707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Hoja de cálculo" r:id="rId6" imgW="7077144" imgH="3619564" progId="Excel.Sheet.12">
                  <p:embed/>
                </p:oleObj>
              </mc:Choice>
              <mc:Fallback>
                <p:oleObj name="Hoja de cálculo" r:id="rId6" imgW="7077144" imgH="3619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6935" y="1670623"/>
                        <a:ext cx="7077075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redondeado 20">
            <a:hlinkClick r:id="rId8" action="ppaction://hlinksldjump"/>
          </p:cNvPr>
          <p:cNvSpPr/>
          <p:nvPr/>
        </p:nvSpPr>
        <p:spPr>
          <a:xfrm>
            <a:off x="1923390" y="1895007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58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68471" y="240115"/>
            <a:ext cx="2203043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950" y="46933"/>
            <a:ext cx="10536195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Iniciativas de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Inversión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–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Subt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. 31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516" y="698281"/>
            <a:ext cx="1328737" cy="48624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9C0D28D-8299-AB4B-BA38-C3E48708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8272"/>
          <a:stretch>
            <a:fillRect/>
          </a:stretch>
        </p:blipFill>
        <p:spPr bwMode="auto">
          <a:xfrm>
            <a:off x="363464" y="866150"/>
            <a:ext cx="42656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14612" y="6086405"/>
            <a:ext cx="45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ea typeface="gobCL" charset="0"/>
                <a:cs typeface="gobCL" charset="0"/>
              </a:rPr>
              <a:t>Parque Deportivo Estadio Nacional</a:t>
            </a:r>
            <a:r>
              <a:rPr lang="es-CL" b="1" dirty="0">
                <a:solidFill>
                  <a:schemeClr val="bg1"/>
                </a:solidFill>
                <a:ea typeface="gobCL" charset="0"/>
                <a:cs typeface="gobCL" charset="0"/>
              </a:rPr>
              <a:t>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657710" y="3311958"/>
            <a:ext cx="282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ea typeface="gobCL" charset="0"/>
                <a:cs typeface="gobCL" charset="0"/>
              </a:rPr>
              <a:t>Canchas de Hockey Césped</a:t>
            </a:r>
            <a:endParaRPr lang="es-CL" b="1" dirty="0">
              <a:solidFill>
                <a:schemeClr val="bg1"/>
              </a:solidFill>
              <a:ea typeface="gobCL" charset="0"/>
              <a:cs typeface="gobC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78657" y="5809406"/>
            <a:ext cx="311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a typeface="gobCL" charset="0"/>
                <a:cs typeface="gobCL" charset="0"/>
              </a:rPr>
              <a:t>Centro de </a:t>
            </a:r>
            <a:r>
              <a:rPr lang="en-US" b="1" dirty="0" err="1">
                <a:solidFill>
                  <a:srgbClr val="002060"/>
                </a:solidFill>
                <a:ea typeface="gobCL" charset="0"/>
                <a:cs typeface="gobCL" charset="0"/>
              </a:rPr>
              <a:t>Entrenamiento</a:t>
            </a:r>
            <a:r>
              <a:rPr lang="en-US" b="1" dirty="0">
                <a:solidFill>
                  <a:srgbClr val="002060"/>
                </a:solidFill>
                <a:ea typeface="gobCL" charset="0"/>
                <a:cs typeface="gobCL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a typeface="gobCL" charset="0"/>
                <a:cs typeface="gobCL" charset="0"/>
              </a:rPr>
              <a:t>Paralímpico</a:t>
            </a:r>
            <a:endParaRPr lang="es-CL" b="1" dirty="0">
              <a:solidFill>
                <a:schemeClr val="bg1"/>
              </a:solidFill>
              <a:ea typeface="gobCL" charset="0"/>
              <a:cs typeface="gobC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628070" y="3278053"/>
            <a:ext cx="3113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a typeface="gobCL" charset="0"/>
                <a:cs typeface="gobCL" charset="0"/>
              </a:rPr>
              <a:t>Polideportivo</a:t>
            </a:r>
            <a:r>
              <a:rPr lang="en-US" b="1" dirty="0">
                <a:solidFill>
                  <a:srgbClr val="002060"/>
                </a:solidFill>
                <a:ea typeface="gobCL" charset="0"/>
                <a:cs typeface="gobCL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ea typeface="gobCL" charset="0"/>
                <a:cs typeface="gobCL" charset="0"/>
              </a:rPr>
              <a:t>los</a:t>
            </a:r>
            <a:r>
              <a:rPr lang="en-US" b="1" dirty="0">
                <a:solidFill>
                  <a:srgbClr val="002060"/>
                </a:solidFill>
                <a:ea typeface="gobCL" charset="0"/>
                <a:cs typeface="gobCL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a typeface="gobCL" charset="0"/>
                <a:cs typeface="gobCL" charset="0"/>
              </a:rPr>
              <a:t>Combates</a:t>
            </a:r>
            <a:endParaRPr lang="es-CL" b="1" dirty="0">
              <a:solidFill>
                <a:schemeClr val="bg1"/>
              </a:solidFill>
              <a:ea typeface="gobCL" charset="0"/>
              <a:cs typeface="gobC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525" y="3893519"/>
            <a:ext cx="2664000" cy="18028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98" y="1439841"/>
            <a:ext cx="2628000" cy="17597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340" y="1425862"/>
            <a:ext cx="2664000" cy="17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91570" y="209404"/>
            <a:ext cx="3528000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1703" y="17961"/>
            <a:ext cx="10914620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Prototipos Centros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Elige Vivir Sano</a:t>
            </a: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516" y="698281"/>
            <a:ext cx="1328737" cy="4862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8" y="2252088"/>
            <a:ext cx="3420000" cy="31033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275" y="2307164"/>
            <a:ext cx="3420000" cy="303564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597" y="2279247"/>
            <a:ext cx="3420000" cy="3040000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102528" y="1410309"/>
            <a:ext cx="871128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Tipo 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376711" y="1349699"/>
            <a:ext cx="1041810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Tipo M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9606200" y="1349698"/>
            <a:ext cx="1041810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Tipo L</a:t>
            </a:r>
          </a:p>
        </p:txBody>
      </p:sp>
    </p:spTree>
    <p:extLst>
      <p:ext uri="{BB962C8B-B14F-4D97-AF65-F5344CB8AC3E}">
        <p14:creationId xmlns:p14="http://schemas.microsoft.com/office/powerpoint/2010/main" val="203492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91570" y="209404"/>
            <a:ext cx="3528000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1703" y="17961"/>
            <a:ext cx="10914620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Prototipos Centros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Elige Vivir Sano</a:t>
            </a: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516" y="698281"/>
            <a:ext cx="1328737" cy="4862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23" y="1609292"/>
            <a:ext cx="3420000" cy="4014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11" y="1852458"/>
            <a:ext cx="4057650" cy="360045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269718" y="813627"/>
            <a:ext cx="1041810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Tipo XL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7655572" y="831111"/>
            <a:ext cx="2008226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Tipo XL - Piscina</a:t>
            </a:r>
          </a:p>
        </p:txBody>
      </p:sp>
    </p:spTree>
    <p:extLst>
      <p:ext uri="{BB962C8B-B14F-4D97-AF65-F5344CB8AC3E}">
        <p14:creationId xmlns:p14="http://schemas.microsoft.com/office/powerpoint/2010/main" val="343013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12626" y="168828"/>
            <a:ext cx="3060000" cy="4687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321" y="724320"/>
            <a:ext cx="1183187" cy="498770"/>
          </a:xfrm>
          <a:prstGeom prst="rect">
            <a:avLst/>
          </a:prstGeom>
        </p:spPr>
      </p:pic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30170A66-9E99-48F6-BB57-FD9B015FA6B0}"/>
              </a:ext>
            </a:extLst>
          </p:cNvPr>
          <p:cNvSpPr/>
          <p:nvPr/>
        </p:nvSpPr>
        <p:spPr>
          <a:xfrm flipH="1">
            <a:off x="133968" y="1710545"/>
            <a:ext cx="3028115" cy="474127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943F836-7C6A-45D9-B66E-0981F5CB46DC}"/>
              </a:ext>
            </a:extLst>
          </p:cNvPr>
          <p:cNvGrpSpPr/>
          <p:nvPr/>
        </p:nvGrpSpPr>
        <p:grpSpPr>
          <a:xfrm>
            <a:off x="569454" y="1737049"/>
            <a:ext cx="5252506" cy="4712738"/>
            <a:chOff x="2212675" y="1241850"/>
            <a:chExt cx="5252506" cy="4712738"/>
          </a:xfrm>
        </p:grpSpPr>
        <p:grpSp>
          <p:nvGrpSpPr>
            <p:cNvPr id="12" name="1 Grupo">
              <a:extLst>
                <a:ext uri="{FF2B5EF4-FFF2-40B4-BE49-F238E27FC236}">
                  <a16:creationId xmlns:a16="http://schemas.microsoft.com/office/drawing/2014/main" id="{D0A5F84E-497C-4DA5-89BE-746B86C8912F}"/>
                </a:ext>
              </a:extLst>
            </p:cNvPr>
            <p:cNvGrpSpPr/>
            <p:nvPr/>
          </p:nvGrpSpPr>
          <p:grpSpPr>
            <a:xfrm>
              <a:off x="2212675" y="1241850"/>
              <a:ext cx="5252506" cy="4712738"/>
              <a:chOff x="159243" y="1177722"/>
              <a:chExt cx="3897600" cy="3554268"/>
            </a:xfrm>
          </p:grpSpPr>
          <p:sp>
            <p:nvSpPr>
              <p:cNvPr id="15" name="2 Forma libre">
                <a:hlinkClick r:id="" action="ppaction://noaction"/>
                <a:extLst>
                  <a:ext uri="{FF2B5EF4-FFF2-40B4-BE49-F238E27FC236}">
                    <a16:creationId xmlns:a16="http://schemas.microsoft.com/office/drawing/2014/main" id="{7BA346AB-019A-4680-BAF8-B439482D3CDB}"/>
                  </a:ext>
                </a:extLst>
              </p:cNvPr>
              <p:cNvSpPr/>
              <p:nvPr/>
            </p:nvSpPr>
            <p:spPr>
              <a:xfrm>
                <a:off x="1458443" y="1177722"/>
                <a:ext cx="1299200" cy="1184756"/>
              </a:xfrm>
              <a:custGeom>
                <a:avLst/>
                <a:gdLst>
                  <a:gd name="connsiteX0" fmla="*/ 0 w 1299200"/>
                  <a:gd name="connsiteY0" fmla="*/ 1184756 h 1184756"/>
                  <a:gd name="connsiteX1" fmla="*/ 649600 w 1299200"/>
                  <a:gd name="connsiteY1" fmla="*/ 0 h 1184756"/>
                  <a:gd name="connsiteX2" fmla="*/ 649600 w 1299200"/>
                  <a:gd name="connsiteY2" fmla="*/ 0 h 1184756"/>
                  <a:gd name="connsiteX3" fmla="*/ 1299200 w 1299200"/>
                  <a:gd name="connsiteY3" fmla="*/ 1184756 h 1184756"/>
                  <a:gd name="connsiteX4" fmla="*/ 0 w 1299200"/>
                  <a:gd name="connsiteY4" fmla="*/ 1184756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9200" h="1184756">
                    <a:moveTo>
                      <a:pt x="0" y="1184756"/>
                    </a:moveTo>
                    <a:lnTo>
                      <a:pt x="649600" y="0"/>
                    </a:lnTo>
                    <a:lnTo>
                      <a:pt x="649600" y="0"/>
                    </a:lnTo>
                    <a:lnTo>
                      <a:pt x="1299200" y="1184756"/>
                    </a:lnTo>
                    <a:lnTo>
                      <a:pt x="0" y="1184756"/>
                    </a:ln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2389" tIns="32389" rIns="32389" bIns="32389" numCol="1" spcCol="1270" anchor="ctr" anchorCtr="0">
                <a:noAutofit/>
              </a:bodyPr>
              <a:lstStyle/>
              <a:p>
                <a:pPr marL="0" marR="0" lvl="0" indent="0" algn="ctr" defTabSz="15113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337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6" name="3 Forma libre">
                <a:hlinkClick r:id="" action="ppaction://noaction"/>
                <a:extLst>
                  <a:ext uri="{FF2B5EF4-FFF2-40B4-BE49-F238E27FC236}">
                    <a16:creationId xmlns:a16="http://schemas.microsoft.com/office/drawing/2014/main" id="{9A383B3D-7B46-4553-9F50-20FEDF91EB3F}"/>
                  </a:ext>
                </a:extLst>
              </p:cNvPr>
              <p:cNvSpPr/>
              <p:nvPr/>
            </p:nvSpPr>
            <p:spPr>
              <a:xfrm>
                <a:off x="810583" y="2366731"/>
                <a:ext cx="2583241" cy="1184756"/>
              </a:xfrm>
              <a:custGeom>
                <a:avLst/>
                <a:gdLst>
                  <a:gd name="connsiteX0" fmla="*/ 0 w 2598400"/>
                  <a:gd name="connsiteY0" fmla="*/ 1184756 h 1184756"/>
                  <a:gd name="connsiteX1" fmla="*/ 649602 w 2598400"/>
                  <a:gd name="connsiteY1" fmla="*/ 0 h 1184756"/>
                  <a:gd name="connsiteX2" fmla="*/ 1948798 w 2598400"/>
                  <a:gd name="connsiteY2" fmla="*/ 0 h 1184756"/>
                  <a:gd name="connsiteX3" fmla="*/ 2598400 w 2598400"/>
                  <a:gd name="connsiteY3" fmla="*/ 1184756 h 1184756"/>
                  <a:gd name="connsiteX4" fmla="*/ 0 w 2598400"/>
                  <a:gd name="connsiteY4" fmla="*/ 1184756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00" h="1184756">
                    <a:moveTo>
                      <a:pt x="0" y="1184756"/>
                    </a:moveTo>
                    <a:lnTo>
                      <a:pt x="649602" y="0"/>
                    </a:lnTo>
                    <a:lnTo>
                      <a:pt x="1948798" y="0"/>
                    </a:lnTo>
                    <a:lnTo>
                      <a:pt x="2598400" y="1184756"/>
                    </a:lnTo>
                    <a:lnTo>
                      <a:pt x="0" y="1184756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383000" tIns="41915" rIns="383000" bIns="41915" numCol="1" spcCol="1270" anchor="ctr" anchorCtr="0">
                <a:noAutofit/>
              </a:bodyPr>
              <a:lstStyle/>
              <a:p>
                <a:pPr marL="0" marR="0" lvl="0" indent="0" algn="ctr" defTabSz="195586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  <a:p>
                <a:pPr marL="0" marR="0" lvl="0" indent="0" algn="ctr" defTabSz="195586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L" sz="16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FEDERACIONES</a:t>
                </a:r>
                <a:endParaRPr kumimoji="0" lang="es-C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  <a:p>
                <a:pPr marL="0" marR="0" lvl="0" indent="0" algn="ctr" defTabSz="195586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PLAN</a:t>
                </a:r>
                <a:r>
                  <a:rPr kumimoji="0" lang="es-CL" sz="1000" b="1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DE </a:t>
                </a:r>
                <a:r>
                  <a:rPr kumimoji="0" lang="es-CL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195586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SELECCIONES NACIONALES </a:t>
                </a:r>
              </a:p>
            </p:txBody>
          </p:sp>
          <p:sp>
            <p:nvSpPr>
              <p:cNvPr id="17" name="4 Forma libre">
                <a:hlinkClick r:id="" action="ppaction://noaction"/>
                <a:extLst>
                  <a:ext uri="{FF2B5EF4-FFF2-40B4-BE49-F238E27FC236}">
                    <a16:creationId xmlns:a16="http://schemas.microsoft.com/office/drawing/2014/main" id="{5A536136-5CD2-4C3B-AAFD-0B0D3FA0F58A}"/>
                  </a:ext>
                </a:extLst>
              </p:cNvPr>
              <p:cNvSpPr/>
              <p:nvPr/>
            </p:nvSpPr>
            <p:spPr>
              <a:xfrm>
                <a:off x="159243" y="3547234"/>
                <a:ext cx="3897600" cy="1184756"/>
              </a:xfrm>
              <a:custGeom>
                <a:avLst/>
                <a:gdLst>
                  <a:gd name="connsiteX0" fmla="*/ 0 w 3897600"/>
                  <a:gd name="connsiteY0" fmla="*/ 1184756 h 1184756"/>
                  <a:gd name="connsiteX1" fmla="*/ 649602 w 3897600"/>
                  <a:gd name="connsiteY1" fmla="*/ 0 h 1184756"/>
                  <a:gd name="connsiteX2" fmla="*/ 3247998 w 3897600"/>
                  <a:gd name="connsiteY2" fmla="*/ 0 h 1184756"/>
                  <a:gd name="connsiteX3" fmla="*/ 3897600 w 3897600"/>
                  <a:gd name="connsiteY3" fmla="*/ 1184756 h 1184756"/>
                  <a:gd name="connsiteX4" fmla="*/ 0 w 3897600"/>
                  <a:gd name="connsiteY4" fmla="*/ 1184756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600" h="1184756">
                    <a:moveTo>
                      <a:pt x="0" y="1184756"/>
                    </a:moveTo>
                    <a:lnTo>
                      <a:pt x="649602" y="0"/>
                    </a:lnTo>
                    <a:lnTo>
                      <a:pt x="3247998" y="0"/>
                    </a:lnTo>
                    <a:lnTo>
                      <a:pt x="3897600" y="1184756"/>
                    </a:lnTo>
                    <a:lnTo>
                      <a:pt x="0" y="1184756"/>
                    </a:ln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573547" tIns="61921" rIns="573547" bIns="61921" numCol="1" spcCol="1270" anchor="ctr" anchorCtr="0">
                <a:noAutofit/>
              </a:bodyPr>
              <a:lstStyle/>
              <a:p>
                <a:pPr marL="0" marR="0" lvl="0" indent="0" algn="ctr" defTabSz="288934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427A564-E762-4100-A751-9CC1492359C1}"/>
                </a:ext>
              </a:extLst>
            </p:cNvPr>
            <p:cNvSpPr/>
            <p:nvPr/>
          </p:nvSpPr>
          <p:spPr>
            <a:xfrm>
              <a:off x="3577193" y="4604454"/>
              <a:ext cx="258352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6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          PROMESAS CHILE</a:t>
              </a:r>
            </a:p>
            <a:p>
              <a:pPr algn="ctr"/>
              <a:r>
                <a:rPr lang="es-CL" sz="1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DESARROLLO Y DETECCION DE TALENTOS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26DE8F-2FFA-493C-957D-C9D3F8874467}"/>
              </a:ext>
            </a:extLst>
          </p:cNvPr>
          <p:cNvSpPr txBox="1"/>
          <p:nvPr/>
        </p:nvSpPr>
        <p:spPr>
          <a:xfrm rot="18022807">
            <a:off x="256095" y="3711641"/>
            <a:ext cx="3306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100" b="1" kern="0" dirty="0">
                <a:solidFill>
                  <a:prstClr val="white"/>
                </a:solidFill>
                <a:cs typeface="Arial" panose="020B0604020202020204" pitchFamily="34" charset="0"/>
              </a:rPr>
              <a:t>OTROS DEPORTES RELEVANTES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745266" y="2172177"/>
            <a:ext cx="2052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672457" y="2172177"/>
            <a:ext cx="93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C2C0AA4-5DD8-ED44-BDE8-52FCC7E553EF}"/>
              </a:ext>
            </a:extLst>
          </p:cNvPr>
          <p:cNvSpPr/>
          <p:nvPr/>
        </p:nvSpPr>
        <p:spPr>
          <a:xfrm>
            <a:off x="2559703" y="2509793"/>
            <a:ext cx="1216566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5586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L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PLAN OLÍMPICO</a:t>
            </a:r>
            <a:br>
              <a:rPr lang="es-CL" sz="16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endParaRPr lang="es-CL" sz="11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541617" y="3392761"/>
            <a:ext cx="1008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196033" y="5084156"/>
            <a:ext cx="129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427A564-E762-4100-A751-9CC1492359C1}"/>
              </a:ext>
            </a:extLst>
          </p:cNvPr>
          <p:cNvSpPr/>
          <p:nvPr/>
        </p:nvSpPr>
        <p:spPr>
          <a:xfrm>
            <a:off x="855661" y="5831256"/>
            <a:ext cx="4799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SISTEMA NACIONAL DE COMPETENCIAS DEPORTIVAS</a:t>
            </a:r>
          </a:p>
          <a:p>
            <a:r>
              <a:rPr lang="en-US" sz="1000" b="1" kern="0" dirty="0">
                <a:solidFill>
                  <a:prstClr val="white"/>
                </a:solidFill>
                <a:cs typeface="Arial" panose="020B0604020202020204" pitchFamily="34" charset="0"/>
              </a:rPr>
              <a:t>		        (SNCD)</a:t>
            </a:r>
            <a:endParaRPr lang="es-CL" sz="1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endParaRPr lang="es-CL" sz="1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758145" y="3383637"/>
            <a:ext cx="1008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59679" y="2107607"/>
            <a:ext cx="5910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Tiene por por objeto elevar el nivel y la </a:t>
            </a:r>
            <a:r>
              <a:rPr lang="es-CL" sz="1600" b="1" dirty="0">
                <a:solidFill>
                  <a:schemeClr val="bg1"/>
                </a:solidFill>
              </a:rPr>
              <a:t>proyección internacional </a:t>
            </a:r>
            <a:r>
              <a:rPr lang="es-CL" sz="1600" dirty="0">
                <a:solidFill>
                  <a:srgbClr val="002060"/>
                </a:solidFill>
              </a:rPr>
              <a:t>de nuestros deportistas, buscando captar sistemáticamente talentos, apoyarlos en su desarrollo deportivo para así proyectarlos al más alto nivel.</a:t>
            </a:r>
          </a:p>
          <a:p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Consiste en la </a:t>
            </a:r>
            <a:r>
              <a:rPr lang="es-CL" sz="1600" b="1" dirty="0">
                <a:solidFill>
                  <a:schemeClr val="bg1"/>
                </a:solidFill>
              </a:rPr>
              <a:t>focalización</a:t>
            </a:r>
            <a:r>
              <a:rPr lang="es-CL" sz="1600" dirty="0">
                <a:solidFill>
                  <a:srgbClr val="002060"/>
                </a:solidFill>
              </a:rPr>
              <a:t> de recursos y </a:t>
            </a:r>
            <a:r>
              <a:rPr lang="es-CL" sz="1600" b="1" dirty="0">
                <a:solidFill>
                  <a:schemeClr val="bg1"/>
                </a:solidFill>
              </a:rPr>
              <a:t>articulación</a:t>
            </a:r>
            <a:r>
              <a:rPr lang="es-CL" sz="1600" dirty="0">
                <a:solidFill>
                  <a:srgbClr val="002060"/>
                </a:solidFill>
              </a:rPr>
              <a:t> del Sistema Nacional de Competencias, el Sistema Promesas Chile, el Plan de Selecciones Nacionales, el Plan Olímpico y la Asistencia a los deportistas, con el respectivo administrativo y financiero con miras a los Juegos Panamericanos y </a:t>
            </a:r>
            <a:r>
              <a:rPr lang="es-CL" sz="1600" dirty="0" err="1">
                <a:solidFill>
                  <a:srgbClr val="002060"/>
                </a:solidFill>
              </a:rPr>
              <a:t>Parapanamericanos</a:t>
            </a:r>
            <a:r>
              <a:rPr lang="es-CL" sz="1600" dirty="0">
                <a:solidFill>
                  <a:srgbClr val="002060"/>
                </a:solidFill>
              </a:rPr>
              <a:t> Santiago 2023.  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Apunta a </a:t>
            </a:r>
            <a:r>
              <a:rPr lang="es-CL" sz="1600" b="1" dirty="0">
                <a:solidFill>
                  <a:schemeClr val="bg1"/>
                </a:solidFill>
              </a:rPr>
              <a:t>profesionalizar</a:t>
            </a:r>
            <a:r>
              <a:rPr lang="es-CL" sz="1600" dirty="0">
                <a:solidFill>
                  <a:srgbClr val="002060"/>
                </a:solidFill>
              </a:rPr>
              <a:t> la gestión deportiva, a través de la capacitación, acompañamiento y reformulación de procesos.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63284" y="282693"/>
            <a:ext cx="10972242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Fortalecimiento del Deporte de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Rendimiento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Convencional y Paralímpico - 24.01.337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23339" y="1297541"/>
            <a:ext cx="780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a typeface="gobCL" charset="0"/>
                <a:cs typeface="gobCL" charset="0"/>
              </a:rPr>
              <a:t>Plan de Nacional de Alto Rendimiento y Deporte Competitivo</a:t>
            </a:r>
          </a:p>
        </p:txBody>
      </p:sp>
    </p:spTree>
    <p:extLst>
      <p:ext uri="{BB962C8B-B14F-4D97-AF65-F5344CB8AC3E}">
        <p14:creationId xmlns:p14="http://schemas.microsoft.com/office/powerpoint/2010/main" val="317040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55421" y="182065"/>
            <a:ext cx="2957205" cy="4687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3284" y="282693"/>
            <a:ext cx="10972242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Fortalecimiento del Deporte de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Rendimiento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Convencional y Paralímpico - 24.01.337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4A65617-6D3C-423C-B14B-DC8880674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22" y="681760"/>
            <a:ext cx="1260000" cy="45333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23339" y="1330493"/>
            <a:ext cx="525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a typeface="gobCL" charset="0"/>
                <a:cs typeface="gobCL" charset="0"/>
              </a:rPr>
              <a:t>Plan de Implementación Promesas Chile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2" y="6717916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82" y="6717916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s-CL" dirty="0"/>
          </a:p>
        </p:txBody>
      </p:sp>
      <p:sp>
        <p:nvSpPr>
          <p:cNvPr id="15" name="Rectángulo: esquinas redondeadas 22">
            <a:extLst>
              <a:ext uri="{FF2B5EF4-FFF2-40B4-BE49-F238E27FC236}">
                <a16:creationId xmlns:a16="http://schemas.microsoft.com/office/drawing/2014/main" id="{0DB97AA6-4514-49B5-8C8D-6F937249B3AA}"/>
              </a:ext>
            </a:extLst>
          </p:cNvPr>
          <p:cNvSpPr/>
          <p:nvPr/>
        </p:nvSpPr>
        <p:spPr>
          <a:xfrm>
            <a:off x="7486054" y="1773937"/>
            <a:ext cx="2273205" cy="81161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  <a:miter lim="800000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Detección de talentos Promesas Chile</a:t>
            </a:r>
          </a:p>
        </p:txBody>
      </p:sp>
      <p:sp>
        <p:nvSpPr>
          <p:cNvPr id="16" name="Rectángulo: esquinas redondeadas 24">
            <a:extLst>
              <a:ext uri="{FF2B5EF4-FFF2-40B4-BE49-F238E27FC236}">
                <a16:creationId xmlns:a16="http://schemas.microsoft.com/office/drawing/2014/main" id="{EEB5E6DF-BB2D-424B-9F07-1B76EEC45BB9}"/>
              </a:ext>
            </a:extLst>
          </p:cNvPr>
          <p:cNvSpPr/>
          <p:nvPr/>
        </p:nvSpPr>
        <p:spPr>
          <a:xfrm>
            <a:off x="7486054" y="2945059"/>
            <a:ext cx="2273205" cy="81161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Entrenamientos Promesas Chile</a:t>
            </a:r>
          </a:p>
        </p:txBody>
      </p:sp>
      <p:sp>
        <p:nvSpPr>
          <p:cNvPr id="17" name="Rectángulo: esquinas redondeadas 25">
            <a:extLst>
              <a:ext uri="{FF2B5EF4-FFF2-40B4-BE49-F238E27FC236}">
                <a16:creationId xmlns:a16="http://schemas.microsoft.com/office/drawing/2014/main" id="{588033C7-F9FF-4E9B-A29F-11203B488D1F}"/>
              </a:ext>
            </a:extLst>
          </p:cNvPr>
          <p:cNvSpPr/>
          <p:nvPr/>
        </p:nvSpPr>
        <p:spPr>
          <a:xfrm>
            <a:off x="7486054" y="4226210"/>
            <a:ext cx="2273205" cy="8116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Beneficios Promesas Chile</a:t>
            </a:r>
          </a:p>
        </p:txBody>
      </p:sp>
      <p:sp>
        <p:nvSpPr>
          <p:cNvPr id="18" name="Rectángulo: esquinas redondeadas 26">
            <a:extLst>
              <a:ext uri="{FF2B5EF4-FFF2-40B4-BE49-F238E27FC236}">
                <a16:creationId xmlns:a16="http://schemas.microsoft.com/office/drawing/2014/main" id="{1D2393F3-A0D7-4518-96B0-BD75BC09E9E4}"/>
              </a:ext>
            </a:extLst>
          </p:cNvPr>
          <p:cNvSpPr/>
          <p:nvPr/>
        </p:nvSpPr>
        <p:spPr>
          <a:xfrm>
            <a:off x="10208967" y="2880295"/>
            <a:ext cx="1261713" cy="484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/>
                </a:solidFill>
              </a:rPr>
              <a:t>Infantil</a:t>
            </a:r>
          </a:p>
        </p:txBody>
      </p:sp>
      <p:sp>
        <p:nvSpPr>
          <p:cNvPr id="19" name="Rectángulo: esquinas redondeadas 27">
            <a:extLst>
              <a:ext uri="{FF2B5EF4-FFF2-40B4-BE49-F238E27FC236}">
                <a16:creationId xmlns:a16="http://schemas.microsoft.com/office/drawing/2014/main" id="{F6A7132E-CDF9-4FE1-9099-F891427B7323}"/>
              </a:ext>
            </a:extLst>
          </p:cNvPr>
          <p:cNvSpPr/>
          <p:nvPr/>
        </p:nvSpPr>
        <p:spPr>
          <a:xfrm>
            <a:off x="10208967" y="3417847"/>
            <a:ext cx="1261713" cy="484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/>
                </a:solidFill>
              </a:rPr>
              <a:t>Juvenil</a:t>
            </a:r>
          </a:p>
        </p:txBody>
      </p:sp>
      <p:sp>
        <p:nvSpPr>
          <p:cNvPr id="21" name="Rectángulo: esquinas redondeadas 31">
            <a:extLst>
              <a:ext uri="{FF2B5EF4-FFF2-40B4-BE49-F238E27FC236}">
                <a16:creationId xmlns:a16="http://schemas.microsoft.com/office/drawing/2014/main" id="{A27765D0-DB4C-45AD-8EAF-427D850F04F0}"/>
              </a:ext>
            </a:extLst>
          </p:cNvPr>
          <p:cNvSpPr/>
          <p:nvPr/>
        </p:nvSpPr>
        <p:spPr>
          <a:xfrm>
            <a:off x="9964637" y="1773937"/>
            <a:ext cx="1750372" cy="82477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/>
                </a:solidFill>
              </a:rPr>
              <a:t>Sistema Nacional de Competencias</a:t>
            </a:r>
          </a:p>
        </p:txBody>
      </p:sp>
      <p:sp>
        <p:nvSpPr>
          <p:cNvPr id="22" name="Rectángulo: esquinas redondeadas 32">
            <a:extLst>
              <a:ext uri="{FF2B5EF4-FFF2-40B4-BE49-F238E27FC236}">
                <a16:creationId xmlns:a16="http://schemas.microsoft.com/office/drawing/2014/main" id="{A4C4B42F-97FB-425B-8750-76F695883A03}"/>
              </a:ext>
            </a:extLst>
          </p:cNvPr>
          <p:cNvSpPr/>
          <p:nvPr/>
        </p:nvSpPr>
        <p:spPr>
          <a:xfrm>
            <a:off x="10208968" y="4168223"/>
            <a:ext cx="1261713" cy="484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/>
                </a:solidFill>
              </a:rPr>
              <a:t>Público</a:t>
            </a:r>
          </a:p>
        </p:txBody>
      </p:sp>
      <p:sp>
        <p:nvSpPr>
          <p:cNvPr id="23" name="Rectángulo: esquinas redondeadas 33">
            <a:extLst>
              <a:ext uri="{FF2B5EF4-FFF2-40B4-BE49-F238E27FC236}">
                <a16:creationId xmlns:a16="http://schemas.microsoft.com/office/drawing/2014/main" id="{7B7D29F3-0319-4E4B-8100-92DAAA785763}"/>
              </a:ext>
            </a:extLst>
          </p:cNvPr>
          <p:cNvSpPr/>
          <p:nvPr/>
        </p:nvSpPr>
        <p:spPr>
          <a:xfrm>
            <a:off x="10208967" y="4714567"/>
            <a:ext cx="1261713" cy="484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/>
                </a:solidFill>
              </a:rPr>
              <a:t>Privado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65F3164-B03D-4C16-BD4F-A122CA046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71" y="2196152"/>
            <a:ext cx="3312000" cy="1191629"/>
          </a:xfrm>
          <a:prstGeom prst="rect">
            <a:avLst/>
          </a:prstGeom>
        </p:spPr>
      </p:pic>
      <p:sp>
        <p:nvSpPr>
          <p:cNvPr id="25" name="Rectángulo: esquinas redondeadas 26">
            <a:extLst>
              <a:ext uri="{FF2B5EF4-FFF2-40B4-BE49-F238E27FC236}">
                <a16:creationId xmlns:a16="http://schemas.microsoft.com/office/drawing/2014/main" id="{1D2393F3-A0D7-4518-96B0-BD75BC09E9E4}"/>
              </a:ext>
            </a:extLst>
          </p:cNvPr>
          <p:cNvSpPr/>
          <p:nvPr/>
        </p:nvSpPr>
        <p:spPr>
          <a:xfrm>
            <a:off x="1226632" y="2195902"/>
            <a:ext cx="1261713" cy="484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Iniciante</a:t>
            </a:r>
          </a:p>
        </p:txBody>
      </p:sp>
      <p:sp>
        <p:nvSpPr>
          <p:cNvPr id="26" name="Rectángulo: esquinas redondeadas 27">
            <a:extLst>
              <a:ext uri="{FF2B5EF4-FFF2-40B4-BE49-F238E27FC236}">
                <a16:creationId xmlns:a16="http://schemas.microsoft.com/office/drawing/2014/main" id="{F6A7132E-CDF9-4FE1-9099-F891427B7323}"/>
              </a:ext>
            </a:extLst>
          </p:cNvPr>
          <p:cNvSpPr/>
          <p:nvPr/>
        </p:nvSpPr>
        <p:spPr>
          <a:xfrm>
            <a:off x="1226632" y="2802995"/>
            <a:ext cx="1261713" cy="484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s-CL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Avanzado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61" y="2184877"/>
            <a:ext cx="1001976" cy="1122028"/>
          </a:xfrm>
          <a:prstGeom prst="rect">
            <a:avLst/>
          </a:prstGeom>
        </p:spPr>
      </p:pic>
      <p:sp>
        <p:nvSpPr>
          <p:cNvPr id="30" name="Cheurón 23">
            <a:extLst>
              <a:ext uri="{FF2B5EF4-FFF2-40B4-BE49-F238E27FC236}">
                <a16:creationId xmlns:a16="http://schemas.microsoft.com/office/drawing/2014/main" id="{2200CDCB-2F9D-42BA-AA1C-3B8DB7C344E2}"/>
              </a:ext>
            </a:extLst>
          </p:cNvPr>
          <p:cNvSpPr/>
          <p:nvPr/>
        </p:nvSpPr>
        <p:spPr>
          <a:xfrm>
            <a:off x="2607559" y="2365614"/>
            <a:ext cx="442912" cy="87476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Cerrar corchete 30">
            <a:extLst>
              <a:ext uri="{FF2B5EF4-FFF2-40B4-BE49-F238E27FC236}">
                <a16:creationId xmlns:a16="http://schemas.microsoft.com/office/drawing/2014/main" id="{A0510460-FA7F-40A9-9A77-168390DC1609}"/>
              </a:ext>
            </a:extLst>
          </p:cNvPr>
          <p:cNvSpPr/>
          <p:nvPr/>
        </p:nvSpPr>
        <p:spPr>
          <a:xfrm flipH="1">
            <a:off x="7105699" y="2158889"/>
            <a:ext cx="81459" cy="2609803"/>
          </a:xfrm>
          <a:prstGeom prst="rightBracke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errar corchete 31">
            <a:extLst>
              <a:ext uri="{FF2B5EF4-FFF2-40B4-BE49-F238E27FC236}">
                <a16:creationId xmlns:a16="http://schemas.microsoft.com/office/drawing/2014/main" id="{747F1930-7245-42B4-AB85-6BA1B65ACFC1}"/>
              </a:ext>
            </a:extLst>
          </p:cNvPr>
          <p:cNvSpPr/>
          <p:nvPr/>
        </p:nvSpPr>
        <p:spPr>
          <a:xfrm flipH="1">
            <a:off x="10086802" y="3066283"/>
            <a:ext cx="45719" cy="634506"/>
          </a:xfrm>
          <a:prstGeom prst="rightBracke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errar corchete 32">
            <a:extLst>
              <a:ext uri="{FF2B5EF4-FFF2-40B4-BE49-F238E27FC236}">
                <a16:creationId xmlns:a16="http://schemas.microsoft.com/office/drawing/2014/main" id="{857FADE8-0669-4C48-9449-4D3A0F81F329}"/>
              </a:ext>
            </a:extLst>
          </p:cNvPr>
          <p:cNvSpPr/>
          <p:nvPr/>
        </p:nvSpPr>
        <p:spPr>
          <a:xfrm flipH="1">
            <a:off x="10058155" y="4295270"/>
            <a:ext cx="45719" cy="634506"/>
          </a:xfrm>
          <a:prstGeom prst="rightBracke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/>
          <p:cNvSpPr txBox="1"/>
          <p:nvPr/>
        </p:nvSpPr>
        <p:spPr>
          <a:xfrm>
            <a:off x="3356871" y="3504568"/>
            <a:ext cx="331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ea typeface="gobCL" charset="0"/>
                <a:cs typeface="gobCL" charset="0"/>
              </a:rPr>
              <a:t>Se consideran factores geográficos, infraestructura, RRHH, desarrollo deportivo (clubes y competencias) y organización + Optimización de recursos en pro del deporte regional</a:t>
            </a:r>
          </a:p>
        </p:txBody>
      </p:sp>
      <p:grpSp>
        <p:nvGrpSpPr>
          <p:cNvPr id="35" name="Agrupar 13"/>
          <p:cNvGrpSpPr/>
          <p:nvPr/>
        </p:nvGrpSpPr>
        <p:grpSpPr>
          <a:xfrm>
            <a:off x="556592" y="5247033"/>
            <a:ext cx="11237303" cy="1180264"/>
            <a:chOff x="556592" y="4984016"/>
            <a:chExt cx="11237303" cy="1180264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6C03AD11-F568-4EE9-97E8-246FFFB4F4B7}"/>
                </a:ext>
              </a:extLst>
            </p:cNvPr>
            <p:cNvSpPr/>
            <p:nvPr/>
          </p:nvSpPr>
          <p:spPr>
            <a:xfrm>
              <a:off x="556592" y="5122506"/>
              <a:ext cx="3437926" cy="288000"/>
            </a:xfrm>
            <a:prstGeom prst="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90EF19AE-305D-4F4C-A0CB-1F6924CDFBE4}"/>
                </a:ext>
              </a:extLst>
            </p:cNvPr>
            <p:cNvSpPr/>
            <p:nvPr/>
          </p:nvSpPr>
          <p:spPr>
            <a:xfrm>
              <a:off x="4031842" y="5109860"/>
              <a:ext cx="3437926" cy="288000"/>
            </a:xfrm>
            <a:prstGeom prst="rect">
              <a:avLst/>
            </a:prstGeom>
            <a:solidFill>
              <a:srgbClr val="00B0F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Flecha: a la derecha 9">
              <a:extLst>
                <a:ext uri="{FF2B5EF4-FFF2-40B4-BE49-F238E27FC236}">
                  <a16:creationId xmlns:a16="http://schemas.microsoft.com/office/drawing/2014/main" id="{54759AF0-7B0F-4059-9A43-8ACFF8481C78}"/>
                </a:ext>
              </a:extLst>
            </p:cNvPr>
            <p:cNvSpPr/>
            <p:nvPr/>
          </p:nvSpPr>
          <p:spPr>
            <a:xfrm>
              <a:off x="7507467" y="4984016"/>
              <a:ext cx="4286428" cy="5292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F52FFA3A-C3BF-49B2-8B78-A1F9277041EF}"/>
                </a:ext>
              </a:extLst>
            </p:cNvPr>
            <p:cNvSpPr/>
            <p:nvPr/>
          </p:nvSpPr>
          <p:spPr>
            <a:xfrm>
              <a:off x="570877" y="5160888"/>
              <a:ext cx="327246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600" b="1" dirty="0">
                  <a:solidFill>
                    <a:schemeClr val="tx1"/>
                  </a:solidFill>
                </a:rPr>
                <a:t>2019 </a:t>
              </a:r>
            </a:p>
            <a:p>
              <a:r>
                <a:rPr lang="es-ES" sz="1600" dirty="0">
                  <a:solidFill>
                    <a:schemeClr val="tx1"/>
                  </a:solidFill>
                </a:rPr>
                <a:t>Reestructuración  e implementación de entrenamientos Promesas Chile CER &gt; </a:t>
              </a:r>
              <a:r>
                <a:rPr lang="es-ES" sz="1600" dirty="0" err="1">
                  <a:solidFill>
                    <a:schemeClr val="tx1"/>
                  </a:solidFill>
                </a:rPr>
                <a:t>PChile</a:t>
              </a:r>
              <a:endParaRPr lang="es-CL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7435F19-33FD-47E4-8C55-621E5C030129}"/>
                </a:ext>
              </a:extLst>
            </p:cNvPr>
            <p:cNvSpPr txBox="1"/>
            <p:nvPr/>
          </p:nvSpPr>
          <p:spPr>
            <a:xfrm>
              <a:off x="4060820" y="5086328"/>
              <a:ext cx="2397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/>
                <a:t>2020-2021 </a:t>
              </a:r>
            </a:p>
            <a:p>
              <a:r>
                <a:rPr lang="es-CL" sz="1600" dirty="0"/>
                <a:t>Plan de detección de talentos a nivel nacional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2D433184-419E-436F-8A57-EBA9FF2E235A}"/>
                </a:ext>
              </a:extLst>
            </p:cNvPr>
            <p:cNvSpPr txBox="1"/>
            <p:nvPr/>
          </p:nvSpPr>
          <p:spPr>
            <a:xfrm>
              <a:off x="7517845" y="5087062"/>
              <a:ext cx="29519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/>
                <a:t>2021 </a:t>
              </a:r>
            </a:p>
            <a:p>
              <a:r>
                <a:rPr lang="es-CL" sz="1600" dirty="0"/>
                <a:t>Inclusión de los beneficios desde la alianza pública - pública y pública-privada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44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3340" y="432363"/>
            <a:ext cx="2363342" cy="4687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63284" y="218298"/>
            <a:ext cx="10972242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Asistencia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a la Carrera Deportiva - 24.01.381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321" y="659925"/>
            <a:ext cx="1183187" cy="49877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909590" y="1961678"/>
            <a:ext cx="1692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927855" y="1166135"/>
            <a:ext cx="54742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400" dirty="0">
                <a:solidFill>
                  <a:srgbClr val="FF0000"/>
                </a:solidFill>
                <a:ea typeface="gobCL" charset="0"/>
                <a:cs typeface="gobCL" charset="0"/>
              </a:rPr>
              <a:t>Confección Nuevo Reglamento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81681" y="15863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</a:rPr>
              <a:t>Busca mayor transparencia, menos burocracia y fortalecer el </a:t>
            </a:r>
            <a:r>
              <a:rPr lang="es-CL" dirty="0">
                <a:solidFill>
                  <a:schemeClr val="bg1"/>
                </a:solidFill>
              </a:rPr>
              <a:t>proceso deportivo </a:t>
            </a:r>
            <a:r>
              <a:rPr lang="es-CL" dirty="0">
                <a:solidFill>
                  <a:srgbClr val="002060"/>
                </a:solidFill>
              </a:rPr>
              <a:t>mediante una evaluación deportiva con más criterios de desempeño, reafirmando el concepto de beca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6343461" y="4277932"/>
            <a:ext cx="5040000" cy="440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/>
          <p:cNvSpPr/>
          <p:nvPr/>
        </p:nvSpPr>
        <p:spPr>
          <a:xfrm>
            <a:off x="6649305" y="4331791"/>
            <a:ext cx="4426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Postulación Digital directa del deportista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6343461" y="3699547"/>
            <a:ext cx="5040000" cy="440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26"/>
          <p:cNvSpPr/>
          <p:nvPr/>
        </p:nvSpPr>
        <p:spPr>
          <a:xfrm>
            <a:off x="5992479" y="3740527"/>
            <a:ext cx="577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Vigencia acorde al Logro: Olímpico, Mundial o Panamericano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6344230" y="5382135"/>
            <a:ext cx="5040000" cy="440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/>
          <p:cNvSpPr/>
          <p:nvPr/>
        </p:nvSpPr>
        <p:spPr>
          <a:xfrm>
            <a:off x="6006127" y="5423115"/>
            <a:ext cx="577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Evaluación conforme a rendimiento deportivo anual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6346403" y="5936496"/>
            <a:ext cx="5040000" cy="440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 32"/>
          <p:cNvSpPr/>
          <p:nvPr/>
        </p:nvSpPr>
        <p:spPr>
          <a:xfrm>
            <a:off x="6008300" y="5977476"/>
            <a:ext cx="577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Unidad de Asesoría Técnica en el Alto Rendimiento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088746" y="2675236"/>
            <a:ext cx="1528549" cy="7506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redondeado 33"/>
          <p:cNvSpPr/>
          <p:nvPr/>
        </p:nvSpPr>
        <p:spPr>
          <a:xfrm>
            <a:off x="8070183" y="2695034"/>
            <a:ext cx="1528549" cy="7506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redondeado 34"/>
          <p:cNvSpPr/>
          <p:nvPr/>
        </p:nvSpPr>
        <p:spPr>
          <a:xfrm>
            <a:off x="10051620" y="2685199"/>
            <a:ext cx="1528549" cy="7506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/>
          <p:cNvSpPr/>
          <p:nvPr/>
        </p:nvSpPr>
        <p:spPr>
          <a:xfrm>
            <a:off x="6130408" y="2750384"/>
            <a:ext cx="144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Deportes Individuales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8111845" y="2752634"/>
            <a:ext cx="144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Deportes Colectivos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0093282" y="2765737"/>
            <a:ext cx="144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Deportes Paralímpicos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6346503" y="4838495"/>
            <a:ext cx="5040000" cy="440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 39"/>
          <p:cNvSpPr/>
          <p:nvPr/>
        </p:nvSpPr>
        <p:spPr>
          <a:xfrm>
            <a:off x="6008400" y="4879475"/>
            <a:ext cx="577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Disciplinas No Olímpicas 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2845"/>
              </p:ext>
            </p:extLst>
          </p:nvPr>
        </p:nvGraphicFramePr>
        <p:xfrm>
          <a:off x="1351499" y="3265070"/>
          <a:ext cx="3210981" cy="9588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4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N° Medallas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effectLst/>
                        </a:rPr>
                        <a:t>RESULTADOS</a:t>
                      </a:r>
                      <a:r>
                        <a:rPr lang="es-CL" sz="1100" baseline="0" dirty="0">
                          <a:effectLst/>
                        </a:rPr>
                        <a:t> JUEGOS PANAMERICANOS LIMA 2019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ORO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TOTAL PLATA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BRONCE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56106"/>
              </p:ext>
            </p:extLst>
          </p:nvPr>
        </p:nvGraphicFramePr>
        <p:xfrm>
          <a:off x="1351499" y="4374504"/>
          <a:ext cx="3144520" cy="4000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2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Deportistas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88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Federaciones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35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Rectángulo 40"/>
          <p:cNvSpPr/>
          <p:nvPr/>
        </p:nvSpPr>
        <p:spPr>
          <a:xfrm>
            <a:off x="2390258" y="792804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$   234.512.050</a:t>
            </a:r>
            <a:endParaRPr lang="es-CL" dirty="0"/>
          </a:p>
        </p:txBody>
      </p:sp>
      <p:sp>
        <p:nvSpPr>
          <p:cNvPr id="42" name="Rectángulo 41"/>
          <p:cNvSpPr/>
          <p:nvPr/>
        </p:nvSpPr>
        <p:spPr>
          <a:xfrm>
            <a:off x="1972987" y="85139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</a:rPr>
              <a:t>Juegos </a:t>
            </a:r>
            <a:r>
              <a:rPr lang="es-CL" dirty="0" err="1">
                <a:latin typeface="Arial" panose="020B0604020202020204" pitchFamily="34" charset="0"/>
                <a:ea typeface="Calibri" panose="020F0502020204030204" pitchFamily="34" charset="0"/>
              </a:rPr>
              <a:t>Parapanamericanos</a:t>
            </a:r>
            <a:endParaRPr lang="es-CL" dirty="0"/>
          </a:p>
        </p:txBody>
      </p:sp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01386"/>
              </p:ext>
            </p:extLst>
          </p:nvPr>
        </p:nvGraphicFramePr>
        <p:xfrm>
          <a:off x="1318268" y="4977646"/>
          <a:ext cx="3210981" cy="9588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6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N° Medallas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>
                          <a:effectLst/>
                        </a:rPr>
                        <a:t>RESULTADOS</a:t>
                      </a:r>
                      <a:r>
                        <a:rPr lang="es-CL" sz="1100" baseline="0" dirty="0">
                          <a:effectLst/>
                        </a:rPr>
                        <a:t> JUEGOS PARAPANAMERICANOS LIMA 2019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ORO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PLATA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BRONCE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tángulo 44"/>
          <p:cNvSpPr/>
          <p:nvPr/>
        </p:nvSpPr>
        <p:spPr>
          <a:xfrm>
            <a:off x="606984" y="1137578"/>
            <a:ext cx="54742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400" dirty="0">
                <a:solidFill>
                  <a:srgbClr val="FF0000"/>
                </a:solidFill>
                <a:ea typeface="gobCL" charset="0"/>
                <a:cs typeface="gobCL" charset="0"/>
              </a:rPr>
              <a:t>Premios por Logro y Becas </a:t>
            </a:r>
            <a:r>
              <a:rPr lang="es-CL" sz="2400" dirty="0" err="1">
                <a:solidFill>
                  <a:srgbClr val="FF0000"/>
                </a:solidFill>
                <a:ea typeface="gobCL" charset="0"/>
                <a:cs typeface="gobCL" charset="0"/>
              </a:rPr>
              <a:t>Proddar</a:t>
            </a:r>
            <a:endParaRPr lang="es-CL" sz="2400" dirty="0">
              <a:solidFill>
                <a:srgbClr val="FF0000"/>
              </a:solidFill>
              <a:ea typeface="gobCL" charset="0"/>
              <a:cs typeface="gobCL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5642919" y="1189295"/>
            <a:ext cx="6486" cy="5176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60105" y="1639540"/>
            <a:ext cx="5421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</a:rPr>
              <a:t>El buen resultado obtenido en los Juegos Panamericanos y </a:t>
            </a:r>
            <a:r>
              <a:rPr lang="es-CL" dirty="0" err="1">
                <a:solidFill>
                  <a:srgbClr val="002060"/>
                </a:solidFill>
              </a:rPr>
              <a:t>Parapanamericanos</a:t>
            </a:r>
            <a:r>
              <a:rPr lang="es-CL" dirty="0">
                <a:solidFill>
                  <a:srgbClr val="002060"/>
                </a:solidFill>
              </a:rPr>
              <a:t> de Lima 2019 y las expectativas de cara a los Juegos Olímpicos de Tokio 2020 implican subidas de categorías de nuestros deportistas y pagos por logros deportivos.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48274"/>
              </p:ext>
            </p:extLst>
          </p:nvPr>
        </p:nvGraphicFramePr>
        <p:xfrm>
          <a:off x="1318268" y="6098902"/>
          <a:ext cx="3144520" cy="2000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2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Deportistas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94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297" y="696344"/>
            <a:ext cx="1428026" cy="495016"/>
          </a:xfrm>
          <a:prstGeom prst="rect">
            <a:avLst/>
          </a:prstGeom>
        </p:spPr>
      </p:pic>
      <p:pic>
        <p:nvPicPr>
          <p:cNvPr id="16" name="Imagen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18" name="Cheurón 17"/>
          <p:cNvSpPr/>
          <p:nvPr/>
        </p:nvSpPr>
        <p:spPr>
          <a:xfrm>
            <a:off x="267181" y="4579170"/>
            <a:ext cx="442912" cy="874762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solidFill>
                <a:schemeClr val="tx1"/>
              </a:solidFill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D301C7C-CB97-4386-B5C2-42C783B88DF6}"/>
              </a:ext>
            </a:extLst>
          </p:cNvPr>
          <p:cNvCxnSpPr/>
          <p:nvPr/>
        </p:nvCxnSpPr>
        <p:spPr>
          <a:xfrm>
            <a:off x="2953739" y="4442407"/>
            <a:ext cx="0" cy="1188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2820474" y="4404320"/>
            <a:ext cx="1896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>
                <a:solidFill>
                  <a:srgbClr val="92D050"/>
                </a:solidFill>
              </a:rPr>
              <a:t>1.200</a:t>
            </a:r>
          </a:p>
          <a:p>
            <a:pPr algn="r"/>
            <a:r>
              <a:rPr lang="es-CL" sz="1200" dirty="0"/>
              <a:t>Unidades educativas a Nivel Nacional</a:t>
            </a:r>
          </a:p>
          <a:p>
            <a:pPr algn="r"/>
            <a:endParaRPr lang="es-CL" sz="120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D301C7C-CB97-4386-B5C2-42C783B88DF6}"/>
              </a:ext>
            </a:extLst>
          </p:cNvPr>
          <p:cNvCxnSpPr/>
          <p:nvPr/>
        </p:nvCxnSpPr>
        <p:spPr>
          <a:xfrm>
            <a:off x="4745906" y="4442957"/>
            <a:ext cx="0" cy="1188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590647" y="4437501"/>
            <a:ext cx="232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92D050"/>
                </a:solidFill>
              </a:rPr>
              <a:t>227.414</a:t>
            </a:r>
            <a:endParaRPr lang="es-CL" sz="4800" b="1" dirty="0">
              <a:solidFill>
                <a:srgbClr val="92D050"/>
              </a:solidFill>
            </a:endParaRPr>
          </a:p>
          <a:p>
            <a:pPr algn="r"/>
            <a:r>
              <a:rPr lang="es-CL" sz="1200" dirty="0"/>
              <a:t>Niños y niñas beneficiadas</a:t>
            </a:r>
          </a:p>
          <a:p>
            <a:pPr algn="r"/>
            <a:endParaRPr lang="es-CL" sz="1200" dirty="0"/>
          </a:p>
        </p:txBody>
      </p:sp>
      <p:sp>
        <p:nvSpPr>
          <p:cNvPr id="23" name="Rectángulo 22"/>
          <p:cNvSpPr/>
          <p:nvPr/>
        </p:nvSpPr>
        <p:spPr>
          <a:xfrm>
            <a:off x="157413" y="513883"/>
            <a:ext cx="1607887" cy="5040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19314" y="343214"/>
            <a:ext cx="10520984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Crecer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en Movimiento - 24.03.061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4586" y="1981916"/>
            <a:ext cx="57091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Colaborar al cumplimiento de las siguientes medidas del Programa de Gobierno 2018-2022: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Meta de cinco millones de chilenos activos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Elige Vivir Sano y Elige Vivir Sin Drogas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Infancia protegida (Los niños primero)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Barrios Protegidos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Fortalecimiento de la Inclusión (Deporte Adaptado y Paralímpico)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E4FDC52-28D7-4582-9E05-A2C48BA02062}"/>
              </a:ext>
            </a:extLst>
          </p:cNvPr>
          <p:cNvSpPr txBox="1"/>
          <p:nvPr/>
        </p:nvSpPr>
        <p:spPr>
          <a:xfrm>
            <a:off x="4688188" y="4387641"/>
            <a:ext cx="1570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>
                <a:solidFill>
                  <a:srgbClr val="92D050"/>
                </a:solidFill>
              </a:rPr>
              <a:t>60%</a:t>
            </a:r>
          </a:p>
          <a:p>
            <a:pPr algn="r"/>
            <a:r>
              <a:rPr lang="es-CL" sz="1200" dirty="0"/>
              <a:t>Meta de Mejora en la Condición Física de los participantes</a:t>
            </a:r>
          </a:p>
          <a:p>
            <a:pPr algn="r"/>
            <a:endParaRPr lang="es-CL" sz="1200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D301C7C-CB97-4386-B5C2-42C783B88DF6}"/>
              </a:ext>
            </a:extLst>
          </p:cNvPr>
          <p:cNvCxnSpPr/>
          <p:nvPr/>
        </p:nvCxnSpPr>
        <p:spPr>
          <a:xfrm>
            <a:off x="6300099" y="4453138"/>
            <a:ext cx="0" cy="1188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6722772" y="1701221"/>
            <a:ext cx="5121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Trabajar con al menos 1.000 educadoras de párvulos capacitadas a nivel nacional, habilitando técnicamente a profesores a replicar programa en jardines infantiles.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+ 30% cobertura de 2019 en jardines JUNJI – INTEGRA.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Incrementar </a:t>
            </a:r>
            <a:r>
              <a:rPr lang="es-CL" sz="1400" b="1" dirty="0">
                <a:solidFill>
                  <a:srgbClr val="002060"/>
                </a:solidFill>
                <a:ea typeface="gobCL" charset="0"/>
                <a:cs typeface="gobCL" charset="0"/>
              </a:rPr>
              <a:t>frecuencia</a:t>
            </a: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 en niños del primer ciclo de educación básica – 3 veces por semana en los establecimientos focalizados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+ 30% Escuelas Modelo con Sello Elige Vivir Sano.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Motivar y hacernos cargo de la elección deportiva de los terceros y cuartos medios.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ea typeface="gobCL" charset="0"/>
                <a:cs typeface="gobCL" charset="0"/>
              </a:rPr>
              <a:t>Realizar 300 encuentros que permitan ampliar los objetivos del programa a otros establecimientos.</a:t>
            </a:r>
          </a:p>
          <a:p>
            <a:pPr algn="just"/>
            <a:endParaRPr lang="es-CL" sz="1400" dirty="0">
              <a:solidFill>
                <a:srgbClr val="002060"/>
              </a:solidFill>
              <a:ea typeface="gobCL" charset="0"/>
              <a:cs typeface="gobCL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67580" y="1379601"/>
            <a:ext cx="3832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92D050"/>
                </a:solidFill>
                <a:ea typeface="gobCL" charset="0"/>
                <a:cs typeface="gobCL" charset="0"/>
              </a:rPr>
              <a:t>Focos 2020</a:t>
            </a:r>
          </a:p>
        </p:txBody>
      </p:sp>
    </p:spTree>
    <p:extLst>
      <p:ext uri="{BB962C8B-B14F-4D97-AF65-F5344CB8AC3E}">
        <p14:creationId xmlns:p14="http://schemas.microsoft.com/office/powerpoint/2010/main" val="14259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7551" y="829400"/>
            <a:ext cx="3400793" cy="5187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7A7570"/>
              </a:solidFill>
            </a:endParaRPr>
          </a:p>
        </p:txBody>
      </p:sp>
      <p:pic>
        <p:nvPicPr>
          <p:cNvPr id="29" name="Imagen 2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9313" y="364497"/>
            <a:ext cx="10536195" cy="896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Juegos Panamericanos y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Parapanamericanos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n-lt"/>
                <a:ea typeface="gobCL" charset="0"/>
                <a:cs typeface="gobCL" charset="0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+mn-lt"/>
                <a:ea typeface="gobCL" charset="0"/>
                <a:cs typeface="gobCL" charset="0"/>
              </a:rPr>
              <a:t>Santiago 2023  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n-lt"/>
              <a:ea typeface="gobCL" charset="0"/>
              <a:cs typeface="gobC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46" y="677165"/>
            <a:ext cx="828000" cy="82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8870" y="1606702"/>
            <a:ext cx="11752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Los montos formulados para el 2020 acorde a la planificación general presupuestada, busca la consolidación de la estructura orgánica y operativa de la Corporación, la preparación y estudios de las sedes del evento en sus múltiples variables y el cumplimiento de las obligaciones contraídas en el contrato con </a:t>
            </a:r>
            <a:r>
              <a:rPr lang="es-CL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Panam</a:t>
            </a:r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Sports</a:t>
            </a:r>
            <a:r>
              <a:rPr lang="es-C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FE28212-3FF3-4162-8275-565A66932420}"/>
              </a:ext>
            </a:extLst>
          </p:cNvPr>
          <p:cNvSpPr/>
          <p:nvPr/>
        </p:nvSpPr>
        <p:spPr>
          <a:xfrm>
            <a:off x="1953833" y="2678991"/>
            <a:ext cx="2679387" cy="3744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BEDDD3A-7A46-4B75-AA53-9E3C2617ABA3}"/>
              </a:ext>
            </a:extLst>
          </p:cNvPr>
          <p:cNvSpPr/>
          <p:nvPr/>
        </p:nvSpPr>
        <p:spPr>
          <a:xfrm>
            <a:off x="4862830" y="2678991"/>
            <a:ext cx="2679387" cy="3744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E4F1B5A-04C3-4F34-ADED-79972A943885}"/>
              </a:ext>
            </a:extLst>
          </p:cNvPr>
          <p:cNvSpPr/>
          <p:nvPr/>
        </p:nvSpPr>
        <p:spPr>
          <a:xfrm>
            <a:off x="7758497" y="2678991"/>
            <a:ext cx="2679387" cy="3744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redondeado 15"/>
          <p:cNvSpPr/>
          <p:nvPr/>
        </p:nvSpPr>
        <p:spPr>
          <a:xfrm>
            <a:off x="2060432" y="2835344"/>
            <a:ext cx="2448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Obligaciones Organización (42%)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984514" y="2824459"/>
            <a:ext cx="2448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Gestión Operacional y Deportiva (28%)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865096" y="2838068"/>
            <a:ext cx="2448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Gastos Administrativos y de Personal (30%)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28872" y="3788645"/>
            <a:ext cx="25559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Cuota Derechos de Imagen y comercialización de productos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Asamblea</a:t>
            </a:r>
            <a:r>
              <a:rPr lang="en-US" sz="1400" dirty="0">
                <a:solidFill>
                  <a:srgbClr val="002060"/>
                </a:solidFill>
              </a:rPr>
              <a:t> General con </a:t>
            </a:r>
            <a:r>
              <a:rPr lang="en-US" sz="1400" dirty="0" err="1">
                <a:solidFill>
                  <a:srgbClr val="002060"/>
                </a:solidFill>
              </a:rPr>
              <a:t>Comités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Olímpicos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Nacionales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Comisiones</a:t>
            </a:r>
            <a:r>
              <a:rPr lang="en-US" sz="1400" dirty="0">
                <a:solidFill>
                  <a:srgbClr val="002060"/>
                </a:solidFill>
              </a:rPr>
              <a:t> y </a:t>
            </a:r>
            <a:r>
              <a:rPr lang="en-US" sz="1400" dirty="0" err="1">
                <a:solidFill>
                  <a:srgbClr val="002060"/>
                </a:solidFill>
              </a:rPr>
              <a:t>Visitas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Técnicas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es-CL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911231" y="3775766"/>
            <a:ext cx="25559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Realización</a:t>
            </a:r>
            <a:r>
              <a:rPr lang="en-US" sz="1400" dirty="0">
                <a:solidFill>
                  <a:srgbClr val="002060"/>
                </a:solidFill>
              </a:rPr>
              <a:t> de Plan Maestro  y </a:t>
            </a:r>
            <a:r>
              <a:rPr lang="en-US" sz="1400" dirty="0" err="1">
                <a:solidFill>
                  <a:srgbClr val="002060"/>
                </a:solidFill>
              </a:rPr>
              <a:t>Modelamiento</a:t>
            </a:r>
            <a:r>
              <a:rPr lang="en-US" sz="1400" dirty="0">
                <a:solidFill>
                  <a:srgbClr val="002060"/>
                </a:solidFill>
              </a:rPr>
              <a:t> de Recintos</a:t>
            </a:r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Planes de Sustentabilidad, Legado y Tecnología. </a:t>
            </a:r>
          </a:p>
          <a:p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Preparación de Sedes en realización de Eventos Deportivos.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Planes de Capacitación de Técnicos, Jueces y árbitros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771827" y="3793418"/>
            <a:ext cx="2634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Gastos en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Gastos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Administrativos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Corporación</a:t>
            </a:r>
            <a:r>
              <a:rPr lang="en-US" sz="1400" dirty="0">
                <a:solidFill>
                  <a:srgbClr val="002060"/>
                </a:solidFill>
              </a:rPr>
              <a:t> Santiago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Posicionamiento</a:t>
            </a:r>
            <a:r>
              <a:rPr lang="en-US" sz="1400" dirty="0">
                <a:solidFill>
                  <a:srgbClr val="002060"/>
                </a:solidFill>
              </a:rPr>
              <a:t> y </a:t>
            </a:r>
            <a:r>
              <a:rPr lang="en-US" sz="1400" dirty="0" err="1">
                <a:solidFill>
                  <a:srgbClr val="002060"/>
                </a:solidFill>
              </a:rPr>
              <a:t>Difusión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</a:rPr>
              <a:t>Estrategia</a:t>
            </a:r>
            <a:r>
              <a:rPr lang="en-US" sz="1400" dirty="0">
                <a:solidFill>
                  <a:srgbClr val="002060"/>
                </a:solidFill>
              </a:rPr>
              <a:t> de </a:t>
            </a:r>
            <a:r>
              <a:rPr lang="en-US" sz="1400" dirty="0" err="1">
                <a:solidFill>
                  <a:srgbClr val="002060"/>
                </a:solidFill>
              </a:rPr>
              <a:t>Entrenamiento</a:t>
            </a:r>
            <a:r>
              <a:rPr lang="en-US" sz="1400" dirty="0">
                <a:solidFill>
                  <a:srgbClr val="002060"/>
                </a:solidFill>
              </a:rPr>
              <a:t> de la </a:t>
            </a:r>
            <a:r>
              <a:rPr lang="en-US" sz="1400" dirty="0" err="1">
                <a:solidFill>
                  <a:srgbClr val="002060"/>
                </a:solidFill>
              </a:rPr>
              <a:t>Dotación</a:t>
            </a:r>
            <a:r>
              <a:rPr lang="en-US" sz="1400" dirty="0">
                <a:solidFill>
                  <a:srgbClr val="002060"/>
                </a:solidFill>
              </a:rPr>
              <a:t> para </a:t>
            </a:r>
            <a:r>
              <a:rPr lang="en-US" sz="1400" dirty="0" err="1">
                <a:solidFill>
                  <a:srgbClr val="002060"/>
                </a:solidFill>
              </a:rPr>
              <a:t>ejecución</a:t>
            </a:r>
            <a:r>
              <a:rPr lang="en-US" sz="1400" dirty="0">
                <a:solidFill>
                  <a:srgbClr val="002060"/>
                </a:solidFill>
              </a:rPr>
              <a:t> de </a:t>
            </a:r>
            <a:r>
              <a:rPr lang="en-US" sz="1400" dirty="0" err="1">
                <a:solidFill>
                  <a:srgbClr val="002060"/>
                </a:solidFill>
              </a:rPr>
              <a:t>los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juegos</a:t>
            </a:r>
            <a:r>
              <a:rPr lang="en-US" sz="1400" dirty="0">
                <a:solidFill>
                  <a:srgbClr val="002060"/>
                </a:solidFill>
              </a:rPr>
              <a:t> con </a:t>
            </a:r>
            <a:r>
              <a:rPr lang="en-US" sz="1400" dirty="0" err="1">
                <a:solidFill>
                  <a:srgbClr val="002060"/>
                </a:solidFill>
              </a:rPr>
              <a:t>talento</a:t>
            </a:r>
            <a:r>
              <a:rPr lang="es-CL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endParaRPr lang="es-CL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6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90A57F68-E870-49AF-8183-0D3119B7E4B7}"/>
              </a:ext>
            </a:extLst>
          </p:cNvPr>
          <p:cNvSpPr txBox="1">
            <a:spLocks/>
          </p:cNvSpPr>
          <p:nvPr/>
        </p:nvSpPr>
        <p:spPr>
          <a:xfrm>
            <a:off x="725649" y="3529774"/>
            <a:ext cx="1760133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+mn-lt"/>
              </a:rPr>
              <a:t>5 millones de chilenos activos al 2022</a:t>
            </a:r>
            <a:endParaRPr lang="es-CL" sz="1400" dirty="0">
              <a:latin typeface="+mn-lt"/>
            </a:endParaRPr>
          </a:p>
        </p:txBody>
      </p:sp>
      <p:grpSp>
        <p:nvGrpSpPr>
          <p:cNvPr id="17" name="Agrupar 32"/>
          <p:cNvGrpSpPr/>
          <p:nvPr/>
        </p:nvGrpSpPr>
        <p:grpSpPr>
          <a:xfrm>
            <a:off x="647508" y="2558192"/>
            <a:ext cx="10929935" cy="788586"/>
            <a:chOff x="414338" y="3762379"/>
            <a:chExt cx="10929935" cy="788586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338" y="3765889"/>
              <a:ext cx="1838274" cy="785076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21" y="3762379"/>
              <a:ext cx="2269119" cy="78657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9857" y="3765888"/>
              <a:ext cx="1794994" cy="75667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0149" y="3765888"/>
              <a:ext cx="2103097" cy="75667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6933" y="3762379"/>
              <a:ext cx="2077340" cy="760186"/>
            </a:xfrm>
            <a:prstGeom prst="rect">
              <a:avLst/>
            </a:prstGeom>
          </p:spPr>
        </p:pic>
      </p:grpSp>
      <p:sp>
        <p:nvSpPr>
          <p:cNvPr id="24" name="Marcador de texto 2">
            <a:hlinkClick r:id="rId7" action="ppaction://hlinksldjump"/>
            <a:extLst>
              <a:ext uri="{FF2B5EF4-FFF2-40B4-BE49-F238E27FC236}">
                <a16:creationId xmlns:a16="http://schemas.microsoft.com/office/drawing/2014/main" id="{90A57F68-E870-49AF-8183-0D3119B7E4B7}"/>
              </a:ext>
            </a:extLst>
          </p:cNvPr>
          <p:cNvSpPr txBox="1">
            <a:spLocks/>
          </p:cNvSpPr>
          <p:nvPr/>
        </p:nvSpPr>
        <p:spPr>
          <a:xfrm>
            <a:off x="9816884" y="3542219"/>
            <a:ext cx="2080417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+mn-lt"/>
              </a:rPr>
              <a:t>Mejorando nuestras condiciones de infraestructura y capacidad de gestión</a:t>
            </a:r>
            <a:endParaRPr lang="es-CL" sz="1400" dirty="0">
              <a:latin typeface="+mn-lt"/>
            </a:endParaRPr>
          </a:p>
        </p:txBody>
      </p:sp>
      <p:sp>
        <p:nvSpPr>
          <p:cNvPr id="25" name="Marcador de texto 2">
            <a:hlinkClick r:id="rId8" action="ppaction://hlinksldjump"/>
            <a:extLst>
              <a:ext uri="{FF2B5EF4-FFF2-40B4-BE49-F238E27FC236}">
                <a16:creationId xmlns:a16="http://schemas.microsoft.com/office/drawing/2014/main" id="{90A57F68-E870-49AF-8183-0D3119B7E4B7}"/>
              </a:ext>
            </a:extLst>
          </p:cNvPr>
          <p:cNvSpPr txBox="1">
            <a:spLocks/>
          </p:cNvSpPr>
          <p:nvPr/>
        </p:nvSpPr>
        <p:spPr>
          <a:xfrm>
            <a:off x="3168587" y="3584871"/>
            <a:ext cx="1674756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latin typeface="+mn-lt"/>
              </a:rPr>
              <a:t>Los niños primero</a:t>
            </a:r>
            <a:endParaRPr lang="es-CL" sz="1400" dirty="0">
              <a:latin typeface="+mn-lt"/>
            </a:endParaRPr>
          </a:p>
        </p:txBody>
      </p:sp>
      <p:sp>
        <p:nvSpPr>
          <p:cNvPr id="26" name="Marcador de texto 12">
            <a:hlinkClick r:id="rId9" action="ppaction://hlinksldjump"/>
          </p:cNvPr>
          <p:cNvSpPr txBox="1">
            <a:spLocks/>
          </p:cNvSpPr>
          <p:nvPr/>
        </p:nvSpPr>
        <p:spPr>
          <a:xfrm>
            <a:off x="5587679" y="3566934"/>
            <a:ext cx="1619576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400" dirty="0">
                <a:latin typeface="+mn-lt"/>
              </a:rPr>
              <a:t>Detectando los talentos deportivos</a:t>
            </a:r>
          </a:p>
        </p:txBody>
      </p:sp>
      <p:sp>
        <p:nvSpPr>
          <p:cNvPr id="27" name="Marcador de texto 2">
            <a:hlinkClick r:id="rId10" action="ppaction://hlinksldjump"/>
            <a:extLst>
              <a:ext uri="{FF2B5EF4-FFF2-40B4-BE49-F238E27FC236}">
                <a16:creationId xmlns:a16="http://schemas.microsoft.com/office/drawing/2014/main" id="{90A57F68-E870-49AF-8183-0D3119B7E4B7}"/>
              </a:ext>
            </a:extLst>
          </p:cNvPr>
          <p:cNvSpPr txBox="1">
            <a:spLocks/>
          </p:cNvSpPr>
          <p:nvPr/>
        </p:nvSpPr>
        <p:spPr>
          <a:xfrm>
            <a:off x="7589735" y="3560157"/>
            <a:ext cx="1844669" cy="1642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obC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+mn-lt"/>
              </a:rPr>
              <a:t>Chile sede de grandes eventos deportivos y de grandes deportistas de cara a </a:t>
            </a:r>
            <a:r>
              <a:rPr lang="es-ES" sz="1400" dirty="0" err="1">
                <a:latin typeface="+mn-lt"/>
              </a:rPr>
              <a:t>Stgo</a:t>
            </a:r>
            <a:r>
              <a:rPr lang="es-ES" sz="1400" dirty="0">
                <a:latin typeface="+mn-lt"/>
              </a:rPr>
              <a:t> 2023</a:t>
            </a:r>
            <a:endParaRPr lang="es-CL" sz="1400" dirty="0">
              <a:latin typeface="+mn-lt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622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Ejes Programáticos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3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20</a:t>
            </a:fld>
            <a:endParaRPr lang="es-CL" dirty="0"/>
          </a:p>
        </p:txBody>
      </p:sp>
      <p:pic>
        <p:nvPicPr>
          <p:cNvPr id="11" name="Imagen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489345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01: Subsecretaría del Deporte</a:t>
            </a:r>
          </a:p>
          <a:p>
            <a:r>
              <a:rPr lang="es-CL" sz="2000" dirty="0">
                <a:solidFill>
                  <a:srgbClr val="7A7570"/>
                </a:solidFill>
              </a:rPr>
              <a:t>Ejecución Presupuestaria a Agosto de 2019</a:t>
            </a: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3644979" y="413181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3397842" y="495972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>
            <a:hlinkClick r:id="rId6" action="ppaction://hlinksldjump"/>
          </p:cNvPr>
          <p:cNvSpPr/>
          <p:nvPr/>
        </p:nvSpPr>
        <p:spPr>
          <a:xfrm>
            <a:off x="3451388" y="5161016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46296"/>
              </p:ext>
            </p:extLst>
          </p:nvPr>
        </p:nvGraphicFramePr>
        <p:xfrm>
          <a:off x="2421229" y="2083779"/>
          <a:ext cx="8118439" cy="3219671"/>
        </p:xfrm>
        <a:graphic>
          <a:graphicData uri="http://schemas.openxmlformats.org/drawingml/2006/table">
            <a:tbl>
              <a:tblPr/>
              <a:tblGrid>
                <a:gridCol w="36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0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Sub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Item</a:t>
                      </a:r>
                      <a:endParaRPr lang="es-CL" sz="10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Asig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CLASIFICACIÓN PRESUPUESTARIA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Presupuesto Vigente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Ejecución Efectiva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 Ejecución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 Ejecución 2018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Enero - Agosto 2019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Enero - Agosto 2018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(en $ 2019)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(en $ 2019)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(%)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(%)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GASTOS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7.972.370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4.360.479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54,9%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21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GASTOS EN PERSONAL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4.909.269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2.976.306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22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ES" sz="1050" u="none" strike="noStrike" kern="1200" dirty="0">
                          <a:effectLst/>
                          <a:latin typeface="+mj-lt"/>
                        </a:rPr>
                        <a:t>BIENES Y SERVICIOS DE CONSUMO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1.549.127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684.657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24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TRANSFERENCIAS CORRIENTES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1.370.485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660.194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 Sector Privado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Postulación Conjunta al Mundial de Fútbol 2030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03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A Otras Entidades Públicas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1.370.485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660.194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002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Comisión Nacional de Dopaje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591.911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290.803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003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Planes Deportivos Comunales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503.393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208.369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  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004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ES" sz="1050" u="none" strike="noStrike" kern="1200" dirty="0">
                          <a:effectLst/>
                          <a:latin typeface="+mj-lt"/>
                        </a:rPr>
                        <a:t>Promoción de la Actividad Física y Deporte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275.181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58,5%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41,3%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 dirty="0">
                          <a:effectLst/>
                          <a:latin typeface="+mj-lt"/>
                        </a:rPr>
                        <a:t>29</a:t>
                      </a:r>
                      <a:endParaRPr lang="es-CL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CL" sz="1050" u="none" strike="noStrike" kern="1200">
                          <a:effectLst/>
                          <a:latin typeface="+mj-lt"/>
                        </a:rPr>
                        <a:t>    </a:t>
                      </a:r>
                      <a:endParaRPr lang="es-CL" sz="105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s-ES" sz="1050" u="none" strike="noStrike" kern="1200" dirty="0">
                          <a:effectLst/>
                          <a:latin typeface="+mj-lt"/>
                        </a:rPr>
                        <a:t>ADQUISICIÓN DE ACTIVOS NO FINANCIEROS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05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143.489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28,8%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71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21</a:t>
            </a:fld>
            <a:endParaRPr lang="es-CL" dirty="0"/>
          </a:p>
        </p:txBody>
      </p:sp>
      <p:pic>
        <p:nvPicPr>
          <p:cNvPr id="11" name="Imagen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489345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Programa 01: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Ejecución Presupuestaria a Agosto de 2019</a:t>
            </a: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3644979" y="413181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3397842" y="495972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>
            <a:hlinkClick r:id="rId6" action="ppaction://hlinksldjump"/>
          </p:cNvPr>
          <p:cNvSpPr/>
          <p:nvPr/>
        </p:nvSpPr>
        <p:spPr>
          <a:xfrm>
            <a:off x="3451388" y="5161016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81513"/>
              </p:ext>
            </p:extLst>
          </p:nvPr>
        </p:nvGraphicFramePr>
        <p:xfrm>
          <a:off x="3054712" y="1251394"/>
          <a:ext cx="7307999" cy="5293895"/>
        </p:xfrm>
        <a:graphic>
          <a:graphicData uri="http://schemas.openxmlformats.org/drawingml/2006/table">
            <a:tbl>
              <a:tblPr/>
              <a:tblGrid>
                <a:gridCol w="1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PRESUPUESTARIA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Vigente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Efectiva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2018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Agosto 2019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Agosto 2018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$ 2019)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$ 2019)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58"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89"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119.240.841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68.701.161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89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23.184.243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14.013.464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89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3.521.527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1.901.965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89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42.150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68.309.827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41.375.177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52.550.412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32.635.382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Deporte de Rendimiento Convencional y Paralímpico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18.726.466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13.914.193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Art.5° Letra e) D.L. 1.298 y Ley 19.135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Art.1° Ley 19.135 C.O.CH.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276.737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276.737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 1° Ley 19.135 Fed. D. Nacional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1.798.792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1.657.252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Art. Unico Ley N° 19.909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176.775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 - 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531.430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510.426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Participación Privado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62.738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38.488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Competencias Deportivas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12.590.266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4.621.026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Normalización de Infraestructura Deportiva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272.947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Crecer en Movimiento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242.014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Capacitación y Acreditación Deportiva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378.480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79.078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Recintos Deportivos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7.988.779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4.618.444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a la Carrera Deportiva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3.879.864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2.453.831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Juegos Panamericanos y Parapanamericanos 2023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5.021.770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4.173.675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15.759.415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8.739.795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057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Participación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8.325.488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4.359.940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058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Saneamiento de Títulos de Propiedad Deportiva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224.869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224.869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Crecer en Movimiento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7.209.058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4.154.986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552.508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221.420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430.380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266.767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INVERSION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8.329.984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840.774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PRESTAMOS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148.376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14.555.704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9.915.466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8711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166.142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166.128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725" marR="5725" marT="57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0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22</a:t>
            </a:fld>
            <a:endParaRPr lang="es-CL" dirty="0"/>
          </a:p>
        </p:txBody>
      </p:sp>
      <p:pic>
        <p:nvPicPr>
          <p:cNvPr id="11" name="Imagen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489345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Programa 02: Fondo Nacional para el Fomento del Deporte</a:t>
            </a:r>
          </a:p>
          <a:p>
            <a:r>
              <a:rPr lang="es-CL" sz="2000" dirty="0">
                <a:solidFill>
                  <a:srgbClr val="7A7570"/>
                </a:solidFill>
              </a:rPr>
              <a:t>Ejecución Presupuestaria a Agosto de 2019</a:t>
            </a: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3644979" y="413181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3397842" y="495972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>
            <a:hlinkClick r:id="rId6" action="ppaction://hlinksldjump"/>
          </p:cNvPr>
          <p:cNvSpPr/>
          <p:nvPr/>
        </p:nvSpPr>
        <p:spPr>
          <a:xfrm>
            <a:off x="3451388" y="5161016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17284"/>
              </p:ext>
            </p:extLst>
          </p:nvPr>
        </p:nvGraphicFramePr>
        <p:xfrm>
          <a:off x="1352371" y="1898255"/>
          <a:ext cx="9461499" cy="3743325"/>
        </p:xfrm>
        <a:graphic>
          <a:graphicData uri="http://schemas.openxmlformats.org/drawingml/2006/table">
            <a:tbl>
              <a:tblPr/>
              <a:tblGrid>
                <a:gridCol w="24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6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8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Vigente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Efectiva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Agosto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- Agosto 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4.631.399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3.154.481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3.040.180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2.846.675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2.306.389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para 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Recreativo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de Competición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1.138.505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para 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316.791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Recreativo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529.872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de Competición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8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23</a:t>
            </a:fld>
            <a:endParaRPr lang="es-CL" dirty="0"/>
          </a:p>
        </p:txBody>
      </p:sp>
      <p:pic>
        <p:nvPicPr>
          <p:cNvPr id="11" name="Imagen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15103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Ejecución Presupuestaria 2018</a:t>
            </a:r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3644979" y="413181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3397842" y="495972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>
            <a:hlinkClick r:id="rId6" action="ppaction://hlinksldjump"/>
          </p:cNvPr>
          <p:cNvSpPr/>
          <p:nvPr/>
        </p:nvSpPr>
        <p:spPr>
          <a:xfrm>
            <a:off x="3451388" y="5161016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821499"/>
              </p:ext>
            </p:extLst>
          </p:nvPr>
        </p:nvGraphicFramePr>
        <p:xfrm>
          <a:off x="3026386" y="1872497"/>
          <a:ext cx="6153151" cy="3744912"/>
        </p:xfrm>
        <a:graphic>
          <a:graphicData uri="http://schemas.openxmlformats.org/drawingml/2006/table">
            <a:tbl>
              <a:tblPr firstRow="1"/>
              <a:tblGrid>
                <a:gridCol w="87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9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PRESUPUESTARIA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DICIEMBRE 2018 (en M$)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Presupuesto</a:t>
                      </a:r>
                      <a:b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Vigente</a:t>
                      </a:r>
                      <a:b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(A)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Ejecutado  (B)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 de Ejecución del Gasto 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EN PERSONAL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20.703.901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20.639.044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7.735.591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7.663.666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1.220.512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1.220.489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56.744.492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55.412.516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286.451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282.187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ADQUISION DE ACTIVOS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707.065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703.401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INVERSION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10.965.944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9.865.620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17.487.376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17.374.959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445.745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443.517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116.334.063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113.642.385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6349" marR="6349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79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844636" y="6356350"/>
            <a:ext cx="34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0BBDF-B2BB-441F-9D84-3CB84CEA8588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8100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Partida 26 – Ministerio del Deporte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Proyecto de Ley de Presupuestos 2020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40264"/>
              </p:ext>
            </p:extLst>
          </p:nvPr>
        </p:nvGraphicFramePr>
        <p:xfrm>
          <a:off x="920458" y="2780639"/>
          <a:ext cx="10515598" cy="132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50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u="none" strike="noStrike" dirty="0">
                          <a:effectLst/>
                        </a:rPr>
                        <a:t>Ministerio del Deporte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</a:rPr>
                        <a:t>Año 2019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Inicial + </a:t>
                      </a:r>
                      <a:r>
                        <a:rPr lang="es-ES" sz="1400" u="none" strike="noStrike" dirty="0" err="1">
                          <a:effectLst/>
                        </a:rPr>
                        <a:t>Reaj</a:t>
                      </a:r>
                      <a:r>
                        <a:rPr lang="es-ES" sz="1400" u="none" strike="noStrike" dirty="0">
                          <a:effectLst/>
                        </a:rPr>
                        <a:t>. + Leyes Esp. (en $ 2020)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</a:rPr>
                        <a:t>Año 2020 </a:t>
                      </a:r>
                      <a:br>
                        <a:rPr lang="es-ES" sz="1400" u="none" strike="noStrike">
                          <a:effectLst/>
                        </a:rPr>
                      </a:br>
                      <a:r>
                        <a:rPr lang="es-ES" sz="1400" u="none" strike="noStrike">
                          <a:effectLst/>
                        </a:rPr>
                        <a:t>Proyecto de Ley </a:t>
                      </a:r>
                      <a:br>
                        <a:rPr lang="es-ES" sz="1400" u="none" strike="noStrike">
                          <a:effectLst/>
                        </a:rPr>
                      </a:br>
                      <a:r>
                        <a:rPr lang="es-ES" sz="1400" u="none" strike="noStrike">
                          <a:effectLst/>
                        </a:rPr>
                        <a:t>(en $ 2020)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u="none" strike="noStrike">
                          <a:effectLst/>
                        </a:rPr>
                        <a:t>Variación</a:t>
                      </a:r>
                      <a:br>
                        <a:rPr lang="es-CL" sz="1400" u="none" strike="noStrike">
                          <a:effectLst/>
                        </a:rPr>
                      </a:br>
                      <a:r>
                        <a:rPr lang="es-CL" sz="1400" u="none" strike="noStrike">
                          <a:effectLst/>
                        </a:rPr>
                        <a:t> (en $ 2020)</a:t>
                      </a:r>
                      <a:endParaRPr lang="es-CL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u="none" strike="noStrike">
                          <a:effectLst/>
                        </a:rPr>
                        <a:t>Variación</a:t>
                      </a:r>
                      <a:br>
                        <a:rPr lang="es-CL" sz="1400" u="none" strike="noStrike">
                          <a:effectLst/>
                        </a:rPr>
                      </a:br>
                      <a:r>
                        <a:rPr lang="es-CL" sz="1400" u="none" strike="noStrike">
                          <a:effectLst/>
                        </a:rPr>
                        <a:t> (%)</a:t>
                      </a:r>
                      <a:endParaRPr lang="es-CL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u="none" strike="noStrike">
                          <a:effectLst/>
                        </a:rPr>
                        <a:t>CAP. 01: SUBSECRETARÍA DEL DEPORTE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7.978.114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/>
                        </a:rPr>
                        <a:t>8.142.587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164.473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2,1%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6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 dirty="0">
                          <a:effectLst/>
                        </a:rPr>
                        <a:t>CAP. 02: INSTITUTO NACIONAL DE DEPORTES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/>
                        </a:rPr>
                        <a:t>127.882.358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/>
                        </a:rPr>
                        <a:t>140.606.537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12.724.179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9,9%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135.860.472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148.749.124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12.888.652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9,5%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257" marR="9257" marT="92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hlinkClick r:id="rId3" action="ppaction://hlinksldjump"/>
          </p:cNvPr>
          <p:cNvSpPr/>
          <p:nvPr/>
        </p:nvSpPr>
        <p:spPr>
          <a:xfrm>
            <a:off x="320082" y="326170"/>
            <a:ext cx="1186745" cy="318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56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4</a:t>
            </a:fld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314361C-4F6E-4B10-BBE0-65EE87F08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67015"/>
              </p:ext>
            </p:extLst>
          </p:nvPr>
        </p:nvGraphicFramePr>
        <p:xfrm>
          <a:off x="1772290" y="1902425"/>
          <a:ext cx="8651208" cy="3553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373">
                  <a:extLst>
                    <a:ext uri="{9D8B030D-6E8A-4147-A177-3AD203B41FA5}">
                      <a16:colId xmlns:a16="http://schemas.microsoft.com/office/drawing/2014/main" val="2329953306"/>
                    </a:ext>
                  </a:extLst>
                </a:gridCol>
                <a:gridCol w="337373">
                  <a:extLst>
                    <a:ext uri="{9D8B030D-6E8A-4147-A177-3AD203B41FA5}">
                      <a16:colId xmlns:a16="http://schemas.microsoft.com/office/drawing/2014/main" val="2215731682"/>
                    </a:ext>
                  </a:extLst>
                </a:gridCol>
                <a:gridCol w="337373">
                  <a:extLst>
                    <a:ext uri="{9D8B030D-6E8A-4147-A177-3AD203B41FA5}">
                      <a16:colId xmlns:a16="http://schemas.microsoft.com/office/drawing/2014/main" val="722175995"/>
                    </a:ext>
                  </a:extLst>
                </a:gridCol>
                <a:gridCol w="3635383">
                  <a:extLst>
                    <a:ext uri="{9D8B030D-6E8A-4147-A177-3AD203B41FA5}">
                      <a16:colId xmlns:a16="http://schemas.microsoft.com/office/drawing/2014/main" val="2883606830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4276184613"/>
                    </a:ext>
                  </a:extLst>
                </a:gridCol>
                <a:gridCol w="989901">
                  <a:extLst>
                    <a:ext uri="{9D8B030D-6E8A-4147-A177-3AD203B41FA5}">
                      <a16:colId xmlns:a16="http://schemas.microsoft.com/office/drawing/2014/main" val="3695100715"/>
                    </a:ext>
                  </a:extLst>
                </a:gridCol>
                <a:gridCol w="1158349">
                  <a:extLst>
                    <a:ext uri="{9D8B030D-6E8A-4147-A177-3AD203B41FA5}">
                      <a16:colId xmlns:a16="http://schemas.microsoft.com/office/drawing/2014/main" val="729996576"/>
                    </a:ext>
                  </a:extLst>
                </a:gridCol>
                <a:gridCol w="722942">
                  <a:extLst>
                    <a:ext uri="{9D8B030D-6E8A-4147-A177-3AD203B41FA5}">
                      <a16:colId xmlns:a16="http://schemas.microsoft.com/office/drawing/2014/main" val="416653529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Subt</a:t>
                      </a:r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Asig</a:t>
                      </a:r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CLASIFICACIÓN</a:t>
                      </a:r>
                      <a:r>
                        <a:rPr lang="es-CL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PRESUPUESTARIA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 2019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1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Año 2020</a:t>
                      </a:r>
                      <a:endParaRPr lang="es-ES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459" marR="9459" marT="945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 Variación </a:t>
                      </a:r>
                      <a:endParaRPr lang="es-CL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1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 Variación </a:t>
                      </a:r>
                      <a:endParaRPr lang="es-CL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4851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 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Inicial + </a:t>
                      </a:r>
                      <a:r>
                        <a:rPr lang="es-CL" sz="1100" b="1" u="none" strike="noStrike" kern="1200" dirty="0" err="1">
                          <a:effectLst/>
                        </a:rPr>
                        <a:t>Reaj</a:t>
                      </a:r>
                      <a:r>
                        <a:rPr lang="es-CL" sz="1100" b="1" u="none" strike="noStrike" kern="1200" dirty="0">
                          <a:effectLst/>
                        </a:rPr>
                        <a:t>.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 Proyecto  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4155349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 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+Leyes Esp.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 de ley 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>
                          <a:effectLst/>
                        </a:rPr>
                        <a:t> </a:t>
                      </a:r>
                      <a:endParaRPr lang="es-CL" sz="11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 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16708815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 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(en $ 2020)</a:t>
                      </a: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r>
                        <a:rPr lang="es-CL" sz="1100" b="1" u="none" strike="noStrike" kern="1200" dirty="0">
                          <a:effectLst/>
                        </a:rPr>
                        <a:t>(en $ 2020)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 (en $ 2020)</a:t>
                      </a: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 (%)  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04959146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 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52449178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GASTOS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7.978.114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8.142.587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8889920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21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GASTOS EN PERSONAL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4.835.373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4.891.343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1622836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22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100" u="none" strike="noStrike" kern="1200">
                          <a:effectLst/>
                        </a:rPr>
                        <a:t>BIENES Y SERVICIOS DE CONSUMO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1.589.404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1.544.483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-44.921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6452840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24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TRANSFERENCIAS CORRIENTES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1.406.118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1.575.567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169.449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2305867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Sector Privado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123.120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02712697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Postulación Conjunta al Mundial de Fútbol 2030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123.120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75681257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03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A Otras Entidades Públicas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1.406.118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1.452.447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57482353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002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Comisión Nacional de Dopaje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607.301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602.667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80772891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003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Planes Deportivos Comunales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516.481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510.320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86103803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  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004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100" u="none" strike="noStrike" kern="1200" dirty="0">
                          <a:effectLst/>
                        </a:rPr>
                        <a:t>Promoción de la Actividad Física y Deporte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282.336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339.460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77071372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effectLst/>
                        </a:rPr>
                        <a:t>29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>
                          <a:effectLst/>
                        </a:rPr>
                        <a:t>    </a:t>
                      </a:r>
                      <a:endParaRPr lang="es-CL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100" u="none" strike="noStrike" kern="1200">
                          <a:effectLst/>
                        </a:rPr>
                        <a:t>ADQUISICIÓN DE ACTIVOS NO FINANCIEROS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147.220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131.194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-10,9%</a:t>
                      </a: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5514663"/>
                  </a:ext>
                </a:extLst>
              </a:tr>
            </a:tbl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81007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01: Subsecretaría del Deporte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Proyecto de Ley de Presupuestos 2020 – Ministerio del Deporte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Rectángulo redondeado 7">
            <a:hlinkClick r:id="rId3" action="ppaction://hlinksldjump"/>
          </p:cNvPr>
          <p:cNvSpPr/>
          <p:nvPr/>
        </p:nvSpPr>
        <p:spPr>
          <a:xfrm>
            <a:off x="320082" y="339049"/>
            <a:ext cx="1186745" cy="318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16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5</a:t>
            </a:fld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15103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Programa 01: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Proyecto de Ley de Presupuestos 2020 – Ministerio del Deporte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0EF033E-B6F6-49E6-BCC7-9556648B8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36153"/>
              </p:ext>
            </p:extLst>
          </p:nvPr>
        </p:nvGraphicFramePr>
        <p:xfrm>
          <a:off x="1802726" y="1809069"/>
          <a:ext cx="8619808" cy="373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28">
                  <a:extLst>
                    <a:ext uri="{9D8B030D-6E8A-4147-A177-3AD203B41FA5}">
                      <a16:colId xmlns:a16="http://schemas.microsoft.com/office/drawing/2014/main" val="592841298"/>
                    </a:ext>
                  </a:extLst>
                </a:gridCol>
                <a:gridCol w="3591736">
                  <a:extLst>
                    <a:ext uri="{9D8B030D-6E8A-4147-A177-3AD203B41FA5}">
                      <a16:colId xmlns:a16="http://schemas.microsoft.com/office/drawing/2014/main" val="3679336773"/>
                    </a:ext>
                  </a:extLst>
                </a:gridCol>
                <a:gridCol w="1259254">
                  <a:extLst>
                    <a:ext uri="{9D8B030D-6E8A-4147-A177-3AD203B41FA5}">
                      <a16:colId xmlns:a16="http://schemas.microsoft.com/office/drawing/2014/main" val="3523121687"/>
                    </a:ext>
                  </a:extLst>
                </a:gridCol>
                <a:gridCol w="1259254">
                  <a:extLst>
                    <a:ext uri="{9D8B030D-6E8A-4147-A177-3AD203B41FA5}">
                      <a16:colId xmlns:a16="http://schemas.microsoft.com/office/drawing/2014/main" val="4187345239"/>
                    </a:ext>
                  </a:extLst>
                </a:gridCol>
                <a:gridCol w="1259254">
                  <a:extLst>
                    <a:ext uri="{9D8B030D-6E8A-4147-A177-3AD203B41FA5}">
                      <a16:colId xmlns:a16="http://schemas.microsoft.com/office/drawing/2014/main" val="3289155719"/>
                    </a:ext>
                  </a:extLst>
                </a:gridCol>
                <a:gridCol w="858582">
                  <a:extLst>
                    <a:ext uri="{9D8B030D-6E8A-4147-A177-3AD203B41FA5}">
                      <a16:colId xmlns:a16="http://schemas.microsoft.com/office/drawing/2014/main" val="2529403239"/>
                    </a:ext>
                  </a:extLst>
                </a:gridCol>
              </a:tblGrid>
              <a:tr h="463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Subt</a:t>
                      </a:r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CLASIFICACIÓN</a:t>
                      </a:r>
                      <a:r>
                        <a:rPr lang="es-CL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PRESUPUESTARIA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Año 2019 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Año 2020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Variación 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Variación </a:t>
                      </a:r>
                      <a:endParaRPr lang="es-C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05458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ctr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Inicial + </a:t>
                      </a:r>
                      <a:r>
                        <a:rPr lang="es-CL" sz="1100" b="1" u="none" strike="noStrike" kern="1200" dirty="0" err="1">
                          <a:effectLst/>
                        </a:rPr>
                        <a:t>Reaj</a:t>
                      </a:r>
                      <a:r>
                        <a:rPr lang="es-CL" sz="1100" b="1" u="none" strike="noStrike" kern="1200" dirty="0">
                          <a:effectLst/>
                        </a:rPr>
                        <a:t>.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 Proyecto  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31706829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+Leyes Esp.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 de ley 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>
                          <a:effectLst/>
                        </a:rPr>
                        <a:t> </a:t>
                      </a:r>
                      <a:endParaRPr lang="es-CL" sz="11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100" b="1" u="none" strike="noStrike" kern="1200" dirty="0">
                          <a:effectLst/>
                        </a:rPr>
                        <a:t> 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082753717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>
                          <a:effectLst/>
                          <a:latin typeface="+mn-lt"/>
                        </a:rPr>
                        <a:t>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(en $ 2020)</a:t>
                      </a: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r>
                        <a:rPr lang="es-CL" sz="1100" b="1" u="none" strike="noStrike" kern="1200" dirty="0">
                          <a:effectLst/>
                        </a:rPr>
                        <a:t>(en $ 2020)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 (en $ 2020)</a:t>
                      </a:r>
                      <a:r>
                        <a:rPr lang="es-CL" sz="1100" u="none" strike="noStrike" kern="1200" dirty="0">
                          <a:effectLst/>
                        </a:rPr>
                        <a:t> 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u="none" strike="noStrike" kern="1200" dirty="0">
                          <a:effectLst/>
                        </a:rPr>
                        <a:t> (%)  </a:t>
                      </a:r>
                      <a:endParaRPr lang="es-CL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651824405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8257511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 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  <a:latin typeface="+mn-lt"/>
                        </a:rPr>
                        <a:t>GASTOS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123.147.015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136.152.946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13.005.931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519769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 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662082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GASTOS EN PERSONAL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22.052.130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22.539.712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5809709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+mn-lt"/>
                        </a:rPr>
                        <a:t>BIENES Y SERVICIOS DE CONSUMO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3.613.087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3.432.433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-180.654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963979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PRESTACIONES DE SEGURIDAD SOCIAL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1845466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TRANSFERENCIAS CORRIENTES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71.434.545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74.059.105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43345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INTEGROS AL FISCO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305279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GASTOS CORRIENTES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818108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  <a:latin typeface="+mn-lt"/>
                        </a:rPr>
                        <a:t>ADQUISICIÓN DE ACTIVOS NO FINANCIEROS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628.659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2801847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INICIATIVAS DE INVERSIÓN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10.060.386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22.488.146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12.427.760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741651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TRANSFERENCIAS DE CAPITAL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14.934.152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12.393.772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-2.540.380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8911760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34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  <a:latin typeface="+mn-lt"/>
                        </a:rPr>
                        <a:t>SERVICIO DE LA DEUDA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7731056"/>
                  </a:ext>
                </a:extLst>
              </a:tr>
            </a:tbl>
          </a:graphicData>
        </a:graphic>
      </p:graphicFrame>
      <p:sp>
        <p:nvSpPr>
          <p:cNvPr id="9" name="Rectángulo redondeado 8">
            <a:hlinkClick r:id="rId3" action="ppaction://hlinksldjump"/>
          </p:cNvPr>
          <p:cNvSpPr/>
          <p:nvPr/>
        </p:nvSpPr>
        <p:spPr>
          <a:xfrm>
            <a:off x="3644979" y="413181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4" action="ppaction://hlinksldjump"/>
          </p:cNvPr>
          <p:cNvSpPr/>
          <p:nvPr/>
        </p:nvSpPr>
        <p:spPr>
          <a:xfrm>
            <a:off x="3397842" y="495972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>
            <a:hlinkClick r:id="rId5" action="ppaction://hlinksldjump"/>
          </p:cNvPr>
          <p:cNvSpPr/>
          <p:nvPr/>
        </p:nvSpPr>
        <p:spPr>
          <a:xfrm>
            <a:off x="3451388" y="5161016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>
            <a:hlinkClick r:id="rId6" action="ppaction://hlinksldjump"/>
          </p:cNvPr>
          <p:cNvSpPr/>
          <p:nvPr/>
        </p:nvSpPr>
        <p:spPr>
          <a:xfrm>
            <a:off x="320082" y="661024"/>
            <a:ext cx="1186745" cy="318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15103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Programa 02: Fondo Nacional para el Fomento del Deporte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Proyecto de Ley de Presupuestos 2020 – Ministerio del Deporte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1687"/>
              </p:ext>
            </p:extLst>
          </p:nvPr>
        </p:nvGraphicFramePr>
        <p:xfrm>
          <a:off x="1381726" y="1872497"/>
          <a:ext cx="9461499" cy="3832618"/>
        </p:xfrm>
        <a:graphic>
          <a:graphicData uri="http://schemas.openxmlformats.org/drawingml/2006/table">
            <a:tbl>
              <a:tblPr firstRow="1"/>
              <a:tblGrid>
                <a:gridCol w="24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4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6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8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Inicial+Reaj.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+Leyes Esp.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$ 2020)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61"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4.735.343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03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4.495.611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4.228.123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2.439.797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2.959.686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para 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Recreativo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de Competición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1.268.437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-787.377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para el Deporte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385.621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-339.146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Recreativo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449.196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Deporte de Competición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Rectángulo redondeado 8">
            <a:hlinkClick r:id="rId3" action="ppaction://hlinksldjump"/>
          </p:cNvPr>
          <p:cNvSpPr/>
          <p:nvPr/>
        </p:nvSpPr>
        <p:spPr>
          <a:xfrm>
            <a:off x="320082" y="661024"/>
            <a:ext cx="1186745" cy="318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12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63" y="1357704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7A7570"/>
                </a:solidFill>
              </a:rPr>
              <a:t>Proyecto de Ley de Presupuestos 2020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8072" y="6276267"/>
            <a:ext cx="4106334" cy="396376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7A7570"/>
                </a:solidFill>
              </a:rPr>
              <a:t>Santiago, 14 de Octubre de 2019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67" y="6357733"/>
            <a:ext cx="478945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7</a:t>
            </a:fld>
            <a:endParaRPr lang="es-CL" dirty="0"/>
          </a:p>
        </p:txBody>
      </p:sp>
      <p:sp>
        <p:nvSpPr>
          <p:cNvPr id="9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 txBox="1">
            <a:spLocks/>
          </p:cNvSpPr>
          <p:nvPr/>
        </p:nvSpPr>
        <p:spPr>
          <a:xfrm>
            <a:off x="2919378" y="4399274"/>
            <a:ext cx="6681687" cy="39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7A7570"/>
                </a:solidFill>
              </a:rPr>
              <a:t>Partida 26: Ministerio del Deporte</a:t>
            </a:r>
          </a:p>
          <a:p>
            <a:endParaRPr lang="es-CL" sz="2000" dirty="0">
              <a:solidFill>
                <a:srgbClr val="7A757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1832" y="6240529"/>
            <a:ext cx="6440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>
                <a:solidFill>
                  <a:srgbClr val="7A7570"/>
                </a:solidFill>
              </a:rPr>
              <a:t>Subsecretaría del Deporte | Instituto Nacional de Deportes</a:t>
            </a:r>
          </a:p>
        </p:txBody>
      </p:sp>
    </p:spTree>
    <p:extLst>
      <p:ext uri="{BB962C8B-B14F-4D97-AF65-F5344CB8AC3E}">
        <p14:creationId xmlns:p14="http://schemas.microsoft.com/office/powerpoint/2010/main" val="308982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63" y="1357704"/>
            <a:ext cx="9144000" cy="2387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7A7570"/>
                </a:solidFill>
              </a:rPr>
              <a:t>Anexos: Proyecto de Ley de Presupuestos 2020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8072" y="6276267"/>
            <a:ext cx="4106334" cy="396376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7A7570"/>
                </a:solidFill>
              </a:rPr>
              <a:t>Santiago, 14 de Octubre de 2019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6E43F8-BF7E-4608-94DC-D26A0097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67" y="6357733"/>
            <a:ext cx="478945" cy="365125"/>
          </a:xfrm>
        </p:spPr>
        <p:txBody>
          <a:bodyPr/>
          <a:lstStyle/>
          <a:p>
            <a:fld id="{8690BBDF-B2BB-441F-9D84-3CB84CEA8588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Subtítulo 7">
            <a:extLst>
              <a:ext uri="{FF2B5EF4-FFF2-40B4-BE49-F238E27FC236}">
                <a16:creationId xmlns:a16="http://schemas.microsoft.com/office/drawing/2014/main" id="{D0C8CC93-4D82-4F7F-9F65-D15F92E6FB04}"/>
              </a:ext>
            </a:extLst>
          </p:cNvPr>
          <p:cNvSpPr txBox="1">
            <a:spLocks/>
          </p:cNvSpPr>
          <p:nvPr/>
        </p:nvSpPr>
        <p:spPr>
          <a:xfrm>
            <a:off x="2919378" y="4399274"/>
            <a:ext cx="6681687" cy="39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7A7570"/>
                </a:solidFill>
              </a:rPr>
              <a:t>Partida 26: Ministerio del Deporte</a:t>
            </a:r>
          </a:p>
          <a:p>
            <a:endParaRPr lang="es-CL" sz="2000" dirty="0">
              <a:solidFill>
                <a:srgbClr val="7A757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21832" y="6240529"/>
            <a:ext cx="6440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>
                <a:solidFill>
                  <a:srgbClr val="7A7570"/>
                </a:solidFill>
              </a:rPr>
              <a:t>Subsecretaría del Deporte | Instituto Nacional de Deportes</a:t>
            </a:r>
          </a:p>
        </p:txBody>
      </p:sp>
    </p:spTree>
    <p:extLst>
      <p:ext uri="{BB962C8B-B14F-4D97-AF65-F5344CB8AC3E}">
        <p14:creationId xmlns:p14="http://schemas.microsoft.com/office/powerpoint/2010/main" val="299601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7623F-7E0A-407F-A727-7F91225A5C62}"/>
              </a:ext>
            </a:extLst>
          </p:cNvPr>
          <p:cNvSpPr/>
          <p:nvPr/>
        </p:nvSpPr>
        <p:spPr>
          <a:xfrm>
            <a:off x="0" y="6640639"/>
            <a:ext cx="6418521" cy="100403"/>
          </a:xfrm>
          <a:prstGeom prst="rect">
            <a:avLst/>
          </a:prstGeom>
          <a:solidFill>
            <a:srgbClr val="32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D3DF99-946A-4976-BDB2-45DAEBD06916}"/>
              </a:ext>
            </a:extLst>
          </p:cNvPr>
          <p:cNvSpPr/>
          <p:nvPr/>
        </p:nvSpPr>
        <p:spPr>
          <a:xfrm>
            <a:off x="5773479" y="6640639"/>
            <a:ext cx="6418521" cy="100403"/>
          </a:xfrm>
          <a:prstGeom prst="rect">
            <a:avLst/>
          </a:prstGeom>
          <a:solidFill>
            <a:srgbClr val="E8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477925F3-B9FB-40F3-92C7-5871A6EB905A}"/>
              </a:ext>
            </a:extLst>
          </p:cNvPr>
          <p:cNvSpPr txBox="1">
            <a:spLocks/>
          </p:cNvSpPr>
          <p:nvPr/>
        </p:nvSpPr>
        <p:spPr>
          <a:xfrm>
            <a:off x="11685864" y="6356350"/>
            <a:ext cx="50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0BBDF-B2BB-441F-9D84-3CB84CEA8588}" type="slidenum">
              <a:rPr lang="es-CL" smtClean="0"/>
              <a:pPr/>
              <a:t>9</a:t>
            </a:fld>
            <a:endParaRPr lang="es-CL" dirty="0"/>
          </a:p>
        </p:txBody>
      </p:sp>
      <p:pic>
        <p:nvPicPr>
          <p:cNvPr id="11" name="Imagen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8" y="71020"/>
            <a:ext cx="1412815" cy="457616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93C7C9B9-8271-4F82-ADF9-F306951F4410}"/>
              </a:ext>
            </a:extLst>
          </p:cNvPr>
          <p:cNvSpPr txBox="1">
            <a:spLocks/>
          </p:cNvSpPr>
          <p:nvPr/>
        </p:nvSpPr>
        <p:spPr>
          <a:xfrm>
            <a:off x="223339" y="-515103"/>
            <a:ext cx="9760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>
                <a:solidFill>
                  <a:srgbClr val="7A7570"/>
                </a:solidFill>
              </a:rPr>
              <a:t>Capítulo 02: Instituto Nacional de Deportes 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Programa 01 – Subtítulo 24: Transferencias Corrientes</a:t>
            </a:r>
          </a:p>
          <a:p>
            <a:r>
              <a:rPr lang="es-CL" sz="2000" dirty="0">
                <a:solidFill>
                  <a:srgbClr val="7A7570"/>
                </a:solidFill>
              </a:rPr>
              <a:t>Proyecto de Ley de Presupuestos 2020 – Ministerio del Deporte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65308"/>
              </p:ext>
            </p:extLst>
          </p:nvPr>
        </p:nvGraphicFramePr>
        <p:xfrm>
          <a:off x="2107697" y="1559052"/>
          <a:ext cx="8082508" cy="4611574"/>
        </p:xfrm>
        <a:graphic>
          <a:graphicData uri="http://schemas.openxmlformats.org/drawingml/2006/table">
            <a:tbl>
              <a:tblPr firstRow="1"/>
              <a:tblGrid>
                <a:gridCol w="28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Sub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Ítem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Asig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CLASIFICACIÓN PRESUPUESTARIA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Año 2019 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Año 2020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Variación 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Variación 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Inicial+Reaj.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 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+Leyes Esp.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Ley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(en $ 2020)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(en $ 2020)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(en $ 2020)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(%)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6"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TRANSFERENCIAS CORRIENTES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71.434.545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74.059.105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2.624.560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Sector Privado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55.265.385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57.329.230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2.063.845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del Deporte de Rendimiento Convencional y Paralímpico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20.562.017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20.484.096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-77.921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Art.5° Letra e) D.L. 1.298 y Ley 19.135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6.443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6.443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Art.1° Ley 19.135 C.O.CH.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283.932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283.932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Art. 1° Ley 19.135 Fed. D. Nacional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1.845.561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1.845.561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Art. Unico Ley N° 19.909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181.371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181.371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 - 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545.247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545.247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Deporte Participación Privado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64.369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-64.369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Nacional de Competencias Deportivas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12.917.613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11.416.529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-1.501.084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-11,6%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Normalización de Infraestructura Deportiva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892.642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673.061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-219.581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-24,6%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Crecer en Movimiento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248.306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124.153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-124.153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Nacional de Capacitación y Acreditación Deportiva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388.320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347.728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-40.592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-10,5%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de Recintos Deportivos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8.196.487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8.613.191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416.704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Asistencia a la Carrera Deportiva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3.980.740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4.134.640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153.900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Juegos Panamericanos y Parapanamericanos 2023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5.152.336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8.512.196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3.359.860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65,2%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COPACHI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161.082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161.082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Otras Entidades Públicas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16.169.160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16.729.875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560.715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057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Deporte Participación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8.541.951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8.516.420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-25.531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058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Saneamiento de Títulos de Propiedad Deportiva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230.716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219.180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-11.536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-5,0%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059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061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Crecer en Movimiento 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7.396.494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7.994.275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597.781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7732" marR="7732" marT="773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" name="Rectángulo redondeado 1">
            <a:hlinkClick r:id="rId4" action="ppaction://hlinksldjump"/>
          </p:cNvPr>
          <p:cNvSpPr/>
          <p:nvPr/>
        </p:nvSpPr>
        <p:spPr>
          <a:xfrm>
            <a:off x="6025716" y="3053470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>
            <a:hlinkClick r:id="rId5" action="ppaction://hlinksldjump"/>
          </p:cNvPr>
          <p:cNvSpPr/>
          <p:nvPr/>
        </p:nvSpPr>
        <p:spPr>
          <a:xfrm>
            <a:off x="4503862" y="5008912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>
            <a:hlinkClick r:id="rId6" action="ppaction://hlinksldjump"/>
          </p:cNvPr>
          <p:cNvSpPr/>
          <p:nvPr/>
        </p:nvSpPr>
        <p:spPr>
          <a:xfrm>
            <a:off x="5103799" y="518803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>
            <a:hlinkClick r:id="rId7" action="ppaction://hlinksldjump"/>
          </p:cNvPr>
          <p:cNvSpPr/>
          <p:nvPr/>
        </p:nvSpPr>
        <p:spPr>
          <a:xfrm>
            <a:off x="3747754" y="5991499"/>
            <a:ext cx="785610" cy="179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981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2830</Words>
  <Application>Microsoft Office PowerPoint</Application>
  <PresentationFormat>Panorámica</PresentationFormat>
  <Paragraphs>1374</Paragraphs>
  <Slides>23</Slides>
  <Notes>4</Notes>
  <HiddenSlides>16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gobCL</vt:lpstr>
      <vt:lpstr>Symbol</vt:lpstr>
      <vt:lpstr>Tema de Office</vt:lpstr>
      <vt:lpstr>Hoja de cálculo</vt:lpstr>
      <vt:lpstr>Proyecto de Ley de Presupuestos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de Ley de Presupuestos 2020</vt:lpstr>
      <vt:lpstr>Anexos: Proyecto de Ley de Presupuestos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2020 MINISTERIO DEL DEPORTE</dc:title>
  <dc:creator>José Ignacio Mayo González</dc:creator>
  <cp:lastModifiedBy>Matias Ignacio Rivadeneira Castro</cp:lastModifiedBy>
  <cp:revision>128</cp:revision>
  <dcterms:created xsi:type="dcterms:W3CDTF">2019-10-07T19:47:01Z</dcterms:created>
  <dcterms:modified xsi:type="dcterms:W3CDTF">2019-10-15T15:12:49Z</dcterms:modified>
</cp:coreProperties>
</file>