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56" r:id="rId9"/>
    <p:sldMasterId id="2147483768" r:id="rId10"/>
    <p:sldMasterId id="2147483780" r:id="rId11"/>
    <p:sldMasterId id="2147483792" r:id="rId12"/>
  </p:sldMasterIdLst>
  <p:notesMasterIdLst>
    <p:notesMasterId r:id="rId55"/>
  </p:notesMasterIdLst>
  <p:sldIdLst>
    <p:sldId id="256" r:id="rId13"/>
    <p:sldId id="291" r:id="rId14"/>
    <p:sldId id="292" r:id="rId15"/>
    <p:sldId id="315" r:id="rId16"/>
    <p:sldId id="298" r:id="rId17"/>
    <p:sldId id="299" r:id="rId18"/>
    <p:sldId id="301" r:id="rId19"/>
    <p:sldId id="302" r:id="rId20"/>
    <p:sldId id="303" r:id="rId21"/>
    <p:sldId id="304" r:id="rId22"/>
    <p:sldId id="310" r:id="rId23"/>
    <p:sldId id="311" r:id="rId24"/>
    <p:sldId id="306" r:id="rId25"/>
    <p:sldId id="316" r:id="rId26"/>
    <p:sldId id="294" r:id="rId27"/>
    <p:sldId id="295" r:id="rId28"/>
    <p:sldId id="296" r:id="rId29"/>
    <p:sldId id="309" r:id="rId30"/>
    <p:sldId id="297" r:id="rId31"/>
    <p:sldId id="329" r:id="rId32"/>
    <p:sldId id="257" r:id="rId33"/>
    <p:sldId id="258" r:id="rId34"/>
    <p:sldId id="290" r:id="rId35"/>
    <p:sldId id="317" r:id="rId36"/>
    <p:sldId id="265" r:id="rId37"/>
    <p:sldId id="263" r:id="rId38"/>
    <p:sldId id="267" r:id="rId39"/>
    <p:sldId id="268" r:id="rId40"/>
    <p:sldId id="318" r:id="rId41"/>
    <p:sldId id="269" r:id="rId42"/>
    <p:sldId id="320" r:id="rId43"/>
    <p:sldId id="319" r:id="rId44"/>
    <p:sldId id="321" r:id="rId45"/>
    <p:sldId id="322" r:id="rId46"/>
    <p:sldId id="324" r:id="rId47"/>
    <p:sldId id="326" r:id="rId48"/>
    <p:sldId id="327" r:id="rId49"/>
    <p:sldId id="288" r:id="rId50"/>
    <p:sldId id="278" r:id="rId51"/>
    <p:sldId id="284" r:id="rId52"/>
    <p:sldId id="328" r:id="rId53"/>
    <p:sldId id="282" r:id="rId54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BD"/>
    <a:srgbClr val="FFD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>
      <p:cViewPr varScale="1">
        <p:scale>
          <a:sx n="58" d="100"/>
          <a:sy n="58" d="100"/>
        </p:scale>
        <p:origin x="132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9752F-D799-4F7B-87CC-45F96AFA4EDC}" type="datetimeFigureOut">
              <a:rPr lang="es-CL" smtClean="0"/>
              <a:t>17-07-2017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FD66C-B3D9-43A7-8130-A154C2C3CD6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451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320903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742887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164869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586851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 hangingPunct="1"/>
            <a:fld id="{43FF2FFC-2519-4613-859F-F9468292E62B}" type="slidenum">
              <a:rPr lang="es-ES" altLang="es-CL">
                <a:solidFill>
                  <a:srgbClr val="000000"/>
                </a:solidFill>
                <a:ea typeface="DejaVu Sans" charset="0"/>
                <a:cs typeface="DejaVu Sans" charset="0"/>
              </a:rPr>
              <a:pPr eaLnBrk="1" hangingPunct="1"/>
              <a:t>11</a:t>
            </a:fld>
            <a:endParaRPr lang="es-ES" altLang="es-CL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8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686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5" y="4342940"/>
            <a:ext cx="5487013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MX" altLang="es-CL" smtClean="0"/>
          </a:p>
        </p:txBody>
      </p:sp>
    </p:spTree>
    <p:extLst>
      <p:ext uri="{BB962C8B-B14F-4D97-AF65-F5344CB8AC3E}">
        <p14:creationId xmlns:p14="http://schemas.microsoft.com/office/powerpoint/2010/main" val="2721981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320903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742887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164869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586851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 hangingPunct="1"/>
            <a:fld id="{6770A046-518E-4B2A-95AA-547EA995DDE4}" type="slidenum">
              <a:rPr lang="es-ES" altLang="es-CL">
                <a:solidFill>
                  <a:srgbClr val="000000"/>
                </a:solidFill>
                <a:ea typeface="DejaVu Sans" charset="0"/>
                <a:cs typeface="DejaVu Sans" charset="0"/>
              </a:rPr>
              <a:pPr eaLnBrk="1" hangingPunct="1"/>
              <a:t>14</a:t>
            </a:fld>
            <a:endParaRPr lang="es-ES" altLang="es-CL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5" y="4342940"/>
            <a:ext cx="5487013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MX" altLang="es-CL" smtClean="0"/>
          </a:p>
        </p:txBody>
      </p:sp>
    </p:spTree>
    <p:extLst>
      <p:ext uri="{BB962C8B-B14F-4D97-AF65-F5344CB8AC3E}">
        <p14:creationId xmlns:p14="http://schemas.microsoft.com/office/powerpoint/2010/main" val="1338700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320903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742887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164869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586851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 hangingPunct="1"/>
            <a:fld id="{A106C2E6-AC46-45A9-8E29-F6FF0916F382}" type="slidenum">
              <a:rPr lang="es-ES" altLang="es-CL">
                <a:solidFill>
                  <a:srgbClr val="000000"/>
                </a:solidFill>
                <a:ea typeface="DejaVu Sans" charset="0"/>
                <a:cs typeface="DejaVu Sans" charset="0"/>
              </a:rPr>
              <a:pPr eaLnBrk="1" hangingPunct="1"/>
              <a:t>15</a:t>
            </a:fld>
            <a:endParaRPr lang="es-ES" altLang="es-CL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5" y="4342940"/>
            <a:ext cx="5487013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MX" altLang="es-CL" smtClean="0"/>
          </a:p>
        </p:txBody>
      </p:sp>
    </p:spTree>
    <p:extLst>
      <p:ext uri="{BB962C8B-B14F-4D97-AF65-F5344CB8AC3E}">
        <p14:creationId xmlns:p14="http://schemas.microsoft.com/office/powerpoint/2010/main" val="326414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320903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742887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164869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586851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 hangingPunct="1"/>
            <a:fld id="{7B3DD9C2-9C97-4CB3-A897-65D295E00089}" type="slidenum">
              <a:rPr lang="es-ES" altLang="es-CL">
                <a:solidFill>
                  <a:srgbClr val="000000"/>
                </a:solidFill>
                <a:ea typeface="DejaVu Sans" charset="0"/>
                <a:cs typeface="DejaVu Sans" charset="0"/>
              </a:rPr>
              <a:pPr eaLnBrk="1" hangingPunct="1"/>
              <a:t>16</a:t>
            </a:fld>
            <a:endParaRPr lang="es-ES" altLang="es-CL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5" y="4342940"/>
            <a:ext cx="5487013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MX" altLang="es-CL" smtClean="0"/>
          </a:p>
        </p:txBody>
      </p:sp>
    </p:spTree>
    <p:extLst>
      <p:ext uri="{BB962C8B-B14F-4D97-AF65-F5344CB8AC3E}">
        <p14:creationId xmlns:p14="http://schemas.microsoft.com/office/powerpoint/2010/main" val="3682199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320903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742887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164869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586851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 hangingPunct="1"/>
            <a:fld id="{70620DC3-B9BD-4179-ABEE-20A935503AC1}" type="slidenum">
              <a:rPr lang="es-ES" altLang="es-CL">
                <a:solidFill>
                  <a:srgbClr val="000000"/>
                </a:solidFill>
                <a:ea typeface="DejaVu Sans" charset="0"/>
                <a:cs typeface="DejaVu Sans" charset="0"/>
              </a:rPr>
              <a:pPr eaLnBrk="1" hangingPunct="1"/>
              <a:t>17</a:t>
            </a:fld>
            <a:endParaRPr lang="es-ES" altLang="es-CL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5" y="4342940"/>
            <a:ext cx="5487013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MX" altLang="es-CL" smtClean="0"/>
          </a:p>
        </p:txBody>
      </p:sp>
    </p:spTree>
    <p:extLst>
      <p:ext uri="{BB962C8B-B14F-4D97-AF65-F5344CB8AC3E}">
        <p14:creationId xmlns:p14="http://schemas.microsoft.com/office/powerpoint/2010/main" val="2283973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 hangingPunct="0"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320903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742887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164869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586851" indent="-210992" defTabSz="41465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843965" algn="l"/>
                <a:tab pos="1687930" algn="l"/>
                <a:tab pos="2531895" algn="l"/>
                <a:tab pos="3375860" algn="l"/>
                <a:tab pos="4219824" algn="l"/>
                <a:tab pos="5063789" algn="l"/>
                <a:tab pos="5907755" algn="l"/>
                <a:tab pos="6751720" algn="l"/>
                <a:tab pos="7595685" algn="l"/>
                <a:tab pos="8439649" algn="l"/>
                <a:tab pos="9283615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eaLnBrk="1" hangingPunct="1"/>
            <a:fld id="{6560A8A6-7BBA-4747-86C3-08CCEBD9B9BA}" type="slidenum">
              <a:rPr lang="es-ES" altLang="es-CL">
                <a:solidFill>
                  <a:srgbClr val="000000"/>
                </a:solidFill>
                <a:ea typeface="DejaVu Sans" charset="0"/>
                <a:cs typeface="DejaVu Sans" charset="0"/>
              </a:rPr>
              <a:pPr eaLnBrk="1" hangingPunct="1"/>
              <a:t>19</a:t>
            </a:fld>
            <a:endParaRPr lang="es-ES" altLang="es-CL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5" y="4342940"/>
            <a:ext cx="5487013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MX" altLang="es-CL" smtClean="0"/>
          </a:p>
        </p:txBody>
      </p:sp>
    </p:spTree>
    <p:extLst>
      <p:ext uri="{BB962C8B-B14F-4D97-AF65-F5344CB8AC3E}">
        <p14:creationId xmlns:p14="http://schemas.microsoft.com/office/powerpoint/2010/main" val="600566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/>
              <a:t>17-07-2017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3153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/>
              <a:t>17-07-2017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99818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983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418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118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101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8382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941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760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151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7109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/>
              <a:t>17-07-2017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2192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2940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061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781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637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0247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2908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027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169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497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548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9E1C-F3E0-49C1-8C1A-69A660CA8711}" type="datetimeFigureOut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17/07/2017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176E99F-09DF-4628-87CD-E9B0EF929805}" type="slidenum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7295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3911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5462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5600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3138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323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890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5091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298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73956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85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9E1C-F3E0-49C1-8C1A-69A660CA8711}" type="datetimeFigureOut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17/07/2017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176E99F-09DF-4628-87CD-E9B0EF929805}" type="slidenum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512183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079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2074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47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9E1C-F3E0-49C1-8C1A-69A660CA8711}" type="datetimeFigureOut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17/07/2017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6E99F-09DF-4628-87CD-E9B0EF929805}" type="slidenum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37039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9E1C-F3E0-49C1-8C1A-69A660CA8711}" type="datetimeFigureOut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17/07/2017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6E99F-09DF-4628-87CD-E9B0EF929805}" type="slidenum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28103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9E1C-F3E0-49C1-8C1A-69A660CA8711}" type="datetimeFigureOut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17/07/2017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176E99F-09DF-4628-87CD-E9B0EF929805}" type="slidenum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524478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9E1C-F3E0-49C1-8C1A-69A660CA8711}" type="datetimeFigureOut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17/07/2017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6E99F-09DF-4628-87CD-E9B0EF929805}" type="slidenum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730333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9E1C-F3E0-49C1-8C1A-69A660CA8711}" type="datetimeFigureOut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17/07/2017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6E99F-09DF-4628-87CD-E9B0EF929805}" type="slidenum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77062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9E1C-F3E0-49C1-8C1A-69A660CA8711}" type="datetimeFigureOut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17/07/2017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6E99F-09DF-4628-87CD-E9B0EF929805}" type="slidenum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87533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/>
              <a:t>17-07-2017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000409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9E1C-F3E0-49C1-8C1A-69A660CA8711}" type="datetimeFigureOut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17/07/2017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6E99F-09DF-4628-87CD-E9B0EF929805}" type="slidenum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55255596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9E1C-F3E0-49C1-8C1A-69A660CA8711}" type="datetimeFigureOut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17/07/2017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6E99F-09DF-4628-87CD-E9B0EF929805}" type="slidenum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68337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9E1C-F3E0-49C1-8C1A-69A660CA8711}" type="datetimeFigureOut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17/07/2017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6E99F-09DF-4628-87CD-E9B0EF929805}" type="slidenum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84339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91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13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21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590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419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949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3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/>
              <a:t>17-07-2017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5977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935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97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19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693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908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968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7354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557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633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718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/>
              <a:t>17-07-2017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07616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852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2682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6693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2203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99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45127-44DE-41C7-96FD-A679B2A2856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57845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AF0DE-6AA4-4411-BDF6-5977CF78626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89174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25B30-0592-4625-8311-D8F560931A5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06775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600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600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9234C-0137-412C-BD73-D8AD98D1361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33982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6D2AA-34F0-40A0-A911-1269F7B2776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3473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/>
              <a:t>17-07-2017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62309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D8C2B-DB01-443E-9BF4-2C563DB904A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263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649E1-B12A-4D2A-A01E-A5F421B9B0A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79077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37173-D6A4-4B1A-B4D1-3039E365560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50476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49847-625E-485C-A562-58955DC8025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6295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656B2-5C38-46DE-9388-A26026C30CF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55047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607218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607218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B33A0-1427-4939-80DA-DC0869ECC0D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024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266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386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668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043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/>
              <a:t>17-07-2017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74449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0454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3351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006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923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129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39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877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796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2242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68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/>
              <a:t>17-07-2017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913043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036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428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683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183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6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3713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572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583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677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3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/>
              <a:t>17-07-2017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41613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7588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6343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56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354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915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5020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8356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6746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131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40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/>
              <a:t>17-07-2017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6980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921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543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613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0934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341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13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905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2447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301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714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AC7DB-51C8-4E97-BEF4-E490CF5F5C51}" type="datetimeFigureOut">
              <a:rPr lang="es-CL" smtClean="0"/>
              <a:t>17-07-2017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D6E8B-6F7B-4AFE-BB58-87CABE6888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284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8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3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8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D859E1C-F3E0-49C1-8C1A-69A660CA8711}" type="datetimeFigureOut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17/07/2017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176E99F-09DF-4628-87CD-E9B0EF929805}" type="slidenum">
              <a:rPr lang="es-MX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MX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84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9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CL" smtClean="0"/>
              <a:t>Pulse para editar el formato del texto de título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CL" smtClean="0"/>
              <a:t>Pulse para editar los formatos del texto del esquema</a:t>
            </a:r>
          </a:p>
          <a:p>
            <a:pPr lvl="1"/>
            <a:r>
              <a:rPr lang="en-GB" altLang="es-CL" smtClean="0"/>
              <a:t>Segundo nivel del esquema</a:t>
            </a:r>
          </a:p>
          <a:p>
            <a:pPr lvl="2"/>
            <a:r>
              <a:rPr lang="en-GB" altLang="es-CL" smtClean="0"/>
              <a:t>Tercer nivel del esquema</a:t>
            </a:r>
          </a:p>
          <a:p>
            <a:pPr lvl="3"/>
            <a:r>
              <a:rPr lang="en-GB" altLang="es-CL" smtClean="0"/>
              <a:t>Cuarto nivel del esquema</a:t>
            </a:r>
          </a:p>
          <a:p>
            <a:pPr lvl="4"/>
            <a:r>
              <a:rPr lang="en-GB" altLang="es-CL" smtClean="0"/>
              <a:t>Quinto nivel del esquema</a:t>
            </a:r>
          </a:p>
          <a:p>
            <a:pPr lvl="4"/>
            <a:r>
              <a:rPr lang="en-GB" altLang="es-CL" smtClean="0"/>
              <a:t>Sexto nivel del esquema</a:t>
            </a:r>
          </a:p>
          <a:p>
            <a:pPr lvl="4"/>
            <a:r>
              <a:rPr lang="en-GB" altLang="es-CL" smtClean="0"/>
              <a:t>Séptimo nivel del esquema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s-MX">
              <a:solidFill>
                <a:srgbClr val="FFFFFF"/>
              </a:solidFill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s-MX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ea typeface="DejaVu Sans" charset="0"/>
                <a:cs typeface="DejaVu Sans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A2A11CC2-32A3-4C27-B17E-CCFFA2C88271}" type="slidenum">
              <a:rPr lang="es-ES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88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WenQuanYi Micro Hei" charset="0"/>
          <a:cs typeface="WenQuanYi Micro Hei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WenQuanYi Micro Hei" charset="0"/>
          <a:cs typeface="WenQuanYi Micro Hei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WenQuanYi Micro Hei" charset="0"/>
          <a:cs typeface="WenQuanYi Micro Hei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WenQuanYi Micro Hei" charset="0"/>
          <a:cs typeface="WenQuanYi Micro Hei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WenQuanYi Micro Hei" charset="0"/>
          <a:cs typeface="WenQuanYi Micro Hei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WenQuanYi Micro Hei" charset="0"/>
          <a:cs typeface="WenQuanYi Micro Hei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WenQuanYi Micro Hei" charset="0"/>
          <a:cs typeface="WenQuanYi Micro Hei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WenQuanYi Micro Hei" charset="0"/>
          <a:cs typeface="WenQuanYi Micro Hei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59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9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92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AC7DB-51C8-4E97-BEF4-E490CF5F5C5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17-07-2017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D6E8B-6F7B-4AFE-BB58-87CABE68884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01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26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0"/>
            <a:ext cx="582085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33" y="-744"/>
            <a:ext cx="5041774" cy="342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09443"/>
            <a:ext cx="4231966" cy="384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L11808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93204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058" y="1690255"/>
            <a:ext cx="2493963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5935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4869671"/>
            <a:ext cx="2089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341" y="5571996"/>
            <a:ext cx="2024062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06" y="3688555"/>
            <a:ext cx="19970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5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244" y="4869671"/>
            <a:ext cx="20891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5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51" y="3644105"/>
            <a:ext cx="208756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5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89" y="5509867"/>
            <a:ext cx="1201737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55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320" y="3931443"/>
            <a:ext cx="2290763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57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757" y="4568839"/>
            <a:ext cx="1782762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60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99" y="2457170"/>
            <a:ext cx="10541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62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733" y="2590030"/>
            <a:ext cx="2198687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63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834" y="3517120"/>
            <a:ext cx="146050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64" name="Picture 1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88" y="4712508"/>
            <a:ext cx="171926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" name="20 Imagen" descr="C:\Users\COSITA\Pictures\ISEF_Logo.pn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819" y="2574762"/>
            <a:ext cx="765334" cy="102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21 Imagen" descr="C:\Users\COSITA\Pictures\Logo isweeep_10years_.pn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767036"/>
            <a:ext cx="215519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3" name="Picture 9" descr="Imagen relacionada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5464175"/>
            <a:ext cx="9525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Imagen relacionada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834" y="5509867"/>
            <a:ext cx="1434487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371700"/>
              </p:ext>
            </p:extLst>
          </p:nvPr>
        </p:nvGraphicFramePr>
        <p:xfrm>
          <a:off x="0" y="-27384"/>
          <a:ext cx="9143999" cy="2235769"/>
        </p:xfrm>
        <a:graphic>
          <a:graphicData uri="http://schemas.openxmlformats.org/drawingml/2006/table">
            <a:tbl>
              <a:tblPr firstRow="1" firstCol="1" bandRow="1"/>
              <a:tblGrid>
                <a:gridCol w="3297180"/>
                <a:gridCol w="5846819"/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2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Participación Internacional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2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2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Países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BD"/>
                    </a:solidFill>
                  </a:tcPr>
                </a:tc>
              </a:tr>
              <a:tr h="15347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2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Niños, Niñas, Jóvenes y Profesores Chilenos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2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Argentina, Bélgica, Brasil, Canadá, Colombia, Emiratos Árabes Unidos, Eslovaquia, Estados Unidos, Francia, México, Sudáfrica, Perú, Túnez, Turquía, Paraguay, Rusia, </a:t>
                      </a:r>
                      <a:r>
                        <a:rPr lang="es-CL" sz="2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Uruguay</a:t>
                      </a:r>
                      <a:endParaRPr lang="es-CL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B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50009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284665"/>
              </p:ext>
            </p:extLst>
          </p:nvPr>
        </p:nvGraphicFramePr>
        <p:xfrm>
          <a:off x="0" y="116631"/>
          <a:ext cx="9110820" cy="64969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0117"/>
                <a:gridCol w="2281959"/>
                <a:gridCol w="2542577"/>
                <a:gridCol w="2666167"/>
              </a:tblGrid>
              <a:tr h="2137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FC MUNDIAL</a:t>
                      </a:r>
                      <a:endParaRPr lang="es-C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INSTITUCIÓN EDUCATIVA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ESTUDIANTES/PROFESOR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RECONOCIMIENTOS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</a:tr>
              <a:tr h="578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ISEF INTEL 1998</a:t>
                      </a:r>
                      <a:endParaRPr lang="es-CL" sz="14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Fort Worth, TX</a:t>
                      </a:r>
                      <a:endParaRPr lang="es-C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Colegio de La Salle, Talca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 </a:t>
                      </a:r>
                      <a:endParaRPr lang="es-C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Fernando Ávila </a:t>
                      </a:r>
                      <a:r>
                        <a:rPr lang="es-CL" sz="1400" dirty="0" err="1">
                          <a:effectLst/>
                        </a:rPr>
                        <a:t>Rencoret</a:t>
                      </a:r>
                      <a:endParaRPr lang="es-CL" sz="14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Roberto </a:t>
                      </a:r>
                      <a:r>
                        <a:rPr lang="es-CL" sz="1400" dirty="0" err="1">
                          <a:effectLst/>
                        </a:rPr>
                        <a:t>Morrinson</a:t>
                      </a:r>
                      <a:endParaRPr lang="es-CL" sz="14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Prof. Ma. Angélica Riquelme </a:t>
                      </a:r>
                      <a:endParaRPr lang="es-C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dirty="0" smtClean="0">
                          <a:effectLst/>
                        </a:rPr>
                        <a:t>Primer</a:t>
                      </a:r>
                      <a:r>
                        <a:rPr lang="es-CL" sz="1400" baseline="0" dirty="0" smtClean="0">
                          <a:effectLst/>
                        </a:rPr>
                        <a:t> Lugar Premio Especial</a:t>
                      </a:r>
                      <a:endParaRPr lang="es-CL" sz="14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dirty="0" smtClean="0">
                          <a:effectLst/>
                        </a:rPr>
                        <a:t>Mejor Proyecto Interdisciplinario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s-C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</a:tr>
              <a:tr h="5143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ISEF INTEL </a:t>
                      </a:r>
                      <a:endParaRPr lang="es-CL" sz="14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2001 San Jose, CA</a:t>
                      </a:r>
                      <a:endParaRPr lang="es-C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Liceo</a:t>
                      </a:r>
                      <a:r>
                        <a:rPr lang="en-US" sz="1400" dirty="0">
                          <a:effectLst/>
                        </a:rPr>
                        <a:t> Abate Molina, </a:t>
                      </a:r>
                      <a:r>
                        <a:rPr lang="en-US" sz="1400" dirty="0" smtClean="0">
                          <a:effectLst/>
                        </a:rPr>
                        <a:t>Talca</a:t>
                      </a:r>
                      <a:endParaRPr lang="es-CL" sz="14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s-C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Jorge </a:t>
                      </a:r>
                      <a:r>
                        <a:rPr lang="en-US" sz="1400" dirty="0" err="1">
                          <a:effectLst/>
                        </a:rPr>
                        <a:t>Díaz</a:t>
                      </a:r>
                      <a:endParaRPr lang="es-CL" sz="14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Prof. Ma. </a:t>
                      </a:r>
                      <a:r>
                        <a:rPr lang="en-US" sz="1400" dirty="0" err="1">
                          <a:effectLst/>
                        </a:rPr>
                        <a:t>Angélica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Riquelme</a:t>
                      </a: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Primer Lugar Premio Especial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Oficina de Patentes</a:t>
                      </a:r>
                    </a:p>
                  </a:txBody>
                  <a:tcPr marL="59727" marR="59727" marT="0" marB="0"/>
                </a:tc>
              </a:tr>
              <a:tr h="213701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1999 Philadelphia, PA /2000 Detroit, MI /2002 Louisville, KY /2003 Cleveland, OH /2004 Portland/2006Indianapolis</a:t>
                      </a:r>
                      <a:r>
                        <a:rPr lang="en-US" sz="1400" dirty="0" smtClean="0">
                          <a:effectLst/>
                        </a:rPr>
                        <a:t>,</a:t>
                      </a:r>
                      <a:endParaRPr lang="es-C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6411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ISEF INTEL 2005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Phoenix, AZ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Colegio Antofagasta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Medalla de Bronce</a:t>
                      </a:r>
                      <a:endParaRPr lang="es-C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Jonathan Fort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Gonzalo Aravena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Prof. Vilma Tapia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CEAZA (Centro de Estudios Avanzados en Zonas Áridas)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La Serena (2017)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</a:tr>
              <a:tr h="42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ISEF INTEL 2007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Albuquerque, NM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Colegio Montessori, Talca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 </a:t>
                      </a:r>
                      <a:endParaRPr lang="es-C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Daniela Ríos, Rubén Valdés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Prof. Jaime carrasco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-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</a:tr>
              <a:tr h="42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ISEF INTEL 2008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Atlanta, Georgia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Colegio Santa Emilia, Antofagasta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Camila </a:t>
                      </a:r>
                      <a:r>
                        <a:rPr lang="es-CL" sz="1400" dirty="0" err="1">
                          <a:effectLst/>
                        </a:rPr>
                        <a:t>Alvayay</a:t>
                      </a:r>
                      <a:r>
                        <a:rPr lang="es-CL" sz="1400" dirty="0">
                          <a:effectLst/>
                        </a:rPr>
                        <a:t>, Rebeca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Rodríguez. Prof. Waldo Lagos</a:t>
                      </a:r>
                      <a:endParaRPr lang="es-C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-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</a:tr>
              <a:tr h="42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I-SWEEEP 2010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Houston, TX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Instituto Linares, Linares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 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Ariel Wolff, Franco Quintana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Prof. Héctor Parada</a:t>
                      </a:r>
                      <a:endParaRPr lang="es-C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Medalla de Bronce 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</a:tr>
              <a:tr h="42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I-SWEEEP 2011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Houston, TX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Instituto Luis Campino, Santiago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Álvaro Filippi, Cristóbal Sobrino. Prof. Patricia Salazar</a:t>
                      </a:r>
                      <a:endParaRPr lang="es-C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Mención Honorable 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</a:tr>
              <a:tr h="42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I-SWEEEP 2013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Houston, TX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Colegio Concepción San Pedro de la Paz,Concepción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Catalina Bobadilla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Prof. Leticia Williams</a:t>
                      </a:r>
                      <a:endParaRPr lang="es-C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-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</a:tr>
              <a:tr h="42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I-SWEEEP 2014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Houston, TX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Liceo Liberadores de Chile, Antofagasta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Constanza Montenegro, Daniela </a:t>
                      </a:r>
                      <a:r>
                        <a:rPr lang="es-CL" sz="1400" dirty="0" err="1">
                          <a:effectLst/>
                        </a:rPr>
                        <a:t>Apablaza</a:t>
                      </a:r>
                      <a:r>
                        <a:rPr lang="es-CL" sz="1400" dirty="0">
                          <a:effectLst/>
                        </a:rPr>
                        <a:t>.  Prof. </a:t>
                      </a:r>
                      <a:r>
                        <a:rPr lang="es-CL" sz="1400" dirty="0" smtClean="0">
                          <a:effectLst/>
                        </a:rPr>
                        <a:t>Vilma Tapia</a:t>
                      </a:r>
                      <a:endParaRPr lang="es-C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</a:rPr>
                        <a:t>Medalla</a:t>
                      </a:r>
                      <a:r>
                        <a:rPr lang="es-CL" sz="1400" baseline="0" dirty="0" smtClean="0">
                          <a:effectLst/>
                        </a:rPr>
                        <a:t> de Bronce</a:t>
                      </a:r>
                      <a:endParaRPr lang="es-C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</a:tr>
              <a:tr h="42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I-SWEEEP 2015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Houston, TX 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Liceo Radomiro Tomic Romero,  Calama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Javiera Miranda, Sebastián Rivera. Prof. José Rojo  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Mención Honorable</a:t>
                      </a:r>
                      <a:endParaRPr lang="es-C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</a:tr>
              <a:tr h="42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I-SWEEEP 2016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Houston, TX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Instituto Humanidades Luis Campino, Santiago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Jorge Miles, Robinson Ramírez. Prof. Patricio Núñez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Medallas de Plata</a:t>
                      </a:r>
                      <a:endParaRPr lang="es-C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</a:tr>
              <a:tr h="42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I-SWEEEP 2017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Houston, TX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Complejo Educacional de Chimbarongo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Daniel Lagos, Jorge Retamal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Prof. Francisco Urra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Medalla de Broce</a:t>
                      </a:r>
                      <a:endParaRPr lang="es-C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</a:tr>
              <a:tr h="427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GENIUS OLYMPIAD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2017. Oswego, NY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Instituto Andrés Bello,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Talca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Luciano Imas, Felipe Islas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>
                          <a:effectLst/>
                        </a:rPr>
                        <a:t>Prof. Fredy Segura</a:t>
                      </a:r>
                      <a:endParaRPr lang="es-CL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</a:rPr>
                        <a:t>Medalla de Plata</a:t>
                      </a:r>
                      <a:endParaRPr lang="es-CL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27" marR="5972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139770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8482"/>
            <a:ext cx="5311514" cy="337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8 Imagen" descr="C:\Users\COSITA\Desktop\Eventos Internacionales 2017\Belgica 2017\Fotos Expo\6245910864_IMG_4491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4"/>
            <a:ext cx="5148064" cy="3494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 descr="C:\Users\COSITA\Desktop\Eventos Internacionales 2017\ISWEEEP 2017\Fotos\Stand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571" y="-1"/>
            <a:ext cx="4771429" cy="35010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Rectángulo"/>
          <p:cNvSpPr/>
          <p:nvPr/>
        </p:nvSpPr>
        <p:spPr>
          <a:xfrm>
            <a:off x="5311514" y="3501009"/>
            <a:ext cx="381589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 err="1" smtClean="0"/>
              <a:t>BELGIAN</a:t>
            </a:r>
            <a:r>
              <a:rPr lang="es-CL" b="1" dirty="0" smtClean="0"/>
              <a:t> EXPO‐</a:t>
            </a:r>
            <a:r>
              <a:rPr lang="es-CL" b="1" dirty="0" err="1" smtClean="0"/>
              <a:t>SCIENCES</a:t>
            </a:r>
            <a:r>
              <a:rPr lang="es-CL" b="1" dirty="0" smtClean="0"/>
              <a:t> </a:t>
            </a:r>
            <a:r>
              <a:rPr lang="es-CL" b="1" dirty="0"/>
              <a:t>2017</a:t>
            </a:r>
          </a:p>
          <a:p>
            <a:r>
              <a:rPr lang="es-CL" dirty="0"/>
              <a:t>Colegio de los Sagrados Corazones de Alameda, Santiago. </a:t>
            </a:r>
            <a:endParaRPr lang="es-CL" dirty="0" smtClean="0"/>
          </a:p>
          <a:p>
            <a:endParaRPr lang="es-CL" dirty="0" smtClean="0"/>
          </a:p>
          <a:p>
            <a:r>
              <a:rPr lang="es-CL" b="1" dirty="0"/>
              <a:t>I-</a:t>
            </a:r>
            <a:r>
              <a:rPr lang="es-CL" b="1" dirty="0" err="1"/>
              <a:t>SWEEEP</a:t>
            </a:r>
            <a:r>
              <a:rPr lang="es-CL" b="1" dirty="0"/>
              <a:t> </a:t>
            </a:r>
            <a:r>
              <a:rPr lang="es-CL" b="1" dirty="0" smtClean="0"/>
              <a:t>2017</a:t>
            </a:r>
            <a:r>
              <a:rPr lang="es-CL" dirty="0" smtClean="0"/>
              <a:t>. </a:t>
            </a:r>
            <a:r>
              <a:rPr lang="es-CL" dirty="0" err="1" smtClean="0"/>
              <a:t>The</a:t>
            </a:r>
            <a:r>
              <a:rPr lang="es-CL" dirty="0" smtClean="0"/>
              <a:t> Internacional </a:t>
            </a:r>
            <a:r>
              <a:rPr lang="es-CL" dirty="0" err="1"/>
              <a:t>Sustainable</a:t>
            </a:r>
            <a:r>
              <a:rPr lang="es-CL" dirty="0"/>
              <a:t> </a:t>
            </a:r>
            <a:r>
              <a:rPr lang="es-CL" dirty="0" err="1"/>
              <a:t>World</a:t>
            </a:r>
            <a:r>
              <a:rPr lang="es-CL" dirty="0"/>
              <a:t> Project </a:t>
            </a:r>
            <a:r>
              <a:rPr lang="es-CL" dirty="0" err="1"/>
              <a:t>Olympiad</a:t>
            </a:r>
            <a:r>
              <a:rPr lang="es-CL" dirty="0"/>
              <a:t> </a:t>
            </a:r>
            <a:r>
              <a:rPr lang="es-CL" dirty="0" smtClean="0"/>
              <a:t>Houston</a:t>
            </a:r>
            <a:r>
              <a:rPr lang="es-CL" dirty="0"/>
              <a:t>, Estados Unidos</a:t>
            </a:r>
            <a:r>
              <a:rPr lang="es-CL" dirty="0" smtClean="0"/>
              <a:t>.</a:t>
            </a:r>
          </a:p>
          <a:p>
            <a:r>
              <a:rPr lang="es-CL" dirty="0" smtClean="0"/>
              <a:t>Complejo Educacional </a:t>
            </a:r>
            <a:r>
              <a:rPr lang="es-CL" dirty="0" err="1" smtClean="0"/>
              <a:t>Chimbarongo</a:t>
            </a:r>
            <a:r>
              <a:rPr lang="es-CL" dirty="0" smtClean="0"/>
              <a:t>.</a:t>
            </a:r>
          </a:p>
          <a:p>
            <a:endParaRPr lang="es-CL" dirty="0" smtClean="0"/>
          </a:p>
          <a:p>
            <a:r>
              <a:rPr lang="es-CL" b="1" dirty="0" err="1"/>
              <a:t>GENIUS</a:t>
            </a:r>
            <a:r>
              <a:rPr lang="es-CL" b="1" dirty="0"/>
              <a:t> </a:t>
            </a:r>
            <a:r>
              <a:rPr lang="es-CL" b="1" dirty="0" err="1"/>
              <a:t>OLYMPIAD</a:t>
            </a:r>
            <a:r>
              <a:rPr lang="es-CL" b="1" dirty="0"/>
              <a:t> 2017</a:t>
            </a:r>
            <a:r>
              <a:rPr lang="es-CL" dirty="0"/>
              <a:t>, Oswego, </a:t>
            </a:r>
            <a:r>
              <a:rPr lang="es-CL" dirty="0" err="1"/>
              <a:t>NY</a:t>
            </a:r>
            <a:r>
              <a:rPr lang="es-CL" dirty="0"/>
              <a:t>, Estados Unidos.</a:t>
            </a:r>
          </a:p>
          <a:p>
            <a:r>
              <a:rPr lang="es-CL" dirty="0" smtClean="0"/>
              <a:t>Instituto Andrés Bello, Talca.</a:t>
            </a: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4318201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900113" y="1341438"/>
            <a:ext cx="74168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1313"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algn="ctr" defTabSz="449263" eaLnBrk="1" fontAlgn="base" hangingPunct="1">
              <a:lnSpc>
                <a:spcPct val="80000"/>
              </a:lnSpc>
              <a:spcBef>
                <a:spcPts val="625"/>
              </a:spcBef>
              <a:spcAft>
                <a:spcPct val="0"/>
              </a:spcAft>
              <a:buSzPct val="100000"/>
            </a:pPr>
            <a:endParaRPr lang="es-ES" altLang="es-CL" sz="2500" dirty="0" smtClean="0">
              <a:solidFill>
                <a:srgbClr val="000000"/>
              </a:solidFill>
            </a:endParaRPr>
          </a:p>
          <a:p>
            <a:pPr algn="ctr" defTabSz="449263" eaLnBrk="1" fontAlgn="base" hangingPunct="1">
              <a:lnSpc>
                <a:spcPct val="80000"/>
              </a:lnSpc>
              <a:spcBef>
                <a:spcPts val="625"/>
              </a:spcBef>
              <a:spcAft>
                <a:spcPct val="0"/>
              </a:spcAft>
              <a:buSzPct val="100000"/>
            </a:pPr>
            <a:r>
              <a:rPr lang="es-ES" altLang="es-CL" sz="2500" dirty="0" smtClean="0">
                <a:solidFill>
                  <a:srgbClr val="000000"/>
                </a:solidFill>
              </a:rPr>
              <a:t>El </a:t>
            </a:r>
            <a:r>
              <a:rPr lang="es-ES" altLang="es-CL" sz="2500" b="1" dirty="0" err="1" smtClean="0">
                <a:solidFill>
                  <a:srgbClr val="7030A0"/>
                </a:solidFill>
              </a:rPr>
              <a:t>MILSET</a:t>
            </a:r>
            <a:r>
              <a:rPr lang="es-ES" altLang="es-CL" sz="2500" dirty="0" smtClean="0">
                <a:solidFill>
                  <a:srgbClr val="000000"/>
                </a:solidFill>
              </a:rPr>
              <a:t>, fue fundado en 1987 en </a:t>
            </a:r>
            <a:r>
              <a:rPr lang="es-ES" altLang="es-CL" sz="2500" dirty="0" err="1" smtClean="0">
                <a:solidFill>
                  <a:srgbClr val="000000"/>
                </a:solidFill>
              </a:rPr>
              <a:t>Québec</a:t>
            </a:r>
            <a:r>
              <a:rPr lang="es-ES" altLang="es-CL" sz="2500" dirty="0" smtClean="0">
                <a:solidFill>
                  <a:srgbClr val="000000"/>
                </a:solidFill>
              </a:rPr>
              <a:t>, Canadá durante la Primera </a:t>
            </a:r>
            <a:r>
              <a:rPr lang="es-ES" altLang="es-CL" sz="2500" dirty="0" err="1" smtClean="0">
                <a:solidFill>
                  <a:srgbClr val="000000"/>
                </a:solidFill>
              </a:rPr>
              <a:t>ExpoCiencias</a:t>
            </a:r>
            <a:r>
              <a:rPr lang="es-ES" altLang="es-CL" sz="2500" dirty="0" smtClean="0">
                <a:solidFill>
                  <a:srgbClr val="000000"/>
                </a:solidFill>
              </a:rPr>
              <a:t> Internacional y tiene el propósito de contribuir al desarrollo de la cultura científica y técnica para jóvenes a través de la práctica de actividades experimentales de calidad durante su tiempo libre. </a:t>
            </a:r>
          </a:p>
          <a:p>
            <a:pPr algn="ctr" defTabSz="449263" eaLnBrk="1" fontAlgn="base" hangingPunct="1">
              <a:lnSpc>
                <a:spcPct val="80000"/>
              </a:lnSpc>
              <a:spcBef>
                <a:spcPts val="625"/>
              </a:spcBef>
              <a:spcAft>
                <a:spcPct val="0"/>
              </a:spcAft>
              <a:buSzPct val="100000"/>
            </a:pPr>
            <a:endParaRPr lang="es-ES" altLang="es-CL" sz="2500" dirty="0" smtClean="0">
              <a:solidFill>
                <a:srgbClr val="000000"/>
              </a:solidFill>
            </a:endParaRPr>
          </a:p>
          <a:p>
            <a:pPr algn="ctr" defTabSz="449263" eaLnBrk="1" fontAlgn="base" hangingPunct="1">
              <a:lnSpc>
                <a:spcPct val="80000"/>
              </a:lnSpc>
              <a:spcBef>
                <a:spcPts val="625"/>
              </a:spcBef>
              <a:spcAft>
                <a:spcPct val="0"/>
              </a:spcAft>
              <a:buSzPct val="100000"/>
            </a:pPr>
            <a:r>
              <a:rPr lang="es-ES" altLang="es-CL" sz="2500" b="1" dirty="0" err="1" smtClean="0">
                <a:solidFill>
                  <a:srgbClr val="7030A0"/>
                </a:solidFill>
              </a:rPr>
              <a:t>MILSET</a:t>
            </a:r>
            <a:r>
              <a:rPr lang="es-ES" altLang="es-CL" sz="2500" dirty="0" smtClean="0">
                <a:solidFill>
                  <a:srgbClr val="000000"/>
                </a:solidFill>
              </a:rPr>
              <a:t> una Organización No Gubernamental en relaciones consultivas con la UNESCO, es miembro del Consejo Consultivo Social y Económico de la Organización de las Naciones Unidas y actualmente tiene actividad en cerca de 90 países impactando a 5 millones de niños y jóvenes en todo el mundo.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115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8556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115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17638"/>
            <a:ext cx="8389938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9129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1916113"/>
            <a:ext cx="7580313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115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2584768" y="6226176"/>
            <a:ext cx="3974463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sz="2400" b="1" dirty="0" smtClean="0">
                <a:solidFill>
                  <a:srgbClr val="000000"/>
                </a:solidFill>
              </a:rPr>
              <a:t>Comité Ejecutivo </a:t>
            </a:r>
            <a:r>
              <a:rPr lang="es-MX" altLang="es-CL" sz="2400" b="1" dirty="0" err="1" smtClean="0">
                <a:solidFill>
                  <a:srgbClr val="000000"/>
                </a:solidFill>
              </a:rPr>
              <a:t>MILSET</a:t>
            </a:r>
            <a:r>
              <a:rPr lang="es-MX" altLang="es-CL" sz="2400" b="1" dirty="0" smtClean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701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115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1060450" y="1208461"/>
            <a:ext cx="7469587" cy="566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sz="2000" b="1" dirty="0" err="1" smtClean="0">
                <a:solidFill>
                  <a:srgbClr val="000000"/>
                </a:solidFill>
              </a:rPr>
              <a:t>ExpoCiencias</a:t>
            </a:r>
            <a:r>
              <a:rPr lang="es-MX" altLang="es-CL" sz="2000" b="1" dirty="0" smtClean="0">
                <a:solidFill>
                  <a:srgbClr val="000000"/>
                </a:solidFill>
              </a:rPr>
              <a:t> Internacionales </a:t>
            </a:r>
            <a:r>
              <a:rPr lang="es-MX" altLang="es-CL" sz="2000" b="1" dirty="0" err="1" smtClean="0">
                <a:solidFill>
                  <a:srgbClr val="000000"/>
                </a:solidFill>
              </a:rPr>
              <a:t>MILSET</a:t>
            </a:r>
            <a:endParaRPr lang="es-MX" altLang="es-CL" sz="2000" b="1" dirty="0" smtClean="0">
              <a:solidFill>
                <a:srgbClr val="000000"/>
              </a:solidFill>
            </a:endParaRP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endParaRPr lang="es-MX" altLang="es-CL" dirty="0" smtClean="0">
              <a:solidFill>
                <a:srgbClr val="000000"/>
              </a:solidFill>
            </a:endParaRP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dirty="0" smtClean="0">
                <a:solidFill>
                  <a:srgbClr val="000000"/>
                </a:solidFill>
              </a:rPr>
              <a:t>1ª. </a:t>
            </a:r>
            <a:r>
              <a:rPr lang="es-MX" altLang="es-CL" dirty="0" err="1" smtClean="0">
                <a:solidFill>
                  <a:srgbClr val="000000"/>
                </a:solidFill>
              </a:rPr>
              <a:t>ExpoCiencias</a:t>
            </a:r>
            <a:r>
              <a:rPr lang="es-MX" altLang="es-CL" dirty="0" smtClean="0">
                <a:solidFill>
                  <a:srgbClr val="000000"/>
                </a:solidFill>
              </a:rPr>
              <a:t> Internacional </a:t>
            </a:r>
            <a:r>
              <a:rPr lang="es-MX" altLang="es-CL" dirty="0" err="1" smtClean="0">
                <a:solidFill>
                  <a:srgbClr val="000000"/>
                </a:solidFill>
              </a:rPr>
              <a:t>ESI</a:t>
            </a:r>
            <a:r>
              <a:rPr lang="es-MX" altLang="es-CL" dirty="0" smtClean="0">
                <a:solidFill>
                  <a:srgbClr val="000000"/>
                </a:solidFill>
              </a:rPr>
              <a:t> 1987, Quebec, </a:t>
            </a:r>
            <a:r>
              <a:rPr lang="es-MX" altLang="es-CL" b="1" dirty="0" smtClean="0">
                <a:solidFill>
                  <a:srgbClr val="000000"/>
                </a:solidFill>
              </a:rPr>
              <a:t>CANADÁ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dirty="0" smtClean="0">
                <a:solidFill>
                  <a:srgbClr val="000000"/>
                </a:solidFill>
              </a:rPr>
              <a:t>2ª. </a:t>
            </a:r>
            <a:r>
              <a:rPr lang="es-MX" altLang="es-CL" dirty="0" err="1" smtClean="0">
                <a:solidFill>
                  <a:srgbClr val="000000"/>
                </a:solidFill>
              </a:rPr>
              <a:t>ExpoCiencias</a:t>
            </a:r>
            <a:r>
              <a:rPr lang="es-MX" altLang="es-CL" dirty="0" smtClean="0">
                <a:solidFill>
                  <a:srgbClr val="000000"/>
                </a:solidFill>
              </a:rPr>
              <a:t> Internacional </a:t>
            </a:r>
            <a:r>
              <a:rPr lang="es-MX" altLang="es-CL" dirty="0" err="1" smtClean="0">
                <a:solidFill>
                  <a:srgbClr val="000000"/>
                </a:solidFill>
              </a:rPr>
              <a:t>ESI</a:t>
            </a:r>
            <a:r>
              <a:rPr lang="es-MX" altLang="es-CL" dirty="0" smtClean="0">
                <a:solidFill>
                  <a:srgbClr val="000000"/>
                </a:solidFill>
              </a:rPr>
              <a:t> 1989, Brest, </a:t>
            </a:r>
            <a:r>
              <a:rPr lang="es-MX" altLang="es-CL" b="1" dirty="0" smtClean="0">
                <a:solidFill>
                  <a:srgbClr val="000000"/>
                </a:solidFill>
              </a:rPr>
              <a:t>FRANCIA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dirty="0" smtClean="0">
                <a:solidFill>
                  <a:srgbClr val="000000"/>
                </a:solidFill>
              </a:rPr>
              <a:t>3ª. </a:t>
            </a:r>
            <a:r>
              <a:rPr lang="es-MX" altLang="es-CL" dirty="0" err="1" smtClean="0">
                <a:solidFill>
                  <a:srgbClr val="000000"/>
                </a:solidFill>
              </a:rPr>
              <a:t>ExpoCiencias</a:t>
            </a:r>
            <a:r>
              <a:rPr lang="es-MX" altLang="es-CL" dirty="0" smtClean="0">
                <a:solidFill>
                  <a:srgbClr val="000000"/>
                </a:solidFill>
              </a:rPr>
              <a:t> Internacional </a:t>
            </a:r>
            <a:r>
              <a:rPr lang="es-MX" altLang="es-CL" dirty="0" err="1" smtClean="0">
                <a:solidFill>
                  <a:srgbClr val="000000"/>
                </a:solidFill>
              </a:rPr>
              <a:t>ESI</a:t>
            </a:r>
            <a:r>
              <a:rPr lang="es-MX" altLang="es-CL" dirty="0" smtClean="0">
                <a:solidFill>
                  <a:srgbClr val="000000"/>
                </a:solidFill>
              </a:rPr>
              <a:t> 1991, Praga, </a:t>
            </a:r>
            <a:r>
              <a:rPr lang="es-MX" altLang="es-CL" b="1" dirty="0" smtClean="0">
                <a:solidFill>
                  <a:srgbClr val="000000"/>
                </a:solidFill>
              </a:rPr>
              <a:t>CHECOSLOVAQUIA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dirty="0" smtClean="0">
                <a:solidFill>
                  <a:srgbClr val="000000"/>
                </a:solidFill>
              </a:rPr>
              <a:t>4ª. </a:t>
            </a:r>
            <a:r>
              <a:rPr lang="es-MX" altLang="es-CL" dirty="0" err="1" smtClean="0">
                <a:solidFill>
                  <a:srgbClr val="000000"/>
                </a:solidFill>
              </a:rPr>
              <a:t>ExpoCiencias</a:t>
            </a:r>
            <a:r>
              <a:rPr lang="es-MX" altLang="es-CL" dirty="0" smtClean="0">
                <a:solidFill>
                  <a:srgbClr val="000000"/>
                </a:solidFill>
              </a:rPr>
              <a:t> Internacional </a:t>
            </a:r>
            <a:r>
              <a:rPr lang="es-MX" altLang="es-CL" dirty="0" err="1" smtClean="0">
                <a:solidFill>
                  <a:srgbClr val="000000"/>
                </a:solidFill>
              </a:rPr>
              <a:t>ESI</a:t>
            </a:r>
            <a:r>
              <a:rPr lang="es-MX" altLang="es-CL" dirty="0" smtClean="0">
                <a:solidFill>
                  <a:srgbClr val="000000"/>
                </a:solidFill>
              </a:rPr>
              <a:t> 1993, Amarillo, </a:t>
            </a:r>
            <a:r>
              <a:rPr lang="es-MX" altLang="es-CL" b="1" dirty="0" smtClean="0">
                <a:solidFill>
                  <a:srgbClr val="000000"/>
                </a:solidFill>
              </a:rPr>
              <a:t>ESTADOS UNIDOS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dirty="0" smtClean="0">
                <a:solidFill>
                  <a:srgbClr val="000000"/>
                </a:solidFill>
              </a:rPr>
              <a:t>5ª. </a:t>
            </a:r>
            <a:r>
              <a:rPr lang="es-MX" altLang="es-CL" dirty="0" err="1" smtClean="0">
                <a:solidFill>
                  <a:srgbClr val="000000"/>
                </a:solidFill>
              </a:rPr>
              <a:t>ExpoCiencias</a:t>
            </a:r>
            <a:r>
              <a:rPr lang="es-MX" altLang="es-CL" dirty="0" smtClean="0">
                <a:solidFill>
                  <a:srgbClr val="000000"/>
                </a:solidFill>
              </a:rPr>
              <a:t> Internacional </a:t>
            </a:r>
            <a:r>
              <a:rPr lang="es-MX" altLang="es-CL" dirty="0" err="1" smtClean="0">
                <a:solidFill>
                  <a:srgbClr val="000000"/>
                </a:solidFill>
              </a:rPr>
              <a:t>ESI</a:t>
            </a:r>
            <a:r>
              <a:rPr lang="es-MX" altLang="es-CL" dirty="0" smtClean="0">
                <a:solidFill>
                  <a:srgbClr val="000000"/>
                </a:solidFill>
              </a:rPr>
              <a:t> 1995, Kuwait, </a:t>
            </a:r>
            <a:r>
              <a:rPr lang="es-MX" altLang="es-CL" b="1" dirty="0" smtClean="0">
                <a:solidFill>
                  <a:srgbClr val="000000"/>
                </a:solidFill>
              </a:rPr>
              <a:t>KUWAIT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dirty="0" smtClean="0">
                <a:solidFill>
                  <a:srgbClr val="000000"/>
                </a:solidFill>
              </a:rPr>
              <a:t>6ª. </a:t>
            </a:r>
            <a:r>
              <a:rPr lang="es-MX" altLang="es-CL" dirty="0" err="1" smtClean="0">
                <a:solidFill>
                  <a:srgbClr val="000000"/>
                </a:solidFill>
              </a:rPr>
              <a:t>ExpoCiencias</a:t>
            </a:r>
            <a:r>
              <a:rPr lang="es-MX" altLang="es-CL" dirty="0" smtClean="0">
                <a:solidFill>
                  <a:srgbClr val="000000"/>
                </a:solidFill>
              </a:rPr>
              <a:t> Internacional </a:t>
            </a:r>
            <a:r>
              <a:rPr lang="es-MX" altLang="es-CL" dirty="0" err="1" smtClean="0">
                <a:solidFill>
                  <a:srgbClr val="000000"/>
                </a:solidFill>
              </a:rPr>
              <a:t>ESI</a:t>
            </a:r>
            <a:r>
              <a:rPr lang="es-MX" altLang="es-CL" dirty="0" smtClean="0">
                <a:solidFill>
                  <a:srgbClr val="000000"/>
                </a:solidFill>
              </a:rPr>
              <a:t> 1997, Pretoria, </a:t>
            </a:r>
            <a:r>
              <a:rPr lang="es-MX" altLang="es-CL" b="1" dirty="0" smtClean="0">
                <a:solidFill>
                  <a:srgbClr val="000000"/>
                </a:solidFill>
              </a:rPr>
              <a:t>SUDÁFRICA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dirty="0" smtClean="0">
                <a:solidFill>
                  <a:srgbClr val="000000"/>
                </a:solidFill>
              </a:rPr>
              <a:t>7ª. </a:t>
            </a:r>
            <a:r>
              <a:rPr lang="es-MX" altLang="es-CL" dirty="0" err="1" smtClean="0">
                <a:solidFill>
                  <a:srgbClr val="000000"/>
                </a:solidFill>
              </a:rPr>
              <a:t>ExpoCiencias</a:t>
            </a:r>
            <a:r>
              <a:rPr lang="es-MX" altLang="es-CL" dirty="0" smtClean="0">
                <a:solidFill>
                  <a:srgbClr val="000000"/>
                </a:solidFill>
              </a:rPr>
              <a:t> Internacional </a:t>
            </a:r>
            <a:r>
              <a:rPr lang="es-MX" altLang="es-CL" dirty="0" err="1" smtClean="0">
                <a:solidFill>
                  <a:srgbClr val="000000"/>
                </a:solidFill>
              </a:rPr>
              <a:t>ESI</a:t>
            </a:r>
            <a:r>
              <a:rPr lang="es-MX" altLang="es-CL" dirty="0" smtClean="0">
                <a:solidFill>
                  <a:srgbClr val="000000"/>
                </a:solidFill>
              </a:rPr>
              <a:t> 1999, Puebla, </a:t>
            </a:r>
            <a:r>
              <a:rPr lang="es-MX" altLang="es-CL" b="1" dirty="0" smtClean="0">
                <a:solidFill>
                  <a:srgbClr val="000000"/>
                </a:solidFill>
              </a:rPr>
              <a:t>MÉXICO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dirty="0" smtClean="0">
                <a:solidFill>
                  <a:srgbClr val="000000"/>
                </a:solidFill>
              </a:rPr>
              <a:t>8ª. </a:t>
            </a:r>
            <a:r>
              <a:rPr lang="es-MX" altLang="es-CL" dirty="0" err="1" smtClean="0">
                <a:solidFill>
                  <a:srgbClr val="000000"/>
                </a:solidFill>
              </a:rPr>
              <a:t>ExpoCiencias</a:t>
            </a:r>
            <a:r>
              <a:rPr lang="es-MX" altLang="es-CL" dirty="0" smtClean="0">
                <a:solidFill>
                  <a:srgbClr val="000000"/>
                </a:solidFill>
              </a:rPr>
              <a:t> Internacional </a:t>
            </a:r>
            <a:r>
              <a:rPr lang="es-MX" altLang="es-CL" dirty="0" err="1" smtClean="0">
                <a:solidFill>
                  <a:srgbClr val="000000"/>
                </a:solidFill>
              </a:rPr>
              <a:t>ESI</a:t>
            </a:r>
            <a:r>
              <a:rPr lang="es-MX" altLang="es-CL" dirty="0" smtClean="0">
                <a:solidFill>
                  <a:srgbClr val="000000"/>
                </a:solidFill>
              </a:rPr>
              <a:t> 2001, </a:t>
            </a:r>
            <a:r>
              <a:rPr lang="es-MX" altLang="es-CL" dirty="0" err="1" smtClean="0">
                <a:solidFill>
                  <a:srgbClr val="000000"/>
                </a:solidFill>
              </a:rPr>
              <a:t>Grenoble</a:t>
            </a:r>
            <a:r>
              <a:rPr lang="es-MX" altLang="es-CL" dirty="0" smtClean="0">
                <a:solidFill>
                  <a:srgbClr val="000000"/>
                </a:solidFill>
              </a:rPr>
              <a:t>, </a:t>
            </a:r>
            <a:r>
              <a:rPr lang="es-MX" altLang="es-CL" b="1" dirty="0" smtClean="0">
                <a:solidFill>
                  <a:srgbClr val="000000"/>
                </a:solidFill>
              </a:rPr>
              <a:t>FRANCIA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dirty="0" smtClean="0">
                <a:solidFill>
                  <a:srgbClr val="000000"/>
                </a:solidFill>
              </a:rPr>
              <a:t>9ª. </a:t>
            </a:r>
            <a:r>
              <a:rPr lang="es-MX" altLang="es-CL" dirty="0" err="1" smtClean="0">
                <a:solidFill>
                  <a:srgbClr val="000000"/>
                </a:solidFill>
              </a:rPr>
              <a:t>ExpoCiencias</a:t>
            </a:r>
            <a:r>
              <a:rPr lang="es-MX" altLang="es-CL" dirty="0" smtClean="0">
                <a:solidFill>
                  <a:srgbClr val="000000"/>
                </a:solidFill>
              </a:rPr>
              <a:t> Internacional </a:t>
            </a:r>
            <a:r>
              <a:rPr lang="es-MX" altLang="es-CL" dirty="0" err="1" smtClean="0">
                <a:solidFill>
                  <a:srgbClr val="000000"/>
                </a:solidFill>
              </a:rPr>
              <a:t>ESI</a:t>
            </a:r>
            <a:r>
              <a:rPr lang="es-MX" altLang="es-CL" dirty="0" smtClean="0">
                <a:solidFill>
                  <a:srgbClr val="000000"/>
                </a:solidFill>
              </a:rPr>
              <a:t> 2003, Moscú, </a:t>
            </a:r>
            <a:r>
              <a:rPr lang="es-MX" altLang="es-CL" b="1" dirty="0" smtClean="0">
                <a:solidFill>
                  <a:srgbClr val="000000"/>
                </a:solidFill>
              </a:rPr>
              <a:t>RUSIA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b="1" dirty="0" smtClean="0">
                <a:solidFill>
                  <a:srgbClr val="000000"/>
                </a:solidFill>
              </a:rPr>
              <a:t>10ª. </a:t>
            </a:r>
            <a:r>
              <a:rPr lang="es-MX" altLang="es-CL" b="1" dirty="0" err="1" smtClean="0">
                <a:solidFill>
                  <a:srgbClr val="000000"/>
                </a:solidFill>
              </a:rPr>
              <a:t>ExpoCiencias</a:t>
            </a:r>
            <a:r>
              <a:rPr lang="es-MX" altLang="es-CL" b="1" dirty="0" smtClean="0">
                <a:solidFill>
                  <a:srgbClr val="000000"/>
                </a:solidFill>
              </a:rPr>
              <a:t> Internacional </a:t>
            </a:r>
            <a:r>
              <a:rPr lang="es-MX" altLang="es-CL" b="1" dirty="0" err="1" smtClean="0">
                <a:solidFill>
                  <a:srgbClr val="000000"/>
                </a:solidFill>
              </a:rPr>
              <a:t>ESI</a:t>
            </a:r>
            <a:r>
              <a:rPr lang="es-MX" altLang="es-CL" b="1" dirty="0" smtClean="0">
                <a:solidFill>
                  <a:srgbClr val="000000"/>
                </a:solidFill>
              </a:rPr>
              <a:t> 2005, Santiago, CHILE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dirty="0" smtClean="0">
                <a:solidFill>
                  <a:srgbClr val="000000"/>
                </a:solidFill>
              </a:rPr>
              <a:t>11ª. </a:t>
            </a:r>
            <a:r>
              <a:rPr lang="es-MX" altLang="es-CL" dirty="0" err="1" smtClean="0">
                <a:solidFill>
                  <a:srgbClr val="000000"/>
                </a:solidFill>
              </a:rPr>
              <a:t>ExpoCiencias</a:t>
            </a:r>
            <a:r>
              <a:rPr lang="es-MX" altLang="es-CL" dirty="0" smtClean="0">
                <a:solidFill>
                  <a:srgbClr val="000000"/>
                </a:solidFill>
              </a:rPr>
              <a:t> Internacional </a:t>
            </a:r>
            <a:r>
              <a:rPr lang="es-MX" altLang="es-CL" dirty="0" err="1" smtClean="0">
                <a:solidFill>
                  <a:srgbClr val="000000"/>
                </a:solidFill>
              </a:rPr>
              <a:t>ESI</a:t>
            </a:r>
            <a:r>
              <a:rPr lang="es-MX" altLang="es-CL" dirty="0" smtClean="0">
                <a:solidFill>
                  <a:srgbClr val="000000"/>
                </a:solidFill>
              </a:rPr>
              <a:t> 2007, </a:t>
            </a:r>
            <a:r>
              <a:rPr lang="es-MX" altLang="es-CL" dirty="0" err="1" smtClean="0">
                <a:solidFill>
                  <a:srgbClr val="000000"/>
                </a:solidFill>
              </a:rPr>
              <a:t>Durban</a:t>
            </a:r>
            <a:r>
              <a:rPr lang="es-MX" altLang="es-CL" dirty="0" smtClean="0">
                <a:solidFill>
                  <a:srgbClr val="000000"/>
                </a:solidFill>
              </a:rPr>
              <a:t>, </a:t>
            </a:r>
            <a:r>
              <a:rPr lang="es-MX" altLang="es-CL" b="1" dirty="0" smtClean="0">
                <a:solidFill>
                  <a:srgbClr val="000000"/>
                </a:solidFill>
              </a:rPr>
              <a:t>SUDÁFRICA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dirty="0" smtClean="0">
                <a:solidFill>
                  <a:srgbClr val="000000"/>
                </a:solidFill>
              </a:rPr>
              <a:t>12ª. </a:t>
            </a:r>
            <a:r>
              <a:rPr lang="es-MX" altLang="es-CL" dirty="0" err="1" smtClean="0">
                <a:solidFill>
                  <a:srgbClr val="000000"/>
                </a:solidFill>
              </a:rPr>
              <a:t>ExpoCiencias</a:t>
            </a:r>
            <a:r>
              <a:rPr lang="es-MX" altLang="es-CL" dirty="0" smtClean="0">
                <a:solidFill>
                  <a:srgbClr val="000000"/>
                </a:solidFill>
              </a:rPr>
              <a:t> Internacional </a:t>
            </a:r>
            <a:r>
              <a:rPr lang="es-MX" altLang="es-CL" dirty="0" err="1" smtClean="0">
                <a:solidFill>
                  <a:srgbClr val="000000"/>
                </a:solidFill>
              </a:rPr>
              <a:t>ESI</a:t>
            </a:r>
            <a:r>
              <a:rPr lang="es-MX" altLang="es-CL" dirty="0" smtClean="0">
                <a:solidFill>
                  <a:srgbClr val="000000"/>
                </a:solidFill>
              </a:rPr>
              <a:t> 2009, Túnez, </a:t>
            </a:r>
            <a:r>
              <a:rPr lang="es-MX" altLang="es-CL" b="1" dirty="0" smtClean="0">
                <a:solidFill>
                  <a:srgbClr val="000000"/>
                </a:solidFill>
              </a:rPr>
              <a:t>TÚNEZ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dirty="0" smtClean="0">
                <a:solidFill>
                  <a:srgbClr val="000000"/>
                </a:solidFill>
              </a:rPr>
              <a:t>13ª. </a:t>
            </a:r>
            <a:r>
              <a:rPr lang="es-MX" altLang="es-CL" dirty="0" err="1" smtClean="0">
                <a:solidFill>
                  <a:srgbClr val="000000"/>
                </a:solidFill>
              </a:rPr>
              <a:t>ExpoCiencias</a:t>
            </a:r>
            <a:r>
              <a:rPr lang="es-MX" altLang="es-CL" dirty="0" smtClean="0">
                <a:solidFill>
                  <a:srgbClr val="000000"/>
                </a:solidFill>
              </a:rPr>
              <a:t> Internacional </a:t>
            </a:r>
            <a:r>
              <a:rPr lang="es-MX" altLang="es-CL" dirty="0" err="1" smtClean="0">
                <a:solidFill>
                  <a:srgbClr val="000000"/>
                </a:solidFill>
              </a:rPr>
              <a:t>ESI</a:t>
            </a:r>
            <a:r>
              <a:rPr lang="es-MX" altLang="es-CL" dirty="0" smtClean="0">
                <a:solidFill>
                  <a:srgbClr val="000000"/>
                </a:solidFill>
              </a:rPr>
              <a:t> 2011, Bratislava, </a:t>
            </a:r>
            <a:r>
              <a:rPr lang="es-MX" altLang="es-CL" b="1" dirty="0" smtClean="0">
                <a:solidFill>
                  <a:srgbClr val="000000"/>
                </a:solidFill>
              </a:rPr>
              <a:t>ESLOVAQUIA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altLang="es-CL" dirty="0" smtClean="0">
                <a:solidFill>
                  <a:srgbClr val="000000"/>
                </a:solidFill>
              </a:rPr>
              <a:t>14ª. </a:t>
            </a:r>
            <a:r>
              <a:rPr lang="es-MX" altLang="es-CL" dirty="0" err="1" smtClean="0">
                <a:solidFill>
                  <a:srgbClr val="000000"/>
                </a:solidFill>
              </a:rPr>
              <a:t>ExpoCiencias</a:t>
            </a:r>
            <a:r>
              <a:rPr lang="es-MX" altLang="es-CL" dirty="0" smtClean="0">
                <a:solidFill>
                  <a:srgbClr val="000000"/>
                </a:solidFill>
              </a:rPr>
              <a:t> Internacional </a:t>
            </a:r>
            <a:r>
              <a:rPr lang="es-MX" altLang="es-CL" dirty="0" err="1" smtClean="0">
                <a:solidFill>
                  <a:srgbClr val="000000"/>
                </a:solidFill>
              </a:rPr>
              <a:t>ESI</a:t>
            </a:r>
            <a:r>
              <a:rPr lang="es-MX" altLang="es-CL" dirty="0" smtClean="0">
                <a:solidFill>
                  <a:srgbClr val="000000"/>
                </a:solidFill>
              </a:rPr>
              <a:t> 2013, Abu </a:t>
            </a:r>
            <a:r>
              <a:rPr lang="es-MX" altLang="es-CL" dirty="0" err="1" smtClean="0">
                <a:solidFill>
                  <a:srgbClr val="000000"/>
                </a:solidFill>
              </a:rPr>
              <a:t>Dhabi</a:t>
            </a:r>
            <a:r>
              <a:rPr lang="es-MX" altLang="es-CL" dirty="0" smtClean="0">
                <a:solidFill>
                  <a:srgbClr val="000000"/>
                </a:solidFill>
              </a:rPr>
              <a:t>,</a:t>
            </a:r>
            <a:r>
              <a:rPr lang="es-MX" altLang="es-CL" b="1" dirty="0" smtClean="0">
                <a:solidFill>
                  <a:srgbClr val="000000"/>
                </a:solidFill>
              </a:rPr>
              <a:t> </a:t>
            </a:r>
            <a:r>
              <a:rPr lang="es-MX" altLang="es-CL" b="1" dirty="0" err="1" smtClean="0">
                <a:solidFill>
                  <a:srgbClr val="000000"/>
                </a:solidFill>
              </a:rPr>
              <a:t>E.A.U</a:t>
            </a:r>
            <a:r>
              <a:rPr lang="es-MX" altLang="es-CL" b="1" dirty="0" smtClean="0">
                <a:solidFill>
                  <a:srgbClr val="000000"/>
                </a:solidFill>
              </a:rPr>
              <a:t>.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altLang="es-CL" dirty="0">
                <a:solidFill>
                  <a:srgbClr val="000000"/>
                </a:solidFill>
              </a:rPr>
              <a:t>15ª. </a:t>
            </a:r>
            <a:r>
              <a:rPr lang="es-MX" altLang="es-CL" dirty="0" err="1">
                <a:solidFill>
                  <a:srgbClr val="000000"/>
                </a:solidFill>
              </a:rPr>
              <a:t>ExpoCiencias</a:t>
            </a:r>
            <a:r>
              <a:rPr lang="es-MX" altLang="es-CL" dirty="0">
                <a:solidFill>
                  <a:srgbClr val="000000"/>
                </a:solidFill>
              </a:rPr>
              <a:t> Internacional </a:t>
            </a:r>
            <a:r>
              <a:rPr lang="es-MX" altLang="es-CL" dirty="0" err="1">
                <a:solidFill>
                  <a:srgbClr val="000000"/>
                </a:solidFill>
              </a:rPr>
              <a:t>ESI</a:t>
            </a:r>
            <a:r>
              <a:rPr lang="es-MX" altLang="es-CL" dirty="0">
                <a:solidFill>
                  <a:srgbClr val="000000"/>
                </a:solidFill>
              </a:rPr>
              <a:t> 2015, Bruselas, </a:t>
            </a:r>
            <a:r>
              <a:rPr lang="es-MX" altLang="es-CL" b="1" dirty="0" smtClean="0">
                <a:solidFill>
                  <a:srgbClr val="000000"/>
                </a:solidFill>
              </a:rPr>
              <a:t>BÉLGICA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altLang="es-CL" dirty="0" smtClean="0">
                <a:solidFill>
                  <a:srgbClr val="000000"/>
                </a:solidFill>
              </a:rPr>
              <a:t>16ª</a:t>
            </a:r>
            <a:r>
              <a:rPr lang="es-MX" altLang="es-CL" dirty="0">
                <a:solidFill>
                  <a:srgbClr val="000000"/>
                </a:solidFill>
              </a:rPr>
              <a:t>. </a:t>
            </a:r>
            <a:r>
              <a:rPr lang="es-MX" altLang="es-CL" dirty="0" err="1">
                <a:solidFill>
                  <a:srgbClr val="000000"/>
                </a:solidFill>
              </a:rPr>
              <a:t>ExpoCiencias</a:t>
            </a:r>
            <a:r>
              <a:rPr lang="es-MX" altLang="es-CL" dirty="0">
                <a:solidFill>
                  <a:srgbClr val="000000"/>
                </a:solidFill>
              </a:rPr>
              <a:t> Internacional </a:t>
            </a:r>
            <a:r>
              <a:rPr lang="es-MX" altLang="es-CL" dirty="0" err="1">
                <a:solidFill>
                  <a:srgbClr val="000000"/>
                </a:solidFill>
              </a:rPr>
              <a:t>ESI</a:t>
            </a:r>
            <a:r>
              <a:rPr lang="es-MX" altLang="es-CL" dirty="0">
                <a:solidFill>
                  <a:srgbClr val="000000"/>
                </a:solidFill>
              </a:rPr>
              <a:t> </a:t>
            </a:r>
            <a:r>
              <a:rPr lang="es-MX" altLang="es-CL" dirty="0" smtClean="0">
                <a:solidFill>
                  <a:srgbClr val="000000"/>
                </a:solidFill>
              </a:rPr>
              <a:t>2017, Fortaleza, </a:t>
            </a:r>
            <a:r>
              <a:rPr lang="es-MX" altLang="es-CL" b="1" dirty="0" smtClean="0">
                <a:solidFill>
                  <a:srgbClr val="000000"/>
                </a:solidFill>
              </a:rPr>
              <a:t>BRASIL</a:t>
            </a:r>
            <a:endParaRPr lang="es-MX" altLang="es-CL" b="1" dirty="0">
              <a:solidFill>
                <a:srgbClr val="000000"/>
              </a:solidFill>
            </a:endParaRP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</a:pPr>
            <a:endParaRPr lang="es-MX" altLang="es-CL" b="1" dirty="0">
              <a:solidFill>
                <a:srgbClr val="000000"/>
              </a:solidFill>
            </a:endParaRP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</a:pPr>
            <a:endParaRPr lang="es-MX" altLang="es-CL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625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27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464"/>
            <a:ext cx="3131840" cy="230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011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115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539750" y="1484313"/>
            <a:ext cx="8045450" cy="428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sz="2000" b="1" dirty="0" err="1" smtClean="0">
                <a:solidFill>
                  <a:srgbClr val="000000"/>
                </a:solidFill>
              </a:rPr>
              <a:t>ExpoCiencias</a:t>
            </a:r>
            <a:r>
              <a:rPr lang="es-MX" altLang="es-CL" sz="2000" b="1" dirty="0" smtClean="0">
                <a:solidFill>
                  <a:srgbClr val="000000"/>
                </a:solidFill>
              </a:rPr>
              <a:t> Latinoamericanas </a:t>
            </a:r>
            <a:r>
              <a:rPr lang="es-MX" altLang="es-CL" sz="2000" b="1" dirty="0" err="1" smtClean="0">
                <a:solidFill>
                  <a:srgbClr val="000000"/>
                </a:solidFill>
              </a:rPr>
              <a:t>MILSET</a:t>
            </a:r>
            <a:endParaRPr lang="es-MX" altLang="es-CL" sz="2000" b="1" dirty="0" smtClean="0">
              <a:solidFill>
                <a:srgbClr val="000000"/>
              </a:solidFill>
            </a:endParaRP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endParaRPr lang="es-MX" altLang="es-CL" dirty="0" smtClean="0">
              <a:solidFill>
                <a:srgbClr val="000000"/>
              </a:solidFill>
            </a:endParaRP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b="1" dirty="0" smtClean="0">
                <a:solidFill>
                  <a:srgbClr val="000000"/>
                </a:solidFill>
              </a:rPr>
              <a:t>1ª. </a:t>
            </a:r>
            <a:r>
              <a:rPr lang="es-MX" altLang="es-CL" b="1" dirty="0" err="1" smtClean="0">
                <a:solidFill>
                  <a:srgbClr val="000000"/>
                </a:solidFill>
              </a:rPr>
              <a:t>ExpoCiencias</a:t>
            </a:r>
            <a:r>
              <a:rPr lang="es-MX" altLang="es-CL" b="1" dirty="0" smtClean="0">
                <a:solidFill>
                  <a:srgbClr val="000000"/>
                </a:solidFill>
              </a:rPr>
              <a:t> Latinoamericana </a:t>
            </a:r>
            <a:r>
              <a:rPr lang="es-MX" altLang="es-CL" b="1" dirty="0" err="1" smtClean="0">
                <a:solidFill>
                  <a:srgbClr val="000000"/>
                </a:solidFill>
              </a:rPr>
              <a:t>ESI-AMLAT</a:t>
            </a:r>
            <a:r>
              <a:rPr lang="es-MX" altLang="es-CL" b="1" dirty="0" smtClean="0">
                <a:solidFill>
                  <a:srgbClr val="000000"/>
                </a:solidFill>
              </a:rPr>
              <a:t> 2002, Talca, CHILE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dirty="0" smtClean="0">
                <a:solidFill>
                  <a:srgbClr val="000000"/>
                </a:solidFill>
              </a:rPr>
              <a:t>2ª. </a:t>
            </a:r>
            <a:r>
              <a:rPr lang="es-MX" altLang="es-CL" dirty="0" err="1" smtClean="0">
                <a:solidFill>
                  <a:srgbClr val="000000"/>
                </a:solidFill>
              </a:rPr>
              <a:t>ExpoCiencias</a:t>
            </a:r>
            <a:r>
              <a:rPr lang="es-MX" altLang="es-CL" dirty="0" smtClean="0">
                <a:solidFill>
                  <a:srgbClr val="000000"/>
                </a:solidFill>
              </a:rPr>
              <a:t> Latinoamericana </a:t>
            </a:r>
            <a:r>
              <a:rPr lang="es-MX" altLang="es-CL" dirty="0" err="1" smtClean="0">
                <a:solidFill>
                  <a:srgbClr val="000000"/>
                </a:solidFill>
              </a:rPr>
              <a:t>ESI-AMLAT</a:t>
            </a:r>
            <a:r>
              <a:rPr lang="es-MX" altLang="es-CL" dirty="0" smtClean="0">
                <a:solidFill>
                  <a:srgbClr val="000000"/>
                </a:solidFill>
              </a:rPr>
              <a:t> 2004, Fortaleza, </a:t>
            </a:r>
            <a:r>
              <a:rPr lang="es-MX" altLang="es-CL" b="1" dirty="0" smtClean="0">
                <a:solidFill>
                  <a:srgbClr val="000000"/>
                </a:solidFill>
              </a:rPr>
              <a:t>BRASIL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dirty="0" smtClean="0">
                <a:solidFill>
                  <a:srgbClr val="000000"/>
                </a:solidFill>
              </a:rPr>
              <a:t>3ª. </a:t>
            </a:r>
            <a:r>
              <a:rPr lang="es-MX" altLang="es-CL" dirty="0" err="1" smtClean="0">
                <a:solidFill>
                  <a:srgbClr val="000000"/>
                </a:solidFill>
              </a:rPr>
              <a:t>ExpoCiencias</a:t>
            </a:r>
            <a:r>
              <a:rPr lang="es-MX" altLang="es-CL" dirty="0" smtClean="0">
                <a:solidFill>
                  <a:srgbClr val="000000"/>
                </a:solidFill>
              </a:rPr>
              <a:t> Latinoamericana </a:t>
            </a:r>
            <a:r>
              <a:rPr lang="es-MX" altLang="es-CL" dirty="0" err="1" smtClean="0">
                <a:solidFill>
                  <a:srgbClr val="000000"/>
                </a:solidFill>
              </a:rPr>
              <a:t>ESI-AMLAT</a:t>
            </a:r>
            <a:r>
              <a:rPr lang="es-MX" altLang="es-CL" dirty="0" smtClean="0">
                <a:solidFill>
                  <a:srgbClr val="000000"/>
                </a:solidFill>
              </a:rPr>
              <a:t> 2006, Veracruz, </a:t>
            </a:r>
            <a:r>
              <a:rPr lang="es-MX" altLang="es-CL" b="1" dirty="0" smtClean="0">
                <a:solidFill>
                  <a:srgbClr val="000000"/>
                </a:solidFill>
              </a:rPr>
              <a:t>MÉXICO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dirty="0" smtClean="0">
                <a:solidFill>
                  <a:srgbClr val="000000"/>
                </a:solidFill>
              </a:rPr>
              <a:t>4ª. </a:t>
            </a:r>
            <a:r>
              <a:rPr lang="es-MX" altLang="es-CL" dirty="0" err="1" smtClean="0">
                <a:solidFill>
                  <a:srgbClr val="000000"/>
                </a:solidFill>
              </a:rPr>
              <a:t>ExpoCiencias</a:t>
            </a:r>
            <a:r>
              <a:rPr lang="es-MX" altLang="es-CL" dirty="0" smtClean="0">
                <a:solidFill>
                  <a:srgbClr val="000000"/>
                </a:solidFill>
              </a:rPr>
              <a:t> Latinoamericana </a:t>
            </a:r>
            <a:r>
              <a:rPr lang="es-MX" altLang="es-CL" dirty="0" err="1" smtClean="0">
                <a:solidFill>
                  <a:srgbClr val="000000"/>
                </a:solidFill>
              </a:rPr>
              <a:t>ESI-AMLAT</a:t>
            </a:r>
            <a:r>
              <a:rPr lang="es-MX" altLang="es-CL" dirty="0" smtClean="0">
                <a:solidFill>
                  <a:srgbClr val="000000"/>
                </a:solidFill>
              </a:rPr>
              <a:t> 2008, Lima, </a:t>
            </a:r>
            <a:r>
              <a:rPr lang="es-MX" altLang="es-CL" b="1" dirty="0" smtClean="0">
                <a:solidFill>
                  <a:srgbClr val="000000"/>
                </a:solidFill>
              </a:rPr>
              <a:t>PERÚ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dirty="0" smtClean="0">
                <a:solidFill>
                  <a:srgbClr val="000000"/>
                </a:solidFill>
              </a:rPr>
              <a:t>5ª. </a:t>
            </a:r>
            <a:r>
              <a:rPr lang="es-MX" altLang="es-CL" dirty="0" err="1" smtClean="0">
                <a:solidFill>
                  <a:srgbClr val="000000"/>
                </a:solidFill>
              </a:rPr>
              <a:t>ExpoCiencias</a:t>
            </a:r>
            <a:r>
              <a:rPr lang="es-MX" altLang="es-CL" dirty="0" smtClean="0">
                <a:solidFill>
                  <a:srgbClr val="000000"/>
                </a:solidFill>
              </a:rPr>
              <a:t> Latinoamericana </a:t>
            </a:r>
            <a:r>
              <a:rPr lang="es-MX" altLang="es-CL" dirty="0" err="1" smtClean="0">
                <a:solidFill>
                  <a:srgbClr val="000000"/>
                </a:solidFill>
              </a:rPr>
              <a:t>ESI-AMLAT</a:t>
            </a:r>
            <a:r>
              <a:rPr lang="es-MX" altLang="es-CL" dirty="0" smtClean="0">
                <a:solidFill>
                  <a:srgbClr val="000000"/>
                </a:solidFill>
              </a:rPr>
              <a:t> 2010, Sao Luis, </a:t>
            </a:r>
            <a:r>
              <a:rPr lang="es-MX" altLang="es-CL" b="1" dirty="0" smtClean="0">
                <a:solidFill>
                  <a:srgbClr val="000000"/>
                </a:solidFill>
              </a:rPr>
              <a:t>BRASIL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dirty="0" smtClean="0">
                <a:solidFill>
                  <a:srgbClr val="000000"/>
                </a:solidFill>
              </a:rPr>
              <a:t>6ª. </a:t>
            </a:r>
            <a:r>
              <a:rPr lang="es-MX" altLang="es-CL" dirty="0" err="1" smtClean="0">
                <a:solidFill>
                  <a:srgbClr val="000000"/>
                </a:solidFill>
              </a:rPr>
              <a:t>ExpoCiencias</a:t>
            </a:r>
            <a:r>
              <a:rPr lang="es-MX" altLang="es-CL" dirty="0" smtClean="0">
                <a:solidFill>
                  <a:srgbClr val="000000"/>
                </a:solidFill>
              </a:rPr>
              <a:t> Latinoamericana </a:t>
            </a:r>
            <a:r>
              <a:rPr lang="es-MX" altLang="es-CL" dirty="0" err="1" smtClean="0">
                <a:solidFill>
                  <a:srgbClr val="000000"/>
                </a:solidFill>
              </a:rPr>
              <a:t>ESI-AMLAT</a:t>
            </a:r>
            <a:r>
              <a:rPr lang="es-MX" altLang="es-CL" dirty="0" smtClean="0">
                <a:solidFill>
                  <a:srgbClr val="000000"/>
                </a:solidFill>
              </a:rPr>
              <a:t> 2012, Asunción, </a:t>
            </a:r>
            <a:r>
              <a:rPr lang="es-MX" altLang="es-CL" b="1" dirty="0" smtClean="0">
                <a:solidFill>
                  <a:srgbClr val="000000"/>
                </a:solidFill>
              </a:rPr>
              <a:t>PARAGUAY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dirty="0" smtClean="0">
                <a:solidFill>
                  <a:srgbClr val="000000"/>
                </a:solidFill>
                <a:latin typeface="Arial"/>
              </a:rPr>
              <a:t>7ª</a:t>
            </a:r>
            <a:r>
              <a:rPr lang="es-MX" altLang="es-CL" dirty="0">
                <a:solidFill>
                  <a:srgbClr val="000000"/>
                </a:solidFill>
                <a:latin typeface="Arial"/>
              </a:rPr>
              <a:t>. </a:t>
            </a:r>
            <a:r>
              <a:rPr lang="es-MX" altLang="es-CL" dirty="0" err="1">
                <a:solidFill>
                  <a:srgbClr val="000000"/>
                </a:solidFill>
                <a:latin typeface="Arial"/>
              </a:rPr>
              <a:t>ExpoCiencias</a:t>
            </a:r>
            <a:r>
              <a:rPr lang="es-MX" altLang="es-CL" dirty="0">
                <a:solidFill>
                  <a:srgbClr val="000000"/>
                </a:solidFill>
                <a:latin typeface="Arial"/>
              </a:rPr>
              <a:t> Latinoamericana </a:t>
            </a:r>
            <a:r>
              <a:rPr lang="es-MX" altLang="es-CL" dirty="0" err="1">
                <a:solidFill>
                  <a:srgbClr val="000000"/>
                </a:solidFill>
                <a:latin typeface="Arial"/>
              </a:rPr>
              <a:t>ESI-AMLAT</a:t>
            </a:r>
            <a:r>
              <a:rPr lang="es-MX" altLang="es-CL" dirty="0">
                <a:solidFill>
                  <a:srgbClr val="000000"/>
                </a:solidFill>
                <a:latin typeface="Arial"/>
              </a:rPr>
              <a:t> </a:t>
            </a:r>
            <a:r>
              <a:rPr lang="es-MX" altLang="es-CL" dirty="0" smtClean="0">
                <a:solidFill>
                  <a:srgbClr val="000000"/>
                </a:solidFill>
                <a:latin typeface="Arial"/>
              </a:rPr>
              <a:t>2014, Medellín</a:t>
            </a:r>
            <a:r>
              <a:rPr lang="es-MX" altLang="es-CL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MX" altLang="es-CL" b="1" dirty="0" smtClean="0">
                <a:solidFill>
                  <a:srgbClr val="000000"/>
                </a:solidFill>
                <a:latin typeface="Arial"/>
              </a:rPr>
              <a:t>COLOMBIA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dirty="0" smtClean="0">
                <a:solidFill>
                  <a:srgbClr val="000000"/>
                </a:solidFill>
                <a:latin typeface="Arial"/>
              </a:rPr>
              <a:t>8ª</a:t>
            </a:r>
            <a:r>
              <a:rPr lang="es-MX" altLang="es-CL" dirty="0">
                <a:solidFill>
                  <a:srgbClr val="000000"/>
                </a:solidFill>
                <a:latin typeface="Arial"/>
              </a:rPr>
              <a:t>. </a:t>
            </a:r>
            <a:r>
              <a:rPr lang="es-MX" altLang="es-CL" dirty="0" err="1">
                <a:solidFill>
                  <a:srgbClr val="000000"/>
                </a:solidFill>
                <a:latin typeface="Arial"/>
              </a:rPr>
              <a:t>ExpoCiencias</a:t>
            </a:r>
            <a:r>
              <a:rPr lang="es-MX" altLang="es-CL" dirty="0">
                <a:solidFill>
                  <a:srgbClr val="000000"/>
                </a:solidFill>
                <a:latin typeface="Arial"/>
              </a:rPr>
              <a:t> Latinoamericana </a:t>
            </a:r>
            <a:r>
              <a:rPr lang="es-MX" altLang="es-CL" dirty="0" err="1">
                <a:solidFill>
                  <a:srgbClr val="000000"/>
                </a:solidFill>
                <a:latin typeface="Arial"/>
              </a:rPr>
              <a:t>ESI-AMLAT</a:t>
            </a:r>
            <a:r>
              <a:rPr lang="es-MX" altLang="es-CL" dirty="0">
                <a:solidFill>
                  <a:srgbClr val="000000"/>
                </a:solidFill>
                <a:latin typeface="Arial"/>
              </a:rPr>
              <a:t> </a:t>
            </a:r>
            <a:r>
              <a:rPr lang="es-MX" altLang="es-CL" dirty="0" smtClean="0">
                <a:solidFill>
                  <a:srgbClr val="000000"/>
                </a:solidFill>
                <a:latin typeface="Arial"/>
              </a:rPr>
              <a:t>2016, Mazatlán</a:t>
            </a:r>
            <a:r>
              <a:rPr lang="es-MX" altLang="es-CL" dirty="0">
                <a:solidFill>
                  <a:srgbClr val="000000"/>
                </a:solidFill>
                <a:latin typeface="Arial"/>
              </a:rPr>
              <a:t>, </a:t>
            </a:r>
            <a:r>
              <a:rPr lang="es-MX" altLang="es-CL" b="1" dirty="0" smtClean="0">
                <a:solidFill>
                  <a:srgbClr val="000000"/>
                </a:solidFill>
                <a:latin typeface="Arial"/>
              </a:rPr>
              <a:t>MÉXICO</a:t>
            </a: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endParaRPr lang="es-MX" altLang="es-CL" b="1" dirty="0">
              <a:solidFill>
                <a:srgbClr val="000000"/>
              </a:solidFill>
              <a:latin typeface="Arial"/>
            </a:endParaRP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b="1" dirty="0" smtClean="0">
                <a:solidFill>
                  <a:srgbClr val="000000"/>
                </a:solidFill>
                <a:latin typeface="Arial"/>
              </a:rPr>
              <a:t>9ª</a:t>
            </a:r>
            <a:r>
              <a:rPr lang="es-MX" altLang="es-CL" b="1" dirty="0">
                <a:solidFill>
                  <a:srgbClr val="000000"/>
                </a:solidFill>
                <a:latin typeface="Arial"/>
              </a:rPr>
              <a:t>. </a:t>
            </a:r>
            <a:r>
              <a:rPr lang="es-MX" altLang="es-CL" b="1" dirty="0" err="1">
                <a:solidFill>
                  <a:srgbClr val="000000"/>
                </a:solidFill>
                <a:latin typeface="Arial"/>
              </a:rPr>
              <a:t>ExpoCiencias</a:t>
            </a:r>
            <a:r>
              <a:rPr lang="es-MX" altLang="es-CL" b="1" dirty="0">
                <a:solidFill>
                  <a:srgbClr val="000000"/>
                </a:solidFill>
                <a:latin typeface="Arial"/>
              </a:rPr>
              <a:t> Latinoamericana </a:t>
            </a:r>
            <a:r>
              <a:rPr lang="es-MX" altLang="es-CL" b="1" dirty="0" err="1">
                <a:solidFill>
                  <a:srgbClr val="000000"/>
                </a:solidFill>
                <a:latin typeface="Arial"/>
              </a:rPr>
              <a:t>ESI-AMLAT</a:t>
            </a:r>
            <a:r>
              <a:rPr lang="es-MX" altLang="es-CL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MX" altLang="es-CL" b="1" dirty="0" smtClean="0">
                <a:solidFill>
                  <a:srgbClr val="000000"/>
                </a:solidFill>
                <a:latin typeface="Arial"/>
              </a:rPr>
              <a:t>2018, Antofagasta, CHILE</a:t>
            </a:r>
            <a:endParaRPr lang="es-MX" altLang="es-CL" b="1" dirty="0">
              <a:solidFill>
                <a:srgbClr val="000000"/>
              </a:solidFill>
              <a:latin typeface="Arial"/>
            </a:endParaRP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endParaRPr lang="es-MX" altLang="es-CL" b="1" dirty="0" smtClean="0">
              <a:solidFill>
                <a:srgbClr val="000000"/>
              </a:solidFill>
            </a:endParaRP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endParaRPr lang="es-MX" altLang="es-CL" b="1" dirty="0" smtClean="0">
              <a:solidFill>
                <a:srgbClr val="000000"/>
              </a:solidFill>
            </a:endParaRPr>
          </a:p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endParaRPr lang="es-MX" altLang="es-CL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2707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12360" y="3152368"/>
            <a:ext cx="1700227" cy="5400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512" y="3152368"/>
            <a:ext cx="1700227" cy="540072"/>
          </a:xfrm>
          <a:prstGeom prst="rect">
            <a:avLst/>
          </a:prstGeom>
        </p:spPr>
      </p:pic>
      <p:sp>
        <p:nvSpPr>
          <p:cNvPr id="12" name="11 Rectángulo"/>
          <p:cNvSpPr/>
          <p:nvPr/>
        </p:nvSpPr>
        <p:spPr>
          <a:xfrm>
            <a:off x="1327549" y="790914"/>
            <a:ext cx="66387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b="1" dirty="0" smtClean="0"/>
              <a:t>Sra. </a:t>
            </a:r>
            <a:r>
              <a:rPr lang="es-CO" sz="2400" b="1" dirty="0"/>
              <a:t>Vilma Tapia </a:t>
            </a:r>
            <a:r>
              <a:rPr lang="es-CO" sz="2400" b="1" dirty="0" smtClean="0"/>
              <a:t>Pizarro</a:t>
            </a:r>
          </a:p>
          <a:p>
            <a:pPr algn="ctr"/>
            <a:r>
              <a:rPr lang="es-CO" sz="2400" b="1" dirty="0" smtClean="0"/>
              <a:t>Profesora de Estado Ed. General Básica</a:t>
            </a:r>
          </a:p>
          <a:p>
            <a:pPr algn="ctr"/>
            <a:r>
              <a:rPr lang="es-CO" sz="2400" b="1" dirty="0" smtClean="0"/>
              <a:t>Magister en Cs. de la Educación</a:t>
            </a:r>
            <a:endParaRPr lang="en-US" sz="2400" b="1" dirty="0" smtClean="0"/>
          </a:p>
          <a:p>
            <a:pPr algn="ctr"/>
            <a:r>
              <a:rPr lang="en-US" sz="2400" b="1" dirty="0" err="1" smtClean="0"/>
              <a:t>Directora</a:t>
            </a:r>
            <a:endParaRPr lang="en-US" sz="2400" b="1" dirty="0" smtClean="0"/>
          </a:p>
          <a:p>
            <a:pPr algn="ctr"/>
            <a:r>
              <a:rPr lang="en-US" sz="2400" b="1" dirty="0" err="1" smtClean="0"/>
              <a:t>ICEDUC</a:t>
            </a:r>
            <a:r>
              <a:rPr lang="en-US" sz="2400" b="1" dirty="0" smtClean="0"/>
              <a:t> Antofagasta</a:t>
            </a:r>
          </a:p>
          <a:p>
            <a:pPr algn="ctr"/>
            <a:r>
              <a:rPr lang="en-US" sz="2400" b="1" dirty="0" err="1" smtClean="0"/>
              <a:t>Coord</a:t>
            </a:r>
            <a:r>
              <a:rPr lang="en-US" sz="2400" b="1" dirty="0" smtClean="0"/>
              <a:t>. Zona Norte Club </a:t>
            </a:r>
            <a:r>
              <a:rPr lang="en-US" sz="2400" b="1" dirty="0" err="1" smtClean="0"/>
              <a:t>Ciencias</a:t>
            </a:r>
            <a:r>
              <a:rPr lang="en-US" sz="2400" b="1" dirty="0" smtClean="0"/>
              <a:t> Chile</a:t>
            </a:r>
          </a:p>
          <a:p>
            <a:pPr algn="ctr"/>
            <a:r>
              <a:rPr lang="en-US" sz="2400" b="1" dirty="0" err="1" smtClean="0"/>
              <a:t>Presidenta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ESI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AMLAT</a:t>
            </a:r>
            <a:r>
              <a:rPr lang="en-US" sz="2400" b="1" dirty="0" smtClean="0"/>
              <a:t> 2018</a:t>
            </a:r>
            <a:endParaRPr lang="es-CL" sz="2400" b="1" dirty="0"/>
          </a:p>
          <a:p>
            <a:r>
              <a:rPr lang="es-CO" sz="2400" b="1" dirty="0"/>
              <a:t> </a:t>
            </a:r>
            <a:endParaRPr lang="es-CL" sz="2400" b="1" dirty="0"/>
          </a:p>
          <a:p>
            <a:pPr algn="ctr"/>
            <a:r>
              <a:rPr lang="es-CO" sz="2400" b="1" dirty="0" smtClean="0"/>
              <a:t>Sra. </a:t>
            </a:r>
            <a:r>
              <a:rPr lang="es-CO" sz="2400" b="1" dirty="0"/>
              <a:t>Ma. Angélica Riquelme </a:t>
            </a:r>
            <a:r>
              <a:rPr lang="es-CO" sz="2400" b="1" dirty="0" smtClean="0"/>
              <a:t>Vargas</a:t>
            </a:r>
          </a:p>
          <a:p>
            <a:pPr algn="ctr"/>
            <a:r>
              <a:rPr lang="es-CO" sz="2400" b="1" dirty="0" smtClean="0"/>
              <a:t>Profesora de Estado en Química y Cs. Naturales</a:t>
            </a:r>
          </a:p>
          <a:p>
            <a:pPr algn="ctr"/>
            <a:r>
              <a:rPr lang="es-CO" sz="2400" b="1" dirty="0" smtClean="0"/>
              <a:t>Doctora en Educación</a:t>
            </a:r>
            <a:endParaRPr lang="es-CL" sz="2400" b="1" dirty="0"/>
          </a:p>
          <a:p>
            <a:pPr algn="ctr"/>
            <a:r>
              <a:rPr lang="es-CO" sz="2400" b="1" dirty="0" smtClean="0"/>
              <a:t>Directora Club Ciencias Chile</a:t>
            </a:r>
          </a:p>
          <a:p>
            <a:pPr algn="ctr"/>
            <a:r>
              <a:rPr lang="es-CO" sz="2400" b="1" dirty="0" smtClean="0"/>
              <a:t>Coord. General </a:t>
            </a:r>
            <a:r>
              <a:rPr lang="es-CO" sz="2400" b="1" dirty="0" err="1" smtClean="0"/>
              <a:t>ESI</a:t>
            </a:r>
            <a:r>
              <a:rPr lang="es-CO" sz="2400" b="1" dirty="0" smtClean="0"/>
              <a:t> </a:t>
            </a:r>
            <a:r>
              <a:rPr lang="es-CO" sz="2400" b="1" dirty="0" err="1" smtClean="0"/>
              <a:t>AMLAT</a:t>
            </a:r>
            <a:r>
              <a:rPr lang="es-CO" sz="2400" b="1" dirty="0" smtClean="0"/>
              <a:t> 2018</a:t>
            </a:r>
          </a:p>
          <a:p>
            <a:pPr algn="ctr"/>
            <a:r>
              <a:rPr lang="es-CO" sz="2400" b="1" dirty="0" smtClean="0"/>
              <a:t>Vicepresidenta </a:t>
            </a:r>
            <a:r>
              <a:rPr lang="es-CO" sz="2400" b="1" dirty="0" err="1" smtClean="0"/>
              <a:t>MILSET</a:t>
            </a:r>
            <a:r>
              <a:rPr lang="es-CO" sz="2400" b="1" dirty="0" smtClean="0"/>
              <a:t> </a:t>
            </a:r>
            <a:r>
              <a:rPr lang="es-CO" sz="2400" b="1" dirty="0" err="1" smtClean="0"/>
              <a:t>AMLAT</a:t>
            </a:r>
            <a:endParaRPr lang="es-CO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05469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260648"/>
            <a:ext cx="896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 smtClean="0"/>
              <a:t>VISITA COMISIÓN INTERNACIONAL  </a:t>
            </a:r>
            <a:r>
              <a:rPr lang="es-CL" b="1" dirty="0" err="1" smtClean="0"/>
              <a:t>MILSET</a:t>
            </a:r>
            <a:r>
              <a:rPr lang="es-CL" b="1" dirty="0" smtClean="0"/>
              <a:t> </a:t>
            </a:r>
            <a:r>
              <a:rPr lang="es-CL" b="1" dirty="0" err="1" smtClean="0"/>
              <a:t>AMLAT</a:t>
            </a:r>
            <a:r>
              <a:rPr lang="es-CL" b="1" dirty="0" smtClean="0"/>
              <a:t>– FIRMA DE CONVENI0 </a:t>
            </a:r>
            <a:r>
              <a:rPr lang="es-CL" b="1" dirty="0" err="1" smtClean="0"/>
              <a:t>ESI</a:t>
            </a:r>
            <a:r>
              <a:rPr lang="es-CL" b="1" dirty="0" smtClean="0"/>
              <a:t> </a:t>
            </a:r>
            <a:r>
              <a:rPr lang="es-CL" b="1" dirty="0" err="1" smtClean="0"/>
              <a:t>AMLAT</a:t>
            </a:r>
            <a:r>
              <a:rPr lang="es-CL" b="1" dirty="0" smtClean="0"/>
              <a:t> 2018</a:t>
            </a:r>
          </a:p>
        </p:txBody>
      </p:sp>
      <p:pic>
        <p:nvPicPr>
          <p:cNvPr id="4" name="3 Imagen" descr="C:\Users\COSITA\Desktop\Fotos 2016\DCIM\104CANON\IMG_39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" y="836712"/>
            <a:ext cx="5612130" cy="315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C:\Users\COSITA\Desktop\Fotos 2016\DCIM\104CANON\IMG_422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878" y="3990122"/>
            <a:ext cx="4546848" cy="255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C:\Users\COSITA\Desktop\Fotos 2016\104CANON\IMG_426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913" y="836711"/>
            <a:ext cx="4457093" cy="3153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 descr="C:\Users\COSITA\Desktop\Fotos 2016\DCIM\104CANON\IMG_454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" y="3990122"/>
            <a:ext cx="4786777" cy="25599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90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808920" y="1626369"/>
            <a:ext cx="3526160" cy="578495"/>
          </a:xfrm>
        </p:spPr>
        <p:txBody>
          <a:bodyPr>
            <a:noAutofit/>
          </a:bodyPr>
          <a:lstStyle/>
          <a:p>
            <a:r>
              <a:rPr lang="es-CL" sz="2800" dirty="0" smtClean="0">
                <a:latin typeface="Lato"/>
              </a:rPr>
              <a:t>OBJETIVO</a:t>
            </a:r>
            <a:endParaRPr lang="es-CL" sz="2800" dirty="0">
              <a:latin typeface="Lato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97082" y="2667249"/>
            <a:ext cx="7992888" cy="1656184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15000"/>
              </a:lnSpc>
            </a:pPr>
            <a:r>
              <a:rPr lang="es-CO" dirty="0">
                <a:solidFill>
                  <a:schemeClr val="tx1"/>
                </a:solidFill>
                <a:latin typeface="Arial Narrow"/>
                <a:ea typeface="Calibri"/>
                <a:cs typeface="Arial"/>
              </a:rPr>
              <a:t>P</a:t>
            </a:r>
            <a:r>
              <a:rPr lang="es-CO" dirty="0" smtClean="0">
                <a:solidFill>
                  <a:schemeClr val="tx1"/>
                </a:solidFill>
                <a:effectLst/>
                <a:latin typeface="Arial Narrow"/>
                <a:ea typeface="Calibri"/>
                <a:cs typeface="Arial"/>
              </a:rPr>
              <a:t>romover la exposición de proyectos científicos realizados por niños, niñas y jóvenes de América Latina, en un ambiente multicultural y con la colaboración de diversas instituciones. </a:t>
            </a:r>
            <a:endParaRPr lang="es-CL" dirty="0"/>
          </a:p>
        </p:txBody>
      </p:sp>
      <p:sp>
        <p:nvSpPr>
          <p:cNvPr id="4" name="3 Rectángulo"/>
          <p:cNvSpPr/>
          <p:nvPr/>
        </p:nvSpPr>
        <p:spPr>
          <a:xfrm>
            <a:off x="1641198" y="5229200"/>
            <a:ext cx="5904656" cy="1051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CO" sz="2700" dirty="0" smtClean="0">
                <a:solidFill>
                  <a:schemeClr val="tx1"/>
                </a:solidFill>
                <a:effectLst/>
                <a:latin typeface="Arial Narrow"/>
                <a:ea typeface="Calibri"/>
                <a:cs typeface="Arial"/>
              </a:rPr>
              <a:t>Es un evento ferial internacional de Ciencias y Tecnología No Competitivo </a:t>
            </a:r>
            <a:endParaRPr lang="es-CL" sz="27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951820" y="4323433"/>
            <a:ext cx="3240360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ct val="20000"/>
              </a:spcBef>
            </a:pPr>
            <a:r>
              <a:rPr lang="es-CO" sz="2800" dirty="0">
                <a:solidFill>
                  <a:prstClr val="black"/>
                </a:solidFill>
                <a:latin typeface="Lato"/>
                <a:ea typeface="Calibri"/>
                <a:cs typeface="Arial"/>
              </a:rPr>
              <a:t>DEFINICIÓN</a:t>
            </a:r>
            <a:endParaRPr lang="es-CL" sz="2800" dirty="0">
              <a:solidFill>
                <a:prstClr val="black"/>
              </a:solidFill>
              <a:latin typeface="Lato"/>
              <a:ea typeface="Calibri"/>
              <a:cs typeface="Times New Roman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887" y="2204864"/>
            <a:ext cx="1700227" cy="5400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503" y="4869160"/>
            <a:ext cx="1700227" cy="540072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251520" y="260648"/>
            <a:ext cx="820891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CL" sz="2800" b="1" dirty="0" smtClean="0">
                <a:solidFill>
                  <a:srgbClr val="000000"/>
                </a:solidFill>
                <a:latin typeface="Arial"/>
              </a:rPr>
              <a:t>Expo-Ciencias </a:t>
            </a:r>
            <a:r>
              <a:rPr lang="es-MX" altLang="es-CL" sz="2800" b="1" dirty="0">
                <a:solidFill>
                  <a:srgbClr val="000000"/>
                </a:solidFill>
                <a:latin typeface="Arial"/>
              </a:rPr>
              <a:t>Latinoamericana </a:t>
            </a:r>
            <a:r>
              <a:rPr lang="es-MX" altLang="es-CL" sz="2800" b="1" dirty="0" err="1">
                <a:solidFill>
                  <a:srgbClr val="000000"/>
                </a:solidFill>
                <a:latin typeface="Arial"/>
              </a:rPr>
              <a:t>ESI-AMLAT</a:t>
            </a:r>
            <a:r>
              <a:rPr lang="es-MX" altLang="es-CL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MX" altLang="es-CL" sz="2800" b="1" dirty="0" smtClean="0">
                <a:solidFill>
                  <a:srgbClr val="000000"/>
                </a:solidFill>
                <a:latin typeface="Arial"/>
              </a:rPr>
              <a:t>2018 </a:t>
            </a:r>
            <a:r>
              <a:rPr lang="es-MX" altLang="es-CL" sz="2800" b="1" dirty="0">
                <a:solidFill>
                  <a:srgbClr val="000000"/>
                </a:solidFill>
                <a:latin typeface="Arial"/>
              </a:rPr>
              <a:t>Antofagasta, CHILE</a:t>
            </a:r>
          </a:p>
          <a:p>
            <a:pPr lvl="0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s-MX" altLang="es-CL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431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736912" y="1698377"/>
            <a:ext cx="3670176" cy="506487"/>
          </a:xfrm>
        </p:spPr>
        <p:txBody>
          <a:bodyPr>
            <a:noAutofit/>
          </a:bodyPr>
          <a:lstStyle/>
          <a:p>
            <a:r>
              <a:rPr lang="es-CL" sz="3200" dirty="0" smtClean="0"/>
              <a:t>ORGANIZACIÓN</a:t>
            </a:r>
            <a:endParaRPr lang="es-CL" sz="32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755576" y="2708920"/>
            <a:ext cx="7848872" cy="1440160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400" dirty="0">
                <a:solidFill>
                  <a:schemeClr val="tx1"/>
                </a:solidFill>
                <a:latin typeface="Arial Narrow"/>
                <a:ea typeface="Calibri"/>
                <a:cs typeface="Arial"/>
              </a:rPr>
              <a:t>O</a:t>
            </a:r>
            <a:r>
              <a:rPr lang="es-ES" sz="2400" dirty="0" smtClean="0">
                <a:solidFill>
                  <a:schemeClr val="tx1"/>
                </a:solidFill>
                <a:effectLst/>
                <a:latin typeface="Arial Narrow"/>
                <a:ea typeface="Calibri"/>
                <a:cs typeface="Arial"/>
              </a:rPr>
              <a:t>rganización conjunta de la 9ª Expo-Ciencias Latinoamericana </a:t>
            </a:r>
            <a:r>
              <a:rPr lang="es-ES" sz="2400" dirty="0" err="1" smtClean="0">
                <a:solidFill>
                  <a:schemeClr val="tx1"/>
                </a:solidFill>
                <a:effectLst/>
                <a:latin typeface="Arial Narrow"/>
                <a:ea typeface="Calibri"/>
                <a:cs typeface="Arial"/>
              </a:rPr>
              <a:t>ESI</a:t>
            </a:r>
            <a:r>
              <a:rPr lang="es-ES" sz="2400" dirty="0" smtClean="0">
                <a:solidFill>
                  <a:schemeClr val="tx1"/>
                </a:solidFill>
                <a:effectLst/>
                <a:latin typeface="Arial Narrow"/>
                <a:ea typeface="Calibri"/>
                <a:cs typeface="Arial"/>
              </a:rPr>
              <a:t> </a:t>
            </a:r>
            <a:r>
              <a:rPr lang="es-ES" sz="2400" dirty="0" err="1" smtClean="0">
                <a:solidFill>
                  <a:schemeClr val="tx1"/>
                </a:solidFill>
                <a:effectLst/>
                <a:latin typeface="Arial Narrow"/>
                <a:ea typeface="Calibri"/>
                <a:cs typeface="Arial"/>
              </a:rPr>
              <a:t>AMLAT</a:t>
            </a:r>
            <a:r>
              <a:rPr lang="es-ES" sz="2400" dirty="0" smtClean="0">
                <a:solidFill>
                  <a:schemeClr val="tx1"/>
                </a:solidFill>
                <a:effectLst/>
                <a:latin typeface="Arial Narrow"/>
                <a:ea typeface="Calibri"/>
                <a:cs typeface="Arial"/>
              </a:rPr>
              <a:t> 2018, a realizarse en la ciudad de Antofagasta, Chile, del 02 al 06 </a:t>
            </a:r>
            <a:r>
              <a:rPr lang="es-ES" sz="2400" dirty="0">
                <a:solidFill>
                  <a:schemeClr val="tx1"/>
                </a:solidFill>
                <a:latin typeface="Arial Narrow"/>
                <a:ea typeface="Calibri"/>
                <a:cs typeface="Arial"/>
              </a:rPr>
              <a:t>d</a:t>
            </a:r>
            <a:r>
              <a:rPr lang="es-ES" sz="2400" dirty="0" smtClean="0">
                <a:solidFill>
                  <a:schemeClr val="tx1"/>
                </a:solidFill>
                <a:effectLst/>
                <a:latin typeface="Arial Narrow"/>
                <a:ea typeface="Calibri"/>
                <a:cs typeface="Arial"/>
              </a:rPr>
              <a:t>el mes de Julio de 2018, conforme a la decisión de la Asamblea General de </a:t>
            </a:r>
            <a:r>
              <a:rPr lang="es-ES" sz="2400" dirty="0" err="1" smtClean="0">
                <a:solidFill>
                  <a:schemeClr val="tx1"/>
                </a:solidFill>
                <a:effectLst/>
                <a:latin typeface="Arial Narrow"/>
                <a:ea typeface="Calibri"/>
                <a:cs typeface="Arial"/>
              </a:rPr>
              <a:t>MILSET</a:t>
            </a:r>
            <a:r>
              <a:rPr lang="es-ES" sz="2400" dirty="0" smtClean="0">
                <a:solidFill>
                  <a:schemeClr val="tx1"/>
                </a:solidFill>
                <a:effectLst/>
                <a:latin typeface="Arial Narrow"/>
                <a:ea typeface="Calibri"/>
                <a:cs typeface="Arial"/>
              </a:rPr>
              <a:t> </a:t>
            </a:r>
            <a:r>
              <a:rPr lang="es-ES" sz="2400" dirty="0" err="1" smtClean="0">
                <a:solidFill>
                  <a:schemeClr val="tx1"/>
                </a:solidFill>
                <a:effectLst/>
                <a:latin typeface="Arial Narrow"/>
                <a:ea typeface="Calibri"/>
                <a:cs typeface="Arial"/>
              </a:rPr>
              <a:t>AMLAT</a:t>
            </a:r>
            <a:r>
              <a:rPr lang="es-ES" sz="2400" dirty="0" smtClean="0">
                <a:solidFill>
                  <a:schemeClr val="tx1"/>
                </a:solidFill>
                <a:effectLst/>
                <a:latin typeface="Arial Narrow"/>
                <a:ea typeface="Calibri"/>
                <a:cs typeface="Arial"/>
              </a:rPr>
              <a:t> realizada en Bruselas, Bélgica en Julio 2015.</a:t>
            </a:r>
            <a:endParaRPr lang="es-CL" sz="1800" dirty="0">
              <a:solidFill>
                <a:schemeClr val="tx1"/>
              </a:solidFill>
              <a:ea typeface="Calibri"/>
              <a:cs typeface="Times New Roman"/>
            </a:endParaRPr>
          </a:p>
          <a:p>
            <a:endParaRPr lang="es-CL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887" y="2096840"/>
            <a:ext cx="1700227" cy="54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1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736912" y="404664"/>
            <a:ext cx="3670176" cy="506487"/>
          </a:xfrm>
        </p:spPr>
        <p:txBody>
          <a:bodyPr>
            <a:noAutofit/>
          </a:bodyPr>
          <a:lstStyle/>
          <a:p>
            <a:r>
              <a:rPr lang="es-CL" sz="3200" dirty="0" smtClean="0"/>
              <a:t>ORGANIZACIÓN</a:t>
            </a:r>
            <a:endParaRPr lang="es-CL" sz="3200" dirty="0"/>
          </a:p>
        </p:txBody>
      </p:sp>
      <p:sp>
        <p:nvSpPr>
          <p:cNvPr id="5" name="4 Rectángulo"/>
          <p:cNvSpPr/>
          <p:nvPr/>
        </p:nvSpPr>
        <p:spPr>
          <a:xfrm>
            <a:off x="1133558" y="1268759"/>
            <a:ext cx="6876883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INSTITUCIÓN ORGANIZADORA: </a:t>
            </a:r>
            <a:r>
              <a:rPr lang="es-ES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smtClean="0"/>
              <a:t>INSTITUTO CIENTÍFICO EDUCACIONAL JOSÉ MAZA SANCHO (</a:t>
            </a:r>
            <a:r>
              <a:rPr lang="es-ES" dirty="0" err="1" smtClean="0"/>
              <a:t>ICEDUC</a:t>
            </a:r>
            <a:r>
              <a:rPr lang="es-ES" dirty="0" smtClean="0"/>
              <a:t>)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ES" dirty="0" smtClean="0">
                <a:solidFill>
                  <a:prstClr val="black"/>
                </a:solidFill>
              </a:rPr>
              <a:t>CLUB </a:t>
            </a:r>
            <a:r>
              <a:rPr lang="es-ES" dirty="0">
                <a:solidFill>
                  <a:prstClr val="black"/>
                </a:solidFill>
              </a:rPr>
              <a:t>CIENCIAS CHILE (</a:t>
            </a:r>
            <a:r>
              <a:rPr lang="es-ES" dirty="0" err="1" smtClean="0">
                <a:solidFill>
                  <a:prstClr val="black"/>
                </a:solidFill>
              </a:rPr>
              <a:t>CCCH</a:t>
            </a:r>
            <a:r>
              <a:rPr lang="es-ES" dirty="0">
                <a:solidFill>
                  <a:prstClr val="black"/>
                </a:solidFill>
              </a:rPr>
              <a:t>) </a:t>
            </a:r>
            <a:endParaRPr lang="es-ES" dirty="0" smtClean="0"/>
          </a:p>
          <a:p>
            <a:r>
              <a:rPr lang="es-ES" dirty="0" smtClean="0"/>
              <a:t>Coordinaciones: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/>
              <a:t>CLUB CIENCIAS NORTE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/>
              <a:t>CLUB CIENCIAS CENTRO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/>
              <a:t>CLUB CIENCIAS SUR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prstClr val="black"/>
                </a:solidFill>
              </a:rPr>
              <a:t>UNIVERSIDAD CATÓLICA DEL NORTE (</a:t>
            </a:r>
            <a:r>
              <a:rPr lang="es-ES" dirty="0" err="1">
                <a:solidFill>
                  <a:prstClr val="black"/>
                </a:solidFill>
              </a:rPr>
              <a:t>UCN</a:t>
            </a:r>
            <a:r>
              <a:rPr lang="es-ES" dirty="0">
                <a:solidFill>
                  <a:prstClr val="black"/>
                </a:solidFill>
              </a:rPr>
              <a:t>)</a:t>
            </a:r>
          </a:p>
          <a:p>
            <a:endParaRPr lang="es-CL" dirty="0"/>
          </a:p>
        </p:txBody>
      </p:sp>
      <p:sp>
        <p:nvSpPr>
          <p:cNvPr id="8" name="7 Rectángulo"/>
          <p:cNvSpPr/>
          <p:nvPr/>
        </p:nvSpPr>
        <p:spPr>
          <a:xfrm>
            <a:off x="2339752" y="3861048"/>
            <a:ext cx="6015942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INSTITUCIONES COLABORADORAS:</a:t>
            </a:r>
          </a:p>
          <a:p>
            <a:r>
              <a:rPr lang="es-ES" dirty="0" smtClean="0"/>
              <a:t>ILUSTRE MUNICIPALIDAD DE ANTOFAGASTA</a:t>
            </a:r>
          </a:p>
          <a:p>
            <a:r>
              <a:rPr lang="es-ES" dirty="0" smtClean="0"/>
              <a:t>CORPORACIÓN </a:t>
            </a:r>
            <a:r>
              <a:rPr lang="es-ES" dirty="0"/>
              <a:t>MUNICIPAL DE DESARROLLO SOCIAL (</a:t>
            </a:r>
            <a:r>
              <a:rPr lang="es-ES" dirty="0" err="1" smtClean="0"/>
              <a:t>CMDS</a:t>
            </a:r>
            <a:r>
              <a:rPr lang="es-ES" dirty="0"/>
              <a:t>)</a:t>
            </a:r>
            <a:endParaRPr lang="es-ES" dirty="0" smtClean="0"/>
          </a:p>
          <a:p>
            <a:r>
              <a:rPr lang="es-ES" dirty="0" smtClean="0"/>
              <a:t>DEPARTAMENTO EXTRAESCOLAR </a:t>
            </a:r>
            <a:r>
              <a:rPr lang="es-ES" dirty="0" err="1" smtClean="0"/>
              <a:t>C.M.D.S</a:t>
            </a:r>
            <a:r>
              <a:rPr lang="es-ES" dirty="0" smtClean="0"/>
              <a:t>. ANTOFAGASTA</a:t>
            </a:r>
            <a:endParaRPr lang="es-CL" dirty="0"/>
          </a:p>
          <a:p>
            <a:r>
              <a:rPr lang="es-ES" dirty="0" smtClean="0"/>
              <a:t>COMPLEJO </a:t>
            </a:r>
            <a:r>
              <a:rPr lang="es-ES" dirty="0" err="1" smtClean="0"/>
              <a:t>METALÚRGICAO</a:t>
            </a:r>
            <a:r>
              <a:rPr lang="es-ES" dirty="0" smtClean="0"/>
              <a:t> </a:t>
            </a:r>
            <a:r>
              <a:rPr lang="es-ES" dirty="0" err="1" smtClean="0"/>
              <a:t>ALTONORTE</a:t>
            </a:r>
            <a:endParaRPr lang="es-ES" dirty="0" smtClean="0"/>
          </a:p>
          <a:p>
            <a:r>
              <a:rPr lang="es-ES" dirty="0" smtClean="0"/>
              <a:t>SECRETARIA REGIONAL MINISTERIAL DE EDUCACIÓN</a:t>
            </a:r>
          </a:p>
          <a:p>
            <a:r>
              <a:rPr lang="es-ES" dirty="0" smtClean="0"/>
              <a:t>SERVICIO NACIONAL DE TURISMO (</a:t>
            </a:r>
            <a:r>
              <a:rPr lang="es-ES" dirty="0" err="1" smtClean="0"/>
              <a:t>SERNATUR</a:t>
            </a:r>
            <a:r>
              <a:rPr lang="es-ES" dirty="0" smtClean="0"/>
              <a:t>)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470" y="4511026"/>
            <a:ext cx="2424581" cy="77016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7678" y="1975645"/>
            <a:ext cx="2424581" cy="77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6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3788296" y="2848712"/>
            <a:ext cx="2088232" cy="914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prstClr val="black"/>
                </a:solidFill>
              </a:rPr>
              <a:t>Coordinación General</a:t>
            </a:r>
            <a:endParaRPr lang="es-CL" b="1" dirty="0">
              <a:solidFill>
                <a:prstClr val="black"/>
              </a:solidFill>
            </a:endParaRPr>
          </a:p>
        </p:txBody>
      </p:sp>
      <p:sp>
        <p:nvSpPr>
          <p:cNvPr id="6" name="5 Elipse"/>
          <p:cNvSpPr/>
          <p:nvPr/>
        </p:nvSpPr>
        <p:spPr>
          <a:xfrm>
            <a:off x="3788296" y="1484784"/>
            <a:ext cx="2088232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>
                <a:solidFill>
                  <a:prstClr val="black"/>
                </a:solidFill>
              </a:rPr>
              <a:t>Coordinación </a:t>
            </a:r>
            <a:r>
              <a:rPr lang="es-CL" sz="1200" dirty="0" smtClean="0">
                <a:solidFill>
                  <a:prstClr val="black"/>
                </a:solidFill>
              </a:rPr>
              <a:t> Comunicación y </a:t>
            </a:r>
            <a:r>
              <a:rPr lang="es-CL" sz="1200" dirty="0">
                <a:solidFill>
                  <a:prstClr val="black"/>
                </a:solidFill>
              </a:rPr>
              <a:t>Medios Digitales</a:t>
            </a:r>
          </a:p>
        </p:txBody>
      </p:sp>
      <p:sp>
        <p:nvSpPr>
          <p:cNvPr id="7" name="6 Elipse"/>
          <p:cNvSpPr/>
          <p:nvPr/>
        </p:nvSpPr>
        <p:spPr>
          <a:xfrm>
            <a:off x="6120172" y="2103690"/>
            <a:ext cx="2088232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prstClr val="black"/>
                </a:solidFill>
              </a:rPr>
              <a:t>Coordinación </a:t>
            </a:r>
            <a:r>
              <a:rPr lang="es-CL" sz="1400" dirty="0" smtClean="0">
                <a:solidFill>
                  <a:prstClr val="black"/>
                </a:solidFill>
              </a:rPr>
              <a:t>Finanzas</a:t>
            </a:r>
            <a:endParaRPr lang="es-CL" sz="1400" dirty="0">
              <a:solidFill>
                <a:prstClr val="black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1431179" y="3323460"/>
            <a:ext cx="2088232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>
                <a:solidFill>
                  <a:prstClr val="black"/>
                </a:solidFill>
              </a:rPr>
              <a:t>Coordinación </a:t>
            </a:r>
            <a:r>
              <a:rPr lang="es-CL" sz="1200" dirty="0" smtClean="0">
                <a:solidFill>
                  <a:prstClr val="black"/>
                </a:solidFill>
              </a:rPr>
              <a:t>Relaciones Públicas </a:t>
            </a:r>
          </a:p>
          <a:p>
            <a:pPr algn="ctr"/>
            <a:endParaRPr lang="es-CL" sz="1200" dirty="0">
              <a:solidFill>
                <a:prstClr val="black"/>
              </a:solidFill>
            </a:endParaRPr>
          </a:p>
        </p:txBody>
      </p:sp>
      <p:sp>
        <p:nvSpPr>
          <p:cNvPr id="9" name="8 Elipse"/>
          <p:cNvSpPr/>
          <p:nvPr/>
        </p:nvSpPr>
        <p:spPr>
          <a:xfrm>
            <a:off x="6120172" y="3341009"/>
            <a:ext cx="2088232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 dirty="0" smtClean="0">
              <a:solidFill>
                <a:prstClr val="black"/>
              </a:solidFill>
            </a:endParaRPr>
          </a:p>
          <a:p>
            <a:pPr algn="ctr"/>
            <a:r>
              <a:rPr lang="es-CL" sz="1400" dirty="0" smtClean="0">
                <a:solidFill>
                  <a:prstClr val="black"/>
                </a:solidFill>
              </a:rPr>
              <a:t>Coordinación </a:t>
            </a:r>
            <a:r>
              <a:rPr lang="es-CL" sz="1400" dirty="0">
                <a:solidFill>
                  <a:prstClr val="black"/>
                </a:solidFill>
              </a:rPr>
              <a:t>Logística </a:t>
            </a:r>
            <a:endParaRPr lang="es-CL" sz="1400" dirty="0" smtClean="0">
              <a:solidFill>
                <a:prstClr val="black"/>
              </a:solidFill>
            </a:endParaRPr>
          </a:p>
          <a:p>
            <a:pPr algn="ctr"/>
            <a:endParaRPr lang="es-CL" sz="1200" dirty="0">
              <a:solidFill>
                <a:prstClr val="black"/>
              </a:solidFill>
            </a:endParaRPr>
          </a:p>
        </p:txBody>
      </p:sp>
      <p:sp>
        <p:nvSpPr>
          <p:cNvPr id="10" name="9 Elipse"/>
          <p:cNvSpPr/>
          <p:nvPr/>
        </p:nvSpPr>
        <p:spPr>
          <a:xfrm>
            <a:off x="3794911" y="4256856"/>
            <a:ext cx="2088232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>
                <a:solidFill>
                  <a:prstClr val="black"/>
                </a:solidFill>
              </a:rPr>
              <a:t>Coordinación Patrocinios y Auspicios</a:t>
            </a:r>
          </a:p>
        </p:txBody>
      </p:sp>
      <p:sp>
        <p:nvSpPr>
          <p:cNvPr id="11" name="10 Elipse"/>
          <p:cNvSpPr/>
          <p:nvPr/>
        </p:nvSpPr>
        <p:spPr>
          <a:xfrm>
            <a:off x="1431179" y="2103690"/>
            <a:ext cx="2088232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200" dirty="0" smtClean="0">
                <a:solidFill>
                  <a:prstClr val="black"/>
                </a:solidFill>
              </a:rPr>
              <a:t>Coordinación Evaluación y Conferencias</a:t>
            </a:r>
            <a:endParaRPr lang="es-CL" sz="1200" dirty="0">
              <a:solidFill>
                <a:prstClr val="black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936141" y="4484732"/>
            <a:ext cx="1958516" cy="21181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L" sz="1200" dirty="0" smtClean="0">
              <a:solidFill>
                <a:prstClr val="black"/>
              </a:solidFill>
            </a:endParaRPr>
          </a:p>
          <a:p>
            <a:r>
              <a:rPr lang="es-CL" sz="1200" dirty="0" smtClean="0">
                <a:solidFill>
                  <a:prstClr val="black"/>
                </a:solidFill>
              </a:rPr>
              <a:t>Sub-Coordinaciones: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L" sz="1200" dirty="0" smtClean="0">
                <a:solidFill>
                  <a:prstClr val="black"/>
                </a:solidFill>
              </a:rPr>
              <a:t>Registro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L" sz="1200" dirty="0" smtClean="0">
                <a:solidFill>
                  <a:prstClr val="black"/>
                </a:solidFill>
              </a:rPr>
              <a:t>Servicio a los Participantes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L" sz="1200" dirty="0" smtClean="0">
                <a:solidFill>
                  <a:prstClr val="black"/>
                </a:solidFill>
              </a:rPr>
              <a:t>Servicios Técnicos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L" sz="1200" dirty="0" smtClean="0">
                <a:solidFill>
                  <a:prstClr val="black"/>
                </a:solidFill>
              </a:rPr>
              <a:t>Servicios Traslados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L" sz="1200" dirty="0" smtClean="0">
                <a:solidFill>
                  <a:prstClr val="black"/>
                </a:solidFill>
              </a:rPr>
              <a:t>Servicios Alojamientos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L" sz="1200" dirty="0" smtClean="0">
                <a:solidFill>
                  <a:prstClr val="black"/>
                </a:solidFill>
              </a:rPr>
              <a:t>Servicios Alimentación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L" sz="1200" dirty="0" smtClean="0">
                <a:solidFill>
                  <a:prstClr val="black"/>
                </a:solidFill>
              </a:rPr>
              <a:t>Servicios Salud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L" sz="1200" dirty="0" smtClean="0">
                <a:solidFill>
                  <a:prstClr val="black"/>
                </a:solidFill>
              </a:rPr>
              <a:t>Servicios Seguridad</a:t>
            </a:r>
          </a:p>
          <a:p>
            <a:pPr algn="ctr"/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7164288" y="1052736"/>
            <a:ext cx="1631299" cy="8280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L" sz="1200" dirty="0" smtClean="0">
              <a:solidFill>
                <a:prstClr val="black"/>
              </a:solidFill>
            </a:endParaRPr>
          </a:p>
          <a:p>
            <a:r>
              <a:rPr lang="es-CL" sz="1200" dirty="0" smtClean="0">
                <a:solidFill>
                  <a:prstClr val="black"/>
                </a:solidFill>
              </a:rPr>
              <a:t>Sub-Coordinaciones: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L" sz="1200" dirty="0" smtClean="0">
                <a:solidFill>
                  <a:prstClr val="black"/>
                </a:solidFill>
              </a:rPr>
              <a:t>Presupuesto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L" sz="1200" dirty="0" smtClean="0">
                <a:solidFill>
                  <a:prstClr val="black"/>
                </a:solidFill>
              </a:rPr>
              <a:t>Inscripciones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L" sz="1200" dirty="0" smtClean="0">
                <a:solidFill>
                  <a:prstClr val="black"/>
                </a:solidFill>
              </a:rPr>
              <a:t>Pagos  proveedores</a:t>
            </a:r>
          </a:p>
          <a:p>
            <a:pPr algn="ctr"/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853154" y="5661248"/>
            <a:ext cx="1958516" cy="6145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L" sz="1200" dirty="0" smtClean="0">
              <a:solidFill>
                <a:prstClr val="black"/>
              </a:solidFill>
            </a:endParaRPr>
          </a:p>
          <a:p>
            <a:r>
              <a:rPr lang="es-CL" sz="1200" dirty="0" smtClean="0">
                <a:solidFill>
                  <a:prstClr val="black"/>
                </a:solidFill>
              </a:rPr>
              <a:t>Sub-Coordinaciones: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L" sz="1200" dirty="0" smtClean="0">
                <a:solidFill>
                  <a:prstClr val="black"/>
                </a:solidFill>
              </a:rPr>
              <a:t>Gubernamentales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L" sz="1200" dirty="0" smtClean="0">
                <a:solidFill>
                  <a:prstClr val="black"/>
                </a:solidFill>
              </a:rPr>
              <a:t>No Gubernamentales</a:t>
            </a:r>
          </a:p>
          <a:p>
            <a:pPr algn="ctr"/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23528" y="4714056"/>
            <a:ext cx="1958516" cy="9471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L" sz="1200" dirty="0" smtClean="0">
              <a:solidFill>
                <a:prstClr val="black"/>
              </a:solidFill>
            </a:endParaRPr>
          </a:p>
          <a:p>
            <a:endParaRPr lang="es-CL" sz="1200" dirty="0">
              <a:solidFill>
                <a:prstClr val="black"/>
              </a:solidFill>
            </a:endParaRPr>
          </a:p>
          <a:p>
            <a:endParaRPr lang="es-CL" sz="1200" dirty="0" smtClean="0">
              <a:solidFill>
                <a:prstClr val="black"/>
              </a:solidFill>
            </a:endParaRPr>
          </a:p>
          <a:p>
            <a:endParaRPr lang="es-CL" sz="1200" dirty="0">
              <a:solidFill>
                <a:prstClr val="black"/>
              </a:solidFill>
            </a:endParaRPr>
          </a:p>
          <a:p>
            <a:r>
              <a:rPr lang="es-CL" sz="1200" dirty="0" smtClean="0">
                <a:solidFill>
                  <a:prstClr val="black"/>
                </a:solidFill>
              </a:rPr>
              <a:t>Sub-Coordinaciones: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L" sz="1200" dirty="0" smtClean="0">
                <a:solidFill>
                  <a:prstClr val="black"/>
                </a:solidFill>
              </a:rPr>
              <a:t>Protocolo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L" sz="1200" dirty="0" smtClean="0">
                <a:solidFill>
                  <a:prstClr val="black"/>
                </a:solidFill>
              </a:rPr>
              <a:t>Ceremonias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L" sz="1200" dirty="0" smtClean="0">
                <a:solidFill>
                  <a:prstClr val="black"/>
                </a:solidFill>
              </a:rPr>
              <a:t>Programación</a:t>
            </a:r>
          </a:p>
          <a:p>
            <a:endParaRPr lang="es-CL" sz="1200" dirty="0" smtClean="0">
              <a:solidFill>
                <a:prstClr val="black"/>
              </a:solidFill>
            </a:endParaRPr>
          </a:p>
          <a:p>
            <a:endParaRPr lang="es-CL" sz="1200" dirty="0" smtClean="0">
              <a:solidFill>
                <a:prstClr val="black"/>
              </a:solidFill>
            </a:endParaRPr>
          </a:p>
          <a:p>
            <a:endParaRPr lang="es-CL" sz="1200" dirty="0" smtClean="0">
              <a:solidFill>
                <a:prstClr val="black"/>
              </a:solidFill>
            </a:endParaRPr>
          </a:p>
          <a:p>
            <a:pPr algn="ctr"/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2040" y="980728"/>
            <a:ext cx="1958516" cy="9781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L" sz="1200" dirty="0" smtClean="0">
              <a:solidFill>
                <a:prstClr val="black"/>
              </a:solidFill>
            </a:endParaRPr>
          </a:p>
          <a:p>
            <a:endParaRPr lang="es-CL" sz="1200" dirty="0">
              <a:solidFill>
                <a:prstClr val="black"/>
              </a:solidFill>
            </a:endParaRPr>
          </a:p>
          <a:p>
            <a:endParaRPr lang="es-CL" sz="1200" dirty="0" smtClean="0">
              <a:solidFill>
                <a:prstClr val="black"/>
              </a:solidFill>
            </a:endParaRPr>
          </a:p>
          <a:p>
            <a:endParaRPr lang="es-CL" sz="1200" dirty="0">
              <a:solidFill>
                <a:prstClr val="black"/>
              </a:solidFill>
            </a:endParaRPr>
          </a:p>
          <a:p>
            <a:r>
              <a:rPr lang="es-CL" sz="1200" dirty="0" smtClean="0">
                <a:solidFill>
                  <a:prstClr val="black"/>
                </a:solidFill>
              </a:rPr>
              <a:t>Sub-Coordinaciones: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L" sz="1200" dirty="0" smtClean="0">
                <a:solidFill>
                  <a:prstClr val="black"/>
                </a:solidFill>
              </a:rPr>
              <a:t>Reuniones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L" sz="1200" dirty="0" smtClean="0">
                <a:solidFill>
                  <a:prstClr val="black"/>
                </a:solidFill>
              </a:rPr>
              <a:t>Talleres/Seminarios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L" sz="1200" dirty="0" smtClean="0">
                <a:solidFill>
                  <a:prstClr val="black"/>
                </a:solidFill>
              </a:rPr>
              <a:t>Presentación de Proyectos</a:t>
            </a:r>
          </a:p>
          <a:p>
            <a:endParaRPr lang="es-CL" sz="1200" dirty="0" smtClean="0">
              <a:solidFill>
                <a:prstClr val="black"/>
              </a:solidFill>
            </a:endParaRPr>
          </a:p>
          <a:p>
            <a:endParaRPr lang="es-CL" sz="1200" dirty="0" smtClean="0">
              <a:solidFill>
                <a:prstClr val="black"/>
              </a:solidFill>
            </a:endParaRPr>
          </a:p>
          <a:p>
            <a:endParaRPr lang="es-CL" sz="1200" dirty="0" smtClean="0">
              <a:solidFill>
                <a:prstClr val="black"/>
              </a:solidFill>
            </a:endParaRPr>
          </a:p>
          <a:p>
            <a:pPr algn="ctr"/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12" name="11 Flecha abajo"/>
          <p:cNvSpPr/>
          <p:nvPr/>
        </p:nvSpPr>
        <p:spPr>
          <a:xfrm>
            <a:off x="617119" y="65"/>
            <a:ext cx="8430585" cy="576064"/>
          </a:xfrm>
          <a:prstGeom prst="downArrow">
            <a:avLst/>
          </a:prstGeom>
        </p:spPr>
        <p:style>
          <a:lnRef idx="1">
            <a:schemeClr val="accent5"/>
          </a:lnRef>
          <a:fillRef idx="1002">
            <a:schemeClr val="dk2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solidFill>
                  <a:prstClr val="black"/>
                </a:solidFill>
              </a:rPr>
              <a:t>PRESIDENCIA</a:t>
            </a:r>
            <a:endParaRPr lang="es-CL" b="1" dirty="0">
              <a:solidFill>
                <a:prstClr val="black"/>
              </a:solidFill>
            </a:endParaRPr>
          </a:p>
        </p:txBody>
      </p:sp>
      <p:cxnSp>
        <p:nvCxnSpPr>
          <p:cNvPr id="18" name="17 Conector recto"/>
          <p:cNvCxnSpPr>
            <a:stCxn id="6" idx="4"/>
            <a:endCxn id="4" idx="0"/>
          </p:cNvCxnSpPr>
          <p:nvPr/>
        </p:nvCxnSpPr>
        <p:spPr>
          <a:xfrm>
            <a:off x="4832412" y="2399184"/>
            <a:ext cx="0" cy="449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>
            <a:stCxn id="6" idx="2"/>
            <a:endCxn id="11" idx="0"/>
          </p:cNvCxnSpPr>
          <p:nvPr/>
        </p:nvCxnSpPr>
        <p:spPr>
          <a:xfrm flipH="1">
            <a:off x="2475295" y="1941984"/>
            <a:ext cx="1313001" cy="161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>
            <a:stCxn id="11" idx="4"/>
            <a:endCxn id="8" idx="0"/>
          </p:cNvCxnSpPr>
          <p:nvPr/>
        </p:nvCxnSpPr>
        <p:spPr>
          <a:xfrm>
            <a:off x="2475295" y="3018090"/>
            <a:ext cx="0" cy="3053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>
            <a:stCxn id="4" idx="4"/>
            <a:endCxn id="10" idx="0"/>
          </p:cNvCxnSpPr>
          <p:nvPr/>
        </p:nvCxnSpPr>
        <p:spPr>
          <a:xfrm>
            <a:off x="4832412" y="3763112"/>
            <a:ext cx="6615" cy="493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1026 Conector recto"/>
          <p:cNvCxnSpPr>
            <a:stCxn id="4" idx="6"/>
            <a:endCxn id="9" idx="0"/>
          </p:cNvCxnSpPr>
          <p:nvPr/>
        </p:nvCxnSpPr>
        <p:spPr>
          <a:xfrm>
            <a:off x="5876528" y="3305912"/>
            <a:ext cx="1287760" cy="350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1028 Conector recto"/>
          <p:cNvCxnSpPr>
            <a:stCxn id="8" idx="4"/>
            <a:endCxn id="10" idx="2"/>
          </p:cNvCxnSpPr>
          <p:nvPr/>
        </p:nvCxnSpPr>
        <p:spPr>
          <a:xfrm>
            <a:off x="2475295" y="4237860"/>
            <a:ext cx="1319616" cy="476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1030 Conector recto"/>
          <p:cNvCxnSpPr>
            <a:stCxn id="9" idx="4"/>
            <a:endCxn id="10" idx="6"/>
          </p:cNvCxnSpPr>
          <p:nvPr/>
        </p:nvCxnSpPr>
        <p:spPr>
          <a:xfrm flipH="1">
            <a:off x="5883143" y="4255409"/>
            <a:ext cx="1281145" cy="458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1032 Conector recto"/>
          <p:cNvCxnSpPr>
            <a:stCxn id="4" idx="2"/>
            <a:endCxn id="8" idx="0"/>
          </p:cNvCxnSpPr>
          <p:nvPr/>
        </p:nvCxnSpPr>
        <p:spPr>
          <a:xfrm flipH="1">
            <a:off x="2475295" y="3305912"/>
            <a:ext cx="1313001" cy="17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1034 Conector recto"/>
          <p:cNvCxnSpPr>
            <a:stCxn id="7" idx="4"/>
            <a:endCxn id="9" idx="0"/>
          </p:cNvCxnSpPr>
          <p:nvPr/>
        </p:nvCxnSpPr>
        <p:spPr>
          <a:xfrm>
            <a:off x="7164288" y="3018090"/>
            <a:ext cx="0" cy="322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9" name="1048 Conector recto"/>
          <p:cNvCxnSpPr>
            <a:stCxn id="6" idx="6"/>
            <a:endCxn id="7" idx="0"/>
          </p:cNvCxnSpPr>
          <p:nvPr/>
        </p:nvCxnSpPr>
        <p:spPr>
          <a:xfrm>
            <a:off x="5876528" y="1941984"/>
            <a:ext cx="1287760" cy="161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" name="1056 Conector recto"/>
          <p:cNvCxnSpPr>
            <a:stCxn id="16" idx="2"/>
          </p:cNvCxnSpPr>
          <p:nvPr/>
        </p:nvCxnSpPr>
        <p:spPr>
          <a:xfrm>
            <a:off x="1301298" y="1958888"/>
            <a:ext cx="1488" cy="665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1058 Conector recto"/>
          <p:cNvCxnSpPr/>
          <p:nvPr/>
        </p:nvCxnSpPr>
        <p:spPr>
          <a:xfrm>
            <a:off x="1302786" y="2623948"/>
            <a:ext cx="1283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1" name="1060 Conector recto"/>
          <p:cNvCxnSpPr>
            <a:stCxn id="15" idx="0"/>
          </p:cNvCxnSpPr>
          <p:nvPr/>
        </p:nvCxnSpPr>
        <p:spPr>
          <a:xfrm flipH="1" flipV="1">
            <a:off x="1301298" y="3798210"/>
            <a:ext cx="1488" cy="915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6" name="1065 Conector recto"/>
          <p:cNvCxnSpPr>
            <a:endCxn id="8" idx="2"/>
          </p:cNvCxnSpPr>
          <p:nvPr/>
        </p:nvCxnSpPr>
        <p:spPr>
          <a:xfrm flipV="1">
            <a:off x="1301298" y="3780660"/>
            <a:ext cx="129881" cy="175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8" name="1067 Conector recto"/>
          <p:cNvCxnSpPr>
            <a:stCxn id="13" idx="2"/>
          </p:cNvCxnSpPr>
          <p:nvPr/>
        </p:nvCxnSpPr>
        <p:spPr>
          <a:xfrm flipH="1">
            <a:off x="7979937" y="1880828"/>
            <a:ext cx="1" cy="4105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2" name="1071 Conector recto"/>
          <p:cNvCxnSpPr>
            <a:stCxn id="10" idx="4"/>
            <a:endCxn id="14" idx="0"/>
          </p:cNvCxnSpPr>
          <p:nvPr/>
        </p:nvCxnSpPr>
        <p:spPr>
          <a:xfrm flipH="1">
            <a:off x="4832412" y="5171256"/>
            <a:ext cx="6615" cy="489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6" name="1075 Conector recto"/>
          <p:cNvCxnSpPr>
            <a:stCxn id="9" idx="5"/>
            <a:endCxn id="5" idx="0"/>
          </p:cNvCxnSpPr>
          <p:nvPr/>
        </p:nvCxnSpPr>
        <p:spPr>
          <a:xfrm>
            <a:off x="7902590" y="4121498"/>
            <a:ext cx="12809" cy="3632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34 Rectángulo"/>
          <p:cNvSpPr/>
          <p:nvPr/>
        </p:nvSpPr>
        <p:spPr>
          <a:xfrm>
            <a:off x="3853154" y="745468"/>
            <a:ext cx="1958516" cy="6145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CL" sz="1200" dirty="0" smtClean="0">
              <a:solidFill>
                <a:prstClr val="black"/>
              </a:solidFill>
            </a:endParaRPr>
          </a:p>
          <a:p>
            <a:r>
              <a:rPr lang="es-CL" sz="1200" dirty="0" smtClean="0">
                <a:solidFill>
                  <a:prstClr val="black"/>
                </a:solidFill>
              </a:rPr>
              <a:t>Sub-Coordinaciones: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L" sz="1200" dirty="0">
                <a:solidFill>
                  <a:prstClr val="black"/>
                </a:solidFill>
              </a:rPr>
              <a:t>I</a:t>
            </a:r>
            <a:r>
              <a:rPr lang="es-CL" sz="1200" dirty="0" smtClean="0">
                <a:solidFill>
                  <a:prstClr val="black"/>
                </a:solidFill>
              </a:rPr>
              <a:t>dentidad gráfica evento</a:t>
            </a:r>
            <a:endParaRPr lang="es-CL" sz="1200" dirty="0">
              <a:solidFill>
                <a:prstClr val="black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s-CL" sz="1200" dirty="0" smtClean="0">
                <a:solidFill>
                  <a:prstClr val="black"/>
                </a:solidFill>
              </a:rPr>
              <a:t>Portal Web y contenidos</a:t>
            </a:r>
          </a:p>
          <a:p>
            <a:pPr algn="ctr"/>
            <a:endParaRPr lang="es-CL" dirty="0">
              <a:solidFill>
                <a:prstClr val="black"/>
              </a:solidFill>
            </a:endParaRPr>
          </a:p>
        </p:txBody>
      </p:sp>
      <p:cxnSp>
        <p:nvCxnSpPr>
          <p:cNvPr id="33" name="32 Conector recto"/>
          <p:cNvCxnSpPr>
            <a:stCxn id="35" idx="2"/>
          </p:cNvCxnSpPr>
          <p:nvPr/>
        </p:nvCxnSpPr>
        <p:spPr>
          <a:xfrm>
            <a:off x="4832412" y="1360004"/>
            <a:ext cx="3307" cy="1247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47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187624" y="1268760"/>
            <a:ext cx="720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b="1" dirty="0" err="1" smtClean="0"/>
              <a:t>ESI</a:t>
            </a:r>
            <a:r>
              <a:rPr lang="es-CO" sz="2400" b="1" dirty="0" smtClean="0"/>
              <a:t> </a:t>
            </a:r>
            <a:r>
              <a:rPr lang="es-CO" sz="2400" b="1" dirty="0" err="1"/>
              <a:t>AMLAT</a:t>
            </a:r>
            <a:r>
              <a:rPr lang="es-CO" sz="2400" b="1" dirty="0"/>
              <a:t> 2018 </a:t>
            </a:r>
            <a:r>
              <a:rPr lang="es-CO" sz="2400" dirty="0"/>
              <a:t>participan estudiantes de Instituciones de </a:t>
            </a:r>
            <a:r>
              <a:rPr lang="es-CO" sz="2400" dirty="0" smtClean="0"/>
              <a:t>Enseñanza Básica, Media </a:t>
            </a:r>
            <a:r>
              <a:rPr lang="es-CO" sz="2400" dirty="0"/>
              <a:t>y Superior, </a:t>
            </a:r>
            <a:r>
              <a:rPr lang="es-CO" sz="2400" dirty="0" smtClean="0"/>
              <a:t>de </a:t>
            </a:r>
            <a:r>
              <a:rPr lang="es-CO" sz="2400" dirty="0"/>
              <a:t>proyectos </a:t>
            </a:r>
            <a:r>
              <a:rPr lang="es-CO" sz="2400" dirty="0" smtClean="0"/>
              <a:t>seleccionados a </a:t>
            </a:r>
            <a:r>
              <a:rPr lang="es-CO" sz="2400" dirty="0"/>
              <a:t>nivel nacional </a:t>
            </a:r>
            <a:r>
              <a:rPr lang="es-CO" sz="2400" dirty="0" smtClean="0"/>
              <a:t>por los países participantes</a:t>
            </a:r>
            <a:endParaRPr lang="es-CL" sz="24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6577" y="3701482"/>
            <a:ext cx="3331348" cy="1058193"/>
          </a:xfrm>
          <a:prstGeom prst="rect">
            <a:avLst/>
          </a:prstGeom>
        </p:spPr>
      </p:pic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2736912" y="404664"/>
            <a:ext cx="3670176" cy="506487"/>
          </a:xfrm>
        </p:spPr>
        <p:txBody>
          <a:bodyPr>
            <a:noAutofit/>
          </a:bodyPr>
          <a:lstStyle/>
          <a:p>
            <a:r>
              <a:rPr lang="es-CL" sz="3200" b="1" dirty="0" smtClean="0"/>
              <a:t>PARTICIPACIÓN</a:t>
            </a:r>
            <a:endParaRPr lang="es-CL" sz="3200" b="1" dirty="0"/>
          </a:p>
        </p:txBody>
      </p:sp>
      <p:sp>
        <p:nvSpPr>
          <p:cNvPr id="8" name="7 Rectángulo"/>
          <p:cNvSpPr/>
          <p:nvPr/>
        </p:nvSpPr>
        <p:spPr>
          <a:xfrm>
            <a:off x="1801982" y="3501008"/>
            <a:ext cx="576064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200" dirty="0"/>
              <a:t>Sede </a:t>
            </a:r>
            <a:r>
              <a:rPr lang="es-ES" sz="3200" dirty="0" err="1"/>
              <a:t>ESI</a:t>
            </a:r>
            <a:r>
              <a:rPr lang="es-ES" sz="3200" dirty="0"/>
              <a:t> </a:t>
            </a:r>
            <a:r>
              <a:rPr lang="es-ES" sz="3200" dirty="0" err="1"/>
              <a:t>AMLAT</a:t>
            </a:r>
            <a:r>
              <a:rPr lang="es-ES" sz="3200" dirty="0"/>
              <a:t> 2018</a:t>
            </a:r>
          </a:p>
          <a:p>
            <a:pPr algn="ctr"/>
            <a:r>
              <a:rPr lang="es-ES" sz="3200" dirty="0"/>
              <a:t>Ciudad: Antofagasta</a:t>
            </a:r>
          </a:p>
          <a:p>
            <a:pPr algn="ctr"/>
            <a:r>
              <a:rPr lang="es-ES" sz="3200" dirty="0"/>
              <a:t>Región: Antofagasta</a:t>
            </a:r>
          </a:p>
          <a:p>
            <a:pPr algn="ctr"/>
            <a:r>
              <a:rPr lang="es-ES" sz="3200" dirty="0"/>
              <a:t>País: Chile</a:t>
            </a:r>
          </a:p>
        </p:txBody>
      </p:sp>
    </p:spTree>
    <p:extLst>
      <p:ext uri="{BB962C8B-B14F-4D97-AF65-F5344CB8AC3E}">
        <p14:creationId xmlns:p14="http://schemas.microsoft.com/office/powerpoint/2010/main" val="396468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76" y="310111"/>
            <a:ext cx="5915160" cy="621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68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488" y="260648"/>
            <a:ext cx="459932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45328">
            <a:off x="3199425" y="2837706"/>
            <a:ext cx="828675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51760" y="1373996"/>
            <a:ext cx="2082596" cy="219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CL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ANTOFAGASTA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s-CL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CL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    1.360 km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s-CL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CL" b="1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  SANTIAGO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04879">
            <a:off x="637232" y="1724109"/>
            <a:ext cx="718884" cy="661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17" y="2473015"/>
            <a:ext cx="927100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Elipse"/>
          <p:cNvSpPr/>
          <p:nvPr/>
        </p:nvSpPr>
        <p:spPr>
          <a:xfrm>
            <a:off x="4606980" y="2974560"/>
            <a:ext cx="648072" cy="33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803" y="1700808"/>
            <a:ext cx="669925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13" y="1332507"/>
            <a:ext cx="1116013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33939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424" y="260648"/>
            <a:ext cx="5081856" cy="628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Elipse"/>
          <p:cNvSpPr/>
          <p:nvPr/>
        </p:nvSpPr>
        <p:spPr>
          <a:xfrm>
            <a:off x="1799692" y="3356992"/>
            <a:ext cx="5220580" cy="350100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29903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ttp://lanandtamsas.co.kr/images/mapa_america_la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680520" cy="62646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467544" y="1340768"/>
            <a:ext cx="28803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CL" sz="2400" dirty="0" err="1" smtClean="0">
                <a:solidFill>
                  <a:prstClr val="black"/>
                </a:solidFill>
              </a:rPr>
              <a:t>LATAM</a:t>
            </a:r>
            <a:endParaRPr lang="es-CL" sz="24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L" sz="2400" dirty="0">
                <a:solidFill>
                  <a:prstClr val="black"/>
                </a:solidFill>
              </a:rPr>
              <a:t>AEROMÉXICO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L" sz="2400" dirty="0">
                <a:solidFill>
                  <a:prstClr val="black"/>
                </a:solidFill>
              </a:rPr>
              <a:t>AEROLÍNEAS ARGENTINAS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L" sz="2400" dirty="0">
                <a:solidFill>
                  <a:prstClr val="black"/>
                </a:solidFill>
              </a:rPr>
              <a:t>TAM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L" sz="2400" dirty="0">
                <a:solidFill>
                  <a:prstClr val="black"/>
                </a:solidFill>
              </a:rPr>
              <a:t>IBERIA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L" sz="2400" dirty="0">
                <a:solidFill>
                  <a:prstClr val="black"/>
                </a:solidFill>
              </a:rPr>
              <a:t>COPA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CL" sz="2400" dirty="0">
                <a:solidFill>
                  <a:prstClr val="black"/>
                </a:solidFill>
              </a:rPr>
              <a:t>AVIANCA</a:t>
            </a:r>
          </a:p>
        </p:txBody>
      </p:sp>
      <p:sp>
        <p:nvSpPr>
          <p:cNvPr id="6" name="5 Rectángulo"/>
          <p:cNvSpPr/>
          <p:nvPr/>
        </p:nvSpPr>
        <p:spPr>
          <a:xfrm>
            <a:off x="0" y="296271"/>
            <a:ext cx="4328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L" sz="2400" b="1" u="sng" dirty="0" smtClean="0">
                <a:solidFill>
                  <a:prstClr val="black"/>
                </a:solidFill>
              </a:rPr>
              <a:t>AEROLÍNEAS</a:t>
            </a:r>
            <a:r>
              <a:rPr lang="es-CL" sz="2400" b="1" u="sng" dirty="0">
                <a:solidFill>
                  <a:prstClr val="black"/>
                </a:solidFill>
              </a:rPr>
              <a:t> </a:t>
            </a:r>
            <a:r>
              <a:rPr lang="es-CL" sz="2400" b="1" u="sng" dirty="0" smtClean="0">
                <a:solidFill>
                  <a:prstClr val="black"/>
                </a:solidFill>
              </a:rPr>
              <a:t>CON VUELOS A ANTOFAGASTA, CHILE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41110" y="4581128"/>
            <a:ext cx="4762935" cy="1439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s-CL" sz="2400" b="1" u="sng" dirty="0" smtClean="0">
                <a:solidFill>
                  <a:prstClr val="black"/>
                </a:solidFill>
              </a:rPr>
              <a:t>TRASLADOS BUSES</a:t>
            </a:r>
            <a:endParaRPr lang="es-CL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Aeropuerto-Hotel-Aeropuerto</a:t>
            </a:r>
            <a:endParaRPr lang="es-CL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Hotel-Centro </a:t>
            </a:r>
            <a:r>
              <a:rPr lang="es-CL" sz="2400" dirty="0" smtClean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Exposición-Hotel</a:t>
            </a:r>
            <a:endParaRPr lang="es-CL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876463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886" y="620688"/>
            <a:ext cx="1700227" cy="5400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887" y="5661248"/>
            <a:ext cx="1700227" cy="540072"/>
          </a:xfrm>
          <a:prstGeom prst="rect">
            <a:avLst/>
          </a:prstGeom>
        </p:spPr>
      </p:pic>
      <p:sp>
        <p:nvSpPr>
          <p:cNvPr id="12" name="11 Rectángulo"/>
          <p:cNvSpPr/>
          <p:nvPr/>
        </p:nvSpPr>
        <p:spPr>
          <a:xfrm>
            <a:off x="827584" y="1348914"/>
            <a:ext cx="78488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ES" sz="2400" b="1" dirty="0" smtClean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9ª </a:t>
            </a:r>
            <a:r>
              <a:rPr lang="es-ES" sz="240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Expo-Ciencias Latinoamericana </a:t>
            </a:r>
            <a:r>
              <a:rPr lang="es-ES" sz="2400" b="1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ESI</a:t>
            </a:r>
            <a:r>
              <a:rPr lang="es-ES" sz="240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s-ES" sz="2400" b="1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AMLAT</a:t>
            </a:r>
            <a:r>
              <a:rPr lang="es-ES" sz="240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2018</a:t>
            </a:r>
            <a:r>
              <a:rPr lang="es-ES" sz="2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, es un acontecimiento </a:t>
            </a:r>
            <a:r>
              <a:rPr lang="es-ES" sz="2400" dirty="0" smtClean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del</a:t>
            </a:r>
            <a:r>
              <a:rPr lang="es-CL" sz="2400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es-ES" sz="2400" dirty="0" smtClean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Movimiento </a:t>
            </a:r>
            <a:r>
              <a:rPr lang="es-ES" sz="2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Internacional para el Recreo Científico y Técnico para América </a:t>
            </a:r>
            <a:r>
              <a:rPr lang="es-ES" sz="2400" dirty="0" smtClean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Latina</a:t>
            </a:r>
            <a:r>
              <a:rPr lang="es-CL" sz="2400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es-ES" sz="2400" dirty="0" smtClean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(</a:t>
            </a:r>
            <a:r>
              <a:rPr lang="es-ES" sz="2400" dirty="0" err="1" smtClean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MILSET</a:t>
            </a:r>
            <a:r>
              <a:rPr lang="es-ES" sz="2400" dirty="0" smtClean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s-ES" sz="2400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AMLAT</a:t>
            </a:r>
            <a:r>
              <a:rPr lang="es-ES" sz="2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), dependiente de </a:t>
            </a:r>
            <a:r>
              <a:rPr lang="es-ES" sz="2400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MILSET</a:t>
            </a:r>
            <a:r>
              <a:rPr lang="es-ES" sz="2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, realizado por </a:t>
            </a:r>
            <a:r>
              <a:rPr lang="es-ES" sz="2400" dirty="0" smtClean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el </a:t>
            </a:r>
            <a:r>
              <a:rPr lang="es-ES" sz="2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Club Ciencias Chile </a:t>
            </a:r>
            <a:r>
              <a:rPr lang="es-ES" sz="2400" dirty="0" smtClean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(</a:t>
            </a:r>
            <a:r>
              <a:rPr lang="es-ES" sz="2400" dirty="0" err="1" smtClean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CCCH</a:t>
            </a:r>
            <a:r>
              <a:rPr lang="es-ES" sz="2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), Instituto Científico Educacional José Maza Sancho (</a:t>
            </a:r>
            <a:r>
              <a:rPr lang="es-ES" sz="2400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ICEDUC</a:t>
            </a:r>
            <a:r>
              <a:rPr lang="es-ES" sz="2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), entidad dependiente de la Corporación Municipal de Desarrollo Social (</a:t>
            </a:r>
            <a:r>
              <a:rPr lang="es-ES" sz="2400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CMDS</a:t>
            </a:r>
            <a:r>
              <a:rPr lang="es-ES" sz="2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), de la Ilustre Municipalidad de Antofagasta y con la colaboración de la Universidad Católica del Norte (</a:t>
            </a:r>
            <a:r>
              <a:rPr lang="es-ES" sz="2400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UCN</a:t>
            </a:r>
            <a:r>
              <a:rPr lang="es-ES" sz="2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).</a:t>
            </a:r>
            <a:endParaRPr lang="es-CL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210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Antofagasta-paisaj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28799"/>
            <a:ext cx="9144000" cy="4983245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107504" y="332656"/>
            <a:ext cx="9036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600" b="1" dirty="0">
                <a:latin typeface="Arial" panose="020B0604020202020204" pitchFamily="34" charset="0"/>
                <a:cs typeface="Arial" panose="020B0604020202020204" pitchFamily="34" charset="0"/>
              </a:rPr>
              <a:t>Antofagasta</a:t>
            </a:r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 Capital Regional, desarrolla actividades comerciales, industriales y turísticas. </a:t>
            </a:r>
          </a:p>
          <a:p>
            <a:pPr algn="just"/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Puerto más importante de la región del desierto, exporta al mundo el cobre proveniente de las minas de Chuquicamata y La Escondida.</a:t>
            </a:r>
          </a:p>
          <a:p>
            <a:pPr algn="just"/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Declarada Capital Mundial de la </a:t>
            </a:r>
            <a:r>
              <a:rPr lang="es-C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Astronomía por </a:t>
            </a:r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C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Unesco, gracias a los Observatorios </a:t>
            </a:r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Astronómicos de ALMA y Cerro </a:t>
            </a:r>
            <a:r>
              <a:rPr lang="es-CL" sz="1600" dirty="0" err="1">
                <a:latin typeface="Arial" panose="020B0604020202020204" pitchFamily="34" charset="0"/>
                <a:cs typeface="Arial" panose="020B0604020202020204" pitchFamily="34" charset="0"/>
              </a:rPr>
              <a:t>Paranal</a:t>
            </a:r>
            <a:r>
              <a:rPr lang="es-CL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81529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1700808"/>
            <a:ext cx="91440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dirty="0" err="1" smtClean="0">
                <a:solidFill>
                  <a:prstClr val="black"/>
                </a:solidFill>
              </a:rPr>
              <a:t>ESI</a:t>
            </a:r>
            <a:r>
              <a:rPr lang="es-ES" sz="4400" dirty="0" smtClean="0">
                <a:solidFill>
                  <a:prstClr val="black"/>
                </a:solidFill>
              </a:rPr>
              <a:t> </a:t>
            </a:r>
            <a:r>
              <a:rPr lang="es-ES" sz="4400" dirty="0" err="1">
                <a:solidFill>
                  <a:prstClr val="black"/>
                </a:solidFill>
              </a:rPr>
              <a:t>AMLAT</a:t>
            </a:r>
            <a:r>
              <a:rPr lang="es-ES" sz="4400" dirty="0">
                <a:solidFill>
                  <a:prstClr val="black"/>
                </a:solidFill>
              </a:rPr>
              <a:t> 2018</a:t>
            </a:r>
          </a:p>
          <a:p>
            <a:pPr algn="ctr"/>
            <a:r>
              <a:rPr lang="es-ES" sz="4400" dirty="0" smtClean="0">
                <a:solidFill>
                  <a:prstClr val="black"/>
                </a:solidFill>
              </a:rPr>
              <a:t>Lugar: Universidad Católica del Norte</a:t>
            </a:r>
          </a:p>
          <a:p>
            <a:pPr algn="ctr"/>
            <a:r>
              <a:rPr lang="es-ES" sz="4400" dirty="0" smtClean="0">
                <a:solidFill>
                  <a:prstClr val="black"/>
                </a:solidFill>
              </a:rPr>
              <a:t>Antofagasta, Chile</a:t>
            </a:r>
            <a:endParaRPr lang="es-ES" sz="4400" dirty="0">
              <a:solidFill>
                <a:prstClr val="black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4" y="4459039"/>
            <a:ext cx="3331348" cy="105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44" y="4459039"/>
            <a:ext cx="3331348" cy="1058193"/>
          </a:xfrm>
          <a:prstGeom prst="rect">
            <a:avLst/>
          </a:prstGeom>
        </p:spPr>
      </p:pic>
      <p:pic>
        <p:nvPicPr>
          <p:cNvPr id="5" name="4 Imagen" descr="http://www.mappery.com/maps/Antofagasta-Map-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6" y="908720"/>
            <a:ext cx="9144000" cy="5426145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</p:spPr>
      </p:pic>
    </p:spTree>
    <p:extLst>
      <p:ext uri="{BB962C8B-B14F-4D97-AF65-F5344CB8AC3E}">
        <p14:creationId xmlns:p14="http://schemas.microsoft.com/office/powerpoint/2010/main" val="39909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OSITA\Desktop\Expociencias 2015\ESI Antofagasta 2018\Fotos\U. Catolica del Norte\campusUCN-894x10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" y="1412776"/>
            <a:ext cx="9145747" cy="520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187624" y="315813"/>
            <a:ext cx="640871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dirty="0" err="1" smtClean="0">
                <a:solidFill>
                  <a:prstClr val="black"/>
                </a:solidFill>
              </a:rPr>
              <a:t>ESI</a:t>
            </a:r>
            <a:r>
              <a:rPr lang="es-ES" sz="2800" dirty="0" smtClean="0">
                <a:solidFill>
                  <a:prstClr val="black"/>
                </a:solidFill>
              </a:rPr>
              <a:t> </a:t>
            </a:r>
            <a:r>
              <a:rPr lang="es-ES" sz="2800" dirty="0" err="1">
                <a:solidFill>
                  <a:prstClr val="black"/>
                </a:solidFill>
              </a:rPr>
              <a:t>AMLAT</a:t>
            </a:r>
            <a:r>
              <a:rPr lang="es-ES" sz="2800" dirty="0">
                <a:solidFill>
                  <a:prstClr val="black"/>
                </a:solidFill>
              </a:rPr>
              <a:t> 2018</a:t>
            </a:r>
          </a:p>
          <a:p>
            <a:pPr algn="ctr"/>
            <a:r>
              <a:rPr lang="es-ES" sz="2800" dirty="0" smtClean="0">
                <a:solidFill>
                  <a:prstClr val="black"/>
                </a:solidFill>
              </a:rPr>
              <a:t>Universidad Católica del Norte</a:t>
            </a:r>
          </a:p>
        </p:txBody>
      </p:sp>
    </p:spTree>
    <p:extLst>
      <p:ext uri="{BB962C8B-B14F-4D97-AF65-F5344CB8AC3E}">
        <p14:creationId xmlns:p14="http://schemas.microsoft.com/office/powerpoint/2010/main" val="216197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dirty="0">
                <a:solidFill>
                  <a:prstClr val="black"/>
                </a:solidFill>
              </a:rPr>
              <a:t>Lugar de Exposición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862316" y="620688"/>
            <a:ext cx="54193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Franklin Gothic Book"/>
              </a:rPr>
              <a:t>Universidad Católica del Norte</a:t>
            </a:r>
            <a:endParaRPr lang="es-ES" sz="32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Franklin Gothic Book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496944" cy="51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08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OSITA\Desktop\Expociencias 2015\ESI Antofagasta 2018\Fotos\U. Catolica del Norte\Gimnasio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95245"/>
            <a:ext cx="7632848" cy="566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95536" y="289849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b="1" dirty="0" smtClean="0">
                <a:solidFill>
                  <a:srgbClr val="000000"/>
                </a:solidFill>
                <a:latin typeface="Arial"/>
              </a:rPr>
              <a:t>CENTRO DE EXPOSICIÓN DE PROYECTOS</a:t>
            </a:r>
          </a:p>
          <a:p>
            <a:pPr algn="ctr"/>
            <a:r>
              <a:rPr lang="es-CL" b="1" dirty="0" smtClean="0">
                <a:solidFill>
                  <a:srgbClr val="000000"/>
                </a:solidFill>
                <a:latin typeface="Arial"/>
              </a:rPr>
              <a:t>Gimnasio </a:t>
            </a:r>
            <a:r>
              <a:rPr lang="es-CL" b="1" dirty="0">
                <a:solidFill>
                  <a:srgbClr val="000000"/>
                </a:solidFill>
                <a:latin typeface="Arial"/>
              </a:rPr>
              <a:t>Luis </a:t>
            </a:r>
            <a:r>
              <a:rPr lang="es-CL" b="1" dirty="0" err="1">
                <a:solidFill>
                  <a:srgbClr val="000000"/>
                </a:solidFill>
                <a:latin typeface="Arial"/>
              </a:rPr>
              <a:t>Bisquertt</a:t>
            </a:r>
            <a:r>
              <a:rPr lang="es-CL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s-CL" b="1" dirty="0" err="1" smtClean="0">
                <a:solidFill>
                  <a:srgbClr val="000000"/>
                </a:solidFill>
                <a:latin typeface="Arial"/>
              </a:rPr>
              <a:t>Susarte</a:t>
            </a:r>
            <a:endParaRPr lang="es-CL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232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Image result for gimnasio ucn antofagasta feria estudiant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8" name="AutoShape 4" descr="Image result for gimnasio ucn antofagasta feria estudianti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prstClr val="black"/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0" y="3814426"/>
            <a:ext cx="4783862" cy="304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755576" y="476672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b="1" dirty="0" smtClean="0">
                <a:solidFill>
                  <a:srgbClr val="000000"/>
                </a:solidFill>
                <a:latin typeface="Arial"/>
              </a:rPr>
              <a:t>SALAS DE REUNIONES Y SALONES DE CONFERENCIAS</a:t>
            </a:r>
          </a:p>
        </p:txBody>
      </p:sp>
      <p:pic>
        <p:nvPicPr>
          <p:cNvPr id="11" name="10 Imagen" descr="D:\104CANON\IMG_406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8" b="25029"/>
          <a:stretch/>
        </p:blipFill>
        <p:spPr bwMode="auto">
          <a:xfrm>
            <a:off x="4161" y="1052735"/>
            <a:ext cx="5796136" cy="32649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13 Imagen" descr="D:\104CANON\IMG_405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4"/>
          <a:stretch/>
        </p:blipFill>
        <p:spPr bwMode="auto">
          <a:xfrm>
            <a:off x="4788023" y="1052735"/>
            <a:ext cx="4378393" cy="32649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17 Imagen" descr="D:\104CANON\IMG_406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2" b="28215"/>
          <a:stretch/>
        </p:blipFill>
        <p:spPr bwMode="auto">
          <a:xfrm>
            <a:off x="3874337" y="4317699"/>
            <a:ext cx="5292080" cy="25403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724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Image result for gimnasio ucn antofagasta feria estudiant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8" name="AutoShape 4" descr="Image result for gimnasio ucn antofagasta feria estudianti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prstClr val="black"/>
              </a:solidFill>
            </a:endParaRPr>
          </a:p>
        </p:txBody>
      </p:sp>
      <p:pic>
        <p:nvPicPr>
          <p:cNvPr id="5" name="4 Imagen" descr="D:\104CANON\IMG_40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3158"/>
            <a:ext cx="3960439" cy="26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3" y="693158"/>
            <a:ext cx="4272745" cy="26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55575" y="323826"/>
            <a:ext cx="703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solidFill>
                  <a:prstClr val="black"/>
                </a:solidFill>
              </a:rPr>
              <a:t>Cada sala cuenta con: mesa, sillas, televisión, internet, proyector y </a:t>
            </a:r>
            <a:r>
              <a:rPr lang="es-CL" dirty="0" smtClean="0">
                <a:solidFill>
                  <a:prstClr val="black"/>
                </a:solidFill>
              </a:rPr>
              <a:t>telón</a:t>
            </a:r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5575" y="3392400"/>
            <a:ext cx="7487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solidFill>
                  <a:prstClr val="black"/>
                </a:solidFill>
              </a:rPr>
              <a:t>Se proveerá de sala de internet para los participantes de </a:t>
            </a:r>
            <a:r>
              <a:rPr lang="es-CL" dirty="0" err="1">
                <a:solidFill>
                  <a:prstClr val="black"/>
                </a:solidFill>
              </a:rPr>
              <a:t>ESI</a:t>
            </a:r>
            <a:r>
              <a:rPr lang="es-CL" dirty="0">
                <a:solidFill>
                  <a:prstClr val="black"/>
                </a:solidFill>
              </a:rPr>
              <a:t> </a:t>
            </a:r>
            <a:r>
              <a:rPr lang="es-CL" dirty="0" err="1">
                <a:solidFill>
                  <a:prstClr val="black"/>
                </a:solidFill>
              </a:rPr>
              <a:t>AMLAT</a:t>
            </a:r>
            <a:r>
              <a:rPr lang="es-CL" dirty="0">
                <a:solidFill>
                  <a:prstClr val="black"/>
                </a:solidFill>
              </a:rPr>
              <a:t> </a:t>
            </a:r>
            <a:r>
              <a:rPr lang="es-CL" dirty="0" smtClean="0">
                <a:solidFill>
                  <a:prstClr val="black"/>
                </a:solidFill>
              </a:rPr>
              <a:t>2018</a:t>
            </a:r>
            <a:endParaRPr lang="es-CL" dirty="0">
              <a:solidFill>
                <a:prstClr val="black"/>
              </a:solidFill>
            </a:endParaRPr>
          </a:p>
        </p:txBody>
      </p:sp>
      <p:pic>
        <p:nvPicPr>
          <p:cNvPr id="9" name="8 Imagen" descr="D:\104CANON\IMG_397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77" y="3912766"/>
            <a:ext cx="4408042" cy="2663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12766"/>
            <a:ext cx="4103366" cy="2663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40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http://img.soy-chile.cl/Fotos/2013/01/01/file_2013010112224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08921"/>
            <a:ext cx="5785864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http://www.culturaantofagasta.cl/webCultura/images/Teatro_Municipal_Antofagasta_gentilezaF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0648"/>
            <a:ext cx="5796136" cy="26642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Rectángulo"/>
          <p:cNvSpPr/>
          <p:nvPr/>
        </p:nvSpPr>
        <p:spPr>
          <a:xfrm>
            <a:off x="179512" y="1185499"/>
            <a:ext cx="28521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/>
              <a:t>Teatro Municipal Antofagasta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dirty="0"/>
              <a:t>Ceremonias Oficiales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79512" y="2420888"/>
            <a:ext cx="28201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C</a:t>
            </a:r>
            <a:r>
              <a:rPr lang="es-CL" dirty="0" smtClean="0"/>
              <a:t>apacidad </a:t>
            </a:r>
            <a:r>
              <a:rPr lang="es-CL" dirty="0"/>
              <a:t>habilitada de 867 </a:t>
            </a:r>
            <a:r>
              <a:rPr lang="es-CL" dirty="0" smtClean="0"/>
              <a:t>butacas:</a:t>
            </a:r>
          </a:p>
          <a:p>
            <a:r>
              <a:rPr lang="es-CL" dirty="0" smtClean="0"/>
              <a:t>Platea baja 560 </a:t>
            </a:r>
            <a:r>
              <a:rPr lang="es-CL" dirty="0"/>
              <a:t>asientos </a:t>
            </a:r>
            <a:endParaRPr lang="es-CL" dirty="0" smtClean="0"/>
          </a:p>
          <a:p>
            <a:r>
              <a:rPr lang="es-CL" dirty="0" smtClean="0"/>
              <a:t>2 </a:t>
            </a:r>
            <a:r>
              <a:rPr lang="es-CL" dirty="0"/>
              <a:t>accesos principales</a:t>
            </a:r>
          </a:p>
          <a:p>
            <a:r>
              <a:rPr lang="es-CL" dirty="0"/>
              <a:t>Platea alta </a:t>
            </a:r>
            <a:r>
              <a:rPr lang="es-CL" dirty="0" smtClean="0"/>
              <a:t>397 asientos </a:t>
            </a:r>
          </a:p>
          <a:p>
            <a:r>
              <a:rPr lang="es-CL" dirty="0" smtClean="0"/>
              <a:t>2 </a:t>
            </a:r>
            <a:r>
              <a:rPr lang="es-CL" dirty="0"/>
              <a:t>accesos principales</a:t>
            </a:r>
          </a:p>
        </p:txBody>
      </p:sp>
    </p:spTree>
    <p:extLst>
      <p:ext uri="{BB962C8B-B14F-4D97-AF65-F5344CB8AC3E}">
        <p14:creationId xmlns:p14="http://schemas.microsoft.com/office/powerpoint/2010/main" val="267934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491880" y="890076"/>
            <a:ext cx="25432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dirty="0" smtClean="0"/>
              <a:t>HOTELES </a:t>
            </a:r>
            <a:endParaRPr lang="es-ES" sz="3600" b="1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093567"/>
              </p:ext>
            </p:extLst>
          </p:nvPr>
        </p:nvGraphicFramePr>
        <p:xfrm>
          <a:off x="899592" y="1772816"/>
          <a:ext cx="7697372" cy="45790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9925"/>
                <a:gridCol w="2696446"/>
                <a:gridCol w="2491001"/>
              </a:tblGrid>
              <a:tr h="10818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HOTEL ANTOFAGASTA</a:t>
                      </a:r>
                      <a:endParaRPr lang="es-C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2400" dirty="0">
                          <a:solidFill>
                            <a:schemeClr val="tx1"/>
                          </a:solidFill>
                          <a:effectLst/>
                        </a:rPr>
                        <a:t>33 hab. Dobles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 </a:t>
                      </a:r>
                      <a:endParaRPr lang="es-C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Desayuno buffet, climatizador, Internet inalámbrico </a:t>
                      </a:r>
                      <a:r>
                        <a:rPr lang="es-CL" sz="2400" dirty="0" err="1">
                          <a:effectLst/>
                        </a:rPr>
                        <a:t>WiFi</a:t>
                      </a:r>
                      <a:r>
                        <a:rPr lang="es-CL" sz="2400" dirty="0">
                          <a:effectLst/>
                        </a:rPr>
                        <a:t>, televisor, gimnasio, restaurant y piscina.</a:t>
                      </a:r>
                      <a:endParaRPr lang="es-C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07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HOTEL NH ANTOFAGASTA</a:t>
                      </a:r>
                      <a:endParaRPr lang="es-C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2400" b="1" dirty="0">
                          <a:effectLst/>
                        </a:rPr>
                        <a:t>40 Hab. Dobles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2400" b="1" dirty="0">
                          <a:effectLst/>
                        </a:rPr>
                        <a:t>40 Hab. Singles </a:t>
                      </a:r>
                      <a:endParaRPr lang="es-CL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10818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24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GEOTEL</a:t>
                      </a:r>
                      <a:r>
                        <a:rPr lang="es-CL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ANTOFAGASTA</a:t>
                      </a:r>
                      <a:endParaRPr lang="es-C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2400" b="1" dirty="0" smtClean="0">
                          <a:effectLst/>
                        </a:rPr>
                        <a:t>20 </a:t>
                      </a:r>
                      <a:r>
                        <a:rPr lang="es-CL" sz="2400" b="1" dirty="0">
                          <a:effectLst/>
                        </a:rPr>
                        <a:t>Hab. </a:t>
                      </a:r>
                      <a:r>
                        <a:rPr lang="es-CL" sz="2400" b="1" dirty="0" smtClean="0">
                          <a:effectLst/>
                        </a:rPr>
                        <a:t>Dobles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2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50 hab. Dobles</a:t>
                      </a:r>
                      <a:endParaRPr lang="es-CL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12076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HOTEL </a:t>
                      </a:r>
                      <a:r>
                        <a:rPr lang="es-CL" sz="2400" dirty="0" err="1">
                          <a:effectLst/>
                        </a:rPr>
                        <a:t>SPARK</a:t>
                      </a:r>
                      <a:r>
                        <a:rPr lang="es-CL" sz="2400" dirty="0">
                          <a:effectLst/>
                        </a:rPr>
                        <a:t> ANTOFAGASTA</a:t>
                      </a:r>
                      <a:endParaRPr lang="es-CL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2400" b="1" dirty="0">
                          <a:effectLst/>
                        </a:rPr>
                        <a:t>60 Hab. Dobles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2400" b="1" dirty="0">
                          <a:effectLst/>
                        </a:rPr>
                        <a:t>20 Hab. Singles</a:t>
                      </a:r>
                      <a:endParaRPr lang="es-CL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763838" y="29035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5" y="387865"/>
            <a:ext cx="3577431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63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36940" y="926713"/>
            <a:ext cx="1700227" cy="5400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5318" y="2668359"/>
            <a:ext cx="1700227" cy="540072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 bwMode="auto">
          <a:xfrm>
            <a:off x="678808" y="739550"/>
            <a:ext cx="3888432" cy="914400"/>
          </a:xfrm>
          <a:prstGeom prst="rect">
            <a:avLst/>
          </a:prstGeom>
          <a:solidFill>
            <a:srgbClr val="9F619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s-CL" kern="0" dirty="0" err="1" smtClean="0">
                <a:solidFill>
                  <a:srgbClr val="FFFFFF"/>
                </a:solidFill>
                <a:latin typeface="Arial"/>
              </a:rPr>
              <a:t>MILSET</a:t>
            </a:r>
            <a:endParaRPr lang="es-CL" kern="0" dirty="0" smtClean="0">
              <a:solidFill>
                <a:srgbClr val="FFFFFF"/>
              </a:solidFill>
              <a:latin typeface="Arial"/>
            </a:endParaRP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s-CL" kern="0" dirty="0" smtClean="0">
                <a:solidFill>
                  <a:srgbClr val="FFFFFF"/>
                </a:solidFill>
                <a:latin typeface="Arial"/>
              </a:rPr>
              <a:t>Movimiento Internacional para el Recreo Científico y Técnico</a:t>
            </a:r>
          </a:p>
        </p:txBody>
      </p:sp>
      <p:sp>
        <p:nvSpPr>
          <p:cNvPr id="8" name="7 Rectángulo"/>
          <p:cNvSpPr/>
          <p:nvPr/>
        </p:nvSpPr>
        <p:spPr bwMode="auto">
          <a:xfrm>
            <a:off x="2771800" y="2000419"/>
            <a:ext cx="3888432" cy="1296144"/>
          </a:xfrm>
          <a:prstGeom prst="rect">
            <a:avLst/>
          </a:prstGeom>
          <a:solidFill>
            <a:srgbClr val="9F619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s-CL" kern="0" dirty="0" err="1" smtClean="0">
                <a:solidFill>
                  <a:srgbClr val="FFFFFF"/>
                </a:solidFill>
                <a:latin typeface="Arial"/>
              </a:rPr>
              <a:t>MILSET</a:t>
            </a:r>
            <a:r>
              <a:rPr lang="es-CL" kern="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s-CL" kern="0" dirty="0" err="1" smtClean="0">
                <a:solidFill>
                  <a:srgbClr val="FFFFFF"/>
                </a:solidFill>
                <a:latin typeface="Arial"/>
              </a:rPr>
              <a:t>AMLAT</a:t>
            </a:r>
            <a:endParaRPr lang="es-CL" kern="0" dirty="0" smtClean="0">
              <a:solidFill>
                <a:srgbClr val="FFFFFF"/>
              </a:solidFill>
              <a:latin typeface="Arial"/>
            </a:endParaRP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s-CL" kern="0" dirty="0" smtClean="0">
                <a:solidFill>
                  <a:srgbClr val="FFFFFF"/>
                </a:solidFill>
                <a:latin typeface="Arial"/>
              </a:rPr>
              <a:t>Movimiento Internacional para el Recreo Científico y Técnico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s-CL" kern="0" dirty="0" smtClean="0">
                <a:solidFill>
                  <a:srgbClr val="FFFFFF"/>
                </a:solidFill>
                <a:latin typeface="Arial"/>
              </a:rPr>
              <a:t>AMÉRICA LATINA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s-CL" kern="0" dirty="0" smtClean="0">
              <a:solidFill>
                <a:srgbClr val="FFFFFF"/>
              </a:solidFill>
              <a:latin typeface="Arial"/>
            </a:endParaRP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s-CL" kern="0" dirty="0" smtClean="0">
                <a:solidFill>
                  <a:srgbClr val="FFFFFF"/>
                </a:solidFill>
                <a:latin typeface="Arial"/>
              </a:rPr>
              <a:t>A</a:t>
            </a:r>
          </a:p>
        </p:txBody>
      </p:sp>
      <p:sp>
        <p:nvSpPr>
          <p:cNvPr id="9" name="8 Rectángulo"/>
          <p:cNvSpPr/>
          <p:nvPr/>
        </p:nvSpPr>
        <p:spPr bwMode="auto">
          <a:xfrm>
            <a:off x="4698621" y="3751631"/>
            <a:ext cx="3888432" cy="1080120"/>
          </a:xfrm>
          <a:prstGeom prst="rect">
            <a:avLst/>
          </a:prstGeom>
          <a:solidFill>
            <a:srgbClr val="9F619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s-CL" kern="0" dirty="0" smtClean="0">
                <a:solidFill>
                  <a:srgbClr val="FFFFFF"/>
                </a:solidFill>
                <a:latin typeface="Arial"/>
              </a:rPr>
              <a:t>CLUB CIENCIAS CHILE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s-CL" kern="0" dirty="0" smtClean="0">
                <a:solidFill>
                  <a:srgbClr val="FFFFFF"/>
                </a:solidFill>
                <a:latin typeface="Arial"/>
              </a:rPr>
              <a:t>Miembro oficial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s-CL" kern="0" dirty="0" err="1" smtClean="0">
                <a:solidFill>
                  <a:srgbClr val="FFFFFF"/>
                </a:solidFill>
                <a:latin typeface="Arial"/>
              </a:rPr>
              <a:t>MILSET</a:t>
            </a:r>
            <a:r>
              <a:rPr lang="es-CL" kern="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s-CL" kern="0" dirty="0" err="1" smtClean="0">
                <a:solidFill>
                  <a:srgbClr val="FFFFFF"/>
                </a:solidFill>
                <a:latin typeface="Arial"/>
              </a:rPr>
              <a:t>AMLAT</a:t>
            </a:r>
            <a:endParaRPr lang="es-CL" kern="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9 Explosión 1"/>
          <p:cNvSpPr/>
          <p:nvPr/>
        </p:nvSpPr>
        <p:spPr bwMode="auto">
          <a:xfrm>
            <a:off x="894832" y="3885160"/>
            <a:ext cx="3456384" cy="2210544"/>
          </a:xfrm>
          <a:prstGeom prst="irregularSeal1">
            <a:avLst/>
          </a:prstGeom>
          <a:solidFill>
            <a:srgbClr val="00B8FF"/>
          </a:solidFill>
          <a:ln w="9525" cap="flat" cmpd="sng" algn="ctr">
            <a:solidFill>
              <a:srgbClr val="9F61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s-CL" dirty="0" smtClean="0">
                <a:solidFill>
                  <a:srgbClr val="FFFFFF"/>
                </a:solidFill>
                <a:latin typeface="Arial"/>
              </a:rPr>
              <a:t>    </a:t>
            </a:r>
            <a:r>
              <a:rPr lang="es-CL" sz="2800" b="1" dirty="0" err="1" smtClean="0">
                <a:solidFill>
                  <a:srgbClr val="9F6196"/>
                </a:solidFill>
                <a:latin typeface="Arial"/>
              </a:rPr>
              <a:t>ADCTJ</a:t>
            </a:r>
            <a:endParaRPr lang="es-CL" sz="2800" b="1" dirty="0" smtClean="0">
              <a:solidFill>
                <a:srgbClr val="9F6196"/>
              </a:solidFill>
              <a:latin typeface="Arial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s-CL" sz="2800" b="1">
                <a:solidFill>
                  <a:srgbClr val="9F6196"/>
                </a:solidFill>
                <a:latin typeface="Arial"/>
              </a:rPr>
              <a:t> </a:t>
            </a:r>
            <a:r>
              <a:rPr lang="es-CL" sz="2800" b="1" smtClean="0">
                <a:solidFill>
                  <a:srgbClr val="9F6196"/>
                </a:solidFill>
                <a:latin typeface="Arial"/>
              </a:rPr>
              <a:t>     ESI</a:t>
            </a:r>
            <a:endParaRPr lang="es-CL" sz="2800" b="1" dirty="0" smtClean="0">
              <a:solidFill>
                <a:srgbClr val="9F6196"/>
              </a:solidFill>
              <a:latin typeface="Arial"/>
            </a:endParaRPr>
          </a:p>
        </p:txBody>
      </p:sp>
      <p:sp>
        <p:nvSpPr>
          <p:cNvPr id="11" name="10 Flecha curvada hacia la izquierda"/>
          <p:cNvSpPr/>
          <p:nvPr/>
        </p:nvSpPr>
        <p:spPr bwMode="auto">
          <a:xfrm rot="17548553">
            <a:off x="5340004" y="799077"/>
            <a:ext cx="731520" cy="1216152"/>
          </a:xfrm>
          <a:prstGeom prst="curvedLeftArrow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s-CL" kern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21133">
            <a:off x="7320452" y="2424949"/>
            <a:ext cx="7445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43673">
            <a:off x="4539108" y="5115171"/>
            <a:ext cx="74453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37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8" y="1412776"/>
            <a:ext cx="79208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es-CL" sz="3200" dirty="0" smtClean="0"/>
              <a:t>Desayuno Buffet: En cada Hotel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es-CL" sz="3200" dirty="0" smtClean="0"/>
              <a:t>Almuerzo y Cena: Restaurante Casino </a:t>
            </a:r>
            <a:r>
              <a:rPr lang="es-CL" sz="3200" dirty="0" err="1" smtClean="0"/>
              <a:t>UNC</a:t>
            </a:r>
            <a:endParaRPr lang="es-CL" sz="3200" dirty="0" smtClean="0"/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es-CL" sz="3200" dirty="0" smtClean="0"/>
              <a:t>Cena de Gala: Salón de Eventos Hotel Antofagasta</a:t>
            </a:r>
            <a:endParaRPr lang="es-CL" sz="3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96" y="4474649"/>
            <a:ext cx="7154862" cy="188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987824" y="332656"/>
            <a:ext cx="31683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dirty="0" smtClean="0"/>
              <a:t>ALIMENTACIÓN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305062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967038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s-CL" altLang="es-CL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s-CL" altLang="es-CL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967038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s-CL" altLang="es-CL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s-CL" altLang="es-CL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466975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s-CL" altLang="es-CL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s-CL" altLang="es-CL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1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792847"/>
              </p:ext>
            </p:extLst>
          </p:nvPr>
        </p:nvGraphicFramePr>
        <p:xfrm>
          <a:off x="1547664" y="260646"/>
          <a:ext cx="6840759" cy="6519672"/>
        </p:xfrm>
        <a:graphic>
          <a:graphicData uri="http://schemas.openxmlformats.org/drawingml/2006/table">
            <a:tbl>
              <a:tblPr firstRow="1" firstCol="1" bandRow="1"/>
              <a:tblGrid>
                <a:gridCol w="3961468"/>
                <a:gridCol w="1218132"/>
                <a:gridCol w="1661159"/>
              </a:tblGrid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Actividad 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Horario 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Lugar 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LUNES 02 JULIO 2018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Llegada de Delegaciones, Registro, Montaje Proyectos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08:00 – 18:00 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Gimnasio UCN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Almuerzo 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12:30 – 13:30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Restaurante </a:t>
                      </a: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Arial"/>
                        </a:rPr>
                        <a:t>UCN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Cena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18:00 – 19:00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Salida Buses  a los Hoteles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15:00 / 19:00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Estacionamiento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 gridSpan="3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MARTES 03 JULIO 2018 / MIÉRCOLES 04 JULIO 2018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Ceremonia Inauguración  / Velada Cultural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09:00 – 11:00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Arial"/>
                        </a:rPr>
                        <a:t>Teatro Municipal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Presentación proyectos y visita público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11:00 – 12:30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Gimnasio UCN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Almuerzo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12:30 – 13:30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Restaurante </a:t>
                      </a: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Arial"/>
                        </a:rPr>
                        <a:t>UCN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Presentación proyectos y visita público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13.30 – 17:30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Gimnasio UCN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Cena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18:00 – 19:00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Restaurante </a:t>
                      </a: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Arial"/>
                        </a:rPr>
                        <a:t>UCN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Salida Buses a los Hoteles 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19:00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Estacionamiento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JUEVES 05 JULIO 2018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Presentación proyectos y visita público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09:00 – 12:30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Gimnasio UCN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Almuerzo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12:30 – 13:30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Restaurante </a:t>
                      </a:r>
                      <a:r>
                        <a:rPr lang="es-CL" sz="1200" dirty="0" err="1">
                          <a:effectLst/>
                          <a:latin typeface="Calibri"/>
                          <a:ea typeface="Times New Roman"/>
                          <a:cs typeface="Arial"/>
                        </a:rPr>
                        <a:t>UCN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Presentación proyectos y visita público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13:30 – 17:00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Gimnasio </a:t>
                      </a:r>
                      <a:r>
                        <a:rPr lang="es-CL" sz="1200" dirty="0" err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UCN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Congreso de Líderes 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14:00 – 17:00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Salón Conferencia A 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Congreso de Jóvenes (YCC)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14:00 – 17:00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Salón Conferencia B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Desmontaje Proyectos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17:00 – 18:00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Gimnasio </a:t>
                      </a:r>
                      <a:r>
                        <a:rPr lang="es-CL" sz="1200" dirty="0" err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UCN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Cena    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18:00 – 19:00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Restaurante </a:t>
                      </a: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Arial"/>
                        </a:rPr>
                        <a:t>UCN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Salida Buses a los Hoteles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19:00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Estacionamiento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VIERNES 06 JULIO 2018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City Tour Ciudad Antofagasta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08:00 – 12:30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Arial"/>
                        </a:rPr>
                        <a:t>Antofagasta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Almuerzo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12:30 - 13:30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Restaurante </a:t>
                      </a: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Arial"/>
                        </a:rPr>
                        <a:t>UCN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Tarde Libre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13:30 – 17:00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Ceremonia Clausura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18:00 – 20:00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Arial"/>
                        </a:rPr>
                        <a:t>Teatro Municipal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Cena de Gala y Baile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20:00 – 22:00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Hotel Antofagasta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Salida Buses a Hotel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24:00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Sábado 07 JULIO 2018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208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Salida Delegaciones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08:00 – 12:00</a:t>
                      </a:r>
                      <a:endParaRPr lang="es-C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s-C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36" marR="519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2466975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s-CL" altLang="es-CL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s-CL" altLang="es-CL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alt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19 Rectángulo"/>
          <p:cNvSpPr/>
          <p:nvPr/>
        </p:nvSpPr>
        <p:spPr>
          <a:xfrm rot="16200000">
            <a:off x="-1419836" y="2868108"/>
            <a:ext cx="41330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dirty="0" smtClean="0"/>
              <a:t>Programa tentativo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57123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:\Users\COSITA\Desktop\ESI AMLAT 2018 Antofagasta\Articulos Publicidad  Abril 2016\flyer_28_x_42_cm (1) Afich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6672"/>
            <a:ext cx="3600399" cy="60212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172279" y="762084"/>
            <a:ext cx="37054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600" b="1" dirty="0"/>
              <a:t>LES ESPERAMOS EN </a:t>
            </a:r>
            <a:endParaRPr lang="es-CO" sz="3600" b="1" dirty="0" smtClean="0"/>
          </a:p>
          <a:p>
            <a:pPr algn="ctr"/>
            <a:r>
              <a:rPr lang="es-CO" sz="3600" b="1" dirty="0" smtClean="0"/>
              <a:t>ANTOFAGASTA</a:t>
            </a:r>
            <a:r>
              <a:rPr lang="es-CO" sz="3600" b="1" dirty="0"/>
              <a:t>, CHILE </a:t>
            </a:r>
            <a:endParaRPr lang="es-CO" sz="3600" b="1" dirty="0" smtClean="0"/>
          </a:p>
          <a:p>
            <a:pPr algn="ctr"/>
            <a:r>
              <a:rPr lang="es-CO" sz="3600" b="1" dirty="0" smtClean="0"/>
              <a:t>2018!</a:t>
            </a:r>
          </a:p>
          <a:p>
            <a:pPr algn="ctr"/>
            <a:endParaRPr lang="es-CO" sz="3600" b="1" dirty="0"/>
          </a:p>
          <a:p>
            <a:pPr algn="ctr"/>
            <a:r>
              <a:rPr lang="es-CO" sz="2400" b="1" dirty="0" smtClean="0"/>
              <a:t>contacto@esiamlat2018.cl</a:t>
            </a:r>
            <a:endParaRPr lang="es-CL" sz="2400" b="1" dirty="0"/>
          </a:p>
        </p:txBody>
      </p:sp>
      <p:sp>
        <p:nvSpPr>
          <p:cNvPr id="4" name="3 Rectángulo"/>
          <p:cNvSpPr/>
          <p:nvPr/>
        </p:nvSpPr>
        <p:spPr>
          <a:xfrm>
            <a:off x="270096" y="5517232"/>
            <a:ext cx="3509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vilma.tapia@esiamlat2018.cl</a:t>
            </a:r>
            <a:endParaRPr lang="es-CL" dirty="0"/>
          </a:p>
          <a:p>
            <a:r>
              <a:rPr lang="es-CL" dirty="0" smtClean="0"/>
              <a:t>maria.riquelme@esiamlat2018.cl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5062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encabeza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503894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539552" y="1503894"/>
            <a:ext cx="842493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200" b="1" dirty="0" smtClean="0">
                <a:ln w="11430"/>
                <a:gradFill>
                  <a:gsLst>
                    <a:gs pos="0">
                      <a:srgbClr val="A5644E">
                        <a:tint val="70000"/>
                        <a:satMod val="245000"/>
                      </a:srgbClr>
                    </a:gs>
                    <a:gs pos="75000">
                      <a:srgbClr val="A5644E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5644E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Misión</a:t>
            </a:r>
          </a:p>
          <a:p>
            <a:pPr algn="ctr"/>
            <a:endParaRPr lang="es-CL" sz="2400" b="1" dirty="0" smtClean="0">
              <a:ln w="11430"/>
              <a:gradFill>
                <a:gsLst>
                  <a:gs pos="0">
                    <a:srgbClr val="A5644E">
                      <a:tint val="70000"/>
                      <a:satMod val="245000"/>
                    </a:srgbClr>
                  </a:gs>
                  <a:gs pos="75000">
                    <a:srgbClr val="A5644E">
                      <a:tint val="90000"/>
                      <a:shade val="60000"/>
                      <a:satMod val="240000"/>
                    </a:srgbClr>
                  </a:gs>
                  <a:gs pos="100000">
                    <a:srgbClr val="A5644E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CL" sz="2800" b="1" dirty="0" smtClean="0">
                <a:ln w="11430"/>
                <a:gradFill>
                  <a:gsLst>
                    <a:gs pos="0">
                      <a:srgbClr val="A5644E">
                        <a:tint val="70000"/>
                        <a:satMod val="245000"/>
                      </a:srgbClr>
                    </a:gs>
                    <a:gs pos="75000">
                      <a:srgbClr val="A5644E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5644E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 Club Ciencias Chile es una Organización Comunitaria Funcional que colabora en la Promoción y Divulgación de Actividades Científicas y Tecnológicas Juveniles de Chile, contribuyendo </a:t>
            </a:r>
            <a:r>
              <a:rPr lang="es-CL" sz="2800" b="1" dirty="0">
                <a:ln w="11430"/>
                <a:gradFill>
                  <a:gsLst>
                    <a:gs pos="0">
                      <a:srgbClr val="A5644E">
                        <a:tint val="70000"/>
                        <a:satMod val="245000"/>
                      </a:srgbClr>
                    </a:gs>
                    <a:gs pos="75000">
                      <a:srgbClr val="A5644E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5644E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 sustento de las actividades científicas extraescolares, como un medio de fortalecimiento a la Educación Formal, en </a:t>
            </a:r>
            <a:r>
              <a:rPr lang="es-CL" sz="2800" b="1" dirty="0" smtClean="0">
                <a:ln w="11430"/>
                <a:gradFill>
                  <a:gsLst>
                    <a:gs pos="0">
                      <a:srgbClr val="A5644E">
                        <a:tint val="70000"/>
                        <a:satMod val="245000"/>
                      </a:srgbClr>
                    </a:gs>
                    <a:gs pos="75000">
                      <a:srgbClr val="A5644E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5644E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formación </a:t>
            </a:r>
            <a:r>
              <a:rPr lang="es-CL" sz="2800" b="1" dirty="0">
                <a:ln w="11430"/>
                <a:gradFill>
                  <a:gsLst>
                    <a:gs pos="0">
                      <a:srgbClr val="A5644E">
                        <a:tint val="70000"/>
                        <a:satMod val="245000"/>
                      </a:srgbClr>
                    </a:gs>
                    <a:gs pos="75000">
                      <a:srgbClr val="A5644E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5644E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una cultura científica y tecnológica en </a:t>
            </a:r>
            <a:r>
              <a:rPr lang="es-CL" sz="2800" b="1" dirty="0" smtClean="0">
                <a:ln w="11430"/>
                <a:gradFill>
                  <a:gsLst>
                    <a:gs pos="0">
                      <a:srgbClr val="A5644E">
                        <a:tint val="70000"/>
                        <a:satMod val="245000"/>
                      </a:srgbClr>
                    </a:gs>
                    <a:gs pos="75000">
                      <a:srgbClr val="A5644E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5644E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niños, niñas y jóvenes </a:t>
            </a:r>
            <a:endParaRPr lang="es-CL" sz="2800" b="1" dirty="0">
              <a:ln w="11430"/>
              <a:gradFill>
                <a:gsLst>
                  <a:gs pos="0">
                    <a:srgbClr val="A5644E">
                      <a:tint val="70000"/>
                      <a:satMod val="245000"/>
                    </a:srgbClr>
                  </a:gs>
                  <a:gs pos="75000">
                    <a:srgbClr val="A5644E">
                      <a:tint val="90000"/>
                      <a:shade val="60000"/>
                      <a:satMod val="240000"/>
                    </a:srgbClr>
                  </a:gs>
                  <a:gs pos="100000">
                    <a:srgbClr val="A5644E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es-ES" sz="3200" b="1" u="sng" dirty="0">
              <a:ln w="11430"/>
              <a:gradFill>
                <a:gsLst>
                  <a:gs pos="0">
                    <a:srgbClr val="A5644E">
                      <a:tint val="70000"/>
                      <a:satMod val="245000"/>
                    </a:srgbClr>
                  </a:gs>
                  <a:gs pos="75000">
                    <a:srgbClr val="A5644E">
                      <a:tint val="90000"/>
                      <a:shade val="60000"/>
                      <a:satMod val="240000"/>
                    </a:srgbClr>
                  </a:gs>
                  <a:gs pos="100000">
                    <a:srgbClr val="A5644E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37410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1700808"/>
            <a:ext cx="9144000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s-ES" b="1" u="sng" dirty="0" smtClean="0">
              <a:ln w="11430"/>
              <a:gradFill>
                <a:gsLst>
                  <a:gs pos="0">
                    <a:srgbClr val="A5644E">
                      <a:tint val="70000"/>
                      <a:satMod val="245000"/>
                    </a:srgbClr>
                  </a:gs>
                  <a:gs pos="75000">
                    <a:srgbClr val="A5644E">
                      <a:tint val="90000"/>
                      <a:shade val="60000"/>
                      <a:satMod val="240000"/>
                    </a:srgbClr>
                  </a:gs>
                  <a:gs pos="100000">
                    <a:srgbClr val="A5644E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es-ES" b="1" u="sng" dirty="0" smtClean="0">
              <a:ln w="11430"/>
              <a:gradFill>
                <a:gsLst>
                  <a:gs pos="0">
                    <a:srgbClr val="A5644E">
                      <a:tint val="70000"/>
                      <a:satMod val="245000"/>
                    </a:srgbClr>
                  </a:gs>
                  <a:gs pos="75000">
                    <a:srgbClr val="A5644E">
                      <a:tint val="90000"/>
                      <a:shade val="60000"/>
                      <a:satMod val="240000"/>
                    </a:srgbClr>
                  </a:gs>
                  <a:gs pos="100000">
                    <a:srgbClr val="A5644E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CL" sz="3200" b="1" dirty="0" smtClean="0">
                <a:ln w="11430"/>
                <a:gradFill>
                  <a:gsLst>
                    <a:gs pos="0">
                      <a:srgbClr val="A5644E">
                        <a:tint val="70000"/>
                        <a:satMod val="245000"/>
                      </a:srgbClr>
                    </a:gs>
                    <a:gs pos="75000">
                      <a:srgbClr val="A5644E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5644E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¿Quiénes participan?</a:t>
            </a:r>
          </a:p>
          <a:p>
            <a:pPr algn="ctr"/>
            <a:endParaRPr lang="es-CL" sz="3200" b="1" dirty="0" smtClean="0">
              <a:ln w="11430"/>
              <a:gradFill>
                <a:gsLst>
                  <a:gs pos="0">
                    <a:srgbClr val="A5644E">
                      <a:tint val="70000"/>
                      <a:satMod val="245000"/>
                    </a:srgbClr>
                  </a:gs>
                  <a:gs pos="75000">
                    <a:srgbClr val="A5644E">
                      <a:tint val="90000"/>
                      <a:shade val="60000"/>
                      <a:satMod val="240000"/>
                    </a:srgbClr>
                  </a:gs>
                  <a:gs pos="100000">
                    <a:srgbClr val="A5644E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CL" sz="3200" b="1" dirty="0" smtClean="0">
                <a:ln w="11430"/>
                <a:gradFill>
                  <a:gsLst>
                    <a:gs pos="0">
                      <a:srgbClr val="A5644E">
                        <a:tint val="70000"/>
                        <a:satMod val="245000"/>
                      </a:srgbClr>
                    </a:gs>
                    <a:gs pos="75000">
                      <a:srgbClr val="A5644E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5644E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Instituciones Educativas Municipales, Particulares Subvencionados </a:t>
            </a:r>
            <a:r>
              <a:rPr lang="es-CL" sz="3200" b="1" dirty="0">
                <a:ln w="11430"/>
                <a:gradFill>
                  <a:gsLst>
                    <a:gs pos="0">
                      <a:srgbClr val="A5644E">
                        <a:tint val="70000"/>
                        <a:satMod val="245000"/>
                      </a:srgbClr>
                    </a:gs>
                    <a:gs pos="75000">
                      <a:srgbClr val="A5644E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5644E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 </a:t>
            </a:r>
            <a:r>
              <a:rPr lang="es-CL" sz="3200" b="1" dirty="0" smtClean="0">
                <a:ln w="11430"/>
                <a:gradFill>
                  <a:gsLst>
                    <a:gs pos="0">
                      <a:srgbClr val="A5644E">
                        <a:tint val="70000"/>
                        <a:satMod val="245000"/>
                      </a:srgbClr>
                    </a:gs>
                    <a:gs pos="75000">
                      <a:srgbClr val="A5644E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5644E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Particulares </a:t>
            </a:r>
            <a:r>
              <a:rPr lang="es-CL" sz="3200" b="1" dirty="0">
                <a:ln w="11430"/>
                <a:gradFill>
                  <a:gsLst>
                    <a:gs pos="0">
                      <a:srgbClr val="A5644E">
                        <a:tint val="70000"/>
                        <a:satMod val="245000"/>
                      </a:srgbClr>
                    </a:gs>
                    <a:gs pos="75000">
                      <a:srgbClr val="A5644E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5644E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nivel preescolar, básico, </a:t>
            </a:r>
            <a:r>
              <a:rPr lang="es-CL" sz="3200" b="1" dirty="0" smtClean="0">
                <a:ln w="11430"/>
                <a:gradFill>
                  <a:gsLst>
                    <a:gs pos="0">
                      <a:srgbClr val="A5644E">
                        <a:tint val="70000"/>
                        <a:satMod val="245000"/>
                      </a:srgbClr>
                    </a:gs>
                    <a:gs pos="75000">
                      <a:srgbClr val="A5644E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5644E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medio y superior</a:t>
            </a:r>
          </a:p>
          <a:p>
            <a:pPr algn="ctr"/>
            <a:endParaRPr lang="es-CL" sz="4000" b="1" u="sng" dirty="0">
              <a:ln w="11430"/>
              <a:gradFill>
                <a:gsLst>
                  <a:gs pos="0">
                    <a:srgbClr val="A5644E">
                      <a:tint val="70000"/>
                      <a:satMod val="245000"/>
                    </a:srgbClr>
                  </a:gs>
                  <a:gs pos="75000">
                    <a:srgbClr val="A5644E">
                      <a:tint val="90000"/>
                      <a:shade val="60000"/>
                      <a:satMod val="240000"/>
                    </a:srgbClr>
                  </a:gs>
                  <a:gs pos="100000">
                    <a:srgbClr val="A5644E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CL" sz="2800" b="1" i="1" dirty="0" smtClean="0">
                <a:ln w="11430"/>
                <a:gradFill>
                  <a:gsLst>
                    <a:gs pos="0">
                      <a:srgbClr val="A5644E">
                        <a:tint val="70000"/>
                        <a:satMod val="245000"/>
                      </a:srgbClr>
                    </a:gs>
                    <a:gs pos="75000">
                      <a:srgbClr val="A5644E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5644E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anose="02020602080505020303" pitchFamily="18" charset="0"/>
                <a:cs typeface="Aharoni" panose="02010803020104030203" pitchFamily="2" charset="-79"/>
              </a:rPr>
              <a:t>www.clubcienciaschile.cl</a:t>
            </a:r>
            <a:endParaRPr lang="es-ES" sz="2800" b="1" i="1" dirty="0">
              <a:ln w="11430"/>
              <a:gradFill>
                <a:gsLst>
                  <a:gs pos="0">
                    <a:srgbClr val="A5644E">
                      <a:tint val="70000"/>
                      <a:satMod val="245000"/>
                    </a:srgbClr>
                  </a:gs>
                  <a:gs pos="75000">
                    <a:srgbClr val="A5644E">
                      <a:tint val="90000"/>
                      <a:shade val="60000"/>
                      <a:satMod val="240000"/>
                    </a:srgbClr>
                  </a:gs>
                  <a:gs pos="100000">
                    <a:srgbClr val="A5644E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skerville Old Face" panose="02020602080505020303" pitchFamily="18" charset="0"/>
              <a:cs typeface="Aharoni" panose="02010803020104030203" pitchFamily="2" charset="-79"/>
            </a:endParaRPr>
          </a:p>
        </p:txBody>
      </p:sp>
      <p:pic>
        <p:nvPicPr>
          <p:cNvPr id="4" name="3 Imagen" descr="encabeza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50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908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encabeza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503894"/>
          </a:xfrm>
          <a:prstGeom prst="rect">
            <a:avLst/>
          </a:prstGeom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844720"/>
              </p:ext>
            </p:extLst>
          </p:nvPr>
        </p:nvGraphicFramePr>
        <p:xfrm>
          <a:off x="827584" y="1728647"/>
          <a:ext cx="7776864" cy="4923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31552"/>
                <a:gridCol w="4245312"/>
              </a:tblGrid>
              <a:tr h="290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solidFill>
                            <a:schemeClr val="tx1"/>
                          </a:solidFill>
                          <a:effectLst/>
                        </a:rPr>
                        <a:t>EVENTOS FERIALES</a:t>
                      </a:r>
                      <a:endParaRPr lang="es-C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>
                          <a:solidFill>
                            <a:schemeClr val="tx1"/>
                          </a:solidFill>
                          <a:effectLst/>
                        </a:rPr>
                        <a:t>CLUB CIENCIAS CHILE</a:t>
                      </a:r>
                      <a:endParaRPr lang="es-CL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7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solidFill>
                            <a:schemeClr val="tx1"/>
                          </a:solidFill>
                          <a:effectLst/>
                        </a:rPr>
                        <a:t>Congreso de Astronomía, Antofagasta</a:t>
                      </a:r>
                      <a:endParaRPr lang="es-C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 smtClean="0">
                          <a:solidFill>
                            <a:schemeClr val="tx1"/>
                          </a:solidFill>
                          <a:effectLst/>
                        </a:rPr>
                        <a:t>Instituto Científico Educacional José Maza Sancho </a:t>
                      </a:r>
                      <a:r>
                        <a:rPr lang="es-CL" sz="1800" dirty="0">
                          <a:solidFill>
                            <a:schemeClr val="tx1"/>
                          </a:solidFill>
                          <a:effectLst/>
                        </a:rPr>
                        <a:t>/ Universidad Católica del Norte</a:t>
                      </a:r>
                      <a:endParaRPr lang="es-C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7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solidFill>
                            <a:schemeClr val="tx1"/>
                          </a:solidFill>
                          <a:effectLst/>
                        </a:rPr>
                        <a:t>Expo-Ciencias Nacional, Santiago </a:t>
                      </a:r>
                      <a:endParaRPr lang="es-C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solidFill>
                            <a:schemeClr val="tx1"/>
                          </a:solidFill>
                          <a:effectLst/>
                        </a:rPr>
                        <a:t>Colegio Cordillera </a:t>
                      </a:r>
                      <a:r>
                        <a:rPr lang="es-CL" sz="1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de</a:t>
                      </a:r>
                      <a:r>
                        <a:rPr lang="es-CL" sz="1800" dirty="0" smtClean="0">
                          <a:solidFill>
                            <a:schemeClr val="tx1"/>
                          </a:solidFill>
                          <a:effectLst/>
                        </a:rPr>
                        <a:t> Puente Alto/ </a:t>
                      </a:r>
                      <a:r>
                        <a:rPr lang="es-CL" sz="1800" dirty="0">
                          <a:solidFill>
                            <a:schemeClr val="tx1"/>
                          </a:solidFill>
                          <a:effectLst/>
                        </a:rPr>
                        <a:t>Universidad Central de Chile </a:t>
                      </a:r>
                      <a:endParaRPr lang="es-C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907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solidFill>
                            <a:schemeClr val="tx1"/>
                          </a:solidFill>
                          <a:effectLst/>
                        </a:rPr>
                        <a:t>Olimpiada de Astronomía Escolar, Valle Aconcagua</a:t>
                      </a:r>
                      <a:endParaRPr lang="es-C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solidFill>
                            <a:schemeClr val="tx1"/>
                          </a:solidFill>
                          <a:effectLst/>
                        </a:rPr>
                        <a:t>Escuela El </a:t>
                      </a:r>
                      <a:r>
                        <a:rPr lang="es-CL" sz="1800" dirty="0" smtClean="0">
                          <a:solidFill>
                            <a:schemeClr val="tx1"/>
                          </a:solidFill>
                          <a:effectLst/>
                        </a:rPr>
                        <a:t>Sauce, Los Andes </a:t>
                      </a:r>
                      <a:r>
                        <a:rPr lang="es-CL" sz="1800" dirty="0">
                          <a:solidFill>
                            <a:schemeClr val="tx1"/>
                          </a:solidFill>
                          <a:effectLst/>
                        </a:rPr>
                        <a:t>/ </a:t>
                      </a:r>
                      <a:r>
                        <a:rPr lang="es-CL" sz="1800" dirty="0" smtClean="0">
                          <a:solidFill>
                            <a:schemeClr val="tx1"/>
                          </a:solidFill>
                          <a:effectLst/>
                        </a:rPr>
                        <a:t>Pontificia Universidad</a:t>
                      </a:r>
                      <a:r>
                        <a:rPr lang="es-CL" sz="1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Católica de Valparaíso</a:t>
                      </a:r>
                      <a:endParaRPr lang="es-CL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</a:tr>
              <a:tr h="587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solidFill>
                            <a:schemeClr val="tx1"/>
                          </a:solidFill>
                          <a:effectLst/>
                        </a:rPr>
                        <a:t>Feria de Ciencia y Tecnología, Linares </a:t>
                      </a:r>
                      <a:endParaRPr lang="es-C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solidFill>
                            <a:schemeClr val="tx1"/>
                          </a:solidFill>
                          <a:effectLst/>
                        </a:rPr>
                        <a:t>Instituto Linares / Universidad de Talca</a:t>
                      </a:r>
                      <a:endParaRPr lang="es-C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7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 err="1">
                          <a:solidFill>
                            <a:schemeClr val="tx1"/>
                          </a:solidFill>
                          <a:effectLst/>
                        </a:rPr>
                        <a:t>HELVECIENCIA</a:t>
                      </a:r>
                      <a:r>
                        <a:rPr lang="es-CL" sz="1800" dirty="0">
                          <a:solidFill>
                            <a:schemeClr val="tx1"/>
                          </a:solidFill>
                          <a:effectLst/>
                        </a:rPr>
                        <a:t> AUSTRAL, Valdivia</a:t>
                      </a:r>
                      <a:endParaRPr lang="es-C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solidFill>
                            <a:schemeClr val="tx1"/>
                          </a:solidFill>
                          <a:effectLst/>
                        </a:rPr>
                        <a:t>Colegio Helvecia / Universidad Austral de Chile</a:t>
                      </a:r>
                      <a:endParaRPr lang="es-C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940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solidFill>
                            <a:schemeClr val="tx1"/>
                          </a:solidFill>
                          <a:effectLst/>
                        </a:rPr>
                        <a:t>Foro Internacional de Ciencia e Ingeniería,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solidFill>
                            <a:schemeClr val="tx1"/>
                          </a:solidFill>
                          <a:effectLst/>
                        </a:rPr>
                        <a:t>Categoría </a:t>
                      </a:r>
                      <a:r>
                        <a:rPr lang="es-CL" sz="1800" dirty="0" err="1">
                          <a:solidFill>
                            <a:schemeClr val="tx1"/>
                          </a:solidFill>
                          <a:effectLst/>
                        </a:rPr>
                        <a:t>Supranivel</a:t>
                      </a:r>
                      <a:r>
                        <a:rPr lang="es-CL" sz="1800" dirty="0">
                          <a:solidFill>
                            <a:schemeClr val="tx1"/>
                          </a:solidFill>
                          <a:effectLst/>
                        </a:rPr>
                        <a:t> , Santiago</a:t>
                      </a:r>
                      <a:endParaRPr lang="es-CL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 smtClean="0">
                          <a:solidFill>
                            <a:schemeClr val="tx1"/>
                          </a:solidFill>
                          <a:effectLst/>
                        </a:rPr>
                        <a:t>Museo</a:t>
                      </a:r>
                      <a:r>
                        <a:rPr lang="es-CL" sz="1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de la Educación Gabriela Mistral</a:t>
                      </a:r>
                      <a:r>
                        <a:rPr lang="es-CL" sz="1800" dirty="0" smtClean="0">
                          <a:solidFill>
                            <a:schemeClr val="tx1"/>
                          </a:solidFill>
                          <a:effectLst/>
                        </a:rPr>
                        <a:t>/Universidad </a:t>
                      </a:r>
                      <a:r>
                        <a:rPr lang="es-CL" sz="1800" dirty="0">
                          <a:solidFill>
                            <a:schemeClr val="tx1"/>
                          </a:solidFill>
                          <a:effectLst/>
                        </a:rPr>
                        <a:t>de Santiago de </a:t>
                      </a:r>
                      <a:r>
                        <a:rPr lang="es-CL" sz="1800" dirty="0" smtClean="0">
                          <a:solidFill>
                            <a:schemeClr val="tx1"/>
                          </a:solidFill>
                          <a:effectLst/>
                        </a:rPr>
                        <a:t>Chile</a:t>
                      </a:r>
                      <a:endParaRPr lang="es-CL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21747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OSITA\Downloads\148863_1709018130551_93914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6" y="41913"/>
            <a:ext cx="4582228" cy="350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OSITA\Downloads\1966878_10204328221621310_5286840613272593108_n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509" y="46818"/>
            <a:ext cx="6039490" cy="338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OSITA\Downloads\426073_4184176361091_1667444522_n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151" y="3429000"/>
            <a:ext cx="517584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97886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60848"/>
            <a:ext cx="6228182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7920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OSITA\Desktop\Varios Ferias  2013\Club Ciencias Chile 2013\Fotos Laura Ríos\DSC029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" y="0"/>
            <a:ext cx="6608054" cy="371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7 Imagen" descr="C:\Users\COSITA\Desktop\Expociencias 2014\FERIA C y T FIDE Col. Antofagasta 2014\FOTOS\20141022_10271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0" y="3356993"/>
            <a:ext cx="6579318" cy="3501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 descr="C:\Users\COSITA\Downloads\SAM_175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801" y="3356993"/>
            <a:ext cx="5196199" cy="349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801" y="0"/>
            <a:ext cx="5236395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12 Imagen" descr="C:\Users\COSITA\Desktop\Expociencias 2016 y Varios\EXPOCIENCIA SANTIAGO 2016\FOTOS EXPOCIENCIAS NACIONAL 2016\IMG_4194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026" y="2420888"/>
            <a:ext cx="5526360" cy="3717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8454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iajes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WenQuanYi Micro Hei"/>
        <a:cs typeface="WenQuanYi Micro Hei"/>
      </a:majorFont>
      <a:minorFont>
        <a:latin typeface="Arial"/>
        <a:ea typeface="WenQuanYi Micro Hei"/>
        <a:cs typeface="WenQuanYi Micro He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1928</Words>
  <Application>Microsoft Office PowerPoint</Application>
  <PresentationFormat>Presentación en pantalla (4:3)</PresentationFormat>
  <Paragraphs>441</Paragraphs>
  <Slides>42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12</vt:i4>
      </vt:variant>
      <vt:variant>
        <vt:lpstr>Títulos de diapositiva</vt:lpstr>
      </vt:variant>
      <vt:variant>
        <vt:i4>42</vt:i4>
      </vt:variant>
    </vt:vector>
  </HeadingPairs>
  <TitlesOfParts>
    <vt:vector size="67" baseType="lpstr">
      <vt:lpstr>Aharoni</vt:lpstr>
      <vt:lpstr>Arial</vt:lpstr>
      <vt:lpstr>Arial Narrow</vt:lpstr>
      <vt:lpstr>Baskerville Old Face</vt:lpstr>
      <vt:lpstr>Calibri</vt:lpstr>
      <vt:lpstr>DejaVu Sans</vt:lpstr>
      <vt:lpstr>Franklin Gothic Book</vt:lpstr>
      <vt:lpstr>Franklin Gothic Medium</vt:lpstr>
      <vt:lpstr>Lato</vt:lpstr>
      <vt:lpstr>Times New Roman</vt:lpstr>
      <vt:lpstr>WenQuanYi Micro Hei</vt:lpstr>
      <vt:lpstr>Wingdings</vt:lpstr>
      <vt:lpstr>Wingdings 2</vt:lpstr>
      <vt:lpstr>Tema de Office</vt:lpstr>
      <vt:lpstr>Viajes</vt:lpstr>
      <vt:lpstr>1_Tema de Office</vt:lpstr>
      <vt:lpstr>2_Tema de Office</vt:lpstr>
      <vt:lpstr>3_Tema de Office</vt:lpstr>
      <vt:lpstr>4_Tema de Office</vt:lpstr>
      <vt:lpstr>5_Tema de Office</vt:lpstr>
      <vt:lpstr>6_Tema de Office</vt:lpstr>
      <vt:lpstr>8_Tema de Office</vt:lpstr>
      <vt:lpstr>9_Tema de Office</vt:lpstr>
      <vt:lpstr>10_Tema de Office</vt:lpstr>
      <vt:lpstr>11_Tema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OBJETIVO</vt:lpstr>
      <vt:lpstr>ORGANIZACIÓN</vt:lpstr>
      <vt:lpstr>ORGANIZACIÓN</vt:lpstr>
      <vt:lpstr>Presentación de PowerPoint</vt:lpstr>
      <vt:lpstr>PARTICIPACIÓN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COSITA</dc:creator>
  <cp:lastModifiedBy>Silvia Rivas Mena</cp:lastModifiedBy>
  <cp:revision>118</cp:revision>
  <dcterms:created xsi:type="dcterms:W3CDTF">2016-05-09T10:13:29Z</dcterms:created>
  <dcterms:modified xsi:type="dcterms:W3CDTF">2017-07-17T19:13:49Z</dcterms:modified>
</cp:coreProperties>
</file>