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266" r:id="rId2"/>
    <p:sldId id="572" r:id="rId3"/>
    <p:sldId id="531" r:id="rId4"/>
    <p:sldId id="541" r:id="rId5"/>
    <p:sldId id="542" r:id="rId6"/>
    <p:sldId id="543" r:id="rId7"/>
    <p:sldId id="544" r:id="rId8"/>
    <p:sldId id="545" r:id="rId9"/>
    <p:sldId id="571" r:id="rId10"/>
    <p:sldId id="553" r:id="rId11"/>
    <p:sldId id="533" r:id="rId12"/>
    <p:sldId id="538" r:id="rId13"/>
    <p:sldId id="534" r:id="rId14"/>
    <p:sldId id="551" r:id="rId15"/>
    <p:sldId id="546" r:id="rId16"/>
    <p:sldId id="549" r:id="rId17"/>
    <p:sldId id="568" r:id="rId18"/>
    <p:sldId id="555" r:id="rId19"/>
    <p:sldId id="560" r:id="rId20"/>
    <p:sldId id="563" r:id="rId21"/>
    <p:sldId id="565" r:id="rId22"/>
    <p:sldId id="567" r:id="rId23"/>
    <p:sldId id="574" r:id="rId24"/>
    <p:sldId id="524" r:id="rId2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Mañalich" initials="JM" lastIdx="2" clrIdx="0">
    <p:extLst>
      <p:ext uri="{19B8F6BF-5375-455C-9EA6-DF929625EA0E}">
        <p15:presenceInfo xmlns:p15="http://schemas.microsoft.com/office/powerpoint/2012/main" userId="2494f9baedbcf3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2AC"/>
    <a:srgbClr val="54912E"/>
    <a:srgbClr val="81436B"/>
    <a:srgbClr val="DB731F"/>
    <a:srgbClr val="B36130"/>
    <a:srgbClr val="8D435E"/>
    <a:srgbClr val="19708E"/>
    <a:srgbClr val="2196BF"/>
    <a:srgbClr val="229EBF"/>
    <a:srgbClr val="CC0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 autoAdjust="0"/>
    <p:restoredTop sz="92530" autoAdjust="0"/>
  </p:normalViewPr>
  <p:slideViewPr>
    <p:cSldViewPr snapToGrid="0" snapToObjects="1">
      <p:cViewPr varScale="1">
        <p:scale>
          <a:sx n="140" d="100"/>
          <a:sy n="140" d="100"/>
        </p:scale>
        <p:origin x="1232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2b:4n3gbx4n0_35mdb_jbvfyxq40000gn:T:TemporaryItems:Outlook%20Temp:Copia%20de%20Datos%20Donacio?n%20trasplantesporcentaje%20de%20negativa%20familiar%20y%20Tasa%20donantes%20efectivos%20(00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2b:4n3gbx4n0_35mdb_jbvfyxq40000gn:T:TemporaryItems:Outlook%20Temp:Copia%20de%20Datos%20Donacio?n%20trasplantesporcentaje%20de%20negativa%20familiar%20y%20Tasa%20donantes%20efectivos%20(00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obijuan147\Desktop\CNPT\Planilla%20asistencia\estadi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33268873118297E-2"/>
          <c:y val="0.14217017954722899"/>
          <c:w val="0.93806637860044195"/>
          <c:h val="0.732698248784475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'[Copia de Datos Donacio?n trasplantesporcentaje de negativa familiar y Tasa donantes efectivos (002).xlsx]Donantes '!$E$4</c:f>
              <c:strCache>
                <c:ptCount val="1"/>
                <c:pt idx="0">
                  <c:v>Enero-Julio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'[Copia de Datos Donacio?n trasplantesporcentaje de negativa familiar y Tasa donantes efectivos (002).xlsx]Donantes '!$D$5:$D$26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'[Copia de Datos Donacio?n trasplantesporcentaje de negativa familiar y Tasa donantes efectivos (002).xlsx]Donantes '!$E$5:$E$26</c:f>
              <c:numCache>
                <c:formatCode>General</c:formatCode>
                <c:ptCount val="22"/>
                <c:pt idx="0">
                  <c:v>51</c:v>
                </c:pt>
                <c:pt idx="1">
                  <c:v>78</c:v>
                </c:pt>
                <c:pt idx="2">
                  <c:v>83</c:v>
                </c:pt>
                <c:pt idx="3">
                  <c:v>71</c:v>
                </c:pt>
                <c:pt idx="4">
                  <c:v>74</c:v>
                </c:pt>
                <c:pt idx="5">
                  <c:v>75</c:v>
                </c:pt>
                <c:pt idx="6">
                  <c:v>89</c:v>
                </c:pt>
                <c:pt idx="7">
                  <c:v>79</c:v>
                </c:pt>
                <c:pt idx="8">
                  <c:v>91</c:v>
                </c:pt>
                <c:pt idx="9">
                  <c:v>84</c:v>
                </c:pt>
                <c:pt idx="10">
                  <c:v>68</c:v>
                </c:pt>
                <c:pt idx="11">
                  <c:v>66</c:v>
                </c:pt>
                <c:pt idx="12">
                  <c:v>57</c:v>
                </c:pt>
                <c:pt idx="13">
                  <c:v>63</c:v>
                </c:pt>
                <c:pt idx="14">
                  <c:v>95</c:v>
                </c:pt>
                <c:pt idx="15">
                  <c:v>59</c:v>
                </c:pt>
                <c:pt idx="16">
                  <c:v>60</c:v>
                </c:pt>
                <c:pt idx="17">
                  <c:v>64</c:v>
                </c:pt>
                <c:pt idx="18">
                  <c:v>74</c:v>
                </c:pt>
                <c:pt idx="19">
                  <c:v>109</c:v>
                </c:pt>
                <c:pt idx="20">
                  <c:v>60</c:v>
                </c:pt>
                <c:pt idx="2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0-B749-85DB-52B08975ADB0}"/>
            </c:ext>
          </c:extLst>
        </c:ser>
        <c:ser>
          <c:idx val="1"/>
          <c:order val="1"/>
          <c:tx>
            <c:strRef>
              <c:f>'[Copia de Datos Donacio?n trasplantesporcentaje de negativa familiar y Tasa donantes efectivos (002).xlsx]Donantes '!$F$4</c:f>
              <c:strCache>
                <c:ptCount val="1"/>
                <c:pt idx="0">
                  <c:v>Total Anual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'[Copia de Datos Donacio?n trasplantesporcentaje de negativa familiar y Tasa donantes efectivos (002).xlsx]Donantes '!$D$5:$D$26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'[Copia de Datos Donacio?n trasplantesporcentaje de negativa familiar y Tasa donantes efectivos (002).xlsx]Donantes '!$F$5:$F$25</c:f>
              <c:numCache>
                <c:formatCode>General</c:formatCode>
                <c:ptCount val="21"/>
                <c:pt idx="0">
                  <c:v>116</c:v>
                </c:pt>
                <c:pt idx="1">
                  <c:v>132</c:v>
                </c:pt>
                <c:pt idx="2">
                  <c:v>147</c:v>
                </c:pt>
                <c:pt idx="3">
                  <c:v>127</c:v>
                </c:pt>
                <c:pt idx="4">
                  <c:v>117</c:v>
                </c:pt>
                <c:pt idx="5">
                  <c:v>136</c:v>
                </c:pt>
                <c:pt idx="6">
                  <c:v>134</c:v>
                </c:pt>
                <c:pt idx="7">
                  <c:v>129</c:v>
                </c:pt>
                <c:pt idx="8">
                  <c:v>152</c:v>
                </c:pt>
                <c:pt idx="9">
                  <c:v>134</c:v>
                </c:pt>
                <c:pt idx="10">
                  <c:v>116</c:v>
                </c:pt>
                <c:pt idx="11">
                  <c:v>111</c:v>
                </c:pt>
                <c:pt idx="12">
                  <c:v>92</c:v>
                </c:pt>
                <c:pt idx="13">
                  <c:v>113</c:v>
                </c:pt>
                <c:pt idx="14">
                  <c:v>149</c:v>
                </c:pt>
                <c:pt idx="15">
                  <c:v>103</c:v>
                </c:pt>
                <c:pt idx="16">
                  <c:v>123</c:v>
                </c:pt>
                <c:pt idx="17">
                  <c:v>120</c:v>
                </c:pt>
                <c:pt idx="18">
                  <c:v>134</c:v>
                </c:pt>
                <c:pt idx="19">
                  <c:v>173</c:v>
                </c:pt>
                <c:pt idx="2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0-B749-85DB-52B08975AD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3369312"/>
        <c:axId val="143372672"/>
      </c:barChart>
      <c:catAx>
        <c:axId val="14336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372672"/>
        <c:crosses val="autoZero"/>
        <c:auto val="1"/>
        <c:lblAlgn val="ctr"/>
        <c:lblOffset val="100"/>
        <c:noMultiLvlLbl val="0"/>
      </c:catAx>
      <c:valAx>
        <c:axId val="14337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3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576739160719E-2"/>
          <c:y val="0.15503030303030299"/>
          <c:w val="0.94328013890770201"/>
          <c:h val="0.733276640419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'Tasa Donantes Efectivos'!$D$4</c:f>
              <c:strCache>
                <c:ptCount val="1"/>
                <c:pt idx="0">
                  <c:v>Total Anual </c:v>
                </c:pt>
              </c:strCache>
            </c:strRef>
          </c:tx>
          <c:spPr>
            <a:solidFill>
              <a:srgbClr val="19708E"/>
            </a:solidFill>
            <a:ln>
              <a:noFill/>
            </a:ln>
            <a:effectLst/>
          </c:spPr>
          <c:invertIfNegative val="0"/>
          <c:dLbls>
            <c:dLbl>
              <c:idx val="21"/>
              <c:layout>
                <c:manualLayout>
                  <c:x val="1.76232482560616E-2"/>
                  <c:y val="6.34918296040325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E1-4654-92FA-C1C55025EC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'Tasa Donantes Efectivos'!$C$5:$C$26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'Tasa Donantes Efectivos'!$D$5:$D$26</c:f>
              <c:numCache>
                <c:formatCode>0.0</c:formatCode>
                <c:ptCount val="22"/>
                <c:pt idx="0">
                  <c:v>8.2857142857142865</c:v>
                </c:pt>
                <c:pt idx="1">
                  <c:v>8.8000000000000007</c:v>
                </c:pt>
                <c:pt idx="2">
                  <c:v>9.8000000000000007</c:v>
                </c:pt>
                <c:pt idx="3">
                  <c:v>8.4666666666666703</c:v>
                </c:pt>
                <c:pt idx="4">
                  <c:v>7.8</c:v>
                </c:pt>
                <c:pt idx="5">
                  <c:v>9.06666666666667</c:v>
                </c:pt>
                <c:pt idx="6">
                  <c:v>8.9333333333333336</c:v>
                </c:pt>
                <c:pt idx="7">
                  <c:v>8.0625</c:v>
                </c:pt>
                <c:pt idx="8">
                  <c:v>9.5</c:v>
                </c:pt>
                <c:pt idx="9">
                  <c:v>8.375</c:v>
                </c:pt>
                <c:pt idx="10">
                  <c:v>7.25</c:v>
                </c:pt>
                <c:pt idx="11">
                  <c:v>6.9375</c:v>
                </c:pt>
                <c:pt idx="12">
                  <c:v>5.75</c:v>
                </c:pt>
                <c:pt idx="13">
                  <c:v>6.647058823529405</c:v>
                </c:pt>
                <c:pt idx="14">
                  <c:v>8.7647058823529402</c:v>
                </c:pt>
                <c:pt idx="15">
                  <c:v>6.0588235294117654</c:v>
                </c:pt>
                <c:pt idx="16">
                  <c:v>7.2352941176470589</c:v>
                </c:pt>
                <c:pt idx="17">
                  <c:v>7.0588235294117654</c:v>
                </c:pt>
                <c:pt idx="18">
                  <c:v>7.8823529411764666</c:v>
                </c:pt>
                <c:pt idx="19">
                  <c:v>10.117647058823531</c:v>
                </c:pt>
                <c:pt idx="20">
                  <c:v>6.6111111111111107</c:v>
                </c:pt>
                <c:pt idx="21">
                  <c:v>5.0555555555555474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7-2E42-AFB2-E0C67B1AA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11568"/>
        <c:axId val="203412128"/>
      </c:barChart>
      <c:lineChart>
        <c:grouping val="standard"/>
        <c:varyColors val="0"/>
        <c:ser>
          <c:idx val="1"/>
          <c:order val="1"/>
          <c:tx>
            <c:strRef>
              <c:f>'Tasa Donantes Efectivos'!$E$4</c:f>
              <c:strCache>
                <c:ptCount val="1"/>
                <c:pt idx="0">
                  <c:v>Tasa enero-julio</c:v>
                </c:pt>
              </c:strCache>
            </c:strRef>
          </c:tx>
          <c:spPr>
            <a:ln w="28575" cap="rnd">
              <a:solidFill>
                <a:srgbClr val="CC030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C0304"/>
              </a:solidFill>
              <a:ln>
                <a:noFill/>
              </a:ln>
            </c:spPr>
          </c:marker>
          <c:dLbls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7-2E42-AFB2-E0C67B1AA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'Tasa Donantes Efectivos'!$C$5:$C$26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'Tasa Donantes Efectivos'!$E$5:$E$26</c:f>
              <c:numCache>
                <c:formatCode>0.0</c:formatCode>
                <c:ptCount val="22"/>
                <c:pt idx="0">
                  <c:v>3.6</c:v>
                </c:pt>
                <c:pt idx="1">
                  <c:v>5.2</c:v>
                </c:pt>
                <c:pt idx="2">
                  <c:v>5.5</c:v>
                </c:pt>
                <c:pt idx="3">
                  <c:v>4.7</c:v>
                </c:pt>
                <c:pt idx="4">
                  <c:v>4.9000000000000004</c:v>
                </c:pt>
                <c:pt idx="5">
                  <c:v>5</c:v>
                </c:pt>
                <c:pt idx="6">
                  <c:v>5.9</c:v>
                </c:pt>
                <c:pt idx="7">
                  <c:v>4.9000000000000004</c:v>
                </c:pt>
                <c:pt idx="8">
                  <c:v>5.7</c:v>
                </c:pt>
                <c:pt idx="9">
                  <c:v>5.3</c:v>
                </c:pt>
                <c:pt idx="10">
                  <c:v>4.3</c:v>
                </c:pt>
                <c:pt idx="11">
                  <c:v>4.0999999999999996</c:v>
                </c:pt>
                <c:pt idx="12">
                  <c:v>3.6</c:v>
                </c:pt>
                <c:pt idx="13">
                  <c:v>3.7</c:v>
                </c:pt>
                <c:pt idx="14">
                  <c:v>5.6</c:v>
                </c:pt>
                <c:pt idx="15">
                  <c:v>3.5</c:v>
                </c:pt>
                <c:pt idx="16">
                  <c:v>3.5</c:v>
                </c:pt>
                <c:pt idx="17">
                  <c:v>3.8</c:v>
                </c:pt>
                <c:pt idx="18">
                  <c:v>4.4000000000000004</c:v>
                </c:pt>
                <c:pt idx="19">
                  <c:v>6.4</c:v>
                </c:pt>
                <c:pt idx="20">
                  <c:v>3.3</c:v>
                </c:pt>
                <c:pt idx="21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27-2E42-AFB2-E0C67B1AA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411568"/>
        <c:axId val="203412128"/>
      </c:lineChart>
      <c:catAx>
        <c:axId val="20341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3412128"/>
        <c:crosses val="autoZero"/>
        <c:auto val="1"/>
        <c:lblAlgn val="ctr"/>
        <c:lblOffset val="100"/>
        <c:noMultiLvlLbl val="0"/>
      </c:catAx>
      <c:valAx>
        <c:axId val="20341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341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23746517558303"/>
          <c:y val="1.27273095646371E-3"/>
          <c:w val="0.26483891379733798"/>
          <c:h val="6.3058201194635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'[Copia de Datos Donacio?n trasplantesporcentaje de negativa familiar y Tasa donantes efectivos (002).xlsx]Trasplantes '!$D$4</c:f>
              <c:strCache>
                <c:ptCount val="1"/>
                <c:pt idx="0">
                  <c:v>Total Trasplantes </c:v>
                </c:pt>
              </c:strCache>
            </c:strRef>
          </c:tx>
          <c:spPr>
            <a:solidFill>
              <a:srgbClr val="5491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'[Copia de Datos Donacio?n trasplantesporcentaje de negativa familiar y Tasa donantes efectivos (002).xlsx]Trasplantes '!$C$5:$C$11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'[Copia de Datos Donacio?n trasplantesporcentaje de negativa familiar y Tasa donantes efectivos (002).xlsx]Trasplantes '!$D$5:$D$11</c:f>
              <c:numCache>
                <c:formatCode>General</c:formatCode>
                <c:ptCount val="7"/>
                <c:pt idx="0">
                  <c:v>306</c:v>
                </c:pt>
                <c:pt idx="1">
                  <c:v>353</c:v>
                </c:pt>
                <c:pt idx="2">
                  <c:v>321</c:v>
                </c:pt>
                <c:pt idx="3">
                  <c:v>348</c:v>
                </c:pt>
                <c:pt idx="4">
                  <c:v>457</c:v>
                </c:pt>
                <c:pt idx="5">
                  <c:v>349</c:v>
                </c:pt>
                <c:pt idx="6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9-5E44-8770-797BCDF59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436944"/>
        <c:axId val="143373232"/>
      </c:barChart>
      <c:lineChart>
        <c:grouping val="standard"/>
        <c:varyColors val="0"/>
        <c:ser>
          <c:idx val="1"/>
          <c:order val="1"/>
          <c:tx>
            <c:strRef>
              <c:f>'[Copia de Datos Donacio?n trasplantesporcentaje de negativa familiar y Tasa donantes efectivos (002).xlsx]Trasplantes '!$E$4</c:f>
              <c:strCache>
                <c:ptCount val="1"/>
                <c:pt idx="0">
                  <c:v>Enero - Julio</c:v>
                </c:pt>
              </c:strCache>
            </c:strRef>
          </c:tx>
          <c:spPr>
            <a:ln w="34925" cap="rnd">
              <a:solidFill>
                <a:srgbClr val="CC0304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CC0304"/>
              </a:solidFill>
            </c:spPr>
          </c:marker>
          <c:dLbls>
            <c:dLbl>
              <c:idx val="0"/>
              <c:layout>
                <c:manualLayout>
                  <c:x val="-3.1959923900429357E-2"/>
                  <c:y val="5.493038532535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D9-5E44-8770-797BCDF59660}"/>
                </c:ext>
              </c:extLst>
            </c:dLbl>
            <c:dLbl>
              <c:idx val="1"/>
              <c:layout>
                <c:manualLayout>
                  <c:x val="-3.209790716581893E-2"/>
                  <c:y val="4.62089271367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D9-5E44-8770-797BCDF59660}"/>
                </c:ext>
              </c:extLst>
            </c:dLbl>
            <c:dLbl>
              <c:idx val="2"/>
              <c:layout>
                <c:manualLayout>
                  <c:x val="-2.9723035190292121E-2"/>
                  <c:y val="6.595950661772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D9-5E44-8770-797BCDF59660}"/>
                </c:ext>
              </c:extLst>
            </c:dLbl>
            <c:dLbl>
              <c:idx val="3"/>
              <c:layout>
                <c:manualLayout>
                  <c:x val="-2.7882938357236091E-2"/>
                  <c:y val="6.210220002688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D9-5E44-8770-797BCDF59660}"/>
                </c:ext>
              </c:extLst>
            </c:dLbl>
            <c:dLbl>
              <c:idx val="4"/>
              <c:layout>
                <c:manualLayout>
                  <c:x val="-2.9901333566265197E-2"/>
                  <c:y val="-5.097123988922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D9-5E44-8770-797BCDF59660}"/>
                </c:ext>
              </c:extLst>
            </c:dLbl>
            <c:dLbl>
              <c:idx val="5"/>
              <c:layout>
                <c:manualLayout>
                  <c:x val="-3.217841740153754E-2"/>
                  <c:y val="5.6084216877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D9-5E44-8770-797BCDF59660}"/>
                </c:ext>
              </c:extLst>
            </c:dLbl>
            <c:dLbl>
              <c:idx val="6"/>
              <c:layout>
                <c:manualLayout>
                  <c:x val="-3.1299523993730149E-2"/>
                  <c:y val="6.963596588886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D9-5E44-8770-797BCDF59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'[Copia de Datos Donacio?n trasplantesporcentaje de negativa familiar y Tasa donantes efectivos (002).xlsx]Trasplantes '!$C$5:$C$11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'[Copia de Datos Donacio?n trasplantesporcentaje de negativa familiar y Tasa donantes efectivos (002).xlsx]Trasplantes '!$E$5:$E$11</c:f>
              <c:numCache>
                <c:formatCode>General</c:formatCode>
                <c:ptCount val="7"/>
                <c:pt idx="0">
                  <c:v>178</c:v>
                </c:pt>
                <c:pt idx="1">
                  <c:v>174</c:v>
                </c:pt>
                <c:pt idx="2">
                  <c:v>184</c:v>
                </c:pt>
                <c:pt idx="3">
                  <c:v>191</c:v>
                </c:pt>
                <c:pt idx="4">
                  <c:v>291</c:v>
                </c:pt>
                <c:pt idx="5">
                  <c:v>178</c:v>
                </c:pt>
                <c:pt idx="6">
                  <c:v>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D9-5E44-8770-797BCDF59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436944"/>
        <c:axId val="143373232"/>
      </c:lineChart>
      <c:catAx>
        <c:axId val="14343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373232"/>
        <c:crosses val="autoZero"/>
        <c:auto val="1"/>
        <c:lblAlgn val="ctr"/>
        <c:lblOffset val="100"/>
        <c:noMultiLvlLbl val="0"/>
      </c:catAx>
      <c:valAx>
        <c:axId val="14337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43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Negativa '!$D$3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 Negativa '!$C$4:$C$24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</c:numRef>
          </c:cat>
          <c:val>
            <c:numRef>
              <c:f>'% Negativa '!$D$4:$D$24</c:f>
              <c:numCache>
                <c:formatCode>General</c:formatCode>
                <c:ptCount val="21"/>
                <c:pt idx="0">
                  <c:v>36</c:v>
                </c:pt>
                <c:pt idx="1">
                  <c:v>32</c:v>
                </c:pt>
                <c:pt idx="2">
                  <c:v>35</c:v>
                </c:pt>
                <c:pt idx="3">
                  <c:v>35</c:v>
                </c:pt>
                <c:pt idx="4">
                  <c:v>30</c:v>
                </c:pt>
                <c:pt idx="5">
                  <c:v>34</c:v>
                </c:pt>
                <c:pt idx="6">
                  <c:v>39</c:v>
                </c:pt>
                <c:pt idx="7">
                  <c:v>39</c:v>
                </c:pt>
                <c:pt idx="8">
                  <c:v>41</c:v>
                </c:pt>
                <c:pt idx="9">
                  <c:v>33</c:v>
                </c:pt>
                <c:pt idx="10">
                  <c:v>33</c:v>
                </c:pt>
                <c:pt idx="11">
                  <c:v>37</c:v>
                </c:pt>
                <c:pt idx="12">
                  <c:v>50</c:v>
                </c:pt>
                <c:pt idx="13">
                  <c:v>48</c:v>
                </c:pt>
                <c:pt idx="14">
                  <c:v>50</c:v>
                </c:pt>
                <c:pt idx="15">
                  <c:v>52</c:v>
                </c:pt>
                <c:pt idx="16">
                  <c:v>53</c:v>
                </c:pt>
                <c:pt idx="17">
                  <c:v>51</c:v>
                </c:pt>
                <c:pt idx="18">
                  <c:v>46</c:v>
                </c:pt>
                <c:pt idx="19" formatCode="0">
                  <c:v>51</c:v>
                </c:pt>
                <c:pt idx="2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5-7448-A10B-4A43F240A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3409328"/>
        <c:axId val="203403728"/>
      </c:barChart>
      <c:catAx>
        <c:axId val="2034093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3403728"/>
        <c:crosses val="autoZero"/>
        <c:auto val="1"/>
        <c:lblAlgn val="ctr"/>
        <c:lblOffset val="100"/>
        <c:noMultiLvlLbl val="0"/>
      </c:catAx>
      <c:valAx>
        <c:axId val="203403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40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2330456226880399E-3"/>
                  <c:y val="6.689609039402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72-E342-B3CE-CE3A6AAC3E67}"/>
                </c:ext>
              </c:extLst>
            </c:dLbl>
            <c:dLbl>
              <c:idx val="4"/>
              <c:layout>
                <c:manualLayout>
                  <c:x val="-2.46609124537617E-3"/>
                  <c:y val="7.46169778931160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1.800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2-E342-B3CE-CE3A6AAC3E67}"/>
                </c:ext>
              </c:extLst>
            </c:dLbl>
            <c:dLbl>
              <c:idx val="5"/>
              <c:layout>
                <c:manualLayout>
                  <c:x val="-2.4660912453760798E-3"/>
                  <c:y val="7.46169778931164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2.011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2-E342-B3CE-CE3A6AAC3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Candara"/>
                    <a:ea typeface="+mn-ea"/>
                    <a:cs typeface="Candara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Hoja1!$B$158:$B$163</c:f>
              <c:strCache>
                <c:ptCount val="6"/>
                <c:pt idx="0">
                  <c:v>Corazón</c:v>
                </c:pt>
                <c:pt idx="1">
                  <c:v>Pulmón </c:v>
                </c:pt>
                <c:pt idx="2">
                  <c:v>Hígado</c:v>
                </c:pt>
                <c:pt idx="3">
                  <c:v>Páncreas</c:v>
                </c:pt>
                <c:pt idx="4">
                  <c:v>Riñón</c:v>
                </c:pt>
                <c:pt idx="5">
                  <c:v>Total órganos</c:v>
                </c:pt>
              </c:strCache>
            </c:strRef>
          </c:cat>
          <c:val>
            <c:numRef>
              <c:f>Hoja1!$C$158:$C$163</c:f>
              <c:numCache>
                <c:formatCode>General</c:formatCode>
                <c:ptCount val="6"/>
                <c:pt idx="0">
                  <c:v>18</c:v>
                </c:pt>
                <c:pt idx="1">
                  <c:v>27</c:v>
                </c:pt>
                <c:pt idx="2">
                  <c:v>145</c:v>
                </c:pt>
                <c:pt idx="3">
                  <c:v>21</c:v>
                </c:pt>
                <c:pt idx="4">
                  <c:v>1800</c:v>
                </c:pt>
                <c:pt idx="5">
                  <c:v>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72-E342-B3CE-CE3A6AAC3E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8096528"/>
        <c:axId val="198097088"/>
      </c:barChart>
      <c:catAx>
        <c:axId val="198096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97088"/>
        <c:crosses val="autoZero"/>
        <c:auto val="1"/>
        <c:lblAlgn val="ctr"/>
        <c:lblOffset val="100"/>
        <c:noMultiLvlLbl val="0"/>
      </c:catAx>
      <c:valAx>
        <c:axId val="1980970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sz="1200"/>
                  <a:t>NÚMERO DE PERSONAS EN</a:t>
                </a:r>
                <a:r>
                  <a:rPr lang="es-ES_tradnl" sz="1200" baseline="0"/>
                  <a:t> ESPERA</a:t>
                </a:r>
                <a:endParaRPr lang="es-ES_tradnl" sz="12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9809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05-08-19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1666051" cy="15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1524952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2276475"/>
            <a:ext cx="5257799" cy="24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800101"/>
            <a:ext cx="5257800" cy="7429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1638300"/>
            <a:ext cx="5257800" cy="5429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413190" y="485690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884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201889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omplemento-Logo-Gobierno-160x14px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11379"/>
            <a:ext cx="1676870" cy="1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7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482600" y="1995583"/>
            <a:ext cx="7878592" cy="1091732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Candara"/>
                <a:ea typeface="Tahoma" panose="020B0604030504040204" pitchFamily="34" charset="0"/>
                <a:cs typeface="Candara"/>
              </a:rPr>
              <a:t>Sistema de Donación, Procuramiento y Trasplante</a:t>
            </a:r>
          </a:p>
          <a:p>
            <a:pPr algn="ctr">
              <a:spcBef>
                <a:spcPts val="0"/>
              </a:spcBef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Candara"/>
                <a:ea typeface="Tahoma" panose="020B0604030504040204" pitchFamily="34" charset="0"/>
                <a:cs typeface="Candara"/>
              </a:rPr>
              <a:t>Informe al 31 de julio 2019</a:t>
            </a:r>
            <a:endParaRPr lang="es-ES_tradnl" sz="2000" dirty="0">
              <a:solidFill>
                <a:schemeClr val="accent1">
                  <a:lumMod val="75000"/>
                </a:schemeClr>
              </a:solidFill>
              <a:latin typeface="Candara"/>
              <a:ea typeface="Tahoma" panose="020B0604030504040204" pitchFamily="34" charset="0"/>
              <a:cs typeface="Candar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23153" y="4405947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s-ES" sz="1100" b="1" dirty="0">
                <a:solidFill>
                  <a:srgbClr val="376092"/>
                </a:solidFill>
                <a:latin typeface="Candara"/>
                <a:cs typeface="Candara"/>
              </a:rPr>
              <a:t>Juan Eduardo Sánchez</a:t>
            </a:r>
          </a:p>
          <a:p>
            <a:pPr algn="r" defTabSz="609585"/>
            <a:r>
              <a:rPr lang="es-ES" sz="1100" dirty="0">
                <a:solidFill>
                  <a:srgbClr val="376092"/>
                </a:solidFill>
                <a:latin typeface="Candara"/>
                <a:cs typeface="Candara"/>
              </a:rPr>
              <a:t>Coordinador Nacional de Trasplantes Ministerio de Salud </a:t>
            </a:r>
          </a:p>
        </p:txBody>
      </p:sp>
    </p:spTree>
    <p:extLst>
      <p:ext uri="{BB962C8B-B14F-4D97-AF65-F5344CB8AC3E}">
        <p14:creationId xmlns:p14="http://schemas.microsoft.com/office/powerpoint/2010/main" val="30024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959197"/>
              </p:ext>
            </p:extLst>
          </p:nvPr>
        </p:nvGraphicFramePr>
        <p:xfrm>
          <a:off x="104096" y="876152"/>
          <a:ext cx="8823993" cy="36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Evolución </a:t>
            </a: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Donantes 1998-2019</a:t>
            </a: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687744"/>
              </p:ext>
            </p:extLst>
          </p:nvPr>
        </p:nvGraphicFramePr>
        <p:xfrm>
          <a:off x="-124333" y="926887"/>
          <a:ext cx="9051185" cy="380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/>
          <p:cNvSpPr/>
          <p:nvPr/>
        </p:nvSpPr>
        <p:spPr>
          <a:xfrm>
            <a:off x="8565069" y="2235835"/>
            <a:ext cx="153282" cy="8903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208624" y="1756406"/>
            <a:ext cx="88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Proyección</a:t>
            </a:r>
          </a:p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8,7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1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ES_tradnl" sz="2100" dirty="0">
                <a:solidFill>
                  <a:srgbClr val="376092"/>
                </a:solidFill>
                <a:latin typeface="Candara" panose="020E0502030303020204" pitchFamily="34" charset="0"/>
              </a:rPr>
              <a:t>Evolución de la tasa donantes efectivos por millón de habitantes en Chile </a:t>
            </a:r>
          </a:p>
        </p:txBody>
      </p:sp>
      <p:cxnSp>
        <p:nvCxnSpPr>
          <p:cNvPr id="10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147996"/>
              </p:ext>
            </p:extLst>
          </p:nvPr>
        </p:nvGraphicFramePr>
        <p:xfrm>
          <a:off x="324538" y="914795"/>
          <a:ext cx="8334344" cy="389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Número de Trasplantes 2013- julio2019</a:t>
            </a: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001651"/>
              </p:ext>
            </p:extLst>
          </p:nvPr>
        </p:nvGraphicFramePr>
        <p:xfrm>
          <a:off x="81695" y="873635"/>
          <a:ext cx="8931581" cy="373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Evolución Negativa Familiar en Chile (% Negativas sobre entrevistas)</a:t>
            </a: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Número de Personas en Lista de Espera al 30 de julio de 2019</a:t>
            </a:r>
          </a:p>
        </p:txBody>
      </p:sp>
      <p:cxnSp>
        <p:nvCxnSpPr>
          <p:cNvPr id="9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2BC1A4A-818C-E343-B95B-D61BA718D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763392"/>
              </p:ext>
            </p:extLst>
          </p:nvPr>
        </p:nvGraphicFramePr>
        <p:xfrm>
          <a:off x="395566" y="738548"/>
          <a:ext cx="8306892" cy="320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29928" y="3918240"/>
            <a:ext cx="965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CORAZÓN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272914" y="3918240"/>
            <a:ext cx="889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PULMÓN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602284" y="391824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HÍGADO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830222" y="3918240"/>
            <a:ext cx="102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PÁNCREAS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257995" y="3918240"/>
            <a:ext cx="705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RIÑÓN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535020" y="3904555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Candara"/>
                <a:cs typeface="Candara"/>
              </a:rPr>
              <a:t>TOTAL</a:t>
            </a:r>
          </a:p>
        </p:txBody>
      </p:sp>
      <p:pic>
        <p:nvPicPr>
          <p:cNvPr id="22" name="Imagen 21" descr="he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2800" y="4243781"/>
            <a:ext cx="490057" cy="49005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803" y="4243781"/>
            <a:ext cx="490057" cy="49005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2032" y="4243781"/>
            <a:ext cx="490057" cy="49005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0527" y="4243781"/>
            <a:ext cx="490057" cy="49005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29" y="4243781"/>
            <a:ext cx="490057" cy="4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135467" y="2125183"/>
            <a:ext cx="9144000" cy="7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ES_tradnl" altLang="es-CL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DIAGNÓSTICO </a:t>
            </a:r>
            <a:endParaRPr lang="es-CL" altLang="es-CL" dirty="0">
              <a:solidFill>
                <a:srgbClr val="376092"/>
              </a:solidFill>
              <a:latin typeface="Candara" pitchFamily="34" charset="0"/>
              <a:ea typeface="ヒラギノ角ゴ Pro W3" charset="-128"/>
              <a:cs typeface="Verdana" pitchFamily="34" charset="0"/>
            </a:endParaRPr>
          </a:p>
        </p:txBody>
      </p:sp>
      <p:cxnSp>
        <p:nvCxnSpPr>
          <p:cNvPr id="6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no donantes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6" y="236221"/>
            <a:ext cx="6877897" cy="43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5510107" y="1275816"/>
            <a:ext cx="2744856" cy="22860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900"/>
              </a:spcBef>
            </a:pPr>
            <a:r>
              <a:rPr lang="es-ES_tradnl" dirty="0">
                <a:solidFill>
                  <a:schemeClr val="bg2"/>
                </a:solidFill>
                <a:latin typeface="Candara" panose="020E0502030303020204" pitchFamily="34" charset="0"/>
              </a:rPr>
              <a:t>4 millones de personas en Chile se declaran No Donantes.</a:t>
            </a:r>
          </a:p>
          <a:p>
            <a:pPr lvl="0" algn="ctr">
              <a:spcBef>
                <a:spcPts val="900"/>
              </a:spcBef>
            </a:pPr>
            <a:r>
              <a:rPr lang="es-CL" dirty="0">
                <a:solidFill>
                  <a:schemeClr val="bg2"/>
                </a:solidFill>
                <a:latin typeface="Candara" panose="020E0502030303020204" pitchFamily="34" charset="0"/>
              </a:rPr>
              <a:t>Baja tasa de donación por millón de habitantes.</a:t>
            </a:r>
          </a:p>
        </p:txBody>
      </p:sp>
      <p:sp>
        <p:nvSpPr>
          <p:cNvPr id="5" name="Rectángulo redondeado 3">
            <a:extLst>
              <a:ext uri="{FF2B5EF4-FFF2-40B4-BE49-F238E27FC236}">
                <a16:creationId xmlns:a16="http://schemas.microsoft.com/office/drawing/2014/main" id="{202DE534-CCD6-4B19-93E3-E0ABAD03B25D}"/>
              </a:ext>
            </a:extLst>
          </p:cNvPr>
          <p:cNvSpPr/>
          <p:nvPr/>
        </p:nvSpPr>
        <p:spPr>
          <a:xfrm>
            <a:off x="5933441" y="3874689"/>
            <a:ext cx="2744856" cy="94126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900"/>
              </a:spcBef>
            </a:pPr>
            <a:r>
              <a:rPr lang="es-CL" dirty="0">
                <a:solidFill>
                  <a:schemeClr val="tx1"/>
                </a:solidFill>
                <a:latin typeface="Candara" panose="020E0502030303020204" pitchFamily="34" charset="0"/>
              </a:rPr>
              <a:t>Se debe corregir con nuevo registro (sept 2020)</a:t>
            </a:r>
          </a:p>
        </p:txBody>
      </p:sp>
    </p:spTree>
    <p:extLst>
      <p:ext uri="{BB962C8B-B14F-4D97-AF65-F5344CB8AC3E}">
        <p14:creationId xmlns:p14="http://schemas.microsoft.com/office/powerpoint/2010/main" val="21883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316383" y="1234529"/>
            <a:ext cx="8511236" cy="2691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54460" y="1367751"/>
            <a:ext cx="8235081" cy="2424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Dificultad: </a:t>
            </a:r>
            <a:r>
              <a:rPr lang="pt-BR" sz="2200" dirty="0" err="1">
                <a:solidFill>
                  <a:srgbClr val="376092"/>
                </a:solidFill>
                <a:latin typeface="Candara" panose="020E0502030303020204" pitchFamily="34" charset="0"/>
              </a:rPr>
              <a:t>Plazos</a:t>
            </a:r>
            <a:r>
              <a:rPr lang="pt-BR" sz="2200" dirty="0">
                <a:solidFill>
                  <a:srgbClr val="376092"/>
                </a:solidFill>
                <a:latin typeface="Candara" panose="020E0502030303020204" pitchFamily="34" charset="0"/>
              </a:rPr>
              <a:t> de isquemia</a:t>
            </a:r>
          </a:p>
        </p:txBody>
      </p:sp>
      <p:cxnSp>
        <p:nvCxnSpPr>
          <p:cNvPr id="14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/>
          <p:cNvGrpSpPr/>
          <p:nvPr/>
        </p:nvGrpSpPr>
        <p:grpSpPr>
          <a:xfrm>
            <a:off x="520433" y="1666784"/>
            <a:ext cx="8103135" cy="1840707"/>
            <a:chOff x="494847" y="1666784"/>
            <a:chExt cx="8103135" cy="1840707"/>
          </a:xfrm>
        </p:grpSpPr>
        <p:pic>
          <p:nvPicPr>
            <p:cNvPr id="24" name="Imagen 23" descr="hear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846" y="1666784"/>
              <a:ext cx="1104726" cy="1104726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8654" y="1666784"/>
              <a:ext cx="1104726" cy="1104726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21058" y="1666784"/>
              <a:ext cx="1104726" cy="1104726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16250" y="1666784"/>
              <a:ext cx="1104726" cy="1104726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494847" y="2891938"/>
              <a:ext cx="143651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Corazón:</a:t>
              </a:r>
            </a:p>
            <a:p>
              <a:pPr algn="ctr"/>
              <a:r>
                <a:rPr lang="es-E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Hasta 4 horas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146695" y="2891938"/>
              <a:ext cx="143651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Pulmones:</a:t>
              </a:r>
            </a:p>
            <a:p>
              <a:pPr algn="ctr"/>
              <a:r>
                <a:rPr lang="es-E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Hasta 6 horas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807424" y="2891938"/>
              <a:ext cx="143651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Hígado:</a:t>
              </a:r>
            </a:p>
            <a:p>
              <a:pPr algn="ctr"/>
              <a:r>
                <a:rPr lang="es-E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Hasta 8 horas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459272" y="2891938"/>
              <a:ext cx="143651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Páncreas:</a:t>
              </a:r>
            </a:p>
            <a:p>
              <a:pPr algn="ctr"/>
              <a:r>
                <a:rPr lang="es-E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Hasta 8 horas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060770" y="2891938"/>
              <a:ext cx="153721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Riñones:</a:t>
              </a:r>
            </a:p>
            <a:p>
              <a:pPr algn="ctr"/>
              <a:r>
                <a:rPr lang="es-E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/>
                  <a:cs typeface="Candara"/>
                </a:rPr>
                <a:t>Hasta 24 horas</a:t>
              </a: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3460" y="1666784"/>
              <a:ext cx="1104726" cy="1104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192916"/>
            <a:ext cx="9144000" cy="7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ES_tradnl" altLang="es-CL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MODERNIZACIÓN SISTEMA 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ES_tradnl" altLang="es-CL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NACIONAL DE PROCURAMIENTO Y TRASPLANTE </a:t>
            </a:r>
            <a:endParaRPr lang="es-CL" altLang="es-CL" dirty="0">
              <a:solidFill>
                <a:srgbClr val="376092"/>
              </a:solidFill>
              <a:latin typeface="Candara" pitchFamily="34" charset="0"/>
              <a:ea typeface="ヒラギノ角ゴ Pro W3" charset="-128"/>
              <a:cs typeface="Verdana" pitchFamily="34" charset="0"/>
            </a:endParaRPr>
          </a:p>
        </p:txBody>
      </p:sp>
      <p:cxnSp>
        <p:nvCxnSpPr>
          <p:cNvPr id="6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1"/>
          <p:cNvSpPr>
            <a:spLocks noGrp="1"/>
          </p:cNvSpPr>
          <p:nvPr>
            <p:ph idx="18"/>
          </p:nvPr>
        </p:nvSpPr>
        <p:spPr>
          <a:xfrm>
            <a:off x="432561" y="999421"/>
            <a:ext cx="4723639" cy="3240995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Avanzar hacia la Ley de Trasplantes de Órganos y Tejidos.</a:t>
            </a:r>
          </a:p>
          <a:p>
            <a:pPr marL="285750" lvl="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Reconocer el Testamento Vital: Ley que asegure el derecho a donar y el derecho a recibir. Obliga al sistema público y privado.</a:t>
            </a:r>
          </a:p>
          <a:p>
            <a:pPr lvl="0">
              <a:spcBef>
                <a:spcPts val="1500"/>
              </a:spcBef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285750" lvl="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285750" lvl="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it-IT" sz="2200" dirty="0">
                <a:solidFill>
                  <a:srgbClr val="376092"/>
                </a:solidFill>
                <a:latin typeface="Candara" panose="020E0502030303020204" pitchFamily="34" charset="0"/>
              </a:rPr>
              <a:t>Marco </a:t>
            </a:r>
            <a:r>
              <a:rPr lang="it-IT" sz="2200" dirty="0" err="1">
                <a:solidFill>
                  <a:srgbClr val="376092"/>
                </a:solidFill>
                <a:latin typeface="Candara" panose="020E0502030303020204" pitchFamily="34" charset="0"/>
              </a:rPr>
              <a:t>regulatorio</a:t>
            </a:r>
            <a:endParaRPr lang="es-ES_tradn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Resultado de imagen para testamento v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464734"/>
            <a:ext cx="3539067" cy="17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Organización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/>
          <p:cNvGrpSpPr/>
          <p:nvPr/>
        </p:nvGrpSpPr>
        <p:grpSpPr>
          <a:xfrm>
            <a:off x="5573218" y="3847894"/>
            <a:ext cx="3185693" cy="1053156"/>
            <a:chOff x="5573218" y="3935470"/>
            <a:chExt cx="3185693" cy="1053156"/>
          </a:xfrm>
        </p:grpSpPr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F8AF4E94-2A52-F34A-8362-5249D08C7623}"/>
                </a:ext>
              </a:extLst>
            </p:cNvPr>
            <p:cNvSpPr txBox="1"/>
            <p:nvPr/>
          </p:nvSpPr>
          <p:spPr>
            <a:xfrm>
              <a:off x="5574129" y="4480795"/>
              <a:ext cx="2704075" cy="507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Coordinan etapas previas, intra y post </a:t>
              </a:r>
            </a:p>
            <a:p>
              <a:pPr algn="ctr"/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trasplante en los centros acreditados para trasplante por SEREMI.</a:t>
              </a: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5573218" y="3969007"/>
              <a:ext cx="2736000" cy="468000"/>
            </a:xfrm>
            <a:prstGeom prst="rect">
              <a:avLst/>
            </a:prstGeom>
            <a:solidFill>
              <a:srgbClr val="376092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s-ES_tradnl" sz="1200" b="1" dirty="0">
                  <a:solidFill>
                    <a:srgbClr val="FFFFFF"/>
                  </a:solidFill>
                  <a:latin typeface="Candara"/>
                  <a:cs typeface="Candara"/>
                </a:rPr>
                <a:t>Coordinación Local de Trasplante</a:t>
              </a:r>
            </a:p>
          </p:txBody>
        </p:sp>
        <p:pic>
          <p:nvPicPr>
            <p:cNvPr id="2" name="Imagen 1" descr="business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566" y="3935470"/>
              <a:ext cx="496345" cy="496345"/>
            </a:xfrm>
            <a:prstGeom prst="rect">
              <a:avLst/>
            </a:prstGeom>
          </p:spPr>
        </p:pic>
      </p:grpSp>
      <p:grpSp>
        <p:nvGrpSpPr>
          <p:cNvPr id="20" name="Agrupar 19"/>
          <p:cNvGrpSpPr/>
          <p:nvPr/>
        </p:nvGrpSpPr>
        <p:grpSpPr>
          <a:xfrm>
            <a:off x="5573218" y="2352746"/>
            <a:ext cx="3185693" cy="1168391"/>
            <a:chOff x="5573218" y="2454692"/>
            <a:chExt cx="3185693" cy="1168391"/>
          </a:xfrm>
        </p:grpSpPr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F6F3A6E1-1871-C74B-85F8-05A5BA283937}"/>
                </a:ext>
              </a:extLst>
            </p:cNvPr>
            <p:cNvSpPr txBox="1"/>
            <p:nvPr/>
          </p:nvSpPr>
          <p:spPr>
            <a:xfrm>
              <a:off x="5573218" y="3010864"/>
              <a:ext cx="3118506" cy="6122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Acompaña a equipos CLP, entrega herramientas para fortalecer los procesos de procuramiento de órganos y tejidos, genera instancias de capacitación asociadas al proceso.</a:t>
              </a: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5573218" y="2647399"/>
              <a:ext cx="2707464" cy="288000"/>
            </a:xfrm>
            <a:prstGeom prst="rect">
              <a:avLst/>
            </a:prstGeom>
            <a:solidFill>
              <a:srgbClr val="376092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s-ES_tradnl" sz="1200" b="1" dirty="0">
                  <a:solidFill>
                    <a:srgbClr val="FFFFFF"/>
                  </a:solidFill>
                  <a:latin typeface="Candara"/>
                  <a:cs typeface="Candara"/>
                </a:rPr>
                <a:t>Unidad de Apoyo Psicológico (UAP)</a:t>
              </a:r>
            </a:p>
          </p:txBody>
        </p:sp>
        <p:pic>
          <p:nvPicPr>
            <p:cNvPr id="3" name="Imagen 2" descr="checklis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204" y="2454692"/>
              <a:ext cx="480707" cy="480707"/>
            </a:xfrm>
            <a:prstGeom prst="rect">
              <a:avLst/>
            </a:prstGeom>
          </p:spPr>
        </p:pic>
      </p:grpSp>
      <p:grpSp>
        <p:nvGrpSpPr>
          <p:cNvPr id="24" name="Agrupar 23"/>
          <p:cNvGrpSpPr/>
          <p:nvPr/>
        </p:nvGrpSpPr>
        <p:grpSpPr>
          <a:xfrm>
            <a:off x="6631215" y="786030"/>
            <a:ext cx="2311073" cy="1072187"/>
            <a:chOff x="6631215" y="859014"/>
            <a:chExt cx="2311073" cy="1072187"/>
          </a:xfrm>
        </p:grpSpPr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7D0AB69F-A3CB-7044-8108-A6116A4ABB62}"/>
                </a:ext>
              </a:extLst>
            </p:cNvPr>
            <p:cNvSpPr txBox="1"/>
            <p:nvPr/>
          </p:nvSpPr>
          <p:spPr>
            <a:xfrm>
              <a:off x="6672277" y="1423370"/>
              <a:ext cx="2015482" cy="507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Demandan trámites en situaciones de casos Médico Legales.  </a:t>
              </a:r>
              <a:r>
                <a:rPr lang="es-ES" sz="1100" b="1" dirty="0">
                  <a:solidFill>
                    <a:prstClr val="black"/>
                  </a:solidFill>
                  <a:latin typeface="Candara"/>
                  <a:cs typeface="Candara"/>
                </a:rPr>
                <a:t>Pueden negar donación.</a:t>
              </a:r>
              <a:endParaRPr lang="es-ES" sz="1100" dirty="0">
                <a:solidFill>
                  <a:prstClr val="black"/>
                </a:solidFill>
                <a:latin typeface="Candara"/>
                <a:cs typeface="Candara"/>
              </a:endParaRP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6631215" y="897935"/>
              <a:ext cx="1848958" cy="461665"/>
            </a:xfrm>
            <a:prstGeom prst="rect">
              <a:avLst/>
            </a:prstGeom>
            <a:solidFill>
              <a:srgbClr val="376092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pt-BR" sz="1200" b="1" dirty="0" err="1">
                  <a:solidFill>
                    <a:srgbClr val="FFFFFF"/>
                  </a:solidFill>
                  <a:latin typeface="Candara"/>
                  <a:cs typeface="Candara"/>
                </a:rPr>
                <a:t>Ministerio</a:t>
              </a:r>
              <a:r>
                <a:rPr lang="pt-BR" sz="1200" b="1" dirty="0">
                  <a:solidFill>
                    <a:srgbClr val="FFFFFF"/>
                  </a:solidFill>
                  <a:latin typeface="Candara"/>
                  <a:cs typeface="Candara"/>
                </a:rPr>
                <a:t> Público </a:t>
              </a:r>
            </a:p>
            <a:p>
              <a:pPr algn="ctr"/>
              <a:r>
                <a:rPr lang="pt-BR" sz="1200" b="1" dirty="0" err="1">
                  <a:solidFill>
                    <a:srgbClr val="FFFFFF"/>
                  </a:solidFill>
                  <a:latin typeface="Candara"/>
                  <a:cs typeface="Candara"/>
                </a:rPr>
                <a:t>Servicio</a:t>
              </a:r>
              <a:r>
                <a:rPr lang="pt-BR" sz="1200" b="1" dirty="0">
                  <a:solidFill>
                    <a:srgbClr val="FFFFFF"/>
                  </a:solidFill>
                  <a:latin typeface="Candara"/>
                  <a:cs typeface="Candara"/>
                </a:rPr>
                <a:t> Médico Legal</a:t>
              </a:r>
            </a:p>
          </p:txBody>
        </p:sp>
        <p:pic>
          <p:nvPicPr>
            <p:cNvPr id="5" name="Imagen 4" descr="contract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3229" y="859014"/>
              <a:ext cx="509059" cy="509059"/>
            </a:xfrm>
            <a:prstGeom prst="rect">
              <a:avLst/>
            </a:prstGeom>
          </p:spPr>
        </p:pic>
      </p:grpSp>
      <p:grpSp>
        <p:nvGrpSpPr>
          <p:cNvPr id="22" name="Agrupar 21"/>
          <p:cNvGrpSpPr/>
          <p:nvPr/>
        </p:nvGrpSpPr>
        <p:grpSpPr>
          <a:xfrm>
            <a:off x="308379" y="3881431"/>
            <a:ext cx="3633158" cy="1019619"/>
            <a:chOff x="308379" y="3969007"/>
            <a:chExt cx="3633158" cy="1019619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42C60FF3-1848-A641-AAFD-D82C2EB9A657}"/>
                </a:ext>
              </a:extLst>
            </p:cNvPr>
            <p:cNvSpPr txBox="1"/>
            <p:nvPr/>
          </p:nvSpPr>
          <p:spPr>
            <a:xfrm>
              <a:off x="308379" y="4480795"/>
              <a:ext cx="3633158" cy="507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Pesquisa de posibles y potenciales donantes, coordina todas las etapas de donación de órganos y tejidos, realiza entrevista familiar y todas las acciones de difusión y capacitación.</a:t>
              </a: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824803" y="3969007"/>
              <a:ext cx="2736000" cy="468000"/>
            </a:xfrm>
            <a:prstGeom prst="rect">
              <a:avLst/>
            </a:prstGeom>
            <a:solidFill>
              <a:srgbClr val="376092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s-ES_tradnl" sz="1200" b="1" dirty="0">
                  <a:solidFill>
                    <a:srgbClr val="FFFFFF"/>
                  </a:solidFill>
                  <a:latin typeface="Candara"/>
                  <a:cs typeface="Candara"/>
                </a:rPr>
                <a:t>Coordinación Local de </a:t>
              </a:r>
              <a:r>
                <a:rPr lang="es-ES_tradnl" sz="1200" b="1" dirty="0" err="1">
                  <a:solidFill>
                    <a:srgbClr val="FFFFFF"/>
                  </a:solidFill>
                  <a:latin typeface="Candara"/>
                  <a:cs typeface="Candara"/>
                </a:rPr>
                <a:t>Procuramiento</a:t>
              </a:r>
              <a:r>
                <a:rPr lang="es-ES_tradnl" sz="1200" b="1" dirty="0">
                  <a:solidFill>
                    <a:srgbClr val="FFFFFF"/>
                  </a:solidFill>
                  <a:latin typeface="Candara"/>
                  <a:cs typeface="Candara"/>
                </a:rPr>
                <a:t> (CLP)</a:t>
              </a:r>
            </a:p>
          </p:txBody>
        </p:sp>
        <p:pic>
          <p:nvPicPr>
            <p:cNvPr id="6" name="Imagen 5" descr="coordination (1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98" y="3969007"/>
              <a:ext cx="462808" cy="462808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312498" y="2389462"/>
            <a:ext cx="3327044" cy="1188361"/>
            <a:chOff x="312498" y="2491408"/>
            <a:chExt cx="3327044" cy="11883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B195F3F-4CA9-4245-BA03-F71759D92441}"/>
                </a:ext>
              </a:extLst>
            </p:cNvPr>
            <p:cNvSpPr txBox="1"/>
            <p:nvPr/>
          </p:nvSpPr>
          <p:spPr>
            <a:xfrm>
              <a:off x="312498" y="3002661"/>
              <a:ext cx="3327044" cy="6771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Coordina procesos extra hospitalarios y distribución de órganos y tejidos de acuerdo a priorización. Supervisa cumplimiento de protocolos. Asegura sistema de pesquisa 24/7.</a:t>
              </a:r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824802" y="2647399"/>
              <a:ext cx="2736000" cy="28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s-ES_tradnl" sz="1200" b="1" dirty="0">
                  <a:solidFill>
                    <a:srgbClr val="FFFFFF"/>
                  </a:solidFill>
                  <a:latin typeface="Candara"/>
                  <a:cs typeface="Candara"/>
                </a:rPr>
                <a:t>Coordinación Central (CC)</a:t>
              </a:r>
            </a:p>
          </p:txBody>
        </p:sp>
        <p:pic>
          <p:nvPicPr>
            <p:cNvPr id="7" name="Imagen 6" descr="networ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98" y="2491408"/>
              <a:ext cx="444869" cy="444869"/>
            </a:xfrm>
            <a:prstGeom prst="rect">
              <a:avLst/>
            </a:prstGeom>
            <a:grpFill/>
          </p:spPr>
        </p:pic>
      </p:grpSp>
      <p:grpSp>
        <p:nvGrpSpPr>
          <p:cNvPr id="26" name="Agrupar 25"/>
          <p:cNvGrpSpPr/>
          <p:nvPr/>
        </p:nvGrpSpPr>
        <p:grpSpPr>
          <a:xfrm>
            <a:off x="329783" y="819086"/>
            <a:ext cx="2735362" cy="1388071"/>
            <a:chOff x="308380" y="892070"/>
            <a:chExt cx="2735362" cy="1388071"/>
          </a:xfrm>
        </p:grpSpPr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255A6DB5-1398-9547-A81A-DFE5627DF32E}"/>
                </a:ext>
              </a:extLst>
            </p:cNvPr>
            <p:cNvSpPr txBox="1"/>
            <p:nvPr/>
          </p:nvSpPr>
          <p:spPr>
            <a:xfrm>
              <a:off x="308380" y="1433755"/>
              <a:ext cx="2735362" cy="8463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1100" dirty="0">
                  <a:solidFill>
                    <a:prstClr val="black"/>
                  </a:solidFill>
                  <a:latin typeface="Candara"/>
                  <a:cs typeface="Candara"/>
                </a:rPr>
                <a:t>Mantiene actualizado y priorizado el registro nacional de receptores a partir de la información proveniente de los centros de trasplante, ordena Lista en acuerdo con criterios internacionales y validados por CNPT.</a:t>
              </a: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308381" y="896023"/>
              <a:ext cx="155388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s-CL" sz="1200" b="1" dirty="0">
                  <a:solidFill>
                    <a:prstClr val="white"/>
                  </a:solidFill>
                  <a:latin typeface="Candara"/>
                  <a:cs typeface="Candara"/>
                </a:rPr>
                <a:t>Instituto de Salud</a:t>
              </a:r>
            </a:p>
            <a:p>
              <a:pPr algn="ctr"/>
              <a:r>
                <a:rPr lang="es-CL" sz="1200" b="1" dirty="0">
                  <a:solidFill>
                    <a:prstClr val="white"/>
                  </a:solidFill>
                  <a:latin typeface="Candara"/>
                  <a:cs typeface="Candara"/>
                </a:rPr>
                <a:t>Pública </a:t>
              </a:r>
            </a:p>
          </p:txBody>
        </p:sp>
        <p:pic>
          <p:nvPicPr>
            <p:cNvPr id="8" name="Imagen 7" descr="build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240" y="892070"/>
              <a:ext cx="494375" cy="494375"/>
            </a:xfrm>
            <a:prstGeom prst="rect">
              <a:avLst/>
            </a:prstGeom>
          </p:spPr>
        </p:pic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56A2D7A-57B0-B148-BA46-AC70DA5EF8F7}"/>
              </a:ext>
            </a:extLst>
          </p:cNvPr>
          <p:cNvSpPr txBox="1"/>
          <p:nvPr/>
        </p:nvSpPr>
        <p:spPr>
          <a:xfrm>
            <a:off x="3316917" y="1345199"/>
            <a:ext cx="304213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100" dirty="0">
                <a:solidFill>
                  <a:prstClr val="black"/>
                </a:solidFill>
                <a:latin typeface="Candara"/>
                <a:cs typeface="Candara"/>
              </a:rPr>
              <a:t>Nivel que gestiona el modelo a nivel nacional, centros públicos y privados.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3296453" y="826126"/>
            <a:ext cx="2513663" cy="461665"/>
          </a:xfrm>
          <a:prstGeom prst="rect">
            <a:avLst/>
          </a:prstGeom>
          <a:solidFill>
            <a:srgbClr val="376092"/>
          </a:solidFill>
        </p:spPr>
        <p:txBody>
          <a:bodyPr wrap="square">
            <a:noAutofit/>
          </a:bodyPr>
          <a:lstStyle/>
          <a:p>
            <a:pPr algn="ctr"/>
            <a:r>
              <a:rPr lang="es-ES_tradnl" sz="1200" b="1" dirty="0">
                <a:solidFill>
                  <a:srgbClr val="FFFFFF"/>
                </a:solidFill>
                <a:latin typeface="Candara"/>
                <a:cs typeface="Candara"/>
              </a:rPr>
              <a:t>Coordinación Nacional de </a:t>
            </a:r>
            <a:r>
              <a:rPr lang="es-ES_tradnl" sz="1200" b="1" dirty="0" err="1">
                <a:solidFill>
                  <a:srgbClr val="FFFFFF"/>
                </a:solidFill>
                <a:latin typeface="Candara"/>
                <a:cs typeface="Candara"/>
              </a:rPr>
              <a:t>Procuramiento</a:t>
            </a:r>
            <a:r>
              <a:rPr lang="es-ES_tradnl" sz="1200" b="1" dirty="0">
                <a:solidFill>
                  <a:srgbClr val="FFFFFF"/>
                </a:solidFill>
                <a:latin typeface="Candara"/>
                <a:cs typeface="Candara"/>
              </a:rPr>
              <a:t> y Trasplante (CNPT)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2094854" y="1802688"/>
            <a:ext cx="4846630" cy="2081696"/>
            <a:chOff x="2094854" y="1802688"/>
            <a:chExt cx="4846630" cy="2081696"/>
          </a:xfrm>
        </p:grpSpPr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4535052" y="1802688"/>
              <a:ext cx="0" cy="1863035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E3795C7F-04FA-DD4F-B7B5-23209755249D}"/>
                </a:ext>
              </a:extLst>
            </p:cNvPr>
            <p:cNvCxnSpPr>
              <a:cxnSpLocks/>
            </p:cNvCxnSpPr>
            <p:nvPr/>
          </p:nvCxnSpPr>
          <p:spPr>
            <a:xfrm>
              <a:off x="3639542" y="2680449"/>
              <a:ext cx="1791020" cy="0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E3795C7F-04FA-DD4F-B7B5-23209755249D}"/>
                </a:ext>
              </a:extLst>
            </p:cNvPr>
            <p:cNvCxnSpPr>
              <a:cxnSpLocks/>
            </p:cNvCxnSpPr>
            <p:nvPr/>
          </p:nvCxnSpPr>
          <p:spPr>
            <a:xfrm>
              <a:off x="2094854" y="3665723"/>
              <a:ext cx="4846630" cy="0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2096257" y="3650290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6941484" y="3650290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 descr="logo-mins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40" y="822101"/>
            <a:ext cx="513411" cy="4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1"/>
          <a:stretch/>
        </p:blipFill>
        <p:spPr>
          <a:xfrm>
            <a:off x="1990729" y="0"/>
            <a:ext cx="3524002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9948" y="161482"/>
            <a:ext cx="201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Arica y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Parinacota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42782" y="852941"/>
            <a:ext cx="154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Tarapacá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73273" y="907296"/>
            <a:ext cx="2238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Antofagasta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777983" y="1198565"/>
            <a:ext cx="2452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CL" sz="1600" b="1" dirty="0">
                <a:solidFill>
                  <a:srgbClr val="2196BF"/>
                </a:solidFill>
                <a:latin typeface="Candara"/>
                <a:cs typeface="Candara"/>
              </a:rPr>
              <a:t>Trasplante Hepático</a:t>
            </a:r>
          </a:p>
          <a:p>
            <a:pPr>
              <a:spcBef>
                <a:spcPts val="600"/>
              </a:spcBef>
            </a:pPr>
            <a:r>
              <a:rPr lang="es-CL" sz="1600" b="1" dirty="0">
                <a:solidFill>
                  <a:srgbClr val="2196BF"/>
                </a:solidFill>
                <a:latin typeface="Candara"/>
                <a:cs typeface="Candara"/>
              </a:rPr>
              <a:t>Trasplante Renal</a:t>
            </a:r>
          </a:p>
          <a:p>
            <a:pPr>
              <a:spcBef>
                <a:spcPts val="600"/>
              </a:spcBef>
            </a:pPr>
            <a:r>
              <a:rPr lang="es-CL" sz="1600" b="1" dirty="0">
                <a:solidFill>
                  <a:srgbClr val="2196BF"/>
                </a:solidFill>
                <a:latin typeface="Candara"/>
                <a:cs typeface="Candara"/>
              </a:rPr>
              <a:t>Trasplante Cardiaco</a:t>
            </a:r>
          </a:p>
          <a:p>
            <a:pPr>
              <a:spcBef>
                <a:spcPts val="600"/>
              </a:spcBef>
            </a:pPr>
            <a:r>
              <a:rPr lang="es-CL" sz="1600" b="1" dirty="0">
                <a:solidFill>
                  <a:srgbClr val="2196BF"/>
                </a:solidFill>
                <a:latin typeface="Candara"/>
                <a:cs typeface="Candara"/>
              </a:rPr>
              <a:t>Trasplante Pulmonar</a:t>
            </a:r>
          </a:p>
          <a:p>
            <a:pPr>
              <a:spcBef>
                <a:spcPts val="600"/>
              </a:spcBef>
            </a:pPr>
            <a:r>
              <a:rPr lang="es-ES_tradnl" sz="1600" b="1" dirty="0">
                <a:solidFill>
                  <a:srgbClr val="2196BF"/>
                </a:solidFill>
                <a:latin typeface="Candara"/>
                <a:cs typeface="Candara"/>
              </a:rPr>
              <a:t>Cabeza Femoral y Amnios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4634705" y="1875674"/>
            <a:ext cx="1079063" cy="0"/>
          </a:xfrm>
          <a:prstGeom prst="straightConnector1">
            <a:avLst/>
          </a:prstGeom>
          <a:ln w="19050" cmpd="sng">
            <a:solidFill>
              <a:srgbClr val="229EBF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5713768" y="1274832"/>
            <a:ext cx="45719" cy="1486443"/>
          </a:xfrm>
          <a:prstGeom prst="rect">
            <a:avLst/>
          </a:prstGeom>
          <a:solidFill>
            <a:srgbClr val="2196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65674" y="326744"/>
            <a:ext cx="221272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ZONA NORTE</a:t>
            </a:r>
          </a:p>
          <a:p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Instalar centro de </a:t>
            </a:r>
          </a:p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Procuramiento y trasplante</a:t>
            </a:r>
          </a:p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Multiorgánico en</a:t>
            </a:r>
          </a:p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Antofagasta.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02A895-F16F-D74C-951D-A7B51226C35E}"/>
              </a:ext>
            </a:extLst>
          </p:cNvPr>
          <p:cNvSpPr txBox="1"/>
          <p:nvPr/>
        </p:nvSpPr>
        <p:spPr>
          <a:xfrm>
            <a:off x="5468820" y="606256"/>
            <a:ext cx="2761576" cy="299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30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 descr="chile-zona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9" b="56997"/>
          <a:stretch/>
        </p:blipFill>
        <p:spPr>
          <a:xfrm>
            <a:off x="1408293" y="0"/>
            <a:ext cx="5401807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10588" y="137481"/>
            <a:ext cx="1533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Coquimbo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31425" y="718793"/>
            <a:ext cx="154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Valparaíso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31211" y="3083300"/>
            <a:ext cx="154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O’Higgins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125241" y="2057222"/>
            <a:ext cx="1598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Metropolitana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403289" y="374354"/>
            <a:ext cx="30014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  <a:t>Trasplante Renal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San Pablo</a:t>
            </a:r>
          </a:p>
          <a:p>
            <a:pPr>
              <a:spcBef>
                <a:spcPts val="600"/>
              </a:spcBef>
            </a:pPr>
            <a: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  <a:t>Trasplante de Córneas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San Pablo de Coquimbo</a:t>
            </a:r>
          </a:p>
          <a:p>
            <a:pPr>
              <a:spcBef>
                <a:spcPts val="600"/>
              </a:spcBef>
            </a:pPr>
            <a:r>
              <a:rPr lang="es-ES_tradnl" sz="1400" b="1" dirty="0">
                <a:solidFill>
                  <a:srgbClr val="2196BF"/>
                </a:solidFill>
                <a:latin typeface="Candara"/>
                <a:cs typeface="Candara"/>
              </a:rPr>
              <a:t>Cabeza Femoral y Amnios </a:t>
            </a:r>
          </a:p>
          <a:p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Hospital San Pablo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4331525" y="967290"/>
            <a:ext cx="1079063" cy="0"/>
          </a:xfrm>
          <a:prstGeom prst="straightConnector1">
            <a:avLst/>
          </a:prstGeom>
          <a:ln w="19050" cmpd="sng">
            <a:solidFill>
              <a:srgbClr val="229EBF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2831808" y="2394253"/>
            <a:ext cx="1591223" cy="0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-358513" y="966598"/>
            <a:ext cx="3130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Trasplante Renal</a:t>
            </a:r>
            <a:b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Van Buren</a:t>
            </a:r>
            <a:b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Gustavo Fricke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Trasplante Cardíaco</a:t>
            </a:r>
            <a:b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Gustavo Fricke</a:t>
            </a:r>
            <a:endParaRPr lang="es-CL" sz="1400" dirty="0">
              <a:solidFill>
                <a:srgbClr val="595959"/>
              </a:solidFill>
              <a:latin typeface="Candara"/>
              <a:cs typeface="Candara"/>
            </a:endParaRPr>
          </a:p>
          <a:p>
            <a:pPr algn="r">
              <a:spcBef>
                <a:spcPts val="600"/>
              </a:spcBef>
            </a:pPr>
            <a:r>
              <a:rPr lang="es-ES_tradnl" sz="1400" b="1" dirty="0">
                <a:solidFill>
                  <a:srgbClr val="008000"/>
                </a:solidFill>
                <a:latin typeface="Candara"/>
                <a:cs typeface="Candara"/>
              </a:rPr>
              <a:t>Trasplante de Córneas y Amnios</a:t>
            </a:r>
          </a:p>
          <a:p>
            <a:pPr algn="r"/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Hospital Van </a:t>
            </a:r>
            <a:r>
              <a:rPr lang="es-ES_tradnl" sz="1200" dirty="0" err="1">
                <a:solidFill>
                  <a:srgbClr val="595959"/>
                </a:solidFill>
                <a:latin typeface="Candara"/>
                <a:cs typeface="Candara"/>
              </a:rPr>
              <a:t>Buren</a:t>
            </a:r>
            <a:endParaRPr lang="es-ES_tradnl" sz="1200" b="1" dirty="0">
              <a:solidFill>
                <a:srgbClr val="595959"/>
              </a:solidFill>
              <a:latin typeface="Candara"/>
              <a:cs typeface="Candar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64869" y="474392"/>
            <a:ext cx="45719" cy="1284506"/>
          </a:xfrm>
          <a:prstGeom prst="rect">
            <a:avLst/>
          </a:prstGeom>
          <a:solidFill>
            <a:srgbClr val="2196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2786089" y="1072118"/>
            <a:ext cx="45719" cy="146837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5135461" y="2294215"/>
            <a:ext cx="19757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Trasplante Cardíaco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del Tórax</a:t>
            </a:r>
          </a:p>
          <a:p>
            <a:pPr>
              <a:spcBef>
                <a:spcPts val="600"/>
              </a:spcBef>
            </a:pPr>
            <a:r>
              <a:rPr lang="es-CL" sz="1400" b="1" dirty="0">
                <a:solidFill>
                  <a:srgbClr val="604A7B"/>
                </a:solidFill>
                <a:latin typeface="Candara"/>
                <a:cs typeface="Candara"/>
              </a:rPr>
              <a:t>Trasplante Hepático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Calvo Mackenna</a:t>
            </a:r>
            <a:b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HDS</a:t>
            </a:r>
            <a:b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Sótero del Río</a:t>
            </a:r>
            <a:b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HSBA</a:t>
            </a:r>
          </a:p>
          <a:p>
            <a:pPr>
              <a:spcBef>
                <a:spcPts val="600"/>
              </a:spcBef>
            </a:pPr>
            <a:r>
              <a:rPr lang="es-CL" sz="1400" b="1" dirty="0">
                <a:solidFill>
                  <a:srgbClr val="604A7B"/>
                </a:solidFill>
                <a:latin typeface="Candara"/>
                <a:cs typeface="Candara"/>
              </a:rPr>
              <a:t>Trasplante Pulmonar</a:t>
            </a:r>
            <a:br>
              <a:rPr lang="es-CL" sz="12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del Tórax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097040" y="2394253"/>
            <a:ext cx="45719" cy="18606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111219" y="2289631"/>
            <a:ext cx="218244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1400" b="1" dirty="0">
                <a:solidFill>
                  <a:srgbClr val="604A7B"/>
                </a:solidFill>
                <a:latin typeface="Candara"/>
                <a:cs typeface="Candara"/>
              </a:rPr>
              <a:t>Trasplante Renal</a:t>
            </a:r>
          </a:p>
          <a:p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HDS</a:t>
            </a:r>
            <a:b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Hospital Calvo Mackenna</a:t>
            </a:r>
            <a:b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Hospital </a:t>
            </a:r>
            <a:r>
              <a:rPr lang="es-ES_tradnl" sz="1200" dirty="0" err="1">
                <a:solidFill>
                  <a:srgbClr val="595959"/>
                </a:solidFill>
                <a:latin typeface="Candara"/>
                <a:cs typeface="Candara"/>
              </a:rPr>
              <a:t>Sótero</a:t>
            </a: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 del Río</a:t>
            </a:r>
            <a:b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HSJD</a:t>
            </a:r>
            <a:b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Hospital Barros Luco</a:t>
            </a:r>
            <a:b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HEGC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 flipH="1">
            <a:off x="2817590" y="3637525"/>
            <a:ext cx="1182574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-356873" y="3302078"/>
            <a:ext cx="3130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Trasplante </a:t>
            </a:r>
            <a:r>
              <a:rPr lang="es-ES_tradnl" sz="1400" b="1" dirty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de Córneas</a:t>
            </a:r>
            <a:br>
              <a:rPr lang="es-ES_tradnl" sz="14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HRR</a:t>
            </a:r>
            <a:endParaRPr lang="es-ES_tradnl" sz="11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2787729" y="3407598"/>
            <a:ext cx="45719" cy="3869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4555273" y="3092579"/>
            <a:ext cx="569968" cy="0"/>
          </a:xfrm>
          <a:prstGeom prst="straightConnector1">
            <a:avLst/>
          </a:prstGeom>
          <a:ln w="19050" cmpd="sng"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55607" y="149286"/>
            <a:ext cx="221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ZONA CENTRAL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05B1EBD-DF41-884D-94E3-5387F8114E93}"/>
              </a:ext>
            </a:extLst>
          </p:cNvPr>
          <p:cNvSpPr txBox="1"/>
          <p:nvPr/>
        </p:nvSpPr>
        <p:spPr>
          <a:xfrm>
            <a:off x="5468820" y="400912"/>
            <a:ext cx="2325119" cy="964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53EE2F0-D3E6-E24F-8FA9-490E096B761C}"/>
              </a:ext>
            </a:extLst>
          </p:cNvPr>
          <p:cNvSpPr txBox="1"/>
          <p:nvPr/>
        </p:nvSpPr>
        <p:spPr>
          <a:xfrm>
            <a:off x="5184545" y="3360299"/>
            <a:ext cx="1581939" cy="426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2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hile-zona-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5" b="13909"/>
          <a:stretch/>
        </p:blipFill>
        <p:spPr>
          <a:xfrm>
            <a:off x="3723837" y="75722"/>
            <a:ext cx="2059162" cy="497744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318622" y="75721"/>
            <a:ext cx="1533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del Ñuble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311323" y="277066"/>
            <a:ext cx="3001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1400" b="1" dirty="0">
                <a:solidFill>
                  <a:srgbClr val="2196BF"/>
                </a:solidFill>
                <a:latin typeface="Candara"/>
                <a:cs typeface="Candara"/>
              </a:rPr>
              <a:t>Amnios y cabeza femoral 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 Chillán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272903" y="277066"/>
            <a:ext cx="45719" cy="474679"/>
          </a:xfrm>
          <a:prstGeom prst="rect">
            <a:avLst/>
          </a:prstGeom>
          <a:solidFill>
            <a:srgbClr val="2196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1625461" y="396431"/>
            <a:ext cx="1598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del Biobío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21770" y="630343"/>
            <a:ext cx="3010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Trasplante Renal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 Concepción</a:t>
            </a:r>
            <a:b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Las Higueras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Trasplante Cardíaco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de Concepción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Trasplante Hepático y Pancreático</a:t>
            </a:r>
            <a:br>
              <a:rPr lang="es-CL" sz="12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 Concepción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Trasplante Pulmonar</a:t>
            </a:r>
            <a:br>
              <a:rPr lang="es-CL" sz="1400" b="1" dirty="0">
                <a:solidFill>
                  <a:srgbClr val="2196BF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 Concepción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Cabeza Femoral</a:t>
            </a:r>
            <a:b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de Concepción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Cabeza Femoral</a:t>
            </a:r>
            <a:br>
              <a:rPr lang="es-CL" sz="12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Las Higueras</a:t>
            </a:r>
          </a:p>
          <a:p>
            <a:pPr algn="r">
              <a:spcBef>
                <a:spcPts val="600"/>
              </a:spcBef>
            </a:pPr>
            <a:r>
              <a:rPr lang="es-CL" sz="1400" b="1" dirty="0">
                <a:solidFill>
                  <a:srgbClr val="008000"/>
                </a:solidFill>
                <a:latin typeface="Candara"/>
                <a:cs typeface="Candara"/>
              </a:rPr>
              <a:t>Córneas</a:t>
            </a:r>
            <a:b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Hospital de Concepción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223972" y="439517"/>
            <a:ext cx="45719" cy="337064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Agrupar 10"/>
          <p:cNvGrpSpPr/>
          <p:nvPr/>
        </p:nvGrpSpPr>
        <p:grpSpPr>
          <a:xfrm>
            <a:off x="5271458" y="780507"/>
            <a:ext cx="2089991" cy="1403818"/>
            <a:chOff x="5263398" y="1101977"/>
            <a:chExt cx="2089991" cy="1403818"/>
          </a:xfrm>
        </p:grpSpPr>
        <p:sp>
          <p:nvSpPr>
            <p:cNvPr id="33" name="CuadroTexto 32"/>
            <p:cNvSpPr txBox="1"/>
            <p:nvPr/>
          </p:nvSpPr>
          <p:spPr>
            <a:xfrm>
              <a:off x="5328927" y="1101977"/>
              <a:ext cx="1858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Región de La Araucanía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320047" y="1349782"/>
              <a:ext cx="203334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CL" sz="1400" b="1" dirty="0">
                  <a:solidFill>
                    <a:schemeClr val="accent4">
                      <a:lumMod val="75000"/>
                    </a:schemeClr>
                  </a:solidFill>
                  <a:latin typeface="Candara"/>
                  <a:cs typeface="Candara"/>
                </a:rPr>
                <a:t>Trasplante Hepático</a:t>
              </a:r>
              <a:br>
                <a:rPr lang="es-CL" sz="1400" b="1" dirty="0">
                  <a:solidFill>
                    <a:schemeClr val="accent4">
                      <a:lumMod val="75000"/>
                    </a:schemeClr>
                  </a:solidFill>
                  <a:latin typeface="Candara"/>
                  <a:cs typeface="Candara"/>
                </a:rPr>
              </a:br>
              <a:r>
                <a:rPr lang="es-CL" sz="1200" dirty="0">
                  <a:solidFill>
                    <a:srgbClr val="595959"/>
                  </a:solidFill>
                  <a:latin typeface="Candara"/>
                  <a:cs typeface="Candara"/>
                </a:rPr>
                <a:t>Hospital de Temuco</a:t>
              </a:r>
              <a:endParaRPr lang="es-CL" sz="1400" dirty="0">
                <a:solidFill>
                  <a:srgbClr val="595959"/>
                </a:solidFill>
                <a:latin typeface="Candara"/>
                <a:cs typeface="Candara"/>
              </a:endParaRPr>
            </a:p>
            <a:p>
              <a:pPr>
                <a:spcBef>
                  <a:spcPts val="600"/>
                </a:spcBef>
              </a:pPr>
              <a:r>
                <a:rPr lang="es-ES_tradnl" sz="1400" b="1" dirty="0">
                  <a:solidFill>
                    <a:srgbClr val="604A7B"/>
                  </a:solidFill>
                  <a:latin typeface="Candara"/>
                  <a:cs typeface="Candara"/>
                </a:rPr>
                <a:t>Córneas </a:t>
              </a:r>
              <a:br>
                <a:rPr lang="es-ES_tradnl" sz="1400" b="1" dirty="0">
                  <a:solidFill>
                    <a:srgbClr val="008000"/>
                  </a:solidFill>
                  <a:latin typeface="Candara"/>
                  <a:cs typeface="Candara"/>
                </a:rPr>
              </a:br>
              <a:r>
                <a:rPr lang="es-ES_tradnl" sz="1200" dirty="0">
                  <a:solidFill>
                    <a:srgbClr val="595959"/>
                  </a:solidFill>
                  <a:latin typeface="Candara"/>
                  <a:cs typeface="Candara"/>
                </a:rPr>
                <a:t>Hospital de Temuco</a:t>
              </a:r>
              <a:endParaRPr lang="es-ES_tradnl" sz="1200" b="1" dirty="0">
                <a:solidFill>
                  <a:srgbClr val="595959"/>
                </a:solidFill>
                <a:latin typeface="Candara"/>
                <a:cs typeface="Candara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5263398" y="1455762"/>
              <a:ext cx="45719" cy="10500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5328927" y="2421101"/>
            <a:ext cx="185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Los Ríos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5323774" y="2616742"/>
            <a:ext cx="1523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Trasplante Renal </a:t>
            </a: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de Valdivia</a:t>
            </a:r>
            <a:endParaRPr lang="es-CL" sz="1400" dirty="0">
              <a:solidFill>
                <a:srgbClr val="595959"/>
              </a:solidFill>
              <a:latin typeface="Candara"/>
              <a:cs typeface="Candara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263398" y="2728806"/>
            <a:ext cx="45719" cy="1714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/>
          <p:cNvSpPr txBox="1"/>
          <p:nvPr/>
        </p:nvSpPr>
        <p:spPr>
          <a:xfrm>
            <a:off x="5328927" y="3103995"/>
            <a:ext cx="185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Los Lagos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328927" y="3351800"/>
            <a:ext cx="31306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CL" sz="1400" b="1" dirty="0">
                <a:solidFill>
                  <a:schemeClr val="tx2"/>
                </a:solidFill>
                <a:latin typeface="Candara"/>
                <a:cs typeface="Candara"/>
              </a:rPr>
              <a:t>Cabeza Femoral</a:t>
            </a:r>
            <a:br>
              <a:rPr lang="es-CL" sz="1400" b="1" dirty="0">
                <a:solidFill>
                  <a:schemeClr val="tx2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rgbClr val="595959"/>
                </a:solidFill>
                <a:latin typeface="Candara"/>
                <a:cs typeface="Candara"/>
              </a:rPr>
              <a:t>Hospital de Puerto Montt</a:t>
            </a:r>
            <a:endParaRPr lang="es-CL" sz="1400" b="1" dirty="0">
              <a:solidFill>
                <a:srgbClr val="008000"/>
              </a:solidFill>
              <a:latin typeface="Candara"/>
              <a:cs typeface="Candara"/>
            </a:endParaRPr>
          </a:p>
          <a:p>
            <a:pPr>
              <a:spcBef>
                <a:spcPts val="600"/>
              </a:spcBef>
            </a:pPr>
            <a:r>
              <a:rPr lang="es-ES_tradnl" sz="1400" b="1" dirty="0">
                <a:solidFill>
                  <a:srgbClr val="1F497D"/>
                </a:solidFill>
                <a:latin typeface="Candara"/>
                <a:cs typeface="Candara"/>
              </a:rPr>
              <a:t>Córneas, Cabeza Femoral y Amnios</a:t>
            </a:r>
            <a:br>
              <a:rPr lang="es-ES_tradnl" sz="1400" b="1" dirty="0">
                <a:solidFill>
                  <a:srgbClr val="008000"/>
                </a:solidFill>
                <a:latin typeface="Candara"/>
                <a:cs typeface="Candara"/>
              </a:rPr>
            </a:br>
            <a:r>
              <a:rPr lang="es-ES_tradnl" sz="1200" dirty="0">
                <a:solidFill>
                  <a:srgbClr val="595959"/>
                </a:solidFill>
                <a:latin typeface="Candara"/>
                <a:cs typeface="Candara"/>
              </a:rPr>
              <a:t>Hospital de Osorno</a:t>
            </a:r>
            <a:endParaRPr lang="es-ES_tradnl" sz="1200" b="1" dirty="0">
              <a:solidFill>
                <a:srgbClr val="595959"/>
              </a:solidFill>
              <a:latin typeface="Candara"/>
              <a:cs typeface="Candara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274327" y="3473797"/>
            <a:ext cx="45719" cy="8030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/>
          <p:cNvSpPr txBox="1"/>
          <p:nvPr/>
        </p:nvSpPr>
        <p:spPr>
          <a:xfrm>
            <a:off x="3743001" y="3150161"/>
            <a:ext cx="84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Aysén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467718" y="4776166"/>
            <a:ext cx="201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Región de Magallanes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80715" y="150242"/>
            <a:ext cx="158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ZONA SUR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EFDAF93-AFB5-FC4C-87A7-6BDDA37EB43C}"/>
              </a:ext>
            </a:extLst>
          </p:cNvPr>
          <p:cNvSpPr txBox="1"/>
          <p:nvPr/>
        </p:nvSpPr>
        <p:spPr>
          <a:xfrm>
            <a:off x="360024" y="1789440"/>
            <a:ext cx="2783022" cy="426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5C436DF-9D14-1F4B-A1D0-0964438A8921}"/>
              </a:ext>
            </a:extLst>
          </p:cNvPr>
          <p:cNvSpPr txBox="1"/>
          <p:nvPr/>
        </p:nvSpPr>
        <p:spPr>
          <a:xfrm>
            <a:off x="5336987" y="1047136"/>
            <a:ext cx="1850236" cy="426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F5F965E-C151-C843-B978-AB90AE4FC60C}"/>
              </a:ext>
            </a:extLst>
          </p:cNvPr>
          <p:cNvSpPr txBox="1"/>
          <p:nvPr/>
        </p:nvSpPr>
        <p:spPr>
          <a:xfrm>
            <a:off x="360024" y="2259418"/>
            <a:ext cx="2783022" cy="426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44AE961-D71C-4D96-8C67-EB1E4D168E11}"/>
              </a:ext>
            </a:extLst>
          </p:cNvPr>
          <p:cNvSpPr txBox="1"/>
          <p:nvPr/>
        </p:nvSpPr>
        <p:spPr>
          <a:xfrm>
            <a:off x="360024" y="2714187"/>
            <a:ext cx="2783022" cy="426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72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1"/>
          <p:cNvSpPr>
            <a:spLocks noGrp="1"/>
          </p:cNvSpPr>
          <p:nvPr>
            <p:ph idx="18"/>
          </p:nvPr>
        </p:nvSpPr>
        <p:spPr>
          <a:xfrm>
            <a:off x="432561" y="999421"/>
            <a:ext cx="8272900" cy="3240995"/>
          </a:xfrm>
        </p:spPr>
        <p:txBody>
          <a:bodyPr>
            <a:noAutofit/>
          </a:bodyPr>
          <a:lstStyle/>
          <a:p>
            <a:pPr marL="457200" lvl="0" indent="-457200" algn="just">
              <a:spcBef>
                <a:spcPts val="1500"/>
              </a:spcBef>
              <a:buFont typeface="+mj-lt"/>
              <a:buAutoNum type="arabicPeriod"/>
            </a:pP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Chile cuenta con un sistema de trasplante de órganos bien estructurado, por Ley, dependiente del  Ministerio de Salud como órgano rector de las políticas públicas.</a:t>
            </a:r>
          </a:p>
          <a:p>
            <a:pPr marL="457200" lvl="0" indent="-457200" algn="just">
              <a:spcBef>
                <a:spcPts val="1500"/>
              </a:spcBef>
              <a:buFont typeface="+mj-lt"/>
              <a:buAutoNum type="arabicPeriod"/>
            </a:pP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El problema esencial es la falta de voluntad de donación que obedece a normas que han debido reformarse y a una débil educación de la población.</a:t>
            </a:r>
          </a:p>
          <a:p>
            <a:pPr marL="457200" lvl="0" indent="-457200" algn="just">
              <a:spcBef>
                <a:spcPts val="1500"/>
              </a:spcBef>
              <a:buFont typeface="+mj-lt"/>
              <a:buAutoNum type="arabicPeriod"/>
            </a:pP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 pesar de que la normativa obliga, se mantiene la deficiencia en la notificación de potenciales donantes.</a:t>
            </a:r>
          </a:p>
          <a:p>
            <a:pPr marL="457200" lvl="0" indent="-457200" algn="just">
              <a:spcBef>
                <a:spcPts val="1500"/>
              </a:spcBef>
              <a:buFont typeface="+mj-lt"/>
              <a:buAutoNum type="arabicPeriod"/>
            </a:pP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Las escasas dificultades logísticas derivan de la configuración de territorio y las breves ventanas de tiempo que permite la estrategia de </a:t>
            </a:r>
            <a:r>
              <a:rPr lang="es-ES_tradnl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procuramiento</a:t>
            </a: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_tradnl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multiorgánico</a:t>
            </a: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457200" lvl="0" indent="-457200">
              <a:spcBef>
                <a:spcPts val="1500"/>
              </a:spcBef>
              <a:buFont typeface="+mj-lt"/>
              <a:buAutoNum type="arabicPeriod"/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457200" lvl="0" indent="-457200">
              <a:spcBef>
                <a:spcPts val="1500"/>
              </a:spcBef>
              <a:buFont typeface="+mj-lt"/>
              <a:buAutoNum type="arabicPeriod"/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0">
              <a:spcBef>
                <a:spcPts val="1500"/>
              </a:spcBef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285750" lvl="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285750" lvl="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it-IT" sz="2200" dirty="0" err="1">
                <a:solidFill>
                  <a:srgbClr val="376092"/>
                </a:solidFill>
                <a:latin typeface="Candara" panose="020E0502030303020204" pitchFamily="34" charset="0"/>
              </a:rPr>
              <a:t>Síntesis</a:t>
            </a:r>
            <a:endParaRPr lang="es-ES_tradn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9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IERRE-CHILE-EN-MAR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4" y="-9137"/>
            <a:ext cx="9227238" cy="52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055ADD8-49A3-384B-9DC2-1FDE69A7B49E}"/>
              </a:ext>
            </a:extLst>
          </p:cNvPr>
          <p:cNvSpPr txBox="1"/>
          <p:nvPr/>
        </p:nvSpPr>
        <p:spPr>
          <a:xfrm>
            <a:off x="3447824" y="2206901"/>
            <a:ext cx="236475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Candara"/>
                <a:cs typeface="Candara"/>
              </a:rPr>
              <a:t>Coordinación Local de </a:t>
            </a:r>
          </a:p>
          <a:p>
            <a:pPr algn="ctr"/>
            <a:r>
              <a:rPr lang="es-CL" b="1" dirty="0">
                <a:solidFill>
                  <a:schemeClr val="bg1"/>
                </a:solidFill>
                <a:latin typeface="Candara"/>
                <a:cs typeface="Candara"/>
              </a:rPr>
              <a:t>Procuramiento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D4DE92-5316-3C44-942A-021FFB7B0F99}"/>
              </a:ext>
            </a:extLst>
          </p:cNvPr>
          <p:cNvSpPr txBox="1"/>
          <p:nvPr/>
        </p:nvSpPr>
        <p:spPr>
          <a:xfrm>
            <a:off x="6058604" y="1447964"/>
            <a:ext cx="22581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Candara"/>
                <a:cs typeface="Candara"/>
              </a:rPr>
              <a:t>Unidades de Pacientes </a:t>
            </a:r>
          </a:p>
          <a:p>
            <a:pPr algn="ctr"/>
            <a:r>
              <a:rPr lang="es-CL" sz="1400" dirty="0">
                <a:solidFill>
                  <a:schemeClr val="bg1"/>
                </a:solidFill>
                <a:latin typeface="Candara"/>
                <a:cs typeface="Candara"/>
              </a:rPr>
              <a:t>Críticos Adultos-Pediátricos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599796" y="1449180"/>
            <a:ext cx="26262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Candara"/>
                <a:cs typeface="Candara"/>
              </a:rPr>
              <a:t>Unidades de </a:t>
            </a:r>
          </a:p>
          <a:p>
            <a:pPr algn="ctr"/>
            <a:r>
              <a:rPr lang="es-CL" sz="1400" dirty="0">
                <a:solidFill>
                  <a:schemeClr val="bg1"/>
                </a:solidFill>
                <a:latin typeface="Candara"/>
                <a:cs typeface="Candara"/>
              </a:rPr>
              <a:t>Emergencia Adultos- Pediátricos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FDED46-7319-D04C-ABFB-2D8E3C74483F}"/>
              </a:ext>
            </a:extLst>
          </p:cNvPr>
          <p:cNvSpPr txBox="1"/>
          <p:nvPr/>
        </p:nvSpPr>
        <p:spPr>
          <a:xfrm>
            <a:off x="159824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Unidades de </a:t>
            </a:r>
            <a:b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</a:br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Apoyo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Diagnóstico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172394-037A-6D43-8341-F71EF1ED7C56}"/>
              </a:ext>
            </a:extLst>
          </p:cNvPr>
          <p:cNvSpPr txBox="1"/>
          <p:nvPr/>
        </p:nvSpPr>
        <p:spPr>
          <a:xfrm>
            <a:off x="1265700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Pabellón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Procuramiento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6ACE6F-78E1-C34C-BE66-1F5D88178D29}"/>
              </a:ext>
            </a:extLst>
          </p:cNvPr>
          <p:cNvSpPr txBox="1"/>
          <p:nvPr/>
        </p:nvSpPr>
        <p:spPr>
          <a:xfrm>
            <a:off x="2371576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Neurología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ME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4E40A1-DF29-6B46-B70F-EEFEDAAF226C}"/>
              </a:ext>
            </a:extLst>
          </p:cNvPr>
          <p:cNvSpPr txBox="1"/>
          <p:nvPr/>
        </p:nvSpPr>
        <p:spPr>
          <a:xfrm>
            <a:off x="4583328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bg1"/>
                </a:solidFill>
                <a:latin typeface="Candara"/>
                <a:cs typeface="Candara"/>
              </a:rPr>
              <a:t>Abastecimiento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FFE9C4-F44E-6F4F-BA93-CB354A832754}"/>
              </a:ext>
            </a:extLst>
          </p:cNvPr>
          <p:cNvSpPr txBox="1"/>
          <p:nvPr/>
        </p:nvSpPr>
        <p:spPr>
          <a:xfrm>
            <a:off x="5689204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Anatomía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Patológica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E0DC211-E3F3-B34D-9328-6483A5A7DDA8}"/>
              </a:ext>
            </a:extLst>
          </p:cNvPr>
          <p:cNvSpPr txBox="1"/>
          <p:nvPr/>
        </p:nvSpPr>
        <p:spPr>
          <a:xfrm>
            <a:off x="3477452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non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Banco de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Sangre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177F25A-00AB-9542-AABC-E554A6FCCA30}"/>
              </a:ext>
            </a:extLst>
          </p:cNvPr>
          <p:cNvSpPr txBox="1"/>
          <p:nvPr/>
        </p:nvSpPr>
        <p:spPr>
          <a:xfrm>
            <a:off x="6795080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OIRS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21BD388-F8BB-5A41-88D8-26012DC961CC}"/>
              </a:ext>
            </a:extLst>
          </p:cNvPr>
          <p:cNvSpPr txBox="1"/>
          <p:nvPr/>
        </p:nvSpPr>
        <p:spPr>
          <a:xfrm>
            <a:off x="7900954" y="3803289"/>
            <a:ext cx="1079999" cy="611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Candara"/>
                <a:cs typeface="Candara"/>
              </a:rPr>
              <a:t>Otros  Servicios</a:t>
            </a:r>
          </a:p>
        </p:txBody>
      </p:sp>
      <p:cxnSp>
        <p:nvCxnSpPr>
          <p:cNvPr id="21" name="Conector angular 20">
            <a:extLst>
              <a:ext uri="{FF2B5EF4-FFF2-40B4-BE49-F238E27FC236}">
                <a16:creationId xmlns:a16="http://schemas.microsoft.com/office/drawing/2014/main" id="{322E31F0-0677-AA4E-B007-3CE84274DAB5}"/>
              </a:ext>
            </a:extLst>
          </p:cNvPr>
          <p:cNvCxnSpPr>
            <a:stCxn id="10" idx="2"/>
            <a:endCxn id="9" idx="3"/>
          </p:cNvCxnSpPr>
          <p:nvPr/>
        </p:nvCxnSpPr>
        <p:spPr>
          <a:xfrm rot="5400000">
            <a:off x="6220673" y="1563085"/>
            <a:ext cx="558883" cy="1375080"/>
          </a:xfrm>
          <a:prstGeom prst="bentConnector2">
            <a:avLst/>
          </a:prstGeom>
          <a:ln w="317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>
            <a:extLst>
              <a:ext uri="{FF2B5EF4-FFF2-40B4-BE49-F238E27FC236}">
                <a16:creationId xmlns:a16="http://schemas.microsoft.com/office/drawing/2014/main" id="{DAA1E3EE-3957-FA43-91C7-8C6BCFF892E4}"/>
              </a:ext>
            </a:extLst>
          </p:cNvPr>
          <p:cNvCxnSpPr>
            <a:stCxn id="11" idx="2"/>
            <a:endCxn id="9" idx="1"/>
          </p:cNvCxnSpPr>
          <p:nvPr/>
        </p:nvCxnSpPr>
        <p:spPr>
          <a:xfrm rot="16200000" flipH="1">
            <a:off x="2401549" y="1483791"/>
            <a:ext cx="557667" cy="1534883"/>
          </a:xfrm>
          <a:prstGeom prst="bentConnector2">
            <a:avLst/>
          </a:prstGeom>
          <a:ln w="317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Hospitales con Capacidad de Generación de Donantes</a:t>
            </a:r>
          </a:p>
        </p:txBody>
      </p:sp>
      <p:cxnSp>
        <p:nvCxnSpPr>
          <p:cNvPr id="32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874886" y="803516"/>
            <a:ext cx="5249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sz="1600" b="1" dirty="0">
                <a:solidFill>
                  <a:srgbClr val="376092"/>
                </a:solidFill>
                <a:latin typeface="Candara" panose="020E0502030303020204" pitchFamily="34" charset="0"/>
              </a:rPr>
              <a:t>Trabajo en Red Asistencial de Servicios de Salud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700718" y="2853232"/>
            <a:ext cx="7737090" cy="950454"/>
            <a:chOff x="700718" y="2790772"/>
            <a:chExt cx="7737090" cy="950454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4637240" y="2790772"/>
              <a:ext cx="0" cy="731793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E3795C7F-04FA-DD4F-B7B5-23209755249D}"/>
                </a:ext>
              </a:extLst>
            </p:cNvPr>
            <p:cNvCxnSpPr>
              <a:cxnSpLocks/>
            </p:cNvCxnSpPr>
            <p:nvPr/>
          </p:nvCxnSpPr>
          <p:spPr>
            <a:xfrm>
              <a:off x="700718" y="3522565"/>
              <a:ext cx="7737090" cy="0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702121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8437808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1804742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2907363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4014907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5122450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6225872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F0EAA2A1-76D6-0947-B7D5-F21A288FBB32}"/>
                </a:ext>
              </a:extLst>
            </p:cNvPr>
            <p:cNvCxnSpPr>
              <a:cxnSpLocks/>
            </p:cNvCxnSpPr>
            <p:nvPr/>
          </p:nvCxnSpPr>
          <p:spPr>
            <a:xfrm>
              <a:off x="7336234" y="3507132"/>
              <a:ext cx="0" cy="234094"/>
            </a:xfrm>
            <a:prstGeom prst="lin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ES_tradnl" sz="2200" dirty="0">
                <a:solidFill>
                  <a:srgbClr val="376092"/>
                </a:solidFill>
                <a:latin typeface="Candara" panose="020E0502030303020204" pitchFamily="34" charset="0"/>
              </a:rPr>
              <a:t>Centros Coordinación Local de </a:t>
            </a:r>
            <a:r>
              <a:rPr lang="es-ES_tradnl" sz="2200" dirty="0" err="1">
                <a:solidFill>
                  <a:srgbClr val="376092"/>
                </a:solidFill>
                <a:latin typeface="Candara" panose="020E0502030303020204" pitchFamily="34" charset="0"/>
              </a:rPr>
              <a:t>Procuramiento</a:t>
            </a:r>
            <a:endParaRPr lang="es-ES_tradn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32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hosp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01" y="2151140"/>
            <a:ext cx="881526" cy="881526"/>
          </a:xfrm>
          <a:prstGeom prst="rect">
            <a:avLst/>
          </a:prstGeom>
        </p:spPr>
      </p:pic>
      <p:pic>
        <p:nvPicPr>
          <p:cNvPr id="37" name="Imagen 36" descr="hosp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" y="1531053"/>
            <a:ext cx="521652" cy="521652"/>
          </a:xfrm>
          <a:prstGeom prst="rect">
            <a:avLst/>
          </a:prstGeom>
        </p:spPr>
      </p:pic>
      <p:pic>
        <p:nvPicPr>
          <p:cNvPr id="38" name="Imagen 37" descr="hosp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8" y="1107836"/>
            <a:ext cx="521652" cy="521652"/>
          </a:xfrm>
          <a:prstGeom prst="rect">
            <a:avLst/>
          </a:prstGeom>
        </p:spPr>
      </p:pic>
      <p:pic>
        <p:nvPicPr>
          <p:cNvPr id="46" name="Imagen 45" descr="hosp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44" y="1531053"/>
            <a:ext cx="521652" cy="521652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1233653" y="1949876"/>
            <a:ext cx="329798" cy="34700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V="1">
            <a:off x="2251328" y="1942936"/>
            <a:ext cx="357558" cy="3539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V="1">
            <a:off x="1905155" y="1679211"/>
            <a:ext cx="0" cy="4081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55A6DB5-1398-9547-A81A-DFE5627DF32E}"/>
              </a:ext>
            </a:extLst>
          </p:cNvPr>
          <p:cNvSpPr txBox="1"/>
          <p:nvPr/>
        </p:nvSpPr>
        <p:spPr>
          <a:xfrm>
            <a:off x="404352" y="3137379"/>
            <a:ext cx="300160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Hospitales Alta Complejidad</a:t>
            </a:r>
          </a:p>
          <a:p>
            <a:pPr lvl="0" algn="ctr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En Red</a:t>
            </a:r>
          </a:p>
        </p:txBody>
      </p:sp>
      <p:pic>
        <p:nvPicPr>
          <p:cNvPr id="52" name="Imagen 51" descr="hosp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61" y="2151140"/>
            <a:ext cx="881526" cy="881526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255A6DB5-1398-9547-A81A-DFE5627DF32E}"/>
              </a:ext>
            </a:extLst>
          </p:cNvPr>
          <p:cNvSpPr txBox="1"/>
          <p:nvPr/>
        </p:nvSpPr>
        <p:spPr>
          <a:xfrm>
            <a:off x="5733112" y="3137379"/>
            <a:ext cx="3001606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Hospitales Alta Complejidad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3610629" y="2087430"/>
            <a:ext cx="2008664" cy="744142"/>
            <a:chOff x="3844607" y="2142950"/>
            <a:chExt cx="2008664" cy="744142"/>
          </a:xfrm>
        </p:grpSpPr>
        <p:sp>
          <p:nvSpPr>
            <p:cNvPr id="72" name="Elipse 71"/>
            <p:cNvSpPr/>
            <p:nvPr/>
          </p:nvSpPr>
          <p:spPr>
            <a:xfrm>
              <a:off x="5117617" y="2151438"/>
              <a:ext cx="735654" cy="735654"/>
            </a:xfrm>
            <a:prstGeom prst="ellipse">
              <a:avLst/>
            </a:prstGeom>
            <a:solidFill>
              <a:srgbClr val="604A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3844607" y="2151438"/>
              <a:ext cx="735654" cy="735654"/>
            </a:xfrm>
            <a:prstGeom prst="ellipse">
              <a:avLst/>
            </a:prstGeom>
            <a:solidFill>
              <a:srgbClr val="604A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Flecha derecha 68"/>
            <p:cNvSpPr/>
            <p:nvPr/>
          </p:nvSpPr>
          <p:spPr>
            <a:xfrm>
              <a:off x="4680030" y="2330758"/>
              <a:ext cx="354166" cy="360995"/>
            </a:xfrm>
            <a:prstGeom prst="rightArrow">
              <a:avLst/>
            </a:prstGeom>
            <a:solidFill>
              <a:srgbClr val="2DB2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255A6DB5-1398-9547-A81A-DFE5627DF32E}"/>
                </a:ext>
              </a:extLst>
            </p:cNvPr>
            <p:cNvSpPr txBox="1"/>
            <p:nvPr/>
          </p:nvSpPr>
          <p:spPr>
            <a:xfrm>
              <a:off x="3909244" y="2142950"/>
              <a:ext cx="594799" cy="5540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s-ES" sz="3600" b="1" dirty="0">
                  <a:solidFill>
                    <a:schemeClr val="bg1"/>
                  </a:solidFill>
                  <a:latin typeface="Candara"/>
                  <a:cs typeface="Candara"/>
                </a:rPr>
                <a:t>49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255A6DB5-1398-9547-A81A-DFE5627DF32E}"/>
                </a:ext>
              </a:extLst>
            </p:cNvPr>
            <p:cNvSpPr txBox="1"/>
            <p:nvPr/>
          </p:nvSpPr>
          <p:spPr>
            <a:xfrm>
              <a:off x="5238515" y="2142950"/>
              <a:ext cx="490131" cy="5540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s-ES" sz="3600" b="1" dirty="0">
                  <a:solidFill>
                    <a:schemeClr val="bg1"/>
                  </a:solidFill>
                  <a:latin typeface="Candara"/>
                  <a:cs typeface="Candara"/>
                </a:rPr>
                <a:t>51</a:t>
              </a:r>
            </a:p>
          </p:txBody>
        </p:sp>
      </p:grpSp>
      <p:grpSp>
        <p:nvGrpSpPr>
          <p:cNvPr id="77" name="Agrupar 76"/>
          <p:cNvGrpSpPr/>
          <p:nvPr/>
        </p:nvGrpSpPr>
        <p:grpSpPr>
          <a:xfrm>
            <a:off x="972862" y="4418588"/>
            <a:ext cx="7198277" cy="352434"/>
            <a:chOff x="914301" y="4520645"/>
            <a:chExt cx="7198277" cy="352434"/>
          </a:xfrm>
        </p:grpSpPr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255A6DB5-1398-9547-A81A-DFE5627DF32E}"/>
                </a:ext>
              </a:extLst>
            </p:cNvPr>
            <p:cNvSpPr txBox="1"/>
            <p:nvPr/>
          </p:nvSpPr>
          <p:spPr>
            <a:xfrm>
              <a:off x="914301" y="4532344"/>
              <a:ext cx="2486356" cy="340735"/>
            </a:xfrm>
            <a:prstGeom prst="rect">
              <a:avLst/>
            </a:prstGeom>
            <a:solidFill>
              <a:srgbClr val="2F5778"/>
            </a:solidFill>
          </p:spPr>
          <p:txBody>
            <a:bodyPr wrap="square" lIns="0" tIns="46800" rIns="0" bIns="46800" rtlCol="0" anchor="t">
              <a:spAutoFit/>
            </a:bodyPr>
            <a:lstStyle/>
            <a:p>
              <a:pPr lvl="0" algn="ctr"/>
              <a:r>
                <a:rPr lang="es-ES_tradnl" sz="1600" b="1" dirty="0">
                  <a:solidFill>
                    <a:srgbClr val="FFFFFF"/>
                  </a:solidFill>
                  <a:latin typeface="Candara"/>
                  <a:cs typeface="Candara"/>
                </a:rPr>
                <a:t>2020 › Hospital de Temuco</a:t>
              </a:r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3734630" y="4520645"/>
              <a:ext cx="43779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b="1" dirty="0">
                  <a:solidFill>
                    <a:srgbClr val="2F5778"/>
                  </a:solidFill>
                  <a:latin typeface="Candara"/>
                  <a:cs typeface="Candara"/>
                </a:rPr>
                <a:t>H. Intercultural Nueva Imperial + H.  </a:t>
              </a:r>
              <a:r>
                <a:rPr lang="es-ES_tradnl" sz="1600" b="1" dirty="0" err="1">
                  <a:solidFill>
                    <a:srgbClr val="2F5778"/>
                  </a:solidFill>
                  <a:latin typeface="Candara"/>
                  <a:cs typeface="Candara"/>
                </a:rPr>
                <a:t>Pitrufquén</a:t>
              </a:r>
              <a:endParaRPr lang="es-ES" sz="1600" dirty="0">
                <a:solidFill>
                  <a:srgbClr val="2F5778"/>
                </a:solidFill>
              </a:endParaRPr>
            </a:p>
          </p:txBody>
        </p:sp>
        <p:cxnSp>
          <p:nvCxnSpPr>
            <p:cNvPr id="76" name="Conector recto de flecha 75"/>
            <p:cNvCxnSpPr/>
            <p:nvPr/>
          </p:nvCxnSpPr>
          <p:spPr>
            <a:xfrm>
              <a:off x="3518458" y="4705405"/>
              <a:ext cx="216172" cy="0"/>
            </a:xfrm>
            <a:prstGeom prst="straightConnector1">
              <a:avLst/>
            </a:prstGeom>
            <a:ln>
              <a:solidFill>
                <a:srgbClr val="2F577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2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53"/>
          <p:cNvSpPr/>
          <p:nvPr/>
        </p:nvSpPr>
        <p:spPr>
          <a:xfrm>
            <a:off x="366981" y="809042"/>
            <a:ext cx="6045356" cy="2085088"/>
          </a:xfrm>
          <a:prstGeom prst="roundRect">
            <a:avLst>
              <a:gd name="adj" fmla="val 64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Condición de donante: </a:t>
            </a:r>
            <a:r>
              <a:rPr lang="pt-BR" sz="2200" dirty="0">
                <a:solidFill>
                  <a:srgbClr val="376092"/>
                </a:solidFill>
                <a:latin typeface="Candara" panose="020E0502030303020204" pitchFamily="34" charset="0"/>
              </a:rPr>
              <a:t>Escala de Coma de Glasgow 7 o menos</a:t>
            </a:r>
            <a:endParaRPr lang="es-ES_tradn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32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redondeado 1"/>
          <p:cNvSpPr/>
          <p:nvPr/>
        </p:nvSpPr>
        <p:spPr>
          <a:xfrm>
            <a:off x="589379" y="3289817"/>
            <a:ext cx="1200578" cy="68003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2F5778"/>
                </a:solidFill>
                <a:latin typeface="Candara"/>
                <a:cs typeface="Candara"/>
              </a:rPr>
              <a:t>Identificación</a:t>
            </a:r>
            <a:endParaRPr lang="es-ES" sz="12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2068048" y="3289817"/>
            <a:ext cx="964627" cy="68003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2F5778"/>
                </a:solidFill>
                <a:latin typeface="Candara"/>
                <a:cs typeface="Candara"/>
              </a:rPr>
              <a:t>Evaluación</a:t>
            </a:r>
            <a:endParaRPr lang="es-ES" sz="12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3337054" y="3289817"/>
            <a:ext cx="1367957" cy="68003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2F5778"/>
                </a:solidFill>
                <a:latin typeface="Candara"/>
                <a:cs typeface="Candara"/>
              </a:rPr>
              <a:t>Confirmación y declaración legal</a:t>
            </a:r>
          </a:p>
          <a:p>
            <a:pPr algn="ctr"/>
            <a:r>
              <a:rPr lang="es-ES_tradnl" sz="1200" b="1" dirty="0">
                <a:solidFill>
                  <a:srgbClr val="2F5778"/>
                </a:solidFill>
                <a:latin typeface="Candara"/>
                <a:cs typeface="Candara"/>
              </a:rPr>
              <a:t>de ME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4983102" y="3289817"/>
            <a:ext cx="1367957" cy="68003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2F5778"/>
                </a:solidFill>
                <a:latin typeface="Candara"/>
                <a:cs typeface="Candara"/>
              </a:rPr>
              <a:t>Consentimiento</a:t>
            </a:r>
          </a:p>
          <a:p>
            <a:pPr algn="ctr"/>
            <a:r>
              <a:rPr lang="es-ES_tradnl" sz="1200" b="1" dirty="0">
                <a:solidFill>
                  <a:srgbClr val="2F5778"/>
                </a:solidFill>
                <a:latin typeface="Candara"/>
                <a:cs typeface="Candara"/>
              </a:rPr>
              <a:t>de la donación de órganos y tejidos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6629150" y="3289817"/>
            <a:ext cx="989623" cy="68003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rgbClr val="2F5778"/>
                </a:solidFill>
                <a:latin typeface="Candara"/>
                <a:cs typeface="Candara"/>
              </a:rPr>
              <a:t>Rescate de órganos y tejidos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575499" y="964974"/>
            <a:ext cx="1263862" cy="68003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latin typeface="Candara"/>
                <a:cs typeface="Candara"/>
              </a:rPr>
              <a:t> Pacientes con daño cerebral severo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2411187" y="1464564"/>
            <a:ext cx="1492952" cy="68003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latin typeface="Candara"/>
                <a:cs typeface="Candara"/>
              </a:rPr>
              <a:t>Posible ME sin contraindicaciones médicas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4089709" y="1464564"/>
            <a:ext cx="1492952" cy="68003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latin typeface="Candara"/>
                <a:cs typeface="Candara"/>
              </a:rPr>
              <a:t>ME confirmada sin contraindicaciones médicas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575499" y="2047632"/>
            <a:ext cx="1263862" cy="68003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  <a:latin typeface="Candara"/>
                <a:cs typeface="Candara"/>
              </a:rPr>
              <a:t>Posible Muerte Encefálica (ME)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186699" y="1645006"/>
            <a:ext cx="0" cy="346908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1186699" y="2727664"/>
            <a:ext cx="0" cy="506532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1789957" y="3636821"/>
            <a:ext cx="278091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3038532" y="3636821"/>
            <a:ext cx="278091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>
            <a:off x="4705011" y="3636821"/>
            <a:ext cx="278091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6351059" y="3636821"/>
            <a:ext cx="278091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ángulo redondeado 68"/>
          <p:cNvSpPr/>
          <p:nvPr/>
        </p:nvSpPr>
        <p:spPr>
          <a:xfrm>
            <a:off x="7896826" y="3289817"/>
            <a:ext cx="989623" cy="680032"/>
          </a:xfrm>
          <a:prstGeom prst="roundRect">
            <a:avLst>
              <a:gd name="adj" fmla="val 64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rgbClr val="FFFFFF"/>
                </a:solidFill>
                <a:latin typeface="Candara"/>
                <a:cs typeface="Candara"/>
              </a:rPr>
              <a:t>DONANTES</a:t>
            </a:r>
          </a:p>
          <a:p>
            <a:pPr algn="ctr"/>
            <a:r>
              <a:rPr lang="de-DE" sz="1200" b="1" dirty="0">
                <a:solidFill>
                  <a:srgbClr val="FFFFFF"/>
                </a:solidFill>
                <a:latin typeface="Candara"/>
                <a:cs typeface="Candara"/>
              </a:rPr>
              <a:t>EFECTIVOS</a:t>
            </a:r>
          </a:p>
        </p:txBody>
      </p:sp>
      <p:cxnSp>
        <p:nvCxnSpPr>
          <p:cNvPr id="70" name="Conector recto de flecha 69"/>
          <p:cNvCxnSpPr/>
          <p:nvPr/>
        </p:nvCxnSpPr>
        <p:spPr>
          <a:xfrm>
            <a:off x="7618735" y="3636821"/>
            <a:ext cx="278091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 flipV="1">
            <a:off x="3157590" y="2144596"/>
            <a:ext cx="0" cy="1485187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/>
          <p:nvPr/>
        </p:nvCxnSpPr>
        <p:spPr>
          <a:xfrm flipV="1">
            <a:off x="4823132" y="2144596"/>
            <a:ext cx="0" cy="1485187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ángulo redondeado 74"/>
          <p:cNvSpPr/>
          <p:nvPr/>
        </p:nvSpPr>
        <p:spPr>
          <a:xfrm>
            <a:off x="3199230" y="4441878"/>
            <a:ext cx="1909054" cy="360688"/>
          </a:xfrm>
          <a:prstGeom prst="roundRect">
            <a:avLst>
              <a:gd name="adj" fmla="val 6462"/>
            </a:avLst>
          </a:prstGeom>
          <a:solidFill>
            <a:srgbClr val="B31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>
                <a:solidFill>
                  <a:srgbClr val="FFFFFF"/>
                </a:solidFill>
                <a:latin typeface="Candara"/>
                <a:cs typeface="Candara"/>
              </a:rPr>
              <a:t>Mantenimiento</a:t>
            </a:r>
            <a:endParaRPr lang="de-DE" sz="1200" b="1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cxnSp>
        <p:nvCxnSpPr>
          <p:cNvPr id="77" name="Conector angular 76"/>
          <p:cNvCxnSpPr/>
          <p:nvPr/>
        </p:nvCxnSpPr>
        <p:spPr>
          <a:xfrm>
            <a:off x="1935563" y="3657840"/>
            <a:ext cx="1222027" cy="992044"/>
          </a:xfrm>
          <a:prstGeom prst="bentConnector3">
            <a:avLst>
              <a:gd name="adj1" fmla="val -542"/>
            </a:avLst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/>
          <p:nvPr/>
        </p:nvCxnSpPr>
        <p:spPr>
          <a:xfrm flipV="1">
            <a:off x="4858666" y="3654122"/>
            <a:ext cx="1623069" cy="995762"/>
          </a:xfrm>
          <a:prstGeom prst="bentConnector3">
            <a:avLst>
              <a:gd name="adj1" fmla="val 100881"/>
            </a:avLst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ctágono 2">
            <a:extLst>
              <a:ext uri="{FF2B5EF4-FFF2-40B4-BE49-F238E27FC236}">
                <a16:creationId xmlns:a16="http://schemas.microsoft.com/office/drawing/2014/main" id="{F52B1710-1387-4909-B567-82A70ABDC8E7}"/>
              </a:ext>
            </a:extLst>
          </p:cNvPr>
          <p:cNvSpPr/>
          <p:nvPr/>
        </p:nvSpPr>
        <p:spPr>
          <a:xfrm>
            <a:off x="6779138" y="892275"/>
            <a:ext cx="2148951" cy="1918622"/>
          </a:xfrm>
          <a:prstGeom prst="oct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La mayoría de los centros no alerta oportunamente</a:t>
            </a:r>
          </a:p>
        </p:txBody>
      </p:sp>
    </p:spTree>
    <p:extLst>
      <p:ext uri="{BB962C8B-B14F-4D97-AF65-F5344CB8AC3E}">
        <p14:creationId xmlns:p14="http://schemas.microsoft.com/office/powerpoint/2010/main" val="42141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4"/>
          <p:cNvSpPr>
            <a:spLocks noGrp="1"/>
          </p:cNvSpPr>
          <p:nvPr>
            <p:ph sz="quarter" idx="12"/>
          </p:nvPr>
        </p:nvSpPr>
        <p:spPr>
          <a:xfrm>
            <a:off x="255016" y="9775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pt-BR" sz="2200" dirty="0">
                <a:solidFill>
                  <a:srgbClr val="376092"/>
                </a:solidFill>
                <a:latin typeface="Candara" panose="020E0502030303020204" pitchFamily="34" charset="0"/>
              </a:rPr>
              <a:t>Etapas dentro del </a:t>
            </a:r>
            <a:r>
              <a:rPr lang="pt-BR" sz="2200" dirty="0" err="1">
                <a:solidFill>
                  <a:srgbClr val="376092"/>
                </a:solidFill>
                <a:latin typeface="Candara" panose="020E0502030303020204" pitchFamily="34" charset="0"/>
              </a:rPr>
              <a:t>proceso</a:t>
            </a:r>
            <a:r>
              <a:rPr lang="pt-BR" sz="2200" dirty="0">
                <a:solidFill>
                  <a:srgbClr val="376092"/>
                </a:solidFill>
                <a:latin typeface="Candara" panose="020E0502030303020204" pitchFamily="34" charset="0"/>
              </a:rPr>
              <a:t> de </a:t>
            </a:r>
            <a:r>
              <a:rPr lang="pt-BR" sz="2200" dirty="0" err="1">
                <a:solidFill>
                  <a:srgbClr val="376092"/>
                </a:solidFill>
                <a:latin typeface="Candara" panose="020E0502030303020204" pitchFamily="34" charset="0"/>
              </a:rPr>
              <a:t>donación</a:t>
            </a:r>
            <a:endParaRPr lang="es-ES_tradn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32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511079" y="1259953"/>
            <a:ext cx="5386414" cy="1613259"/>
          </a:xfrm>
          <a:prstGeom prst="roundRect">
            <a:avLst>
              <a:gd name="adj" fmla="val 64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831142" y="3040169"/>
            <a:ext cx="1044581" cy="32579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>
                <a:solidFill>
                  <a:srgbClr val="2F5778"/>
                </a:solidFill>
                <a:latin typeface="Candara"/>
                <a:cs typeface="Candara"/>
              </a:rPr>
              <a:t>Identificación</a:t>
            </a:r>
            <a:endParaRPr lang="es-ES" sz="105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825976" y="3664386"/>
            <a:ext cx="1049746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>
                <a:solidFill>
                  <a:srgbClr val="2F5778"/>
                </a:solidFill>
                <a:latin typeface="Candara"/>
                <a:cs typeface="Candara"/>
              </a:rPr>
              <a:t>Registro </a:t>
            </a:r>
            <a:br>
              <a:rPr lang="es-CL" sz="1050" b="1" dirty="0">
                <a:solidFill>
                  <a:srgbClr val="2F5778"/>
                </a:solidFill>
                <a:latin typeface="Candara"/>
                <a:cs typeface="Candara"/>
              </a:rPr>
            </a:br>
            <a:r>
              <a:rPr lang="es-CL" sz="1050" b="1" dirty="0">
                <a:solidFill>
                  <a:srgbClr val="2F5778"/>
                </a:solidFill>
                <a:latin typeface="Candara"/>
                <a:cs typeface="Candara"/>
              </a:rPr>
              <a:t>No Donantes</a:t>
            </a:r>
            <a:endParaRPr lang="es-ES" sz="105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3409517" y="3661292"/>
            <a:ext cx="1190211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rgbClr val="2F5778"/>
                </a:solidFill>
                <a:latin typeface="Candara"/>
                <a:cs typeface="Candara"/>
              </a:rPr>
              <a:t>Confirmación y declaración legal</a:t>
            </a:r>
          </a:p>
          <a:p>
            <a:pPr algn="ctr"/>
            <a:r>
              <a:rPr lang="es-ES_tradnl" sz="1050" b="1" dirty="0">
                <a:solidFill>
                  <a:srgbClr val="2F5778"/>
                </a:solidFill>
                <a:latin typeface="Candara"/>
                <a:cs typeface="Candara"/>
              </a:rPr>
              <a:t>de ME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4841685" y="3661292"/>
            <a:ext cx="1265312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rgbClr val="2F5778"/>
                </a:solidFill>
                <a:latin typeface="Candara"/>
                <a:cs typeface="Candara"/>
              </a:rPr>
              <a:t>Consentimiento</a:t>
            </a:r>
          </a:p>
          <a:p>
            <a:pPr algn="ctr"/>
            <a:r>
              <a:rPr lang="es-ES_tradnl" sz="1050" b="1" dirty="0">
                <a:solidFill>
                  <a:srgbClr val="2F5778"/>
                </a:solidFill>
                <a:latin typeface="Candara"/>
                <a:cs typeface="Candara"/>
              </a:rPr>
              <a:t>de la donación de órganos y tejidos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6349793" y="3661292"/>
            <a:ext cx="861036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rgbClr val="2F5778"/>
                </a:solidFill>
                <a:latin typeface="Candara"/>
                <a:cs typeface="Candara"/>
              </a:rPr>
              <a:t>Rescate de órganos y tejidos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620093" y="1395624"/>
            <a:ext cx="1497586" cy="59167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 Pacientes con daño cerebral severo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2638305" y="1830300"/>
            <a:ext cx="1298965" cy="59167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Posible ME sin contraindicaciones médicas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4057089" y="1830300"/>
            <a:ext cx="1298965" cy="59167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ME confirmada sin contraindicaciones médicas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620093" y="2316787"/>
            <a:ext cx="1497586" cy="410682"/>
          </a:xfrm>
          <a:prstGeom prst="roundRect">
            <a:avLst>
              <a:gd name="adj" fmla="val 646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Posible Muerte Encefálica (ME)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364729" y="1987296"/>
            <a:ext cx="0" cy="301832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1350849" y="2727469"/>
            <a:ext cx="0" cy="298425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1875722" y="3961877"/>
            <a:ext cx="241957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>
            <a:off x="4599728" y="3963208"/>
            <a:ext cx="241957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6107835" y="3963208"/>
            <a:ext cx="241957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ángulo redondeado 68"/>
          <p:cNvSpPr/>
          <p:nvPr/>
        </p:nvSpPr>
        <p:spPr>
          <a:xfrm>
            <a:off x="7452753" y="3661292"/>
            <a:ext cx="861036" cy="591672"/>
          </a:xfrm>
          <a:prstGeom prst="roundRect">
            <a:avLst>
              <a:gd name="adj" fmla="val 64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rgbClr val="FFFFFF"/>
                </a:solidFill>
                <a:latin typeface="Candara"/>
                <a:cs typeface="Candara"/>
              </a:rPr>
              <a:t>DONANTES</a:t>
            </a:r>
          </a:p>
          <a:p>
            <a:pPr algn="ctr"/>
            <a:r>
              <a:rPr lang="de-DE" sz="1050" b="1" dirty="0">
                <a:solidFill>
                  <a:srgbClr val="FFFFFF"/>
                </a:solidFill>
                <a:latin typeface="Candara"/>
                <a:cs typeface="Candara"/>
              </a:rPr>
              <a:t>EFECTIVOS</a:t>
            </a:r>
          </a:p>
        </p:txBody>
      </p:sp>
      <p:cxnSp>
        <p:nvCxnSpPr>
          <p:cNvPr id="70" name="Conector recto de flecha 69"/>
          <p:cNvCxnSpPr/>
          <p:nvPr/>
        </p:nvCxnSpPr>
        <p:spPr>
          <a:xfrm>
            <a:off x="7210796" y="3963208"/>
            <a:ext cx="241957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 flipV="1">
            <a:off x="3287724" y="2421974"/>
            <a:ext cx="0" cy="1539903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/>
          <p:nvPr/>
        </p:nvCxnSpPr>
        <p:spPr>
          <a:xfrm flipV="1">
            <a:off x="4695215" y="2421973"/>
            <a:ext cx="0" cy="1539904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ángulo redondeado 74"/>
          <p:cNvSpPr/>
          <p:nvPr/>
        </p:nvSpPr>
        <p:spPr>
          <a:xfrm>
            <a:off x="3088001" y="4648607"/>
            <a:ext cx="1661001" cy="313822"/>
          </a:xfrm>
          <a:prstGeom prst="roundRect">
            <a:avLst>
              <a:gd name="adj" fmla="val 6462"/>
            </a:avLst>
          </a:prstGeom>
          <a:solidFill>
            <a:srgbClr val="B31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err="1">
                <a:solidFill>
                  <a:srgbClr val="FFFFFF"/>
                </a:solidFill>
                <a:latin typeface="Candara"/>
                <a:cs typeface="Candara"/>
              </a:rPr>
              <a:t>Mantenimiento</a:t>
            </a:r>
            <a:endParaRPr lang="de-DE" sz="1050" b="1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cxnSp>
        <p:nvCxnSpPr>
          <p:cNvPr id="77" name="Conector angular 76"/>
          <p:cNvCxnSpPr/>
          <p:nvPr/>
        </p:nvCxnSpPr>
        <p:spPr>
          <a:xfrm>
            <a:off x="1988529" y="3966443"/>
            <a:ext cx="1063243" cy="863143"/>
          </a:xfrm>
          <a:prstGeom prst="bentConnector3">
            <a:avLst>
              <a:gd name="adj1" fmla="val -542"/>
            </a:avLst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/>
          <p:nvPr/>
        </p:nvCxnSpPr>
        <p:spPr>
          <a:xfrm flipV="1">
            <a:off x="4749002" y="3963208"/>
            <a:ext cx="1467893" cy="866378"/>
          </a:xfrm>
          <a:prstGeom prst="bentConnector3">
            <a:avLst>
              <a:gd name="adj1" fmla="val 99168"/>
            </a:avLst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27"/>
          <p:cNvSpPr/>
          <p:nvPr/>
        </p:nvSpPr>
        <p:spPr>
          <a:xfrm>
            <a:off x="620093" y="730741"/>
            <a:ext cx="1497586" cy="591672"/>
          </a:xfrm>
          <a:prstGeom prst="roundRect">
            <a:avLst>
              <a:gd name="adj" fmla="val 6462"/>
            </a:avLst>
          </a:prstGeom>
          <a:solidFill>
            <a:srgbClr val="B31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NOTIFICACIÓN</a:t>
            </a:r>
          </a:p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POSIBLE DONANTE</a:t>
            </a:r>
          </a:p>
          <a:p>
            <a:pPr algn="ctr"/>
            <a:r>
              <a:rPr lang="es-ES_tradnl" sz="1050" b="1" dirty="0">
                <a:solidFill>
                  <a:schemeClr val="bg1"/>
                </a:solidFill>
                <a:latin typeface="Candara"/>
                <a:cs typeface="Candara"/>
              </a:rPr>
              <a:t>(EAR-BSC)</a:t>
            </a: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350849" y="3365961"/>
            <a:ext cx="0" cy="298425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1350849" y="4256058"/>
            <a:ext cx="0" cy="298425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ángulo redondeado 35"/>
          <p:cNvSpPr/>
          <p:nvPr/>
        </p:nvSpPr>
        <p:spPr>
          <a:xfrm>
            <a:off x="1166229" y="4540997"/>
            <a:ext cx="374408" cy="275450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>
                <a:solidFill>
                  <a:srgbClr val="2F5778"/>
                </a:solidFill>
                <a:latin typeface="Candara"/>
                <a:cs typeface="Candara"/>
              </a:rPr>
              <a:t>Sí</a:t>
            </a:r>
            <a:endParaRPr lang="es-ES" sz="105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2117814" y="3664386"/>
            <a:ext cx="1049746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>
                <a:solidFill>
                  <a:srgbClr val="2F5778"/>
                </a:solidFill>
                <a:latin typeface="Candara"/>
                <a:cs typeface="Candara"/>
              </a:rPr>
              <a:t>Evaluación</a:t>
            </a:r>
            <a:endParaRPr lang="es-ES" sz="105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>
            <a:off x="3167560" y="3961877"/>
            <a:ext cx="241957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V="1">
            <a:off x="7883953" y="3136936"/>
            <a:ext cx="0" cy="524357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ángulo redondeado 57"/>
          <p:cNvSpPr/>
          <p:nvPr/>
        </p:nvSpPr>
        <p:spPr>
          <a:xfrm>
            <a:off x="7320855" y="2545264"/>
            <a:ext cx="1124832" cy="591672"/>
          </a:xfrm>
          <a:prstGeom prst="roundRect">
            <a:avLst>
              <a:gd name="adj" fmla="val 6462"/>
            </a:avLst>
          </a:prstGeom>
          <a:solidFill>
            <a:srgbClr val="B31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b="1" dirty="0">
                <a:solidFill>
                  <a:schemeClr val="bg1"/>
                </a:solidFill>
              </a:rPr>
              <a:t>TASA DE DONANTES</a:t>
            </a:r>
          </a:p>
          <a:p>
            <a:pPr algn="ctr"/>
            <a:r>
              <a:rPr lang="es-CL" sz="1050" b="1" dirty="0">
                <a:solidFill>
                  <a:schemeClr val="bg1"/>
                </a:solidFill>
              </a:rPr>
              <a:t>COMGES 14</a:t>
            </a:r>
          </a:p>
        </p:txBody>
      </p:sp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D7447F5C-A0ED-4F4E-A811-110B5D16978C}"/>
              </a:ext>
            </a:extLst>
          </p:cNvPr>
          <p:cNvSpPr/>
          <p:nvPr/>
        </p:nvSpPr>
        <p:spPr>
          <a:xfrm rot="20111213">
            <a:off x="1374070" y="3228051"/>
            <a:ext cx="4942114" cy="788080"/>
          </a:xfrm>
          <a:prstGeom prst="leftArrow">
            <a:avLst>
              <a:gd name="adj1" fmla="val 69338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El problema #1</a:t>
            </a:r>
          </a:p>
        </p:txBody>
      </p:sp>
      <p:sp>
        <p:nvSpPr>
          <p:cNvPr id="40" name="Flecha: hacia la izquierda 39">
            <a:extLst>
              <a:ext uri="{FF2B5EF4-FFF2-40B4-BE49-F238E27FC236}">
                <a16:creationId xmlns:a16="http://schemas.microsoft.com/office/drawing/2014/main" id="{4E17EAE3-2E13-48E3-B197-30C7B6F6BD76}"/>
              </a:ext>
            </a:extLst>
          </p:cNvPr>
          <p:cNvSpPr/>
          <p:nvPr/>
        </p:nvSpPr>
        <p:spPr>
          <a:xfrm>
            <a:off x="4821756" y="4373556"/>
            <a:ext cx="4001171" cy="788080"/>
          </a:xfrm>
          <a:prstGeom prst="leftArrow">
            <a:avLst>
              <a:gd name="adj1" fmla="val 69338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El problema #2</a:t>
            </a:r>
          </a:p>
        </p:txBody>
      </p:sp>
    </p:spTree>
    <p:extLst>
      <p:ext uri="{BB962C8B-B14F-4D97-AF65-F5344CB8AC3E}">
        <p14:creationId xmlns:p14="http://schemas.microsoft.com/office/powerpoint/2010/main" val="33075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055ADD8-49A3-384B-9DC2-1FDE69A7B49E}"/>
              </a:ext>
            </a:extLst>
          </p:cNvPr>
          <p:cNvSpPr txBox="1"/>
          <p:nvPr/>
        </p:nvSpPr>
        <p:spPr>
          <a:xfrm>
            <a:off x="1468186" y="2165518"/>
            <a:ext cx="166121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Candara"/>
                <a:cs typeface="Candara"/>
              </a:rPr>
              <a:t>NOTIFICACIÓN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505648" y="1379780"/>
            <a:ext cx="13679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Candara"/>
                <a:cs typeface="Candara"/>
              </a:rPr>
              <a:t>BSC Indicador 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andara"/>
                <a:cs typeface="Candara"/>
              </a:rPr>
              <a:t>C 3.1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2"/>
          </p:nvPr>
        </p:nvSpPr>
        <p:spPr>
          <a:xfrm>
            <a:off x="298333" y="167532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›› </a:t>
            </a:r>
            <a:r>
              <a:rPr lang="es-CL" dirty="0">
                <a:solidFill>
                  <a:srgbClr val="376092"/>
                </a:solidFill>
                <a:latin typeface="Candara" panose="020E0502030303020204" pitchFamily="34" charset="0"/>
              </a:rPr>
              <a:t>INDICADORES AUTOGESTIÓN EAR- METAS SANITARIAS / COMGES 14 SS</a:t>
            </a:r>
          </a:p>
          <a:p>
            <a:pPr>
              <a:spcBef>
                <a:spcPts val="0"/>
              </a:spcBef>
            </a:pPr>
            <a:endParaRPr lang="es-ES_tradn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32" name="10 Conector recto"/>
          <p:cNvCxnSpPr/>
          <p:nvPr/>
        </p:nvCxnSpPr>
        <p:spPr>
          <a:xfrm>
            <a:off x="240418" y="617221"/>
            <a:ext cx="8687671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2703826" y="1379780"/>
            <a:ext cx="13679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andara"/>
                <a:cs typeface="Candara"/>
              </a:rPr>
              <a:t>Metas Sanitarias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  <a:latin typeface="Candara"/>
                <a:cs typeface="Candara"/>
              </a:rPr>
              <a:t>Ley 20.707</a:t>
            </a:r>
          </a:p>
        </p:txBody>
      </p:sp>
      <p:cxnSp>
        <p:nvCxnSpPr>
          <p:cNvPr id="37" name="Conector angular 36">
            <a:extLst>
              <a:ext uri="{FF2B5EF4-FFF2-40B4-BE49-F238E27FC236}">
                <a16:creationId xmlns:a16="http://schemas.microsoft.com/office/drawing/2014/main" id="{15B1FD0D-0EBB-E246-BEBD-12C18D98646C}"/>
              </a:ext>
            </a:extLst>
          </p:cNvPr>
          <p:cNvCxnSpPr>
            <a:stCxn id="9" idx="1"/>
          </p:cNvCxnSpPr>
          <p:nvPr/>
        </p:nvCxnSpPr>
        <p:spPr>
          <a:xfrm rot="10800000">
            <a:off x="1188136" y="1903001"/>
            <a:ext cx="280051" cy="416407"/>
          </a:xfrm>
          <a:prstGeom prst="bentConnector2">
            <a:avLst/>
          </a:prstGeom>
          <a:ln w="19050" cmpd="sng">
            <a:solidFill>
              <a:srgbClr val="B317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>
            <a:extLst>
              <a:ext uri="{FF2B5EF4-FFF2-40B4-BE49-F238E27FC236}">
                <a16:creationId xmlns:a16="http://schemas.microsoft.com/office/drawing/2014/main" id="{15B1FD0D-0EBB-E246-BEBD-12C18D98646C}"/>
              </a:ext>
            </a:extLst>
          </p:cNvPr>
          <p:cNvCxnSpPr>
            <a:stCxn id="9" idx="3"/>
          </p:cNvCxnSpPr>
          <p:nvPr/>
        </p:nvCxnSpPr>
        <p:spPr>
          <a:xfrm flipV="1">
            <a:off x="3129400" y="1903002"/>
            <a:ext cx="257408" cy="416405"/>
          </a:xfrm>
          <a:prstGeom prst="bentConnector2">
            <a:avLst/>
          </a:prstGeom>
          <a:ln w="19050" cmpd="sng">
            <a:solidFill>
              <a:srgbClr val="B317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V="1">
            <a:off x="2294656" y="2473295"/>
            <a:ext cx="0" cy="413798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redondeado 46"/>
          <p:cNvSpPr/>
          <p:nvPr/>
        </p:nvSpPr>
        <p:spPr>
          <a:xfrm>
            <a:off x="1769783" y="2887093"/>
            <a:ext cx="1049746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2F5778"/>
                </a:solidFill>
                <a:latin typeface="Candara"/>
                <a:cs typeface="Candara"/>
              </a:rPr>
              <a:t>Posible donante</a:t>
            </a:r>
            <a:endParaRPr lang="es-ES" sz="14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2819529" y="3185518"/>
            <a:ext cx="641293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3460822" y="2887093"/>
            <a:ext cx="1049746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2F5778"/>
                </a:solidFill>
                <a:latin typeface="Candara"/>
                <a:cs typeface="Candara"/>
              </a:rPr>
              <a:t>Potencial donante</a:t>
            </a:r>
            <a:endParaRPr lang="es-ES" sz="14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4510568" y="3185518"/>
            <a:ext cx="641293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5151861" y="2319408"/>
            <a:ext cx="1049746" cy="2206865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2F5778"/>
                </a:solidFill>
                <a:latin typeface="Candara"/>
                <a:cs typeface="Candara"/>
              </a:rPr>
              <a:t>Evaluación de salud del potencial donante y riesgo para receptores</a:t>
            </a:r>
            <a:endParaRPr lang="es-ES" sz="14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6202975" y="3185518"/>
            <a:ext cx="641293" cy="0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52"/>
          <p:cNvSpPr/>
          <p:nvPr/>
        </p:nvSpPr>
        <p:spPr>
          <a:xfrm>
            <a:off x="6844268" y="2887093"/>
            <a:ext cx="1049746" cy="591672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2F5778"/>
                </a:solidFill>
                <a:latin typeface="Candara"/>
                <a:cs typeface="Candara"/>
              </a:rPr>
              <a:t>Donante efectivo</a:t>
            </a:r>
            <a:endParaRPr lang="es-ES" sz="1400" dirty="0">
              <a:solidFill>
                <a:srgbClr val="2F5778"/>
              </a:solidFill>
              <a:latin typeface="Candara"/>
              <a:cs typeface="Candara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6687248" y="1379780"/>
            <a:ext cx="13679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mr-IN" sz="1400" dirty="0">
                <a:solidFill>
                  <a:schemeClr val="bg1"/>
                </a:solidFill>
                <a:latin typeface="Candara"/>
                <a:cs typeface="Candara"/>
              </a:rPr>
              <a:t>COMGES 14</a:t>
            </a:r>
          </a:p>
          <a:p>
            <a:pPr algn="ctr"/>
            <a:r>
              <a:rPr lang="mr-IN" sz="1400" dirty="0">
                <a:solidFill>
                  <a:schemeClr val="bg1"/>
                </a:solidFill>
                <a:latin typeface="Candara"/>
                <a:cs typeface="Candara"/>
              </a:rPr>
              <a:t>(SS)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055ADD8-49A3-384B-9DC2-1FDE69A7B49E}"/>
              </a:ext>
            </a:extLst>
          </p:cNvPr>
          <p:cNvSpPr txBox="1"/>
          <p:nvPr/>
        </p:nvSpPr>
        <p:spPr>
          <a:xfrm>
            <a:off x="6545483" y="2165518"/>
            <a:ext cx="166121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Candara"/>
                <a:cs typeface="Candara"/>
              </a:rPr>
              <a:t>TASA DONANTES</a:t>
            </a:r>
          </a:p>
        </p:txBody>
      </p:sp>
      <p:cxnSp>
        <p:nvCxnSpPr>
          <p:cNvPr id="56" name="Conector recto de flecha 55"/>
          <p:cNvCxnSpPr>
            <a:endCxn id="54" idx="2"/>
          </p:cNvCxnSpPr>
          <p:nvPr/>
        </p:nvCxnSpPr>
        <p:spPr>
          <a:xfrm flipV="1">
            <a:off x="7367620" y="1903000"/>
            <a:ext cx="3624" cy="262518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>
            <a:stCxn id="53" idx="0"/>
          </p:cNvCxnSpPr>
          <p:nvPr/>
        </p:nvCxnSpPr>
        <p:spPr>
          <a:xfrm flipV="1">
            <a:off x="7369141" y="2473295"/>
            <a:ext cx="2103" cy="413798"/>
          </a:xfrm>
          <a:prstGeom prst="straightConnector1">
            <a:avLst/>
          </a:prstGeom>
          <a:ln w="19050" cmpd="sng">
            <a:solidFill>
              <a:srgbClr val="B3172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ángulo redondeado 57"/>
          <p:cNvSpPr/>
          <p:nvPr/>
        </p:nvSpPr>
        <p:spPr>
          <a:xfrm>
            <a:off x="1397023" y="3615806"/>
            <a:ext cx="1795266" cy="1242283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GCS≤ 7 secundario a diagnóstico de daño neurológico grave, entre los 6 meses y los 75 años, fuera  de alcance neuroquirúrgico</a:t>
            </a:r>
          </a:p>
        </p:txBody>
      </p:sp>
      <p:sp>
        <p:nvSpPr>
          <p:cNvPr id="59" name="Rectángulo redondeado 58"/>
          <p:cNvSpPr/>
          <p:nvPr/>
        </p:nvSpPr>
        <p:spPr>
          <a:xfrm>
            <a:off x="3305458" y="3615806"/>
            <a:ext cx="1365000" cy="811995"/>
          </a:xfrm>
          <a:prstGeom prst="roundRect">
            <a:avLst>
              <a:gd name="adj" fmla="val 6462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Posible Donante al que se le certificó Muerte</a:t>
            </a:r>
          </a:p>
          <a:p>
            <a:pPr algn="ctr"/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Encefálica</a:t>
            </a:r>
          </a:p>
        </p:txBody>
      </p:sp>
      <p:sp>
        <p:nvSpPr>
          <p:cNvPr id="3" name="Globo: línea doblada 2">
            <a:extLst>
              <a:ext uri="{FF2B5EF4-FFF2-40B4-BE49-F238E27FC236}">
                <a16:creationId xmlns:a16="http://schemas.microsoft.com/office/drawing/2014/main" id="{8C0C4712-B510-425D-ADDD-10A16425D37B}"/>
              </a:ext>
            </a:extLst>
          </p:cNvPr>
          <p:cNvSpPr/>
          <p:nvPr/>
        </p:nvSpPr>
        <p:spPr>
          <a:xfrm>
            <a:off x="6545483" y="3887075"/>
            <a:ext cx="1661214" cy="1026315"/>
          </a:xfrm>
          <a:prstGeom prst="borderCallout2">
            <a:avLst>
              <a:gd name="adj1" fmla="val -869"/>
              <a:gd name="adj2" fmla="val 49149"/>
              <a:gd name="adj3" fmla="val -50572"/>
              <a:gd name="adj4" fmla="val 1946"/>
              <a:gd name="adj5" fmla="val -50486"/>
              <a:gd name="adj6" fmla="val -205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La voluntad de ser donante no basta para trasplantar</a:t>
            </a:r>
          </a:p>
        </p:txBody>
      </p:sp>
    </p:spTree>
    <p:extLst>
      <p:ext uri="{BB962C8B-B14F-4D97-AF65-F5344CB8AC3E}">
        <p14:creationId xmlns:p14="http://schemas.microsoft.com/office/powerpoint/2010/main" val="25722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13" y="1112412"/>
            <a:ext cx="850774" cy="85077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84" y="1112412"/>
            <a:ext cx="850774" cy="850774"/>
          </a:xfrm>
          <a:prstGeom prst="rect">
            <a:avLst/>
          </a:prstGeom>
        </p:spPr>
      </p:pic>
      <p:pic>
        <p:nvPicPr>
          <p:cNvPr id="2" name="Imagen 1" descr="donac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26" y="1112412"/>
            <a:ext cx="850774" cy="850774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1971760" y="282156"/>
            <a:ext cx="517966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Candara"/>
                <a:cs typeface="Candara"/>
              </a:rPr>
              <a:t>Coordinación Nacional de </a:t>
            </a:r>
            <a:r>
              <a:rPr lang="es-ES_tradnl" b="1" dirty="0" err="1">
                <a:solidFill>
                  <a:schemeClr val="bg1"/>
                </a:solidFill>
                <a:latin typeface="Candara"/>
                <a:cs typeface="Candara"/>
              </a:rPr>
              <a:t>Procuramiento</a:t>
            </a:r>
            <a:r>
              <a:rPr lang="es-ES_tradnl" b="1" dirty="0">
                <a:solidFill>
                  <a:schemeClr val="bg1"/>
                </a:solidFill>
                <a:latin typeface="Candara"/>
                <a:cs typeface="Candara"/>
              </a:rPr>
              <a:t> y Trasplante (CNPT)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364794" y="2588670"/>
            <a:ext cx="2543380" cy="2012634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t"/>
          <a:lstStyle/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Difusión 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Educación 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Campañas  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Alianzas con Organizaciones públicas y privadas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Educación y acompañamiento de equipo de salud 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055ADD8-49A3-384B-9DC2-1FDE69A7B49E}"/>
              </a:ext>
            </a:extLst>
          </p:cNvPr>
          <p:cNvSpPr txBox="1"/>
          <p:nvPr/>
        </p:nvSpPr>
        <p:spPr>
          <a:xfrm>
            <a:off x="3300310" y="1839334"/>
            <a:ext cx="254338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Candara"/>
                <a:cs typeface="Candara"/>
              </a:rPr>
              <a:t>PROCURAMIENTO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55ADD8-49A3-384B-9DC2-1FDE69A7B49E}"/>
              </a:ext>
            </a:extLst>
          </p:cNvPr>
          <p:cNvSpPr txBox="1"/>
          <p:nvPr/>
        </p:nvSpPr>
        <p:spPr>
          <a:xfrm>
            <a:off x="364794" y="1839334"/>
            <a:ext cx="254338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Candara"/>
                <a:cs typeface="Candara"/>
              </a:rPr>
              <a:t>DONACIÓN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055ADD8-49A3-384B-9DC2-1FDE69A7B49E}"/>
              </a:ext>
            </a:extLst>
          </p:cNvPr>
          <p:cNvSpPr txBox="1"/>
          <p:nvPr/>
        </p:nvSpPr>
        <p:spPr>
          <a:xfrm>
            <a:off x="6215009" y="1839334"/>
            <a:ext cx="254338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Candara"/>
                <a:cs typeface="Candara"/>
              </a:rPr>
              <a:t>TRASPLANTE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364794" y="2207772"/>
            <a:ext cx="839359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Candara"/>
                <a:cs typeface="Candara"/>
              </a:rPr>
              <a:t>Órganos y Tejidos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3311176" y="2588670"/>
            <a:ext cx="2543380" cy="2012634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t"/>
          <a:lstStyle/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Identificación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Notificación/ Pesquisa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Mantención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Certificación de Muerte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Entrevista donación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Oferta / Aceptación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Diseño del Operativo (equipos extractores, desplazamientos) 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Entrega a familiares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6215920" y="2588670"/>
            <a:ext cx="2543380" cy="2012634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t"/>
          <a:lstStyle/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Reuniones con Comités de órganos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Pre Trasplante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Implante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Seguimiento Post </a:t>
            </a:r>
            <a:r>
              <a:rPr lang="es-ES_tradn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Tx</a:t>
            </a: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Tx</a:t>
            </a: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 cruzado / altruista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Donante por afinidad</a:t>
            </a:r>
          </a:p>
          <a:p>
            <a:pPr marL="171450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›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Desarrollo Polos de </a:t>
            </a:r>
            <a:r>
              <a:rPr lang="es-ES_tradn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Tx</a:t>
            </a: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 Regionales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B19FBAD-85C9-4C46-865A-9234C4E290E3}"/>
              </a:ext>
            </a:extLst>
          </p:cNvPr>
          <p:cNvSpPr txBox="1"/>
          <p:nvPr/>
        </p:nvSpPr>
        <p:spPr>
          <a:xfrm>
            <a:off x="364794" y="4679526"/>
            <a:ext cx="8393595" cy="236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18000" bIns="18000" rtlCol="0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Candara"/>
                <a:cs typeface="Candara"/>
              </a:rPr>
              <a:t>Registros / SIDOT / BNT</a:t>
            </a:r>
          </a:p>
        </p:txBody>
      </p:sp>
    </p:spTree>
    <p:extLst>
      <p:ext uri="{BB962C8B-B14F-4D97-AF65-F5344CB8AC3E}">
        <p14:creationId xmlns:p14="http://schemas.microsoft.com/office/powerpoint/2010/main" val="39723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9 Conector recto"/>
          <p:cNvCxnSpPr/>
          <p:nvPr/>
        </p:nvCxnSpPr>
        <p:spPr>
          <a:xfrm>
            <a:off x="392113" y="2030748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0 Conector recto"/>
          <p:cNvCxnSpPr/>
          <p:nvPr/>
        </p:nvCxnSpPr>
        <p:spPr>
          <a:xfrm>
            <a:off x="331788" y="3086100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252056" y="2387084"/>
            <a:ext cx="2639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altLang="es-CL" sz="3200" b="1" dirty="0">
                <a:solidFill>
                  <a:srgbClr val="376092"/>
                </a:solidFill>
                <a:latin typeface="Candara" pitchFamily="34" charset="0"/>
                <a:ea typeface="ヒラギノ角ゴ Pro W3" charset="-128"/>
                <a:cs typeface="Verdana" pitchFamily="34" charset="0"/>
              </a:rPr>
              <a:t>RESULTADOS </a:t>
            </a:r>
            <a:endParaRPr lang="es-CL" altLang="es-CL" sz="3200" dirty="0">
              <a:solidFill>
                <a:srgbClr val="376092"/>
              </a:solidFill>
              <a:latin typeface="Candara" pitchFamily="34" charset="0"/>
              <a:ea typeface="ヒラギノ角ゴ Pro W3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19032</TotalTime>
  <Words>1000</Words>
  <Application>Microsoft Macintosh PowerPoint</Application>
  <PresentationFormat>Presentación en pantalla (16:9)</PresentationFormat>
  <Paragraphs>252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gobCL</vt:lpstr>
      <vt:lpstr>Lucida Grande</vt:lpstr>
      <vt:lpstr>Verdana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Juan Eduardo Sanchez Valenzuela</cp:lastModifiedBy>
  <cp:revision>824</cp:revision>
  <cp:lastPrinted>2019-08-01T14:05:49Z</cp:lastPrinted>
  <dcterms:created xsi:type="dcterms:W3CDTF">2014-07-21T22:48:34Z</dcterms:created>
  <dcterms:modified xsi:type="dcterms:W3CDTF">2019-08-05T04:10:46Z</dcterms:modified>
</cp:coreProperties>
</file>