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3" r:id="rId1"/>
  </p:sldMasterIdLst>
  <p:notesMasterIdLst>
    <p:notesMasterId r:id="rId28"/>
  </p:notesMasterIdLst>
  <p:sldIdLst>
    <p:sldId id="256" r:id="rId2"/>
    <p:sldId id="258" r:id="rId3"/>
    <p:sldId id="300" r:id="rId4"/>
    <p:sldId id="318" r:id="rId5"/>
    <p:sldId id="260" r:id="rId6"/>
    <p:sldId id="304" r:id="rId7"/>
    <p:sldId id="261" r:id="rId8"/>
    <p:sldId id="306" r:id="rId9"/>
    <p:sldId id="307" r:id="rId10"/>
    <p:sldId id="308" r:id="rId11"/>
    <p:sldId id="305" r:id="rId12"/>
    <p:sldId id="301" r:id="rId13"/>
    <p:sldId id="297" r:id="rId14"/>
    <p:sldId id="303" r:id="rId15"/>
    <p:sldId id="263" r:id="rId16"/>
    <p:sldId id="302" r:id="rId17"/>
    <p:sldId id="310" r:id="rId18"/>
    <p:sldId id="309" r:id="rId19"/>
    <p:sldId id="312" r:id="rId20"/>
    <p:sldId id="311" r:id="rId21"/>
    <p:sldId id="313" r:id="rId22"/>
    <p:sldId id="314" r:id="rId23"/>
    <p:sldId id="316" r:id="rId24"/>
    <p:sldId id="315" r:id="rId25"/>
    <p:sldId id="317" r:id="rId26"/>
    <p:sldId id="269" r:id="rId2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Cristi" initials="RC"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111" d="100"/>
          <a:sy n="111" d="100"/>
        </p:scale>
        <p:origin x="-4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6-12T23:09:37.944" idx="3">
    <p:pos x="5196" y="2508"/>
    <p:text>El concepto de morbimortalidad es un concepto complejo que proviene de la ciencia médica y que combina dos subconceptos como la morbilidad y la mortalidad. Podemos comenzar explicando que la morbilidad es la presencia de un determinado tipo de enfermedad en una población. La mortalidad, a su vez, es la estadística sobre las muertes en una población también determinada. Así, juntando ambos subconceptos podemos entender que la idea de morbimortalidad, más específica, significa en otras palabras aquellas enfermedades causantes de la muerte en determinadas poblaciones, espacios y tiempos.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1 Marcador de imagen de diapositiva"/>
          <p:cNvSpPr txBox="1">
            <a:spLocks noGrp="1" noRot="1" noChangeAspect="1"/>
          </p:cNvSpPr>
          <p:nvPr>
            <p:ph type="sldImg"/>
          </p:nvPr>
        </p:nvSpPr>
        <p:spPr>
          <a:xfrm>
            <a:off x="0" y="0"/>
            <a:ext cx="0" cy="0"/>
          </a:xfrm>
          <a:prstGeom prst="rect">
            <a:avLst/>
          </a:prstGeom>
          <a:noFill/>
          <a:ln>
            <a:noFill/>
          </a:ln>
        </p:spPr>
        <p:txBody>
          <a:bodyPr wrap="square" anchor="t"/>
          <a:lstStyle/>
          <a:p>
            <a:endParaRPr dirty="0"/>
          </a:p>
        </p:txBody>
      </p:sp>
      <p:sp>
        <p:nvSpPr>
          <p:cNvPr id="3" name="2 Marcador de notas"/>
          <p:cNvSpPr txBox="1">
            <a:spLocks noGrp="1"/>
          </p:cNvSpPr>
          <p:nvPr>
            <p:ph type="body" idx="1"/>
          </p:nvPr>
        </p:nvSpPr>
        <p:spPr>
          <a:xfrm>
            <a:off x="0" y="0"/>
            <a:ext cx="0" cy="0"/>
          </a:xfrm>
          <a:prstGeom prst="rect">
            <a:avLst/>
          </a:prstGeom>
          <a:noFill/>
          <a:ln>
            <a:noFill/>
          </a:ln>
        </p:spPr>
        <p:txBody>
          <a:bodyPr wrap="square" anchor="t"/>
          <a:lstStyle/>
          <a:p>
            <a:pPr lvl="0"/>
            <a:endParaRPr dirty="0"/>
          </a:p>
        </p:txBody>
      </p:sp>
      <p:sp>
        <p:nvSpPr>
          <p:cNvPr id="4" name="3 Marcador de número de diapositiva"/>
          <p:cNvSpPr txBox="1">
            <a:spLocks noGrp="1"/>
          </p:cNvSpPr>
          <p:nvPr>
            <p:ph type="sldNum" idx="10"/>
          </p:nvPr>
        </p:nvSpPr>
        <p:spPr>
          <a:xfrm>
            <a:off x="0" y="0"/>
            <a:ext cx="0" cy="0"/>
          </a:xfrm>
          <a:prstGeom prst="rect">
            <a:avLst/>
          </a:prstGeom>
          <a:noFill/>
          <a:ln>
            <a:noFill/>
          </a:ln>
        </p:spPr>
        <p:txBody>
          <a:bodyPr wrap="square" anchor="t"/>
          <a:lstStyle>
            <a:lvl1pPr lvl="0">
              <a:defRPr>
                <a:latin typeface="Calibri Light"/>
              </a:defRPr>
            </a:lvl1pPr>
          </a:lstStyle>
          <a:p>
            <a:fld id="{8B38DBA3-52F9-4AF4-A6A4-FA4D7DB2F99C}" type="slidenum">
              <a:rPr/>
              <a:pPr/>
              <a:t>5</a:t>
            </a:fld>
            <a:endParaRPr dirty="0"/>
          </a:p>
        </p:txBody>
      </p:sp>
    </p:spTree>
    <p:extLst>
      <p:ext uri="{BB962C8B-B14F-4D97-AF65-F5344CB8AC3E}">
        <p14:creationId xmlns:p14="http://schemas.microsoft.com/office/powerpoint/2010/main" val="141157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1 Marcador de imagen de diapositiva"/>
          <p:cNvSpPr txBox="1">
            <a:spLocks noGrp="1" noRot="1" noChangeAspect="1"/>
          </p:cNvSpPr>
          <p:nvPr>
            <p:ph type="sldImg"/>
          </p:nvPr>
        </p:nvSpPr>
        <p:spPr>
          <a:xfrm>
            <a:off x="0" y="0"/>
            <a:ext cx="0" cy="0"/>
          </a:xfrm>
          <a:prstGeom prst="rect">
            <a:avLst/>
          </a:prstGeom>
          <a:noFill/>
          <a:ln>
            <a:noFill/>
          </a:ln>
        </p:spPr>
        <p:txBody>
          <a:bodyPr wrap="square" anchor="t"/>
          <a:lstStyle/>
          <a:p>
            <a:endParaRPr dirty="0"/>
          </a:p>
        </p:txBody>
      </p:sp>
      <p:sp>
        <p:nvSpPr>
          <p:cNvPr id="3" name="2 Marcador de notas"/>
          <p:cNvSpPr txBox="1">
            <a:spLocks noGrp="1"/>
          </p:cNvSpPr>
          <p:nvPr>
            <p:ph type="body" idx="1"/>
          </p:nvPr>
        </p:nvSpPr>
        <p:spPr>
          <a:xfrm>
            <a:off x="0" y="0"/>
            <a:ext cx="0" cy="0"/>
          </a:xfrm>
          <a:prstGeom prst="rect">
            <a:avLst/>
          </a:prstGeom>
          <a:noFill/>
          <a:ln>
            <a:noFill/>
          </a:ln>
        </p:spPr>
        <p:txBody>
          <a:bodyPr wrap="square" anchor="t"/>
          <a:lstStyle/>
          <a:p>
            <a:pPr lvl="0"/>
            <a:endParaRPr dirty="0"/>
          </a:p>
        </p:txBody>
      </p:sp>
      <p:sp>
        <p:nvSpPr>
          <p:cNvPr id="4" name="3 Marcador de número de diapositiva"/>
          <p:cNvSpPr txBox="1">
            <a:spLocks noGrp="1"/>
          </p:cNvSpPr>
          <p:nvPr>
            <p:ph type="sldNum" idx="10"/>
          </p:nvPr>
        </p:nvSpPr>
        <p:spPr>
          <a:xfrm>
            <a:off x="0" y="0"/>
            <a:ext cx="0" cy="0"/>
          </a:xfrm>
          <a:prstGeom prst="rect">
            <a:avLst/>
          </a:prstGeom>
          <a:noFill/>
          <a:ln>
            <a:noFill/>
          </a:ln>
        </p:spPr>
        <p:txBody>
          <a:bodyPr wrap="square" anchor="t"/>
          <a:lstStyle>
            <a:lvl1pPr lvl="0">
              <a:defRPr>
                <a:latin typeface="Calibri Light"/>
              </a:defRPr>
            </a:lvl1pPr>
          </a:lstStyle>
          <a:p>
            <a:fld id="{8B38DBA3-52F9-4AF4-A6A4-FA4D7DB2F99C}" type="slidenum">
              <a:rPr/>
              <a:pPr/>
              <a:t>6</a:t>
            </a:fld>
            <a:endParaRPr dirty="0"/>
          </a:p>
        </p:txBody>
      </p:sp>
    </p:spTree>
    <p:extLst>
      <p:ext uri="{BB962C8B-B14F-4D97-AF65-F5344CB8AC3E}">
        <p14:creationId xmlns:p14="http://schemas.microsoft.com/office/powerpoint/2010/main" val="14257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1 Marcador de imagen de diapositiva"/>
          <p:cNvSpPr txBox="1">
            <a:spLocks noGrp="1" noRot="1" noChangeAspect="1"/>
          </p:cNvSpPr>
          <p:nvPr>
            <p:ph type="sldImg"/>
          </p:nvPr>
        </p:nvSpPr>
        <p:spPr>
          <a:xfrm>
            <a:off x="0" y="0"/>
            <a:ext cx="0" cy="0"/>
          </a:xfrm>
          <a:prstGeom prst="rect">
            <a:avLst/>
          </a:prstGeom>
          <a:noFill/>
          <a:ln>
            <a:noFill/>
          </a:ln>
        </p:spPr>
        <p:txBody>
          <a:bodyPr wrap="square" anchor="t"/>
          <a:lstStyle/>
          <a:p>
            <a:endParaRPr dirty="0"/>
          </a:p>
        </p:txBody>
      </p:sp>
      <p:sp>
        <p:nvSpPr>
          <p:cNvPr id="3" name="2 Marcador de notas"/>
          <p:cNvSpPr txBox="1">
            <a:spLocks noGrp="1"/>
          </p:cNvSpPr>
          <p:nvPr>
            <p:ph type="body" idx="1"/>
          </p:nvPr>
        </p:nvSpPr>
        <p:spPr>
          <a:xfrm>
            <a:off x="0" y="0"/>
            <a:ext cx="0" cy="0"/>
          </a:xfrm>
          <a:prstGeom prst="rect">
            <a:avLst/>
          </a:prstGeom>
          <a:noFill/>
          <a:ln>
            <a:noFill/>
          </a:ln>
        </p:spPr>
        <p:txBody>
          <a:bodyPr wrap="square" anchor="t"/>
          <a:lstStyle/>
          <a:p>
            <a:pPr lvl="0"/>
            <a:r>
              <a:rPr lang="es-CL" sz="1200" b="0" i="0" kern="1200" dirty="0" smtClean="0">
                <a:solidFill>
                  <a:schemeClr val="tx1"/>
                </a:solidFill>
                <a:effectLst/>
                <a:latin typeface="+mn-lt"/>
                <a:ea typeface="+mn-ea"/>
                <a:cs typeface="+mn-cs"/>
              </a:rPr>
              <a:t>El concepto de morbimortalidad es un concepto complejo que proviene de la ciencia médica y que combina dos subconceptos como la morbilidad y la mortalidad. Podemos comenzar explicando que la morbilidad es la presencia de un determinado tipo de enfermedad en una población. La mortalidad, a su vez, es la estadística sobre las muertes en una población también determinada. Así, juntando ambos subconceptos podemos entender que la idea de morbimortalidad, más específica, significa en otras palabras aquellas enfermedades causantes de la muerte en determinadas poblaciones, espacios y tiempos.</a:t>
            </a:r>
            <a:r>
              <a:rPr lang="es-CL" dirty="0" smtClean="0"/>
              <a:t/>
            </a:r>
            <a:br>
              <a:rPr lang="es-CL" dirty="0" smtClean="0"/>
            </a:br>
            <a:r>
              <a:rPr lang="es-CL" dirty="0" smtClean="0"/>
              <a:t/>
            </a:r>
            <a:br>
              <a:rPr lang="es-CL" dirty="0" smtClean="0"/>
            </a:br>
            <a:r>
              <a:rPr lang="es-CL" sz="1200" b="0" i="0" kern="1200" dirty="0" smtClean="0">
                <a:solidFill>
                  <a:schemeClr val="tx1"/>
                </a:solidFill>
                <a:effectLst/>
                <a:latin typeface="+mn-lt"/>
                <a:ea typeface="+mn-ea"/>
                <a:cs typeface="+mn-cs"/>
              </a:rPr>
              <a:t>... </a:t>
            </a:r>
            <a:r>
              <a:rPr lang="es-CL" sz="1200" b="0" i="0" kern="1200" dirty="0" err="1" smtClean="0">
                <a:solidFill>
                  <a:schemeClr val="tx1"/>
                </a:solidFill>
                <a:effectLst/>
                <a:latin typeface="+mn-lt"/>
                <a:ea typeface="+mn-ea"/>
                <a:cs typeface="+mn-cs"/>
              </a:rPr>
              <a:t>via</a:t>
            </a:r>
            <a:r>
              <a:rPr lang="es-CL" sz="1200" b="0" i="0" kern="1200" dirty="0" smtClean="0">
                <a:solidFill>
                  <a:schemeClr val="tx1"/>
                </a:solidFill>
                <a:effectLst/>
                <a:latin typeface="+mn-lt"/>
                <a:ea typeface="+mn-ea"/>
                <a:cs typeface="+mn-cs"/>
              </a:rPr>
              <a:t> </a:t>
            </a:r>
            <a:r>
              <a:rPr lang="es-CL" sz="1200" b="0" i="0" kern="1200" dirty="0" err="1" smtClean="0">
                <a:solidFill>
                  <a:schemeClr val="tx1"/>
                </a:solidFill>
                <a:effectLst/>
                <a:latin typeface="+mn-lt"/>
                <a:ea typeface="+mn-ea"/>
                <a:cs typeface="+mn-cs"/>
              </a:rPr>
              <a:t>Definicion</a:t>
            </a:r>
            <a:r>
              <a:rPr lang="es-CL" sz="1200" b="0" i="0" kern="1200" dirty="0" smtClean="0">
                <a:solidFill>
                  <a:schemeClr val="tx1"/>
                </a:solidFill>
                <a:effectLst/>
                <a:latin typeface="+mn-lt"/>
                <a:ea typeface="+mn-ea"/>
                <a:cs typeface="+mn-cs"/>
              </a:rPr>
              <a:t> ABC http://www.definicionabc.com/salud/morbimortalidad.php</a:t>
            </a:r>
            <a:endParaRPr dirty="0"/>
          </a:p>
        </p:txBody>
      </p:sp>
      <p:sp>
        <p:nvSpPr>
          <p:cNvPr id="4" name="3 Marcador de número de diapositiva"/>
          <p:cNvSpPr txBox="1">
            <a:spLocks noGrp="1"/>
          </p:cNvSpPr>
          <p:nvPr>
            <p:ph type="sldNum" idx="10"/>
          </p:nvPr>
        </p:nvSpPr>
        <p:spPr>
          <a:xfrm>
            <a:off x="0" y="0"/>
            <a:ext cx="0" cy="0"/>
          </a:xfrm>
          <a:prstGeom prst="rect">
            <a:avLst/>
          </a:prstGeom>
          <a:noFill/>
          <a:ln>
            <a:noFill/>
          </a:ln>
        </p:spPr>
        <p:txBody>
          <a:bodyPr wrap="square" anchor="t"/>
          <a:lstStyle>
            <a:lvl1pPr lvl="0">
              <a:defRPr>
                <a:latin typeface="Calibri Light"/>
              </a:defRPr>
            </a:lvl1pPr>
          </a:lstStyle>
          <a:p>
            <a:fld id="{8B38DBA3-52F9-4AF4-A6A4-FA4D7DB2F99C}" type="slidenum">
              <a:rPr/>
              <a:pPr/>
              <a:t>7</a:t>
            </a:fld>
            <a:endParaRPr dirty="0"/>
          </a:p>
        </p:txBody>
      </p:sp>
    </p:spTree>
    <p:extLst>
      <p:ext uri="{BB962C8B-B14F-4D97-AF65-F5344CB8AC3E}">
        <p14:creationId xmlns:p14="http://schemas.microsoft.com/office/powerpoint/2010/main" val="3710611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1 Marcador de imagen de diapositiva"/>
          <p:cNvSpPr txBox="1">
            <a:spLocks noGrp="1" noRot="1" noChangeAspect="1"/>
          </p:cNvSpPr>
          <p:nvPr>
            <p:ph type="sldImg"/>
          </p:nvPr>
        </p:nvSpPr>
        <p:spPr>
          <a:xfrm>
            <a:off x="0" y="0"/>
            <a:ext cx="0" cy="0"/>
          </a:xfrm>
          <a:prstGeom prst="rect">
            <a:avLst/>
          </a:prstGeom>
          <a:noFill/>
          <a:ln>
            <a:noFill/>
          </a:ln>
        </p:spPr>
        <p:txBody>
          <a:bodyPr wrap="square" anchor="t"/>
          <a:lstStyle/>
          <a:p>
            <a:endParaRPr dirty="0"/>
          </a:p>
        </p:txBody>
      </p:sp>
      <p:sp>
        <p:nvSpPr>
          <p:cNvPr id="3" name="2 Marcador de notas"/>
          <p:cNvSpPr txBox="1">
            <a:spLocks noGrp="1"/>
          </p:cNvSpPr>
          <p:nvPr>
            <p:ph type="body" idx="1"/>
          </p:nvPr>
        </p:nvSpPr>
        <p:spPr>
          <a:xfrm>
            <a:off x="0" y="0"/>
            <a:ext cx="0" cy="0"/>
          </a:xfrm>
          <a:prstGeom prst="rect">
            <a:avLst/>
          </a:prstGeom>
          <a:noFill/>
          <a:ln>
            <a:noFill/>
          </a:ln>
        </p:spPr>
        <p:txBody>
          <a:bodyPr wrap="square" anchor="t"/>
          <a:lstStyle/>
          <a:p>
            <a:pPr lvl="0"/>
            <a:r>
              <a:rPr lang="es-CL" sz="1200" b="0" i="0" kern="1200" dirty="0" smtClean="0">
                <a:solidFill>
                  <a:schemeClr val="tx1"/>
                </a:solidFill>
                <a:effectLst/>
                <a:latin typeface="+mn-lt"/>
                <a:ea typeface="+mn-ea"/>
                <a:cs typeface="+mn-cs"/>
              </a:rPr>
              <a:t>El concepto de morbimortalidad es un concepto complejo que proviene de la ciencia médica y que combina dos subconceptos como la morbilidad y la mortalidad. Podemos comenzar explicando que la morbilidad es la presencia de un determinado tipo de enfermedad en una población. La mortalidad, a su vez, es la estadística sobre las muertes en una población también determinada. Así, juntando ambos subconceptos podemos entender que la idea de morbimortalidad, más específica, significa en otras palabras aquellas enfermedades causantes de la muerte en determinadas poblaciones, espacios y tiempos.</a:t>
            </a:r>
            <a:r>
              <a:rPr lang="es-CL" dirty="0" smtClean="0"/>
              <a:t/>
            </a:r>
            <a:br>
              <a:rPr lang="es-CL" dirty="0" smtClean="0"/>
            </a:br>
            <a:r>
              <a:rPr lang="es-CL" dirty="0" smtClean="0"/>
              <a:t/>
            </a:r>
            <a:br>
              <a:rPr lang="es-CL" dirty="0" smtClean="0"/>
            </a:br>
            <a:r>
              <a:rPr lang="es-CL" sz="1200" b="0" i="0" kern="1200" dirty="0" smtClean="0">
                <a:solidFill>
                  <a:schemeClr val="tx1"/>
                </a:solidFill>
                <a:effectLst/>
                <a:latin typeface="+mn-lt"/>
                <a:ea typeface="+mn-ea"/>
                <a:cs typeface="+mn-cs"/>
              </a:rPr>
              <a:t>... </a:t>
            </a:r>
            <a:r>
              <a:rPr lang="es-CL" sz="1200" b="0" i="0" kern="1200" dirty="0" err="1" smtClean="0">
                <a:solidFill>
                  <a:schemeClr val="tx1"/>
                </a:solidFill>
                <a:effectLst/>
                <a:latin typeface="+mn-lt"/>
                <a:ea typeface="+mn-ea"/>
                <a:cs typeface="+mn-cs"/>
              </a:rPr>
              <a:t>via</a:t>
            </a:r>
            <a:r>
              <a:rPr lang="es-CL" sz="1200" b="0" i="0" kern="1200" dirty="0" smtClean="0">
                <a:solidFill>
                  <a:schemeClr val="tx1"/>
                </a:solidFill>
                <a:effectLst/>
                <a:latin typeface="+mn-lt"/>
                <a:ea typeface="+mn-ea"/>
                <a:cs typeface="+mn-cs"/>
              </a:rPr>
              <a:t> </a:t>
            </a:r>
            <a:r>
              <a:rPr lang="es-CL" sz="1200" b="0" i="0" kern="1200" dirty="0" err="1" smtClean="0">
                <a:solidFill>
                  <a:schemeClr val="tx1"/>
                </a:solidFill>
                <a:effectLst/>
                <a:latin typeface="+mn-lt"/>
                <a:ea typeface="+mn-ea"/>
                <a:cs typeface="+mn-cs"/>
              </a:rPr>
              <a:t>Definicion</a:t>
            </a:r>
            <a:r>
              <a:rPr lang="es-CL" sz="1200" b="0" i="0" kern="1200" dirty="0" smtClean="0">
                <a:solidFill>
                  <a:schemeClr val="tx1"/>
                </a:solidFill>
                <a:effectLst/>
                <a:latin typeface="+mn-lt"/>
                <a:ea typeface="+mn-ea"/>
                <a:cs typeface="+mn-cs"/>
              </a:rPr>
              <a:t> ABC http://www.definicionabc.com/salud/morbimortalidad.php</a:t>
            </a:r>
            <a:endParaRPr dirty="0"/>
          </a:p>
        </p:txBody>
      </p:sp>
      <p:sp>
        <p:nvSpPr>
          <p:cNvPr id="4" name="3 Marcador de número de diapositiva"/>
          <p:cNvSpPr txBox="1">
            <a:spLocks noGrp="1"/>
          </p:cNvSpPr>
          <p:nvPr>
            <p:ph type="sldNum" idx="10"/>
          </p:nvPr>
        </p:nvSpPr>
        <p:spPr>
          <a:xfrm>
            <a:off x="0" y="0"/>
            <a:ext cx="0" cy="0"/>
          </a:xfrm>
          <a:prstGeom prst="rect">
            <a:avLst/>
          </a:prstGeom>
          <a:noFill/>
          <a:ln>
            <a:noFill/>
          </a:ln>
        </p:spPr>
        <p:txBody>
          <a:bodyPr wrap="square" anchor="t"/>
          <a:lstStyle>
            <a:lvl1pPr lvl="0">
              <a:defRPr>
                <a:latin typeface="Calibri Light"/>
              </a:defRPr>
            </a:lvl1pPr>
          </a:lstStyle>
          <a:p>
            <a:fld id="{8B38DBA3-52F9-4AF4-A6A4-FA4D7DB2F99C}" type="slidenum">
              <a:rPr/>
              <a:pPr/>
              <a:t>8</a:t>
            </a:fld>
            <a:endParaRPr dirty="0"/>
          </a:p>
        </p:txBody>
      </p:sp>
    </p:spTree>
    <p:extLst>
      <p:ext uri="{BB962C8B-B14F-4D97-AF65-F5344CB8AC3E}">
        <p14:creationId xmlns:p14="http://schemas.microsoft.com/office/powerpoint/2010/main" val="2315704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1 Marcador de imagen de diapositiva"/>
          <p:cNvSpPr txBox="1">
            <a:spLocks noGrp="1" noRot="1" noChangeAspect="1"/>
          </p:cNvSpPr>
          <p:nvPr>
            <p:ph type="sldImg"/>
          </p:nvPr>
        </p:nvSpPr>
        <p:spPr>
          <a:xfrm>
            <a:off x="0" y="0"/>
            <a:ext cx="0" cy="0"/>
          </a:xfrm>
          <a:prstGeom prst="rect">
            <a:avLst/>
          </a:prstGeom>
          <a:noFill/>
          <a:ln>
            <a:noFill/>
          </a:ln>
        </p:spPr>
        <p:txBody>
          <a:bodyPr wrap="square" anchor="t"/>
          <a:lstStyle/>
          <a:p>
            <a:endParaRPr dirty="0"/>
          </a:p>
        </p:txBody>
      </p:sp>
      <p:sp>
        <p:nvSpPr>
          <p:cNvPr id="3" name="2 Marcador de notas"/>
          <p:cNvSpPr txBox="1">
            <a:spLocks noGrp="1"/>
          </p:cNvSpPr>
          <p:nvPr>
            <p:ph type="body" idx="1"/>
          </p:nvPr>
        </p:nvSpPr>
        <p:spPr>
          <a:xfrm>
            <a:off x="0" y="0"/>
            <a:ext cx="0" cy="0"/>
          </a:xfrm>
          <a:prstGeom prst="rect">
            <a:avLst/>
          </a:prstGeom>
          <a:noFill/>
          <a:ln>
            <a:noFill/>
          </a:ln>
        </p:spPr>
        <p:txBody>
          <a:bodyPr wrap="square" anchor="t"/>
          <a:lstStyle/>
          <a:p>
            <a:pPr lvl="0"/>
            <a:r>
              <a:rPr lang="es-CL" sz="1200" b="0" i="0" kern="1200" dirty="0" smtClean="0">
                <a:solidFill>
                  <a:schemeClr val="tx1"/>
                </a:solidFill>
                <a:effectLst/>
                <a:latin typeface="+mn-lt"/>
                <a:ea typeface="+mn-ea"/>
                <a:cs typeface="+mn-cs"/>
              </a:rPr>
              <a:t>El concepto de morbimortalidad es un concepto complejo que proviene de la ciencia médica y que combina dos subconceptos como la morbilidad y la mortalidad. Podemos comenzar explicando que la morbilidad es la presencia de un determinado tipo de enfermedad en una población. La mortalidad, a su vez, es la estadística sobre las muertes en una población también determinada. Así, juntando ambos subconceptos podemos entender que la idea de morbimortalidad, más específica, significa en otras palabras aquellas enfermedades causantes de la muerte en determinadas poblaciones, espacios y tiempos.</a:t>
            </a:r>
            <a:r>
              <a:rPr lang="es-CL" dirty="0" smtClean="0"/>
              <a:t/>
            </a:r>
            <a:br>
              <a:rPr lang="es-CL" dirty="0" smtClean="0"/>
            </a:br>
            <a:r>
              <a:rPr lang="es-CL" dirty="0" smtClean="0"/>
              <a:t/>
            </a:r>
            <a:br>
              <a:rPr lang="es-CL" dirty="0" smtClean="0"/>
            </a:br>
            <a:r>
              <a:rPr lang="es-CL" sz="1200" b="0" i="0" kern="1200" dirty="0" smtClean="0">
                <a:solidFill>
                  <a:schemeClr val="tx1"/>
                </a:solidFill>
                <a:effectLst/>
                <a:latin typeface="+mn-lt"/>
                <a:ea typeface="+mn-ea"/>
                <a:cs typeface="+mn-cs"/>
              </a:rPr>
              <a:t>... </a:t>
            </a:r>
            <a:r>
              <a:rPr lang="es-CL" sz="1200" b="0" i="0" kern="1200" dirty="0" err="1" smtClean="0">
                <a:solidFill>
                  <a:schemeClr val="tx1"/>
                </a:solidFill>
                <a:effectLst/>
                <a:latin typeface="+mn-lt"/>
                <a:ea typeface="+mn-ea"/>
                <a:cs typeface="+mn-cs"/>
              </a:rPr>
              <a:t>via</a:t>
            </a:r>
            <a:r>
              <a:rPr lang="es-CL" sz="1200" b="0" i="0" kern="1200" dirty="0" smtClean="0">
                <a:solidFill>
                  <a:schemeClr val="tx1"/>
                </a:solidFill>
                <a:effectLst/>
                <a:latin typeface="+mn-lt"/>
                <a:ea typeface="+mn-ea"/>
                <a:cs typeface="+mn-cs"/>
              </a:rPr>
              <a:t> </a:t>
            </a:r>
            <a:r>
              <a:rPr lang="es-CL" sz="1200" b="0" i="0" kern="1200" dirty="0" err="1" smtClean="0">
                <a:solidFill>
                  <a:schemeClr val="tx1"/>
                </a:solidFill>
                <a:effectLst/>
                <a:latin typeface="+mn-lt"/>
                <a:ea typeface="+mn-ea"/>
                <a:cs typeface="+mn-cs"/>
              </a:rPr>
              <a:t>Definicion</a:t>
            </a:r>
            <a:r>
              <a:rPr lang="es-CL" sz="1200" b="0" i="0" kern="1200" dirty="0" smtClean="0">
                <a:solidFill>
                  <a:schemeClr val="tx1"/>
                </a:solidFill>
                <a:effectLst/>
                <a:latin typeface="+mn-lt"/>
                <a:ea typeface="+mn-ea"/>
                <a:cs typeface="+mn-cs"/>
              </a:rPr>
              <a:t> ABC http://www.definicionabc.com/salud/morbimortalidad.php</a:t>
            </a:r>
            <a:endParaRPr dirty="0"/>
          </a:p>
        </p:txBody>
      </p:sp>
      <p:sp>
        <p:nvSpPr>
          <p:cNvPr id="4" name="3 Marcador de número de diapositiva"/>
          <p:cNvSpPr txBox="1">
            <a:spLocks noGrp="1"/>
          </p:cNvSpPr>
          <p:nvPr>
            <p:ph type="sldNum" idx="10"/>
          </p:nvPr>
        </p:nvSpPr>
        <p:spPr>
          <a:xfrm>
            <a:off x="0" y="0"/>
            <a:ext cx="0" cy="0"/>
          </a:xfrm>
          <a:prstGeom prst="rect">
            <a:avLst/>
          </a:prstGeom>
          <a:noFill/>
          <a:ln>
            <a:noFill/>
          </a:ln>
        </p:spPr>
        <p:txBody>
          <a:bodyPr wrap="square" anchor="t"/>
          <a:lstStyle>
            <a:lvl1pPr lvl="0">
              <a:defRPr>
                <a:latin typeface="Calibri Light"/>
              </a:defRPr>
            </a:lvl1pPr>
          </a:lstStyle>
          <a:p>
            <a:fld id="{8B38DBA3-52F9-4AF4-A6A4-FA4D7DB2F99C}" type="slidenum">
              <a:rPr/>
              <a:pPr/>
              <a:t>9</a:t>
            </a:fld>
            <a:endParaRPr dirty="0"/>
          </a:p>
        </p:txBody>
      </p:sp>
    </p:spTree>
    <p:extLst>
      <p:ext uri="{BB962C8B-B14F-4D97-AF65-F5344CB8AC3E}">
        <p14:creationId xmlns:p14="http://schemas.microsoft.com/office/powerpoint/2010/main" val="173371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1 Marcador de imagen de diapositiva"/>
          <p:cNvSpPr txBox="1">
            <a:spLocks noGrp="1" noRot="1" noChangeAspect="1"/>
          </p:cNvSpPr>
          <p:nvPr>
            <p:ph type="sldImg"/>
          </p:nvPr>
        </p:nvSpPr>
        <p:spPr>
          <a:xfrm>
            <a:off x="0" y="0"/>
            <a:ext cx="0" cy="0"/>
          </a:xfrm>
          <a:prstGeom prst="rect">
            <a:avLst/>
          </a:prstGeom>
          <a:noFill/>
          <a:ln>
            <a:noFill/>
          </a:ln>
        </p:spPr>
        <p:txBody>
          <a:bodyPr wrap="square" anchor="t"/>
          <a:lstStyle/>
          <a:p>
            <a:endParaRPr dirty="0"/>
          </a:p>
        </p:txBody>
      </p:sp>
      <p:sp>
        <p:nvSpPr>
          <p:cNvPr id="3" name="2 Marcador de notas"/>
          <p:cNvSpPr txBox="1">
            <a:spLocks noGrp="1"/>
          </p:cNvSpPr>
          <p:nvPr>
            <p:ph type="body" idx="1"/>
          </p:nvPr>
        </p:nvSpPr>
        <p:spPr>
          <a:xfrm>
            <a:off x="0" y="0"/>
            <a:ext cx="0" cy="0"/>
          </a:xfrm>
          <a:prstGeom prst="rect">
            <a:avLst/>
          </a:prstGeom>
          <a:noFill/>
          <a:ln>
            <a:noFill/>
          </a:ln>
        </p:spPr>
        <p:txBody>
          <a:bodyPr wrap="square" anchor="t"/>
          <a:lstStyle/>
          <a:p>
            <a:pPr lvl="0"/>
            <a:r>
              <a:rPr lang="es-CL" sz="1200" b="0" i="0" kern="1200" dirty="0" smtClean="0">
                <a:solidFill>
                  <a:schemeClr val="tx1"/>
                </a:solidFill>
                <a:effectLst/>
                <a:latin typeface="+mn-lt"/>
                <a:ea typeface="+mn-ea"/>
                <a:cs typeface="+mn-cs"/>
              </a:rPr>
              <a:t>El concepto de morbimortalidad es un concepto complejo que proviene de la ciencia médica y que combina dos subconceptos como la morbilidad y la mortalidad. Podemos comenzar explicando que la morbilidad es la presencia de un determinado tipo de enfermedad en una población. La mortalidad, a su vez, es la estadística sobre las muertes en una población también determinada. Así, juntando ambos subconceptos podemos entender que la idea de morbimortalidad, más específica, significa en otras palabras aquellas enfermedades causantes de la muerte en determinadas poblaciones, espacios y tiempos.</a:t>
            </a:r>
            <a:r>
              <a:rPr lang="es-CL" dirty="0" smtClean="0"/>
              <a:t/>
            </a:r>
            <a:br>
              <a:rPr lang="es-CL" dirty="0" smtClean="0"/>
            </a:br>
            <a:r>
              <a:rPr lang="es-CL" dirty="0" smtClean="0"/>
              <a:t/>
            </a:r>
            <a:br>
              <a:rPr lang="es-CL" dirty="0" smtClean="0"/>
            </a:br>
            <a:r>
              <a:rPr lang="es-CL" sz="1200" b="0" i="0" kern="1200" dirty="0" smtClean="0">
                <a:solidFill>
                  <a:schemeClr val="tx1"/>
                </a:solidFill>
                <a:effectLst/>
                <a:latin typeface="+mn-lt"/>
                <a:ea typeface="+mn-ea"/>
                <a:cs typeface="+mn-cs"/>
              </a:rPr>
              <a:t>... </a:t>
            </a:r>
            <a:r>
              <a:rPr lang="es-CL" sz="1200" b="0" i="0" kern="1200" dirty="0" err="1" smtClean="0">
                <a:solidFill>
                  <a:schemeClr val="tx1"/>
                </a:solidFill>
                <a:effectLst/>
                <a:latin typeface="+mn-lt"/>
                <a:ea typeface="+mn-ea"/>
                <a:cs typeface="+mn-cs"/>
              </a:rPr>
              <a:t>via</a:t>
            </a:r>
            <a:r>
              <a:rPr lang="es-CL" sz="1200" b="0" i="0" kern="1200" dirty="0" smtClean="0">
                <a:solidFill>
                  <a:schemeClr val="tx1"/>
                </a:solidFill>
                <a:effectLst/>
                <a:latin typeface="+mn-lt"/>
                <a:ea typeface="+mn-ea"/>
                <a:cs typeface="+mn-cs"/>
              </a:rPr>
              <a:t> </a:t>
            </a:r>
            <a:r>
              <a:rPr lang="es-CL" sz="1200" b="0" i="0" kern="1200" dirty="0" err="1" smtClean="0">
                <a:solidFill>
                  <a:schemeClr val="tx1"/>
                </a:solidFill>
                <a:effectLst/>
                <a:latin typeface="+mn-lt"/>
                <a:ea typeface="+mn-ea"/>
                <a:cs typeface="+mn-cs"/>
              </a:rPr>
              <a:t>Definicion</a:t>
            </a:r>
            <a:r>
              <a:rPr lang="es-CL" sz="1200" b="0" i="0" kern="1200" dirty="0" smtClean="0">
                <a:solidFill>
                  <a:schemeClr val="tx1"/>
                </a:solidFill>
                <a:effectLst/>
                <a:latin typeface="+mn-lt"/>
                <a:ea typeface="+mn-ea"/>
                <a:cs typeface="+mn-cs"/>
              </a:rPr>
              <a:t> ABC http://www.definicionabc.com/salud/morbimortalidad.php</a:t>
            </a:r>
            <a:endParaRPr dirty="0"/>
          </a:p>
        </p:txBody>
      </p:sp>
      <p:sp>
        <p:nvSpPr>
          <p:cNvPr id="4" name="3 Marcador de número de diapositiva"/>
          <p:cNvSpPr txBox="1">
            <a:spLocks noGrp="1"/>
          </p:cNvSpPr>
          <p:nvPr>
            <p:ph type="sldNum" idx="10"/>
          </p:nvPr>
        </p:nvSpPr>
        <p:spPr>
          <a:xfrm>
            <a:off x="0" y="0"/>
            <a:ext cx="0" cy="0"/>
          </a:xfrm>
          <a:prstGeom prst="rect">
            <a:avLst/>
          </a:prstGeom>
          <a:noFill/>
          <a:ln>
            <a:noFill/>
          </a:ln>
        </p:spPr>
        <p:txBody>
          <a:bodyPr wrap="square" anchor="t"/>
          <a:lstStyle>
            <a:lvl1pPr lvl="0">
              <a:defRPr>
                <a:latin typeface="Calibri Light"/>
              </a:defRPr>
            </a:lvl1pPr>
          </a:lstStyle>
          <a:p>
            <a:fld id="{8B38DBA3-52F9-4AF4-A6A4-FA4D7DB2F99C}" type="slidenum">
              <a:rPr/>
              <a:pPr/>
              <a:t>10</a:t>
            </a:fld>
            <a:endParaRPr dirty="0"/>
          </a:p>
        </p:txBody>
      </p:sp>
    </p:spTree>
    <p:extLst>
      <p:ext uri="{BB962C8B-B14F-4D97-AF65-F5344CB8AC3E}">
        <p14:creationId xmlns:p14="http://schemas.microsoft.com/office/powerpoint/2010/main" val="58286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1 Marcador de imagen de diapositiva"/>
          <p:cNvSpPr txBox="1">
            <a:spLocks noGrp="1" noRot="1" noChangeAspect="1"/>
          </p:cNvSpPr>
          <p:nvPr>
            <p:ph type="sldImg"/>
          </p:nvPr>
        </p:nvSpPr>
        <p:spPr>
          <a:xfrm>
            <a:off x="0" y="0"/>
            <a:ext cx="0" cy="0"/>
          </a:xfrm>
          <a:prstGeom prst="rect">
            <a:avLst/>
          </a:prstGeom>
          <a:noFill/>
          <a:ln>
            <a:noFill/>
          </a:ln>
        </p:spPr>
        <p:txBody>
          <a:bodyPr wrap="square" anchor="t"/>
          <a:lstStyle/>
          <a:p>
            <a:endParaRPr dirty="0"/>
          </a:p>
        </p:txBody>
      </p:sp>
      <p:sp>
        <p:nvSpPr>
          <p:cNvPr id="3" name="2 Marcador de notas"/>
          <p:cNvSpPr txBox="1">
            <a:spLocks noGrp="1"/>
          </p:cNvSpPr>
          <p:nvPr>
            <p:ph type="body" idx="1"/>
          </p:nvPr>
        </p:nvSpPr>
        <p:spPr>
          <a:xfrm>
            <a:off x="0" y="0"/>
            <a:ext cx="0" cy="0"/>
          </a:xfrm>
          <a:prstGeom prst="rect">
            <a:avLst/>
          </a:prstGeom>
          <a:noFill/>
          <a:ln>
            <a:noFill/>
          </a:ln>
        </p:spPr>
        <p:txBody>
          <a:bodyPr wrap="square" anchor="t"/>
          <a:lstStyle/>
          <a:p>
            <a:pPr lvl="0"/>
            <a:endParaRPr dirty="0"/>
          </a:p>
        </p:txBody>
      </p:sp>
      <p:sp>
        <p:nvSpPr>
          <p:cNvPr id="4" name="3 Marcador de número de diapositiva"/>
          <p:cNvSpPr txBox="1">
            <a:spLocks noGrp="1"/>
          </p:cNvSpPr>
          <p:nvPr>
            <p:ph type="sldNum" idx="10"/>
          </p:nvPr>
        </p:nvSpPr>
        <p:spPr>
          <a:xfrm>
            <a:off x="0" y="0"/>
            <a:ext cx="0" cy="0"/>
          </a:xfrm>
          <a:prstGeom prst="rect">
            <a:avLst/>
          </a:prstGeom>
          <a:noFill/>
          <a:ln>
            <a:noFill/>
          </a:ln>
        </p:spPr>
        <p:txBody>
          <a:bodyPr wrap="square" anchor="t"/>
          <a:lstStyle>
            <a:lvl1pPr lvl="0">
              <a:defRPr>
                <a:latin typeface="Calibri Light"/>
              </a:defRPr>
            </a:lvl1pPr>
          </a:lstStyle>
          <a:p>
            <a:fld id="{8B38DBA3-52F9-4AF4-A6A4-FA4D7DB2F99C}" type="slidenum">
              <a:rPr/>
              <a:pPr/>
              <a:t>11</a:t>
            </a:fld>
            <a:endParaRPr dirty="0"/>
          </a:p>
        </p:txBody>
      </p:sp>
    </p:spTree>
    <p:extLst>
      <p:ext uri="{BB962C8B-B14F-4D97-AF65-F5344CB8AC3E}">
        <p14:creationId xmlns:p14="http://schemas.microsoft.com/office/powerpoint/2010/main" val="3574682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1 Marcador de imagen de diapositiva"/>
          <p:cNvSpPr txBox="1">
            <a:spLocks noGrp="1" noRot="1" noChangeAspect="1"/>
          </p:cNvSpPr>
          <p:nvPr>
            <p:ph type="sldImg"/>
          </p:nvPr>
        </p:nvSpPr>
        <p:spPr>
          <a:xfrm>
            <a:off x="0" y="0"/>
            <a:ext cx="0" cy="0"/>
          </a:xfrm>
          <a:prstGeom prst="rect">
            <a:avLst/>
          </a:prstGeom>
          <a:noFill/>
          <a:ln>
            <a:noFill/>
          </a:ln>
        </p:spPr>
        <p:txBody>
          <a:bodyPr wrap="square" anchor="t"/>
          <a:lstStyle/>
          <a:p>
            <a:endParaRPr dirty="0"/>
          </a:p>
        </p:txBody>
      </p:sp>
      <p:sp>
        <p:nvSpPr>
          <p:cNvPr id="3" name="2 Marcador de notas"/>
          <p:cNvSpPr txBox="1">
            <a:spLocks noGrp="1"/>
          </p:cNvSpPr>
          <p:nvPr>
            <p:ph type="body" idx="1"/>
          </p:nvPr>
        </p:nvSpPr>
        <p:spPr>
          <a:xfrm>
            <a:off x="0" y="0"/>
            <a:ext cx="0" cy="0"/>
          </a:xfrm>
          <a:prstGeom prst="rect">
            <a:avLst/>
          </a:prstGeom>
          <a:noFill/>
          <a:ln>
            <a:noFill/>
          </a:ln>
        </p:spPr>
        <p:txBody>
          <a:bodyPr wrap="square" anchor="t"/>
          <a:lstStyle/>
          <a:p>
            <a:pPr lvl="0"/>
            <a:endParaRPr dirty="0"/>
          </a:p>
        </p:txBody>
      </p:sp>
      <p:sp>
        <p:nvSpPr>
          <p:cNvPr id="4" name="3 Marcador de número de diapositiva"/>
          <p:cNvSpPr txBox="1">
            <a:spLocks noGrp="1"/>
          </p:cNvSpPr>
          <p:nvPr>
            <p:ph type="sldNum" idx="10"/>
          </p:nvPr>
        </p:nvSpPr>
        <p:spPr>
          <a:xfrm>
            <a:off x="0" y="0"/>
            <a:ext cx="0" cy="0"/>
          </a:xfrm>
          <a:prstGeom prst="rect">
            <a:avLst/>
          </a:prstGeom>
          <a:noFill/>
          <a:ln>
            <a:noFill/>
          </a:ln>
        </p:spPr>
        <p:txBody>
          <a:bodyPr wrap="square" anchor="t"/>
          <a:lstStyle>
            <a:lvl1pPr lvl="0">
              <a:defRPr>
                <a:latin typeface="Calibri Light"/>
              </a:defRPr>
            </a:lvl1pPr>
          </a:lstStyle>
          <a:p>
            <a:fld id="{8B38DBA3-52F9-4AF4-A6A4-FA4D7DB2F99C}" type="slidenum">
              <a:rPr/>
              <a:pPr/>
              <a:t>12</a:t>
            </a:fld>
            <a:endParaRPr dirty="0"/>
          </a:p>
        </p:txBody>
      </p:sp>
    </p:spTree>
    <p:extLst>
      <p:ext uri="{BB962C8B-B14F-4D97-AF65-F5344CB8AC3E}">
        <p14:creationId xmlns:p14="http://schemas.microsoft.com/office/powerpoint/2010/main" val="302610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a:xfrm>
            <a:off x="822325" y="285750"/>
            <a:ext cx="7543800" cy="1449387"/>
          </a:xfrm>
          <a:prstGeom prst="rect">
            <a:avLst/>
          </a:prstGeom>
          <a:noFill/>
          <a:ln>
            <a:noFill/>
          </a:ln>
        </p:spPr>
        <p:txBody>
          <a:bodyPr wrap="square" anchor="b"/>
          <a:lstStyle/>
          <a:p>
            <a:pPr lvl="0"/>
            <a:r>
              <a:rPr>
                <a:latin typeface="Calibri Light"/>
              </a:rPr>
              <a:t>Haga clic para modificar el estilo de título del patrón</a:t>
            </a:r>
          </a:p>
        </p:txBody>
      </p:sp>
      <p:sp>
        <p:nvSpPr>
          <p:cNvPr id="3" name="2 Marcador de texto"/>
          <p:cNvSpPr txBox="1">
            <a:spLocks noGrp="1"/>
          </p:cNvSpPr>
          <p:nvPr>
            <p:ph type="body" idx="1"/>
          </p:nvPr>
        </p:nvSpPr>
        <p:spPr>
          <a:xfrm>
            <a:off x="822325" y="1844675"/>
            <a:ext cx="7543800" cy="4022725"/>
          </a:xfrm>
          <a:prstGeom prst="rect">
            <a:avLst/>
          </a:prstGeom>
          <a:noFill/>
          <a:ln>
            <a:noFill/>
          </a:ln>
        </p:spPr>
        <p:txBody>
          <a:bodyPr wrap="square" anchor="t"/>
          <a:lstStyle/>
          <a:p>
            <a:pPr lvl="0"/>
            <a:r>
              <a:rPr>
                <a:latin typeface="Calibri Light"/>
              </a:rPr>
              <a:t>Haga clic para modificar el estilo de texto del patrón</a:t>
            </a:r>
          </a:p>
          <a:p>
            <a:pPr lvl="1"/>
            <a:r>
              <a:rPr>
                <a:latin typeface="Calibri Light"/>
              </a:rPr>
              <a:t>Segundo nivel</a:t>
            </a:r>
          </a:p>
          <a:p>
            <a:pPr lvl="2"/>
            <a:r>
              <a:rPr>
                <a:latin typeface="Calibri Light"/>
              </a:rPr>
              <a:t>Tercer nivel</a:t>
            </a:r>
          </a:p>
          <a:p>
            <a:pPr lvl="3"/>
            <a:r>
              <a:rPr>
                <a:latin typeface="Calibri Light"/>
              </a:rPr>
              <a:t>Cuarto nivel</a:t>
            </a:r>
          </a:p>
          <a:p>
            <a:pPr lvl="4"/>
            <a:r>
              <a:rPr>
                <a:latin typeface="Calibri Light"/>
              </a:rPr>
              <a:t>Quinto nivel</a:t>
            </a:r>
          </a:p>
        </p:txBody>
      </p:sp>
      <p:sp>
        <p:nvSpPr>
          <p:cNvPr id="4" name="3 Marcador de fecha"/>
          <p:cNvSpPr txBox="1">
            <a:spLocks noGrp="1"/>
          </p:cNvSpPr>
          <p:nvPr>
            <p:ph type="dt" idx="10"/>
          </p:nvPr>
        </p:nvSpPr>
        <p:spPr>
          <a:xfrm>
            <a:off x="822325" y="6459537"/>
            <a:ext cx="1854200" cy="365125"/>
          </a:xfrm>
          <a:prstGeom prst="rect">
            <a:avLst/>
          </a:prstGeom>
          <a:noFill/>
          <a:ln>
            <a:noFill/>
          </a:ln>
        </p:spPr>
        <p:txBody>
          <a:bodyPr wrap="square" anchor="ctr"/>
          <a:lstStyle>
            <a:lvl1pPr lvl="0" algn="l">
              <a:defRPr sz="900">
                <a:solidFill>
                  <a:srgbClr val="FFFFFF"/>
                </a:solidFill>
                <a:latin typeface="Calibri Light"/>
              </a:defRPr>
            </a:lvl1pPr>
          </a:lstStyle>
          <a:p>
            <a:endParaRPr dirty="0"/>
          </a:p>
        </p:txBody>
      </p:sp>
      <p:sp>
        <p:nvSpPr>
          <p:cNvPr id="5" name="4 Marcador de pie de página"/>
          <p:cNvSpPr txBox="1">
            <a:spLocks noGrp="1"/>
          </p:cNvSpPr>
          <p:nvPr>
            <p:ph type="ftr" idx="11"/>
          </p:nvPr>
        </p:nvSpPr>
        <p:spPr>
          <a:xfrm>
            <a:off x="2763837" y="6459537"/>
            <a:ext cx="3616325" cy="365125"/>
          </a:xfrm>
          <a:prstGeom prst="rect">
            <a:avLst/>
          </a:prstGeom>
          <a:noFill/>
          <a:ln>
            <a:noFill/>
          </a:ln>
        </p:spPr>
        <p:txBody>
          <a:bodyPr wrap="square" anchor="ctr"/>
          <a:lstStyle>
            <a:lvl1pPr lvl="0">
              <a:defRPr>
                <a:latin typeface="Calibri Light"/>
              </a:defRPr>
            </a:lvl1pPr>
          </a:lstStyle>
          <a:p>
            <a:endParaRPr dirty="0"/>
          </a:p>
        </p:txBody>
      </p:sp>
      <p:sp>
        <p:nvSpPr>
          <p:cNvPr id="6" name="5 Marcador de número de diapositiva"/>
          <p:cNvSpPr txBox="1">
            <a:spLocks noGrp="1"/>
          </p:cNvSpPr>
          <p:nvPr>
            <p:ph type="sldNum" idx="12"/>
          </p:nvPr>
        </p:nvSpPr>
        <p:spPr>
          <a:xfrm>
            <a:off x="7424737" y="6459537"/>
            <a:ext cx="982663" cy="365125"/>
          </a:xfrm>
          <a:prstGeom prst="rect">
            <a:avLst/>
          </a:prstGeom>
          <a:noFill/>
          <a:ln>
            <a:noFill/>
          </a:ln>
        </p:spPr>
        <p:txBody>
          <a:bodyPr wrap="square" anchor="ctr"/>
          <a:lstStyle>
            <a:lvl1pPr lvl="0" algn="r">
              <a:defRPr sz="1000">
                <a:solidFill>
                  <a:srgbClr val="FFFFFF"/>
                </a:solidFill>
                <a:latin typeface="Calibri Light"/>
              </a:defRPr>
            </a:lvl1pPr>
          </a:lstStyle>
          <a:p>
            <a:fld id="{8B38DBA3-52F9-4AF4-A6A4-FA4D7DB2F99C}" type="slidenum">
              <a:rPr/>
              <a:pPr/>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Contenido con título">
    <p:spTree>
      <p:nvGrpSpPr>
        <p:cNvPr id="1" name=""/>
        <p:cNvGrpSpPr/>
        <p:nvPr/>
      </p:nvGrpSpPr>
      <p:grpSpPr>
        <a:xfrm>
          <a:off x="0" y="0"/>
          <a:ext cx="0" cy="0"/>
          <a:chOff x="0" y="0"/>
          <a:chExt cx="0" cy="0"/>
        </a:xfrm>
      </p:grpSpPr>
      <p:sp>
        <p:nvSpPr>
          <p:cNvPr id="2" name="1 Rectángulo"/>
          <p:cNvSpPr/>
          <p:nvPr/>
        </p:nvSpPr>
        <p:spPr>
          <a:xfrm>
            <a:off x="0" y="0"/>
            <a:ext cx="3036887" cy="6858000"/>
          </a:xfrm>
          <a:prstGeom prst="rect">
            <a:avLst/>
          </a:prstGeom>
          <a:solidFill>
            <a:srgbClr val="2683C6"/>
          </a:solidFill>
          <a:ln>
            <a:noFill/>
          </a:ln>
        </p:spPr>
        <p:txBody>
          <a:bodyPr wrap="square" anchor="t"/>
          <a:lstStyle/>
          <a:p>
            <a:endParaRPr dirty="0"/>
          </a:p>
        </p:txBody>
      </p:sp>
      <p:sp>
        <p:nvSpPr>
          <p:cNvPr id="3" name="2 Rectángulo"/>
          <p:cNvSpPr/>
          <p:nvPr/>
        </p:nvSpPr>
        <p:spPr>
          <a:xfrm>
            <a:off x="3028950" y="0"/>
            <a:ext cx="47625" cy="6858000"/>
          </a:xfrm>
          <a:prstGeom prst="rect">
            <a:avLst/>
          </a:prstGeom>
          <a:solidFill>
            <a:srgbClr val="1CADE4"/>
          </a:solidFill>
          <a:ln>
            <a:noFill/>
          </a:ln>
        </p:spPr>
        <p:txBody>
          <a:bodyPr wrap="square" anchor="t"/>
          <a:lstStyle/>
          <a:p>
            <a:endParaRPr dirty="0"/>
          </a:p>
        </p:txBody>
      </p:sp>
      <p:sp>
        <p:nvSpPr>
          <p:cNvPr id="4" name="3 Título"/>
          <p:cNvSpPr txBox="1">
            <a:spLocks noGrp="1"/>
          </p:cNvSpPr>
          <p:nvPr>
            <p:ph type="title"/>
          </p:nvPr>
        </p:nvSpPr>
        <p:spPr>
          <a:xfrm>
            <a:off x="342900" y="593725"/>
            <a:ext cx="2400300" cy="2286000"/>
          </a:xfrm>
          <a:prstGeom prst="rect">
            <a:avLst/>
          </a:prstGeom>
          <a:noFill/>
          <a:ln>
            <a:noFill/>
          </a:ln>
        </p:spPr>
        <p:txBody>
          <a:bodyPr wrap="square" anchor="b"/>
          <a:lstStyle/>
          <a:p>
            <a:pPr lvl="0"/>
            <a:r>
              <a:rPr sz="3600" b="0" i="0" u="none" strike="noStrike">
                <a:solidFill>
                  <a:srgbClr val="FFFFFF"/>
                </a:solidFill>
                <a:latin typeface="Calibri Light"/>
              </a:rPr>
              <a:t>Haga clic para modificar el estilo de título del patrón</a:t>
            </a:r>
          </a:p>
        </p:txBody>
      </p:sp>
      <p:sp>
        <p:nvSpPr>
          <p:cNvPr id="5" name="4 Marcador de texto"/>
          <p:cNvSpPr txBox="1">
            <a:spLocks noGrp="1"/>
          </p:cNvSpPr>
          <p:nvPr>
            <p:ph type="body" idx="1"/>
          </p:nvPr>
        </p:nvSpPr>
        <p:spPr>
          <a:xfrm>
            <a:off x="3600450" y="730250"/>
            <a:ext cx="4868862" cy="5257800"/>
          </a:xfrm>
          <a:prstGeom prst="rect">
            <a:avLst/>
          </a:prstGeom>
          <a:noFill/>
          <a:ln>
            <a:noFill/>
          </a:ln>
        </p:spPr>
        <p:txBody>
          <a:bodyPr wrap="square" anchor="t"/>
          <a:lstStyle/>
          <a:p>
            <a:pPr lvl="0"/>
            <a:r>
              <a:rPr>
                <a:latin typeface="Calibri Light"/>
              </a:rPr>
              <a:t>Haga clic para modificar el estilo de texto del patrón</a:t>
            </a:r>
          </a:p>
          <a:p>
            <a:pPr lvl="1"/>
            <a:r>
              <a:rPr>
                <a:latin typeface="Calibri Light"/>
              </a:rPr>
              <a:t>Segundo nivel</a:t>
            </a:r>
          </a:p>
          <a:p>
            <a:pPr lvl="2"/>
            <a:r>
              <a:rPr>
                <a:latin typeface="Calibri Light"/>
              </a:rPr>
              <a:t>Tercer nivel</a:t>
            </a:r>
          </a:p>
          <a:p>
            <a:pPr lvl="3"/>
            <a:r>
              <a:rPr>
                <a:latin typeface="Calibri Light"/>
              </a:rPr>
              <a:t>Cuarto nivel</a:t>
            </a:r>
          </a:p>
          <a:p>
            <a:pPr lvl="4"/>
            <a:r>
              <a:rPr>
                <a:latin typeface="Calibri Light"/>
              </a:rPr>
              <a:t>Quinto nivel</a:t>
            </a:r>
          </a:p>
        </p:txBody>
      </p:sp>
      <p:sp>
        <p:nvSpPr>
          <p:cNvPr id="6" name="5 Marcador de texto"/>
          <p:cNvSpPr txBox="1">
            <a:spLocks noGrp="1"/>
          </p:cNvSpPr>
          <p:nvPr>
            <p:ph type="body" idx="2"/>
          </p:nvPr>
        </p:nvSpPr>
        <p:spPr>
          <a:xfrm>
            <a:off x="342900" y="2925762"/>
            <a:ext cx="2400300" cy="3378200"/>
          </a:xfrm>
          <a:prstGeom prst="rect">
            <a:avLst/>
          </a:prstGeom>
          <a:noFill/>
          <a:ln>
            <a:noFill/>
          </a:ln>
        </p:spPr>
        <p:txBody>
          <a:bodyPr wrap="square" anchor="t"/>
          <a:lstStyle/>
          <a:p>
            <a:pPr marL="0" lvl="0" indent="0">
              <a:buNone/>
            </a:pPr>
            <a:r>
              <a:rPr sz="1500">
                <a:solidFill>
                  <a:srgbClr val="FFFFFF"/>
                </a:solidFill>
                <a:latin typeface="Calibri Light"/>
              </a:rPr>
              <a:t>Haga clic para modificar el estilo de texto del patrón</a:t>
            </a:r>
          </a:p>
        </p:txBody>
      </p:sp>
      <p:sp>
        <p:nvSpPr>
          <p:cNvPr id="7" name="6 Marcador de fecha"/>
          <p:cNvSpPr txBox="1">
            <a:spLocks noGrp="1"/>
          </p:cNvSpPr>
          <p:nvPr>
            <p:ph type="dt" idx="10"/>
          </p:nvPr>
        </p:nvSpPr>
        <p:spPr>
          <a:xfrm>
            <a:off x="347662" y="6459537"/>
            <a:ext cx="1963738" cy="365125"/>
          </a:xfrm>
          <a:prstGeom prst="rect">
            <a:avLst/>
          </a:prstGeom>
          <a:noFill/>
          <a:ln>
            <a:noFill/>
          </a:ln>
        </p:spPr>
        <p:txBody>
          <a:bodyPr wrap="square" anchor="ctr"/>
          <a:lstStyle>
            <a:lvl1pPr lvl="0" algn="l">
              <a:defRPr sz="900">
                <a:solidFill>
                  <a:srgbClr val="FFFFFF"/>
                </a:solidFill>
                <a:latin typeface="Calibri Light"/>
              </a:defRPr>
            </a:lvl1pPr>
          </a:lstStyle>
          <a:p>
            <a:endParaRPr dirty="0"/>
          </a:p>
        </p:txBody>
      </p:sp>
      <p:sp>
        <p:nvSpPr>
          <p:cNvPr id="8" name="7 Marcador de pie de página"/>
          <p:cNvSpPr txBox="1">
            <a:spLocks noGrp="1"/>
          </p:cNvSpPr>
          <p:nvPr>
            <p:ph type="ftr" idx="11"/>
          </p:nvPr>
        </p:nvSpPr>
        <p:spPr>
          <a:xfrm>
            <a:off x="3600450" y="6459537"/>
            <a:ext cx="3486150" cy="365125"/>
          </a:xfrm>
          <a:prstGeom prst="rect">
            <a:avLst/>
          </a:prstGeom>
          <a:noFill/>
          <a:ln>
            <a:noFill/>
          </a:ln>
        </p:spPr>
        <p:txBody>
          <a:bodyPr wrap="square" anchor="ctr"/>
          <a:lstStyle>
            <a:lvl1pPr lvl="0" algn="l">
              <a:defRPr>
                <a:latin typeface="Calibri Light"/>
              </a:defRPr>
            </a:lvl1pPr>
          </a:lstStyle>
          <a:p>
            <a:endParaRPr dirty="0"/>
          </a:p>
        </p:txBody>
      </p:sp>
      <p:sp>
        <p:nvSpPr>
          <p:cNvPr id="9" name="8 Marcador de número de diapositiva"/>
          <p:cNvSpPr txBox="1">
            <a:spLocks noGrp="1"/>
          </p:cNvSpPr>
          <p:nvPr>
            <p:ph type="sldNum" idx="12"/>
          </p:nvPr>
        </p:nvSpPr>
        <p:spPr>
          <a:xfrm>
            <a:off x="7424737" y="6459537"/>
            <a:ext cx="982663" cy="365125"/>
          </a:xfrm>
          <a:prstGeom prst="rect">
            <a:avLst/>
          </a:prstGeom>
          <a:noFill/>
          <a:ln>
            <a:noFill/>
          </a:ln>
        </p:spPr>
        <p:txBody>
          <a:bodyPr wrap="square" anchor="ctr"/>
          <a:lstStyle>
            <a:lvl1pPr lvl="0" algn="r">
              <a:defRPr sz="1000">
                <a:solidFill>
                  <a:srgbClr val="344068"/>
                </a:solidFill>
                <a:latin typeface="Calibri Light"/>
              </a:defRPr>
            </a:lvl1pPr>
          </a:lstStyle>
          <a:p>
            <a:fld id="{8B38DBA3-52F9-4AF4-A6A4-FA4D7DB2F99C}" type="slidenum">
              <a:rPr/>
              <a:pPr/>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En blanco">
    <p:spTree>
      <p:nvGrpSpPr>
        <p:cNvPr id="1" name=""/>
        <p:cNvGrpSpPr/>
        <p:nvPr/>
      </p:nvGrpSpPr>
      <p:grpSpPr>
        <a:xfrm>
          <a:off x="0" y="0"/>
          <a:ext cx="0" cy="0"/>
          <a:chOff x="0" y="0"/>
          <a:chExt cx="0" cy="0"/>
        </a:xfrm>
      </p:grpSpPr>
      <p:sp>
        <p:nvSpPr>
          <p:cNvPr id="2" name="1 Rectángulo"/>
          <p:cNvSpPr/>
          <p:nvPr/>
        </p:nvSpPr>
        <p:spPr>
          <a:xfrm>
            <a:off x="1587" y="6400800"/>
            <a:ext cx="9140825" cy="457200"/>
          </a:xfrm>
          <a:prstGeom prst="rect">
            <a:avLst/>
          </a:prstGeom>
          <a:solidFill>
            <a:srgbClr val="2683C6"/>
          </a:solidFill>
          <a:ln>
            <a:noFill/>
          </a:ln>
        </p:spPr>
        <p:txBody>
          <a:bodyPr wrap="square" anchor="t"/>
          <a:lstStyle/>
          <a:p>
            <a:endParaRPr dirty="0"/>
          </a:p>
        </p:txBody>
      </p:sp>
      <p:sp>
        <p:nvSpPr>
          <p:cNvPr id="3" name="2 Rectángulo"/>
          <p:cNvSpPr/>
          <p:nvPr/>
        </p:nvSpPr>
        <p:spPr>
          <a:xfrm>
            <a:off x="0" y="6334125"/>
            <a:ext cx="9140825" cy="63500"/>
          </a:xfrm>
          <a:prstGeom prst="rect">
            <a:avLst/>
          </a:prstGeom>
          <a:solidFill>
            <a:srgbClr val="1CADE4"/>
          </a:solidFill>
          <a:ln>
            <a:noFill/>
          </a:ln>
        </p:spPr>
        <p:txBody>
          <a:bodyPr wrap="square" anchor="t"/>
          <a:lstStyle/>
          <a:p>
            <a:endParaRPr dirty="0"/>
          </a:p>
        </p:txBody>
      </p:sp>
      <p:sp>
        <p:nvSpPr>
          <p:cNvPr id="4" name="3 Marcador de fecha"/>
          <p:cNvSpPr txBox="1">
            <a:spLocks noGrp="1"/>
          </p:cNvSpPr>
          <p:nvPr>
            <p:ph type="dt" idx="10"/>
          </p:nvPr>
        </p:nvSpPr>
        <p:spPr>
          <a:xfrm>
            <a:off x="822325" y="6459537"/>
            <a:ext cx="1854200" cy="365125"/>
          </a:xfrm>
          <a:prstGeom prst="rect">
            <a:avLst/>
          </a:prstGeom>
          <a:noFill/>
          <a:ln>
            <a:noFill/>
          </a:ln>
        </p:spPr>
        <p:txBody>
          <a:bodyPr wrap="square" anchor="ctr"/>
          <a:lstStyle>
            <a:lvl1pPr lvl="0" algn="l">
              <a:defRPr sz="900">
                <a:solidFill>
                  <a:srgbClr val="FFFFFF"/>
                </a:solidFill>
                <a:latin typeface="Calibri Light"/>
              </a:defRPr>
            </a:lvl1pPr>
          </a:lstStyle>
          <a:p>
            <a:endParaRPr dirty="0"/>
          </a:p>
        </p:txBody>
      </p:sp>
      <p:sp>
        <p:nvSpPr>
          <p:cNvPr id="5" name="4 Marcador de pie de página"/>
          <p:cNvSpPr txBox="1">
            <a:spLocks noGrp="1"/>
          </p:cNvSpPr>
          <p:nvPr>
            <p:ph type="ftr" idx="11"/>
          </p:nvPr>
        </p:nvSpPr>
        <p:spPr>
          <a:xfrm>
            <a:off x="2763837" y="6459537"/>
            <a:ext cx="3616325" cy="365125"/>
          </a:xfrm>
          <a:prstGeom prst="rect">
            <a:avLst/>
          </a:prstGeom>
          <a:noFill/>
          <a:ln>
            <a:noFill/>
          </a:ln>
        </p:spPr>
        <p:txBody>
          <a:bodyPr wrap="square" anchor="ctr"/>
          <a:lstStyle>
            <a:lvl1pPr lvl="0">
              <a:defRPr>
                <a:latin typeface="Calibri Light"/>
              </a:defRPr>
            </a:lvl1pPr>
          </a:lstStyle>
          <a:p>
            <a:endParaRPr dirty="0"/>
          </a:p>
        </p:txBody>
      </p:sp>
      <p:sp>
        <p:nvSpPr>
          <p:cNvPr id="6" name="5 Marcador de número de diapositiva"/>
          <p:cNvSpPr txBox="1">
            <a:spLocks noGrp="1"/>
          </p:cNvSpPr>
          <p:nvPr>
            <p:ph type="sldNum" idx="12"/>
          </p:nvPr>
        </p:nvSpPr>
        <p:spPr>
          <a:xfrm>
            <a:off x="7424737" y="6459537"/>
            <a:ext cx="982663" cy="365125"/>
          </a:xfrm>
          <a:prstGeom prst="rect">
            <a:avLst/>
          </a:prstGeom>
          <a:noFill/>
          <a:ln>
            <a:noFill/>
          </a:ln>
        </p:spPr>
        <p:txBody>
          <a:bodyPr wrap="square" anchor="ctr"/>
          <a:lstStyle>
            <a:lvl1pPr lvl="0" algn="r">
              <a:defRPr sz="1000">
                <a:solidFill>
                  <a:srgbClr val="FFFFFF"/>
                </a:solidFill>
                <a:latin typeface="Calibri Light"/>
              </a:defRPr>
            </a:lvl1pPr>
          </a:lstStyle>
          <a:p>
            <a:fld id="{8B38DBA3-52F9-4AF4-A6A4-FA4D7DB2F99C}" type="slidenum">
              <a:rPr/>
              <a:pPr/>
              <a:t>‹Nº›</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1 Título"/>
          <p:cNvSpPr txBox="1">
            <a:spLocks noGrp="1"/>
          </p:cNvSpPr>
          <p:nvPr>
            <p:ph type="title"/>
          </p:nvPr>
        </p:nvSpPr>
        <p:spPr>
          <a:xfrm>
            <a:off x="685800" y="2125662"/>
            <a:ext cx="7772400" cy="1439863"/>
          </a:xfrm>
          <a:prstGeom prst="rect">
            <a:avLst/>
          </a:prstGeom>
          <a:noFill/>
          <a:ln>
            <a:noFill/>
          </a:ln>
        </p:spPr>
        <p:txBody>
          <a:bodyPr wrap="square" anchor="b"/>
          <a:lstStyle/>
          <a:p>
            <a:pPr lvl="0" algn="l"/>
            <a:r>
              <a:rPr/>
              <a:t>Haga clic para modificar el estilo de título del patrón</a:t>
            </a:r>
          </a:p>
        </p:txBody>
      </p:sp>
      <p:sp>
        <p:nvSpPr>
          <p:cNvPr id="3" name="2 Título"/>
          <p:cNvSpPr txBox="1">
            <a:spLocks noGrp="1"/>
          </p:cNvSpPr>
          <p:nvPr>
            <p:ph type="title" idx="1"/>
          </p:nvPr>
        </p:nvSpPr>
        <p:spPr>
          <a:xfrm>
            <a:off x="1371600" y="3867150"/>
            <a:ext cx="6400800" cy="1762125"/>
          </a:xfrm>
          <a:prstGeom prst="rect">
            <a:avLst/>
          </a:prstGeom>
          <a:noFill/>
          <a:ln>
            <a:noFill/>
          </a:ln>
        </p:spPr>
        <p:txBody>
          <a:bodyPr wrap="square" anchor="b"/>
          <a:lstStyle/>
          <a:p>
            <a:pPr lvl="0" algn="l"/>
            <a:r>
              <a:rPr/>
              <a:t>Haga clic para modificar el estilo de título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50"/>
            <a:ext cx="8229600" cy="1146175"/>
          </a:xfrm>
          <a:prstGeom prst="rect">
            <a:avLst/>
          </a:prstGeom>
          <a:noFill/>
          <a:ln>
            <a:noFill/>
          </a:ln>
        </p:spPr>
        <p:txBody>
          <a:bodyPr wrap="square" anchor="b"/>
          <a:lstStyle/>
          <a:p>
            <a:pPr lvl="0" algn="l"/>
            <a:r>
              <a:rPr/>
              <a:t>Haga clic para modificar el estilo de título del patrón</a:t>
            </a:r>
          </a:p>
        </p:txBody>
      </p:sp>
      <p:sp>
        <p:nvSpPr>
          <p:cNvPr id="3" name="2 Marcador de texto"/>
          <p:cNvSpPr txBox="1">
            <a:spLocks noGrp="1"/>
          </p:cNvSpPr>
          <p:nvPr>
            <p:ph type="body" idx="1"/>
          </p:nvPr>
        </p:nvSpPr>
        <p:spPr>
          <a:xfrm>
            <a:off x="457200" y="1603375"/>
            <a:ext cx="4022725" cy="4506912"/>
          </a:xfrm>
          <a:prstGeom prst="rect">
            <a:avLst/>
          </a:prstGeom>
          <a:noFill/>
          <a:ln>
            <a:noFill/>
          </a:ln>
        </p:spPr>
        <p:txBody>
          <a:bodyPr wrap="square" anchor="t"/>
          <a:lstStyle/>
          <a:p>
            <a:pPr lvl="0" algn="l"/>
            <a:r>
              <a:rPr/>
              <a:t>Haga clic para modificar el estilo de texto del patrón</a:t>
            </a:r>
          </a:p>
          <a:p>
            <a:pPr lvl="0" algn="l"/>
            <a:r>
              <a:rPr/>
              <a:t>Segundo nivel</a:t>
            </a:r>
          </a:p>
          <a:p>
            <a:pPr lvl="0" algn="l"/>
            <a:r>
              <a:rPr/>
              <a:t>Tercer nivel</a:t>
            </a:r>
          </a:p>
          <a:p>
            <a:pPr lvl="0" algn="l"/>
            <a:r>
              <a:rPr/>
              <a:t>Cuarto nivel</a:t>
            </a:r>
          </a:p>
          <a:p>
            <a:pPr lvl="0" algn="l"/>
            <a:r>
              <a:rPr/>
              <a:t>Quinto nivel</a:t>
            </a:r>
          </a:p>
        </p:txBody>
      </p:sp>
      <p:sp>
        <p:nvSpPr>
          <p:cNvPr id="4" name="3 Marcador de texto"/>
          <p:cNvSpPr txBox="1">
            <a:spLocks noGrp="1"/>
          </p:cNvSpPr>
          <p:nvPr>
            <p:ph type="body" idx="2"/>
          </p:nvPr>
        </p:nvSpPr>
        <p:spPr>
          <a:xfrm>
            <a:off x="4652962" y="1603375"/>
            <a:ext cx="4024313" cy="4506912"/>
          </a:xfrm>
          <a:prstGeom prst="rect">
            <a:avLst/>
          </a:prstGeom>
          <a:noFill/>
          <a:ln>
            <a:noFill/>
          </a:ln>
        </p:spPr>
        <p:txBody>
          <a:bodyPr wrap="square" anchor="t"/>
          <a:lstStyle/>
          <a:p>
            <a:pPr lvl="0" algn="l"/>
            <a:r>
              <a:rPr/>
              <a:t>Haga clic para modificar el estilo de texto del patrón</a:t>
            </a:r>
          </a:p>
          <a:p>
            <a:pPr lvl="0" algn="l"/>
            <a:r>
              <a:rPr/>
              <a:t>Segundo nivel</a:t>
            </a:r>
          </a:p>
          <a:p>
            <a:pPr lvl="0" algn="l"/>
            <a:r>
              <a:rPr/>
              <a:t>Tercer nivel</a:t>
            </a:r>
          </a:p>
          <a:p>
            <a:pPr lvl="0" algn="l"/>
            <a:r>
              <a:rPr/>
              <a:t>Cuarto nivel</a:t>
            </a:r>
          </a:p>
          <a:p>
            <a:pPr lvl="0" algn="l"/>
            <a:r>
              <a:rPr/>
              <a:t>Quinto nivel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Diapositiva de título">
    <p:spTree>
      <p:nvGrpSpPr>
        <p:cNvPr id="1" name=""/>
        <p:cNvGrpSpPr/>
        <p:nvPr/>
      </p:nvGrpSpPr>
      <p:grpSpPr>
        <a:xfrm>
          <a:off x="0" y="0"/>
          <a:ext cx="0" cy="0"/>
          <a:chOff x="0" y="0"/>
          <a:chExt cx="0" cy="0"/>
        </a:xfrm>
      </p:grpSpPr>
      <p:sp>
        <p:nvSpPr>
          <p:cNvPr id="2" name="1 Rectángulo"/>
          <p:cNvSpPr/>
          <p:nvPr/>
        </p:nvSpPr>
        <p:spPr>
          <a:xfrm>
            <a:off x="1587" y="6400800"/>
            <a:ext cx="9140825" cy="457200"/>
          </a:xfrm>
          <a:prstGeom prst="rect">
            <a:avLst/>
          </a:prstGeom>
          <a:solidFill>
            <a:srgbClr val="2683C6"/>
          </a:solidFill>
          <a:ln>
            <a:noFill/>
          </a:ln>
        </p:spPr>
        <p:txBody>
          <a:bodyPr wrap="square" anchor="t"/>
          <a:lstStyle/>
          <a:p>
            <a:endParaRPr dirty="0"/>
          </a:p>
        </p:txBody>
      </p:sp>
      <p:sp>
        <p:nvSpPr>
          <p:cNvPr id="3" name="2 Rectángulo"/>
          <p:cNvSpPr/>
          <p:nvPr/>
        </p:nvSpPr>
        <p:spPr>
          <a:xfrm>
            <a:off x="0" y="6334125"/>
            <a:ext cx="9140825" cy="63500"/>
          </a:xfrm>
          <a:prstGeom prst="rect">
            <a:avLst/>
          </a:prstGeom>
          <a:solidFill>
            <a:srgbClr val="1CADE4"/>
          </a:solidFill>
          <a:ln>
            <a:noFill/>
          </a:ln>
        </p:spPr>
        <p:txBody>
          <a:bodyPr wrap="square" anchor="t"/>
          <a:lstStyle/>
          <a:p>
            <a:endParaRPr dirty="0"/>
          </a:p>
        </p:txBody>
      </p:sp>
      <p:sp>
        <p:nvSpPr>
          <p:cNvPr id="4" name="3 Título"/>
          <p:cNvSpPr txBox="1">
            <a:spLocks noGrp="1"/>
          </p:cNvSpPr>
          <p:nvPr>
            <p:ph type="ctrTitle"/>
          </p:nvPr>
        </p:nvSpPr>
        <p:spPr>
          <a:xfrm>
            <a:off x="822325" y="758825"/>
            <a:ext cx="7543800" cy="3565525"/>
          </a:xfrm>
          <a:prstGeom prst="rect">
            <a:avLst/>
          </a:prstGeom>
          <a:noFill/>
          <a:ln>
            <a:noFill/>
          </a:ln>
        </p:spPr>
        <p:txBody>
          <a:bodyPr wrap="square" anchor="b"/>
          <a:lstStyle>
            <a:lvl1pPr marL="0" lvl="0" indent="0" algn="l">
              <a:lnSpc>
                <a:spcPct val="85000"/>
              </a:lnSpc>
              <a:buNone/>
              <a:defRPr sz="4800" b="0" i="0" u="none" strike="noStrike" baseline="0">
                <a:solidFill>
                  <a:srgbClr val="3F3F3F"/>
                </a:solidFill>
                <a:latin typeface="Arial"/>
              </a:defRPr>
            </a:lvl1pPr>
          </a:lstStyle>
          <a:p>
            <a:pPr lvl="0" algn="l">
              <a:lnSpc>
                <a:spcPct val="85000"/>
              </a:lnSpc>
            </a:pPr>
            <a:r>
              <a:rPr sz="8000" baseline="0">
                <a:solidFill>
                  <a:srgbClr val="262626"/>
                </a:solidFill>
                <a:latin typeface="Calibri Light"/>
              </a:rPr>
              <a:t>Haga clic para modificar el estilo de título del patrón</a:t>
            </a:r>
          </a:p>
        </p:txBody>
      </p:sp>
      <p:sp>
        <p:nvSpPr>
          <p:cNvPr id="5" name="4 Subtítulo"/>
          <p:cNvSpPr txBox="1">
            <a:spLocks noGrp="1"/>
          </p:cNvSpPr>
          <p:nvPr>
            <p:ph type="subTitle" idx="1"/>
          </p:nvPr>
        </p:nvSpPr>
        <p:spPr>
          <a:xfrm>
            <a:off x="823912" y="4454525"/>
            <a:ext cx="7543800" cy="1143000"/>
          </a:xfrm>
          <a:prstGeom prst="rect">
            <a:avLst/>
          </a:prstGeom>
          <a:noFill/>
          <a:ln>
            <a:noFill/>
          </a:ln>
        </p:spPr>
        <p:txBody>
          <a:bodyPr wrap="square" anchor="t"/>
          <a:lstStyle/>
          <a:p>
            <a:pPr marL="0" lvl="0" indent="0" algn="l">
              <a:buNone/>
            </a:pPr>
            <a:r>
              <a:rPr sz="2400" baseline="0">
                <a:solidFill>
                  <a:srgbClr val="344068"/>
                </a:solidFill>
                <a:latin typeface="Calibri Light"/>
              </a:rPr>
              <a:t>Haga clic para modificar el estilo de subtítulo del patrón</a:t>
            </a:r>
          </a:p>
        </p:txBody>
      </p:sp>
      <p:sp>
        <p:nvSpPr>
          <p:cNvPr id="6" name="5 Marcador de fecha"/>
          <p:cNvSpPr txBox="1">
            <a:spLocks noGrp="1"/>
          </p:cNvSpPr>
          <p:nvPr>
            <p:ph type="dt" idx="10"/>
          </p:nvPr>
        </p:nvSpPr>
        <p:spPr>
          <a:xfrm>
            <a:off x="822325" y="6459537"/>
            <a:ext cx="1854200" cy="365125"/>
          </a:xfrm>
          <a:prstGeom prst="rect">
            <a:avLst/>
          </a:prstGeom>
          <a:noFill/>
          <a:ln>
            <a:noFill/>
          </a:ln>
        </p:spPr>
        <p:txBody>
          <a:bodyPr wrap="square" anchor="ctr"/>
          <a:lstStyle>
            <a:lvl1pPr lvl="0" algn="l">
              <a:defRPr sz="900">
                <a:solidFill>
                  <a:srgbClr val="FFFFFF"/>
                </a:solidFill>
                <a:latin typeface="Calibri Light"/>
              </a:defRPr>
            </a:lvl1pPr>
          </a:lstStyle>
          <a:p>
            <a:endParaRPr dirty="0"/>
          </a:p>
        </p:txBody>
      </p:sp>
      <p:sp>
        <p:nvSpPr>
          <p:cNvPr id="7" name="6 Marcador de pie de página"/>
          <p:cNvSpPr txBox="1">
            <a:spLocks noGrp="1"/>
          </p:cNvSpPr>
          <p:nvPr>
            <p:ph type="ftr" idx="11"/>
          </p:nvPr>
        </p:nvSpPr>
        <p:spPr>
          <a:xfrm>
            <a:off x="2763837" y="6459537"/>
            <a:ext cx="3616325" cy="365125"/>
          </a:xfrm>
          <a:prstGeom prst="rect">
            <a:avLst/>
          </a:prstGeom>
          <a:noFill/>
          <a:ln>
            <a:noFill/>
          </a:ln>
        </p:spPr>
        <p:txBody>
          <a:bodyPr wrap="square" anchor="ctr"/>
          <a:lstStyle>
            <a:lvl1pPr lvl="0">
              <a:defRPr>
                <a:latin typeface="Calibri Light"/>
              </a:defRPr>
            </a:lvl1pPr>
          </a:lstStyle>
          <a:p>
            <a:endParaRPr dirty="0"/>
          </a:p>
        </p:txBody>
      </p:sp>
      <p:sp>
        <p:nvSpPr>
          <p:cNvPr id="8" name="7 Marcador de número de diapositiva"/>
          <p:cNvSpPr txBox="1">
            <a:spLocks noGrp="1"/>
          </p:cNvSpPr>
          <p:nvPr>
            <p:ph type="sldNum" idx="12"/>
          </p:nvPr>
        </p:nvSpPr>
        <p:spPr>
          <a:xfrm>
            <a:off x="7424737" y="6459537"/>
            <a:ext cx="982663" cy="365125"/>
          </a:xfrm>
          <a:prstGeom prst="rect">
            <a:avLst/>
          </a:prstGeom>
          <a:noFill/>
          <a:ln>
            <a:noFill/>
          </a:ln>
        </p:spPr>
        <p:txBody>
          <a:bodyPr wrap="square" anchor="ctr"/>
          <a:lstStyle>
            <a:lvl1pPr lvl="0" algn="r">
              <a:defRPr sz="1000">
                <a:solidFill>
                  <a:srgbClr val="FFFFFF"/>
                </a:solidFill>
                <a:latin typeface="Calibri Light"/>
              </a:defRPr>
            </a:lvl1pPr>
          </a:lstStyle>
          <a:p>
            <a:fld id="{8B38DBA3-52F9-4AF4-A6A4-FA4D7DB2F99C}" type="slidenum">
              <a:rPr/>
              <a:pPr/>
              <a:t>‹Nº›</a:t>
            </a:fld>
            <a:endParaRPr dirty="0"/>
          </a:p>
        </p:txBody>
      </p:sp>
      <p:sp>
        <p:nvSpPr>
          <p:cNvPr id="9" name="8 Conector recto"/>
          <p:cNvSpPr/>
          <p:nvPr/>
        </p:nvSpPr>
        <p:spPr>
          <a:xfrm>
            <a:off x="904875" y="4343400"/>
            <a:ext cx="7405687" cy="0"/>
          </a:xfrm>
          <a:prstGeom prst="line">
            <a:avLst/>
          </a:prstGeom>
          <a:noFill/>
          <a:ln w="6350">
            <a:solidFill>
              <a:srgbClr val="7F7F7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a:xfrm>
            <a:off x="822325" y="285750"/>
            <a:ext cx="7543800" cy="1449387"/>
          </a:xfrm>
          <a:prstGeom prst="rect">
            <a:avLst/>
          </a:prstGeom>
          <a:noFill/>
          <a:ln>
            <a:noFill/>
          </a:ln>
        </p:spPr>
        <p:txBody>
          <a:bodyPr wrap="square" anchor="b"/>
          <a:lstStyle/>
          <a:p>
            <a:pPr lvl="0"/>
            <a:r>
              <a:rPr>
                <a:latin typeface="Calibri Light"/>
              </a:rPr>
              <a:t>Haga clic para modificar el estilo de título del patrón</a:t>
            </a:r>
          </a:p>
        </p:txBody>
      </p:sp>
      <p:sp>
        <p:nvSpPr>
          <p:cNvPr id="3" name="2 Marcador de texto"/>
          <p:cNvSpPr txBox="1">
            <a:spLocks noGrp="1"/>
          </p:cNvSpPr>
          <p:nvPr>
            <p:ph type="body" idx="1"/>
          </p:nvPr>
        </p:nvSpPr>
        <p:spPr>
          <a:xfrm>
            <a:off x="822325" y="1844675"/>
            <a:ext cx="3702050" cy="4022725"/>
          </a:xfrm>
          <a:prstGeom prst="rect">
            <a:avLst/>
          </a:prstGeom>
          <a:noFill/>
          <a:ln>
            <a:noFill/>
          </a:ln>
        </p:spPr>
        <p:txBody>
          <a:bodyPr wrap="square" anchor="t"/>
          <a:lstStyle/>
          <a:p>
            <a:pPr lvl="0"/>
            <a:r>
              <a:rPr>
                <a:latin typeface="Calibri Light"/>
              </a:rPr>
              <a:t>Haga clic para modificar el estilo de texto del patrón</a:t>
            </a:r>
          </a:p>
          <a:p>
            <a:pPr lvl="1"/>
            <a:r>
              <a:rPr>
                <a:latin typeface="Calibri Light"/>
              </a:rPr>
              <a:t>Segundo nivel</a:t>
            </a:r>
          </a:p>
          <a:p>
            <a:pPr lvl="2"/>
            <a:r>
              <a:rPr>
                <a:latin typeface="Calibri Light"/>
              </a:rPr>
              <a:t>Tercer nivel</a:t>
            </a:r>
          </a:p>
          <a:p>
            <a:pPr lvl="3"/>
            <a:r>
              <a:rPr>
                <a:latin typeface="Calibri Light"/>
              </a:rPr>
              <a:t>Cuarto nivel</a:t>
            </a:r>
          </a:p>
          <a:p>
            <a:pPr lvl="4"/>
            <a:r>
              <a:rPr>
                <a:latin typeface="Calibri Light"/>
              </a:rPr>
              <a:t>Quinto nivel</a:t>
            </a:r>
          </a:p>
        </p:txBody>
      </p:sp>
      <p:sp>
        <p:nvSpPr>
          <p:cNvPr id="4" name="3 Marcador de texto"/>
          <p:cNvSpPr txBox="1">
            <a:spLocks noGrp="1"/>
          </p:cNvSpPr>
          <p:nvPr>
            <p:ph type="body" idx="2"/>
          </p:nvPr>
        </p:nvSpPr>
        <p:spPr>
          <a:xfrm>
            <a:off x="4662487" y="1844675"/>
            <a:ext cx="3702050" cy="4022725"/>
          </a:xfrm>
          <a:prstGeom prst="rect">
            <a:avLst/>
          </a:prstGeom>
          <a:noFill/>
          <a:ln>
            <a:noFill/>
          </a:ln>
        </p:spPr>
        <p:txBody>
          <a:bodyPr wrap="square" anchor="t"/>
          <a:lstStyle/>
          <a:p>
            <a:pPr lvl="0"/>
            <a:r>
              <a:rPr>
                <a:latin typeface="Calibri Light"/>
              </a:rPr>
              <a:t>Haga clic para modificar el estilo de texto del patrón</a:t>
            </a:r>
          </a:p>
          <a:p>
            <a:pPr lvl="1"/>
            <a:r>
              <a:rPr>
                <a:latin typeface="Calibri Light"/>
              </a:rPr>
              <a:t>Segundo nivel</a:t>
            </a:r>
          </a:p>
          <a:p>
            <a:pPr lvl="2"/>
            <a:r>
              <a:rPr>
                <a:latin typeface="Calibri Light"/>
              </a:rPr>
              <a:t>Tercer nivel</a:t>
            </a:r>
          </a:p>
          <a:p>
            <a:pPr lvl="3"/>
            <a:r>
              <a:rPr>
                <a:latin typeface="Calibri Light"/>
              </a:rPr>
              <a:t>Cuarto nivel</a:t>
            </a:r>
          </a:p>
          <a:p>
            <a:pPr lvl="4"/>
            <a:r>
              <a:rPr>
                <a:latin typeface="Calibri Light"/>
              </a:rPr>
              <a:t>Quinto nivel</a:t>
            </a:r>
          </a:p>
        </p:txBody>
      </p:sp>
      <p:sp>
        <p:nvSpPr>
          <p:cNvPr id="5" name="4 Marcador de fecha"/>
          <p:cNvSpPr txBox="1">
            <a:spLocks noGrp="1"/>
          </p:cNvSpPr>
          <p:nvPr>
            <p:ph type="dt" idx="10"/>
          </p:nvPr>
        </p:nvSpPr>
        <p:spPr>
          <a:xfrm>
            <a:off x="822325" y="6459537"/>
            <a:ext cx="1854200" cy="365125"/>
          </a:xfrm>
          <a:prstGeom prst="rect">
            <a:avLst/>
          </a:prstGeom>
          <a:noFill/>
          <a:ln>
            <a:noFill/>
          </a:ln>
        </p:spPr>
        <p:txBody>
          <a:bodyPr wrap="square" anchor="ctr"/>
          <a:lstStyle>
            <a:lvl1pPr lvl="0" algn="l">
              <a:defRPr sz="900">
                <a:solidFill>
                  <a:srgbClr val="FFFFFF"/>
                </a:solidFill>
                <a:latin typeface="Calibri Light"/>
              </a:defRPr>
            </a:lvl1pPr>
          </a:lstStyle>
          <a:p>
            <a:endParaRPr dirty="0"/>
          </a:p>
        </p:txBody>
      </p:sp>
      <p:sp>
        <p:nvSpPr>
          <p:cNvPr id="6" name="5 Marcador de pie de página"/>
          <p:cNvSpPr txBox="1">
            <a:spLocks noGrp="1"/>
          </p:cNvSpPr>
          <p:nvPr>
            <p:ph type="ftr" idx="11"/>
          </p:nvPr>
        </p:nvSpPr>
        <p:spPr>
          <a:xfrm>
            <a:off x="2763837" y="6459537"/>
            <a:ext cx="3616325" cy="365125"/>
          </a:xfrm>
          <a:prstGeom prst="rect">
            <a:avLst/>
          </a:prstGeom>
          <a:noFill/>
          <a:ln>
            <a:noFill/>
          </a:ln>
        </p:spPr>
        <p:txBody>
          <a:bodyPr wrap="square" anchor="ctr"/>
          <a:lstStyle>
            <a:lvl1pPr lvl="0">
              <a:defRPr>
                <a:latin typeface="Calibri Light"/>
              </a:defRPr>
            </a:lvl1pPr>
          </a:lstStyle>
          <a:p>
            <a:endParaRPr dirty="0"/>
          </a:p>
        </p:txBody>
      </p:sp>
      <p:sp>
        <p:nvSpPr>
          <p:cNvPr id="7" name="6 Marcador de número de diapositiva"/>
          <p:cNvSpPr txBox="1">
            <a:spLocks noGrp="1"/>
          </p:cNvSpPr>
          <p:nvPr>
            <p:ph type="sldNum" idx="12"/>
          </p:nvPr>
        </p:nvSpPr>
        <p:spPr>
          <a:xfrm>
            <a:off x="7424737" y="6459537"/>
            <a:ext cx="982663" cy="365125"/>
          </a:xfrm>
          <a:prstGeom prst="rect">
            <a:avLst/>
          </a:prstGeom>
          <a:noFill/>
          <a:ln>
            <a:noFill/>
          </a:ln>
        </p:spPr>
        <p:txBody>
          <a:bodyPr wrap="square" anchor="ctr"/>
          <a:lstStyle>
            <a:lvl1pPr lvl="0" algn="r">
              <a:defRPr sz="1000">
                <a:solidFill>
                  <a:srgbClr val="FFFFFF"/>
                </a:solidFill>
                <a:latin typeface="Calibri Light"/>
              </a:defRPr>
            </a:lvl1pPr>
          </a:lstStyle>
          <a:p>
            <a:fld id="{8B38DBA3-52F9-4AF4-A6A4-FA4D7DB2F99C}" type="slidenum">
              <a:rPr/>
              <a:pPr/>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a:xfrm>
            <a:off x="822325" y="285750"/>
            <a:ext cx="7543800" cy="1449387"/>
          </a:xfrm>
          <a:prstGeom prst="rect">
            <a:avLst/>
          </a:prstGeom>
          <a:noFill/>
          <a:ln>
            <a:noFill/>
          </a:ln>
        </p:spPr>
        <p:txBody>
          <a:bodyPr wrap="square" anchor="b"/>
          <a:lstStyle/>
          <a:p>
            <a:pPr lvl="0"/>
            <a:r>
              <a:rPr>
                <a:latin typeface="Calibri Light"/>
              </a:rPr>
              <a:t>Haga clic para modificar el estilo de título del patrón</a:t>
            </a:r>
          </a:p>
        </p:txBody>
      </p:sp>
      <p:sp>
        <p:nvSpPr>
          <p:cNvPr id="3" name="2 Marcador de texto"/>
          <p:cNvSpPr txBox="1">
            <a:spLocks noGrp="1"/>
          </p:cNvSpPr>
          <p:nvPr>
            <p:ph type="body" idx="1"/>
          </p:nvPr>
        </p:nvSpPr>
        <p:spPr>
          <a:xfrm>
            <a:off x="822325" y="1844675"/>
            <a:ext cx="7543800" cy="4022725"/>
          </a:xfrm>
          <a:prstGeom prst="rect">
            <a:avLst/>
          </a:prstGeom>
          <a:noFill/>
          <a:ln>
            <a:noFill/>
          </a:ln>
        </p:spPr>
        <p:txBody>
          <a:bodyPr wrap="square" anchor="t"/>
          <a:lstStyle/>
          <a:p>
            <a:pPr lvl="0"/>
            <a:r>
              <a:rPr>
                <a:latin typeface="Calibri Light"/>
              </a:rPr>
              <a:t>Haga clic para modificar el estilo de texto del patrón</a:t>
            </a:r>
          </a:p>
          <a:p>
            <a:pPr lvl="1"/>
            <a:r>
              <a:rPr>
                <a:latin typeface="Calibri Light"/>
              </a:rPr>
              <a:t>Segundo nivel</a:t>
            </a:r>
          </a:p>
          <a:p>
            <a:pPr lvl="2"/>
            <a:r>
              <a:rPr>
                <a:latin typeface="Calibri Light"/>
              </a:rPr>
              <a:t>Tercer nivel</a:t>
            </a:r>
          </a:p>
          <a:p>
            <a:pPr lvl="3"/>
            <a:r>
              <a:rPr>
                <a:latin typeface="Calibri Light"/>
              </a:rPr>
              <a:t>Cuarto nivel</a:t>
            </a:r>
          </a:p>
          <a:p>
            <a:pPr lvl="4"/>
            <a:r>
              <a:rPr>
                <a:latin typeface="Calibri Light"/>
              </a:rPr>
              <a:t>Quinto nivel</a:t>
            </a:r>
          </a:p>
        </p:txBody>
      </p:sp>
      <p:sp>
        <p:nvSpPr>
          <p:cNvPr id="4" name="3 Marcador de fecha"/>
          <p:cNvSpPr txBox="1">
            <a:spLocks noGrp="1"/>
          </p:cNvSpPr>
          <p:nvPr>
            <p:ph type="dt" idx="10"/>
          </p:nvPr>
        </p:nvSpPr>
        <p:spPr>
          <a:xfrm>
            <a:off x="822325" y="6459537"/>
            <a:ext cx="1854200" cy="365125"/>
          </a:xfrm>
          <a:prstGeom prst="rect">
            <a:avLst/>
          </a:prstGeom>
          <a:noFill/>
          <a:ln>
            <a:noFill/>
          </a:ln>
        </p:spPr>
        <p:txBody>
          <a:bodyPr wrap="square" anchor="ctr"/>
          <a:lstStyle>
            <a:lvl1pPr lvl="0" algn="l">
              <a:defRPr sz="900">
                <a:solidFill>
                  <a:srgbClr val="FFFFFF"/>
                </a:solidFill>
                <a:latin typeface="Calibri Light"/>
              </a:defRPr>
            </a:lvl1pPr>
          </a:lstStyle>
          <a:p>
            <a:endParaRPr dirty="0"/>
          </a:p>
        </p:txBody>
      </p:sp>
      <p:sp>
        <p:nvSpPr>
          <p:cNvPr id="5" name="4 Marcador de pie de página"/>
          <p:cNvSpPr txBox="1">
            <a:spLocks noGrp="1"/>
          </p:cNvSpPr>
          <p:nvPr>
            <p:ph type="ftr" idx="11"/>
          </p:nvPr>
        </p:nvSpPr>
        <p:spPr>
          <a:xfrm>
            <a:off x="2763837" y="6459537"/>
            <a:ext cx="3616325" cy="365125"/>
          </a:xfrm>
          <a:prstGeom prst="rect">
            <a:avLst/>
          </a:prstGeom>
          <a:noFill/>
          <a:ln>
            <a:noFill/>
          </a:ln>
        </p:spPr>
        <p:txBody>
          <a:bodyPr wrap="square" anchor="ctr"/>
          <a:lstStyle>
            <a:lvl1pPr lvl="0">
              <a:defRPr>
                <a:latin typeface="Calibri Light"/>
              </a:defRPr>
            </a:lvl1pPr>
          </a:lstStyle>
          <a:p>
            <a:endParaRPr dirty="0"/>
          </a:p>
        </p:txBody>
      </p:sp>
      <p:sp>
        <p:nvSpPr>
          <p:cNvPr id="6" name="5 Marcador de número de diapositiva"/>
          <p:cNvSpPr txBox="1">
            <a:spLocks noGrp="1"/>
          </p:cNvSpPr>
          <p:nvPr>
            <p:ph type="sldNum" idx="12"/>
          </p:nvPr>
        </p:nvSpPr>
        <p:spPr>
          <a:xfrm>
            <a:off x="7424737" y="6459537"/>
            <a:ext cx="982663" cy="365125"/>
          </a:xfrm>
          <a:prstGeom prst="rect">
            <a:avLst/>
          </a:prstGeom>
          <a:noFill/>
          <a:ln>
            <a:noFill/>
          </a:ln>
        </p:spPr>
        <p:txBody>
          <a:bodyPr wrap="square" anchor="ctr"/>
          <a:lstStyle>
            <a:lvl1pPr lvl="0" algn="r">
              <a:defRPr sz="1000">
                <a:solidFill>
                  <a:srgbClr val="FFFFFF"/>
                </a:solidFill>
                <a:latin typeface="Calibri Light"/>
              </a:defRPr>
            </a:lvl1pPr>
          </a:lstStyle>
          <a:p>
            <a:fld id="{8B38DBA3-52F9-4AF4-A6A4-FA4D7DB2F99C}" type="slidenum">
              <a:rPr/>
              <a:pPr/>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Título vertical y texto">
    <p:spTree>
      <p:nvGrpSpPr>
        <p:cNvPr id="1" name=""/>
        <p:cNvGrpSpPr/>
        <p:nvPr/>
      </p:nvGrpSpPr>
      <p:grpSpPr>
        <a:xfrm>
          <a:off x="0" y="0"/>
          <a:ext cx="0" cy="0"/>
          <a:chOff x="0" y="0"/>
          <a:chExt cx="0" cy="0"/>
        </a:xfrm>
      </p:grpSpPr>
      <p:sp>
        <p:nvSpPr>
          <p:cNvPr id="2" name="1 Rectángulo"/>
          <p:cNvSpPr/>
          <p:nvPr/>
        </p:nvSpPr>
        <p:spPr>
          <a:xfrm>
            <a:off x="1587" y="6400800"/>
            <a:ext cx="9140825" cy="457200"/>
          </a:xfrm>
          <a:prstGeom prst="rect">
            <a:avLst/>
          </a:prstGeom>
          <a:solidFill>
            <a:srgbClr val="2683C6"/>
          </a:solidFill>
          <a:ln>
            <a:noFill/>
          </a:ln>
        </p:spPr>
        <p:txBody>
          <a:bodyPr wrap="square" anchor="t"/>
          <a:lstStyle/>
          <a:p>
            <a:endParaRPr dirty="0"/>
          </a:p>
        </p:txBody>
      </p:sp>
      <p:sp>
        <p:nvSpPr>
          <p:cNvPr id="3" name="2 Rectángulo"/>
          <p:cNvSpPr/>
          <p:nvPr/>
        </p:nvSpPr>
        <p:spPr>
          <a:xfrm>
            <a:off x="0" y="6334125"/>
            <a:ext cx="9140825" cy="63500"/>
          </a:xfrm>
          <a:prstGeom prst="rect">
            <a:avLst/>
          </a:prstGeom>
          <a:solidFill>
            <a:srgbClr val="1CADE4"/>
          </a:solidFill>
          <a:ln>
            <a:noFill/>
          </a:ln>
        </p:spPr>
        <p:txBody>
          <a:bodyPr wrap="square" anchor="t"/>
          <a:lstStyle/>
          <a:p>
            <a:endParaRPr dirty="0"/>
          </a:p>
        </p:txBody>
      </p:sp>
      <p:sp>
        <p:nvSpPr>
          <p:cNvPr id="4" name="3 Título"/>
          <p:cNvSpPr txBox="1">
            <a:spLocks noGrp="1"/>
          </p:cNvSpPr>
          <p:nvPr>
            <p:ph type="title"/>
          </p:nvPr>
        </p:nvSpPr>
        <p:spPr>
          <a:xfrm>
            <a:off x="6543675" y="411162"/>
            <a:ext cx="1971675" cy="5759450"/>
          </a:xfrm>
          <a:prstGeom prst="rect">
            <a:avLst/>
          </a:prstGeom>
          <a:noFill/>
          <a:ln>
            <a:noFill/>
          </a:ln>
        </p:spPr>
        <p:txBody>
          <a:bodyPr wrap="square" anchor="b"/>
          <a:lstStyle/>
          <a:p>
            <a:pPr lvl="0"/>
            <a:r>
              <a:rPr>
                <a:latin typeface="Calibri Light"/>
              </a:rPr>
              <a:t>Haga clic para modificar el estilo de título del patrón</a:t>
            </a:r>
          </a:p>
        </p:txBody>
      </p:sp>
      <p:sp>
        <p:nvSpPr>
          <p:cNvPr id="5" name="4 Marcador de texto"/>
          <p:cNvSpPr txBox="1">
            <a:spLocks noGrp="1"/>
          </p:cNvSpPr>
          <p:nvPr>
            <p:ph type="body" idx="1"/>
          </p:nvPr>
        </p:nvSpPr>
        <p:spPr>
          <a:xfrm>
            <a:off x="628650" y="411162"/>
            <a:ext cx="5800725" cy="5759450"/>
          </a:xfrm>
          <a:prstGeom prst="rect">
            <a:avLst/>
          </a:prstGeom>
          <a:noFill/>
          <a:ln>
            <a:noFill/>
          </a:ln>
        </p:spPr>
        <p:txBody>
          <a:bodyPr wrap="square" anchor="t"/>
          <a:lstStyle/>
          <a:p>
            <a:pPr lvl="0"/>
            <a:r>
              <a:rPr>
                <a:latin typeface="Calibri Light"/>
              </a:rPr>
              <a:t>Haga clic para modificar el estilo de texto del patrón</a:t>
            </a:r>
          </a:p>
          <a:p>
            <a:pPr lvl="1"/>
            <a:r>
              <a:rPr>
                <a:latin typeface="Calibri Light"/>
              </a:rPr>
              <a:t>Segundo nivel</a:t>
            </a:r>
          </a:p>
          <a:p>
            <a:pPr lvl="2"/>
            <a:r>
              <a:rPr>
                <a:latin typeface="Calibri Light"/>
              </a:rPr>
              <a:t>Tercer nivel</a:t>
            </a:r>
          </a:p>
          <a:p>
            <a:pPr lvl="3"/>
            <a:r>
              <a:rPr>
                <a:latin typeface="Calibri Light"/>
              </a:rPr>
              <a:t>Cuarto nivel</a:t>
            </a:r>
          </a:p>
          <a:p>
            <a:pPr lvl="4"/>
            <a:r>
              <a:rPr>
                <a:latin typeface="Calibri Light"/>
              </a:rPr>
              <a:t>Quinto nivel</a:t>
            </a:r>
          </a:p>
        </p:txBody>
      </p:sp>
      <p:sp>
        <p:nvSpPr>
          <p:cNvPr id="6" name="5 Marcador de fecha"/>
          <p:cNvSpPr txBox="1">
            <a:spLocks noGrp="1"/>
          </p:cNvSpPr>
          <p:nvPr>
            <p:ph type="dt" idx="10"/>
          </p:nvPr>
        </p:nvSpPr>
        <p:spPr>
          <a:xfrm>
            <a:off x="822325" y="6459537"/>
            <a:ext cx="1854200" cy="365125"/>
          </a:xfrm>
          <a:prstGeom prst="rect">
            <a:avLst/>
          </a:prstGeom>
          <a:noFill/>
          <a:ln>
            <a:noFill/>
          </a:ln>
        </p:spPr>
        <p:txBody>
          <a:bodyPr wrap="square" anchor="ctr"/>
          <a:lstStyle>
            <a:lvl1pPr lvl="0" algn="l">
              <a:defRPr sz="900">
                <a:solidFill>
                  <a:srgbClr val="FFFFFF"/>
                </a:solidFill>
                <a:latin typeface="Calibri Light"/>
              </a:defRPr>
            </a:lvl1pPr>
          </a:lstStyle>
          <a:p>
            <a:endParaRPr dirty="0"/>
          </a:p>
        </p:txBody>
      </p:sp>
      <p:sp>
        <p:nvSpPr>
          <p:cNvPr id="7" name="6 Marcador de pie de página"/>
          <p:cNvSpPr txBox="1">
            <a:spLocks noGrp="1"/>
          </p:cNvSpPr>
          <p:nvPr>
            <p:ph type="ftr" idx="11"/>
          </p:nvPr>
        </p:nvSpPr>
        <p:spPr>
          <a:xfrm>
            <a:off x="2763837" y="6459537"/>
            <a:ext cx="3616325" cy="365125"/>
          </a:xfrm>
          <a:prstGeom prst="rect">
            <a:avLst/>
          </a:prstGeom>
          <a:noFill/>
          <a:ln>
            <a:noFill/>
          </a:ln>
        </p:spPr>
        <p:txBody>
          <a:bodyPr wrap="square" anchor="ctr"/>
          <a:lstStyle>
            <a:lvl1pPr lvl="0">
              <a:defRPr>
                <a:latin typeface="Calibri Light"/>
              </a:defRPr>
            </a:lvl1pPr>
          </a:lstStyle>
          <a:p>
            <a:endParaRPr dirty="0"/>
          </a:p>
        </p:txBody>
      </p:sp>
      <p:sp>
        <p:nvSpPr>
          <p:cNvPr id="8" name="7 Marcador de número de diapositiva"/>
          <p:cNvSpPr txBox="1">
            <a:spLocks noGrp="1"/>
          </p:cNvSpPr>
          <p:nvPr>
            <p:ph type="sldNum" idx="12"/>
          </p:nvPr>
        </p:nvSpPr>
        <p:spPr>
          <a:xfrm>
            <a:off x="7424737" y="6459537"/>
            <a:ext cx="982663" cy="365125"/>
          </a:xfrm>
          <a:prstGeom prst="rect">
            <a:avLst/>
          </a:prstGeom>
          <a:noFill/>
          <a:ln>
            <a:noFill/>
          </a:ln>
        </p:spPr>
        <p:txBody>
          <a:bodyPr wrap="square" anchor="ctr"/>
          <a:lstStyle>
            <a:lvl1pPr lvl="0" algn="r">
              <a:defRPr sz="1000">
                <a:solidFill>
                  <a:srgbClr val="FFFFFF"/>
                </a:solidFill>
                <a:latin typeface="Calibri Light"/>
              </a:defRPr>
            </a:lvl1pPr>
          </a:lstStyle>
          <a:p>
            <a:fld id="{8B38DBA3-52F9-4AF4-A6A4-FA4D7DB2F99C}" type="slidenum">
              <a:rPr/>
              <a:pPr/>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Encabezado de sección">
    <p:bg>
      <p:bgPr>
        <a:solidFill>
          <a:srgbClr val="FFFFFF"/>
        </a:solidFill>
        <a:effectLst/>
      </p:bgPr>
    </p:bg>
    <p:spTree>
      <p:nvGrpSpPr>
        <p:cNvPr id="1" name=""/>
        <p:cNvGrpSpPr/>
        <p:nvPr/>
      </p:nvGrpSpPr>
      <p:grpSpPr>
        <a:xfrm>
          <a:off x="0" y="0"/>
          <a:ext cx="0" cy="0"/>
          <a:chOff x="0" y="0"/>
          <a:chExt cx="0" cy="0"/>
        </a:xfrm>
      </p:grpSpPr>
      <p:sp>
        <p:nvSpPr>
          <p:cNvPr id="2" name="1 Rectángulo"/>
          <p:cNvSpPr/>
          <p:nvPr/>
        </p:nvSpPr>
        <p:spPr>
          <a:xfrm>
            <a:off x="1587" y="6400800"/>
            <a:ext cx="9140825" cy="457200"/>
          </a:xfrm>
          <a:prstGeom prst="rect">
            <a:avLst/>
          </a:prstGeom>
          <a:solidFill>
            <a:srgbClr val="2683C6"/>
          </a:solidFill>
          <a:ln>
            <a:noFill/>
          </a:ln>
        </p:spPr>
        <p:txBody>
          <a:bodyPr wrap="square" anchor="t"/>
          <a:lstStyle/>
          <a:p>
            <a:endParaRPr dirty="0"/>
          </a:p>
        </p:txBody>
      </p:sp>
      <p:sp>
        <p:nvSpPr>
          <p:cNvPr id="3" name="2 Rectángulo"/>
          <p:cNvSpPr/>
          <p:nvPr/>
        </p:nvSpPr>
        <p:spPr>
          <a:xfrm>
            <a:off x="0" y="6334125"/>
            <a:ext cx="9140825" cy="63500"/>
          </a:xfrm>
          <a:prstGeom prst="rect">
            <a:avLst/>
          </a:prstGeom>
          <a:solidFill>
            <a:srgbClr val="1CADE4"/>
          </a:solidFill>
          <a:ln>
            <a:noFill/>
          </a:ln>
        </p:spPr>
        <p:txBody>
          <a:bodyPr wrap="square" anchor="t"/>
          <a:lstStyle/>
          <a:p>
            <a:endParaRPr dirty="0"/>
          </a:p>
        </p:txBody>
      </p:sp>
      <p:sp>
        <p:nvSpPr>
          <p:cNvPr id="4" name="3 Título"/>
          <p:cNvSpPr txBox="1">
            <a:spLocks noGrp="1"/>
          </p:cNvSpPr>
          <p:nvPr>
            <p:ph type="title"/>
          </p:nvPr>
        </p:nvSpPr>
        <p:spPr>
          <a:xfrm>
            <a:off x="822325" y="758825"/>
            <a:ext cx="7543800" cy="3565525"/>
          </a:xfrm>
          <a:prstGeom prst="rect">
            <a:avLst/>
          </a:prstGeom>
          <a:noFill/>
          <a:ln>
            <a:noFill/>
          </a:ln>
        </p:spPr>
        <p:txBody>
          <a:bodyPr wrap="square" anchor="b"/>
          <a:lstStyle/>
          <a:p>
            <a:pPr lvl="0">
              <a:lnSpc>
                <a:spcPct val="85000"/>
              </a:lnSpc>
            </a:pPr>
            <a:r>
              <a:rPr sz="8000" b="0" i="0" u="none" strike="noStrike">
                <a:solidFill>
                  <a:srgbClr val="262626"/>
                </a:solidFill>
                <a:latin typeface="Calibri Light"/>
              </a:rPr>
              <a:t>Haga clic para modificar el estilo de título del patrón</a:t>
            </a:r>
          </a:p>
        </p:txBody>
      </p:sp>
      <p:sp>
        <p:nvSpPr>
          <p:cNvPr id="5" name="4 Marcador de texto"/>
          <p:cNvSpPr txBox="1">
            <a:spLocks noGrp="1"/>
          </p:cNvSpPr>
          <p:nvPr>
            <p:ph type="body" idx="1"/>
          </p:nvPr>
        </p:nvSpPr>
        <p:spPr>
          <a:xfrm>
            <a:off x="822325" y="4452937"/>
            <a:ext cx="7543800" cy="1143000"/>
          </a:xfrm>
          <a:prstGeom prst="rect">
            <a:avLst/>
          </a:prstGeom>
          <a:noFill/>
          <a:ln>
            <a:noFill/>
          </a:ln>
        </p:spPr>
        <p:txBody>
          <a:bodyPr wrap="square" anchor="t"/>
          <a:lstStyle/>
          <a:p>
            <a:pPr marL="0" lvl="0" indent="0">
              <a:buNone/>
            </a:pPr>
            <a:r>
              <a:rPr sz="2400" baseline="0">
                <a:solidFill>
                  <a:srgbClr val="344068"/>
                </a:solidFill>
                <a:latin typeface="Calibri Light"/>
              </a:rPr>
              <a:t>Haga clic para modificar el estilo de texto del patrón</a:t>
            </a:r>
          </a:p>
        </p:txBody>
      </p:sp>
      <p:sp>
        <p:nvSpPr>
          <p:cNvPr id="6" name="5 Marcador de fecha"/>
          <p:cNvSpPr txBox="1">
            <a:spLocks noGrp="1"/>
          </p:cNvSpPr>
          <p:nvPr>
            <p:ph type="dt" idx="10"/>
          </p:nvPr>
        </p:nvSpPr>
        <p:spPr>
          <a:xfrm>
            <a:off x="822325" y="6459537"/>
            <a:ext cx="1854200" cy="365125"/>
          </a:xfrm>
          <a:prstGeom prst="rect">
            <a:avLst/>
          </a:prstGeom>
          <a:noFill/>
          <a:ln>
            <a:noFill/>
          </a:ln>
        </p:spPr>
        <p:txBody>
          <a:bodyPr wrap="square" anchor="ctr"/>
          <a:lstStyle>
            <a:lvl1pPr lvl="0" algn="l">
              <a:defRPr sz="900">
                <a:solidFill>
                  <a:srgbClr val="FFFFFF"/>
                </a:solidFill>
                <a:latin typeface="Calibri Light"/>
              </a:defRPr>
            </a:lvl1pPr>
          </a:lstStyle>
          <a:p>
            <a:endParaRPr dirty="0"/>
          </a:p>
        </p:txBody>
      </p:sp>
      <p:sp>
        <p:nvSpPr>
          <p:cNvPr id="7" name="6 Marcador de pie de página"/>
          <p:cNvSpPr txBox="1">
            <a:spLocks noGrp="1"/>
          </p:cNvSpPr>
          <p:nvPr>
            <p:ph type="ftr" idx="11"/>
          </p:nvPr>
        </p:nvSpPr>
        <p:spPr>
          <a:xfrm>
            <a:off x="2763837" y="6459537"/>
            <a:ext cx="3616325" cy="365125"/>
          </a:xfrm>
          <a:prstGeom prst="rect">
            <a:avLst/>
          </a:prstGeom>
          <a:noFill/>
          <a:ln>
            <a:noFill/>
          </a:ln>
        </p:spPr>
        <p:txBody>
          <a:bodyPr wrap="square" anchor="ctr"/>
          <a:lstStyle>
            <a:lvl1pPr lvl="0">
              <a:defRPr>
                <a:latin typeface="Calibri Light"/>
              </a:defRPr>
            </a:lvl1pPr>
          </a:lstStyle>
          <a:p>
            <a:endParaRPr dirty="0"/>
          </a:p>
        </p:txBody>
      </p:sp>
      <p:sp>
        <p:nvSpPr>
          <p:cNvPr id="8" name="7 Marcador de número de diapositiva"/>
          <p:cNvSpPr txBox="1">
            <a:spLocks noGrp="1"/>
          </p:cNvSpPr>
          <p:nvPr>
            <p:ph type="sldNum" idx="12"/>
          </p:nvPr>
        </p:nvSpPr>
        <p:spPr>
          <a:xfrm>
            <a:off x="7424737" y="6459537"/>
            <a:ext cx="982663" cy="365125"/>
          </a:xfrm>
          <a:prstGeom prst="rect">
            <a:avLst/>
          </a:prstGeom>
          <a:noFill/>
          <a:ln>
            <a:noFill/>
          </a:ln>
        </p:spPr>
        <p:txBody>
          <a:bodyPr wrap="square" anchor="ctr"/>
          <a:lstStyle>
            <a:lvl1pPr lvl="0" algn="r">
              <a:defRPr sz="1000">
                <a:solidFill>
                  <a:srgbClr val="FFFFFF"/>
                </a:solidFill>
                <a:latin typeface="Calibri Light"/>
              </a:defRPr>
            </a:lvl1pPr>
          </a:lstStyle>
          <a:p>
            <a:fld id="{8B38DBA3-52F9-4AF4-A6A4-FA4D7DB2F99C}" type="slidenum">
              <a:rPr/>
              <a:pPr/>
              <a:t>‹Nº›</a:t>
            </a:fld>
            <a:endParaRPr dirty="0"/>
          </a:p>
        </p:txBody>
      </p:sp>
      <p:sp>
        <p:nvSpPr>
          <p:cNvPr id="9" name="8 Conector recto"/>
          <p:cNvSpPr/>
          <p:nvPr/>
        </p:nvSpPr>
        <p:spPr>
          <a:xfrm>
            <a:off x="904875" y="4343400"/>
            <a:ext cx="7405687" cy="0"/>
          </a:xfrm>
          <a:prstGeom prst="line">
            <a:avLst/>
          </a:prstGeom>
          <a:noFill/>
          <a:ln w="6350">
            <a:solidFill>
              <a:srgbClr val="7F7F7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Imagen con título">
    <p:spTree>
      <p:nvGrpSpPr>
        <p:cNvPr id="1" name=""/>
        <p:cNvGrpSpPr/>
        <p:nvPr/>
      </p:nvGrpSpPr>
      <p:grpSpPr>
        <a:xfrm>
          <a:off x="0" y="0"/>
          <a:ext cx="0" cy="0"/>
          <a:chOff x="0" y="0"/>
          <a:chExt cx="0" cy="0"/>
        </a:xfrm>
      </p:grpSpPr>
      <p:sp>
        <p:nvSpPr>
          <p:cNvPr id="2" name="1 Rectángulo"/>
          <p:cNvSpPr/>
          <p:nvPr/>
        </p:nvSpPr>
        <p:spPr>
          <a:xfrm>
            <a:off x="0" y="4953000"/>
            <a:ext cx="9140825" cy="1905000"/>
          </a:xfrm>
          <a:prstGeom prst="rect">
            <a:avLst/>
          </a:prstGeom>
          <a:solidFill>
            <a:srgbClr val="2683C6"/>
          </a:solidFill>
          <a:ln>
            <a:noFill/>
          </a:ln>
        </p:spPr>
        <p:txBody>
          <a:bodyPr wrap="square" anchor="t"/>
          <a:lstStyle/>
          <a:p>
            <a:endParaRPr dirty="0"/>
          </a:p>
        </p:txBody>
      </p:sp>
      <p:sp>
        <p:nvSpPr>
          <p:cNvPr id="3" name="2 Rectángulo"/>
          <p:cNvSpPr/>
          <p:nvPr/>
        </p:nvSpPr>
        <p:spPr>
          <a:xfrm>
            <a:off x="0" y="4914900"/>
            <a:ext cx="9140825" cy="63500"/>
          </a:xfrm>
          <a:prstGeom prst="rect">
            <a:avLst/>
          </a:prstGeom>
          <a:solidFill>
            <a:srgbClr val="1CADE4"/>
          </a:solidFill>
          <a:ln>
            <a:noFill/>
          </a:ln>
        </p:spPr>
        <p:txBody>
          <a:bodyPr wrap="square" anchor="t"/>
          <a:lstStyle/>
          <a:p>
            <a:endParaRPr dirty="0"/>
          </a:p>
        </p:txBody>
      </p:sp>
      <p:sp>
        <p:nvSpPr>
          <p:cNvPr id="4" name="3 Título"/>
          <p:cNvSpPr txBox="1">
            <a:spLocks noGrp="1"/>
          </p:cNvSpPr>
          <p:nvPr>
            <p:ph type="title"/>
          </p:nvPr>
        </p:nvSpPr>
        <p:spPr>
          <a:xfrm>
            <a:off x="822325" y="5073650"/>
            <a:ext cx="7588250" cy="822325"/>
          </a:xfrm>
          <a:prstGeom prst="rect">
            <a:avLst/>
          </a:prstGeom>
          <a:noFill/>
          <a:ln>
            <a:noFill/>
          </a:ln>
        </p:spPr>
        <p:txBody>
          <a:bodyPr wrap="square" anchor="b"/>
          <a:lstStyle/>
          <a:p>
            <a:pPr lvl="0"/>
            <a:r>
              <a:rPr sz="3600" b="0" i="0" u="none" strike="noStrike">
                <a:solidFill>
                  <a:srgbClr val="FFFFFF"/>
                </a:solidFill>
                <a:latin typeface="Calibri Light"/>
              </a:rPr>
              <a:t>Haga clic para modificar el estilo de título del patrón</a:t>
            </a:r>
          </a:p>
        </p:txBody>
      </p:sp>
      <p:sp>
        <p:nvSpPr>
          <p:cNvPr id="5" name="4 Marcador de contenido"/>
          <p:cNvSpPr txBox="1">
            <a:spLocks noGrp="1"/>
          </p:cNvSpPr>
          <p:nvPr>
            <p:ph idx="1"/>
          </p:nvPr>
        </p:nvSpPr>
        <p:spPr>
          <a:xfrm>
            <a:off x="0" y="0"/>
            <a:ext cx="9142412" cy="4914900"/>
          </a:xfrm>
          <a:prstGeom prst="rect">
            <a:avLst/>
          </a:prstGeom>
          <a:solidFill>
            <a:srgbClr val="BDC9D3"/>
          </a:solidFill>
          <a:ln>
            <a:noFill/>
          </a:ln>
        </p:spPr>
        <p:txBody>
          <a:bodyPr wrap="square" anchor="t"/>
          <a:lstStyle/>
          <a:p>
            <a:pPr marL="0" lvl="0" indent="0" algn="l">
              <a:lnSpc>
                <a:spcPct val="100000"/>
              </a:lnSpc>
              <a:buNone/>
            </a:pPr>
            <a:r>
              <a:rPr sz="3200" b="0" i="0" u="none" strike="noStrike" baseline="0">
                <a:solidFill>
                  <a:srgbClr val="000000"/>
                </a:solidFill>
                <a:latin typeface="Calibri Light"/>
              </a:rPr>
              <a:t>Haga clic en el icono para agregar una imagen</a:t>
            </a:r>
          </a:p>
        </p:txBody>
      </p:sp>
      <p:sp>
        <p:nvSpPr>
          <p:cNvPr id="6" name="5 Marcador de texto"/>
          <p:cNvSpPr txBox="1">
            <a:spLocks noGrp="1"/>
          </p:cNvSpPr>
          <p:nvPr>
            <p:ph type="body" idx="2"/>
          </p:nvPr>
        </p:nvSpPr>
        <p:spPr>
          <a:xfrm>
            <a:off x="822325" y="5905500"/>
            <a:ext cx="7588250" cy="593725"/>
          </a:xfrm>
          <a:prstGeom prst="rect">
            <a:avLst/>
          </a:prstGeom>
          <a:noFill/>
          <a:ln>
            <a:noFill/>
          </a:ln>
        </p:spPr>
        <p:txBody>
          <a:bodyPr wrap="square" anchor="t"/>
          <a:lstStyle/>
          <a:p>
            <a:pPr marL="0" lvl="0" indent="0">
              <a:spcAft>
                <a:spcPts val="600"/>
              </a:spcAft>
              <a:buNone/>
            </a:pPr>
            <a:r>
              <a:rPr sz="1500">
                <a:solidFill>
                  <a:srgbClr val="FFFFFF"/>
                </a:solidFill>
                <a:latin typeface="Calibri Light"/>
              </a:rPr>
              <a:t>Haga clic para modificar el estilo de texto del patrón</a:t>
            </a:r>
          </a:p>
        </p:txBody>
      </p:sp>
      <p:sp>
        <p:nvSpPr>
          <p:cNvPr id="7" name="6 Marcador de fecha"/>
          <p:cNvSpPr txBox="1">
            <a:spLocks noGrp="1"/>
          </p:cNvSpPr>
          <p:nvPr>
            <p:ph type="dt" idx="10"/>
          </p:nvPr>
        </p:nvSpPr>
        <p:spPr>
          <a:xfrm>
            <a:off x="822325" y="6459537"/>
            <a:ext cx="1854200" cy="365125"/>
          </a:xfrm>
          <a:prstGeom prst="rect">
            <a:avLst/>
          </a:prstGeom>
          <a:noFill/>
          <a:ln>
            <a:noFill/>
          </a:ln>
        </p:spPr>
        <p:txBody>
          <a:bodyPr wrap="square" anchor="ctr"/>
          <a:lstStyle>
            <a:lvl1pPr lvl="0" algn="l">
              <a:defRPr sz="900">
                <a:solidFill>
                  <a:srgbClr val="FFFFFF"/>
                </a:solidFill>
                <a:latin typeface="Calibri Light"/>
              </a:defRPr>
            </a:lvl1pPr>
          </a:lstStyle>
          <a:p>
            <a:endParaRPr dirty="0"/>
          </a:p>
        </p:txBody>
      </p:sp>
      <p:sp>
        <p:nvSpPr>
          <p:cNvPr id="8" name="7 Marcador de pie de página"/>
          <p:cNvSpPr txBox="1">
            <a:spLocks noGrp="1"/>
          </p:cNvSpPr>
          <p:nvPr>
            <p:ph type="ftr" idx="11"/>
          </p:nvPr>
        </p:nvSpPr>
        <p:spPr>
          <a:xfrm>
            <a:off x="2763837" y="6459537"/>
            <a:ext cx="3616325" cy="365125"/>
          </a:xfrm>
          <a:prstGeom prst="rect">
            <a:avLst/>
          </a:prstGeom>
          <a:noFill/>
          <a:ln>
            <a:noFill/>
          </a:ln>
        </p:spPr>
        <p:txBody>
          <a:bodyPr wrap="square" anchor="ctr"/>
          <a:lstStyle>
            <a:lvl1pPr lvl="0">
              <a:defRPr>
                <a:latin typeface="Calibri Light"/>
              </a:defRPr>
            </a:lvl1pPr>
          </a:lstStyle>
          <a:p>
            <a:endParaRPr dirty="0"/>
          </a:p>
        </p:txBody>
      </p:sp>
      <p:sp>
        <p:nvSpPr>
          <p:cNvPr id="9" name="8 Marcador de número de diapositiva"/>
          <p:cNvSpPr txBox="1">
            <a:spLocks noGrp="1"/>
          </p:cNvSpPr>
          <p:nvPr>
            <p:ph type="sldNum" idx="12"/>
          </p:nvPr>
        </p:nvSpPr>
        <p:spPr>
          <a:xfrm>
            <a:off x="7424737" y="6459537"/>
            <a:ext cx="982663" cy="365125"/>
          </a:xfrm>
          <a:prstGeom prst="rect">
            <a:avLst/>
          </a:prstGeom>
          <a:noFill/>
          <a:ln>
            <a:noFill/>
          </a:ln>
        </p:spPr>
        <p:txBody>
          <a:bodyPr wrap="square" anchor="ctr"/>
          <a:lstStyle>
            <a:lvl1pPr lvl="0" algn="r">
              <a:defRPr sz="1000">
                <a:solidFill>
                  <a:srgbClr val="FFFFFF"/>
                </a:solidFill>
                <a:latin typeface="Calibri Light"/>
              </a:defRPr>
            </a:lvl1pPr>
          </a:lstStyle>
          <a:p>
            <a:fld id="{8B38DBA3-52F9-4AF4-A6A4-FA4D7DB2F99C}" type="slidenum">
              <a:rPr/>
              <a:pPr/>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olo el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822325" y="285750"/>
            <a:ext cx="7543800" cy="1449387"/>
          </a:xfrm>
          <a:prstGeom prst="rect">
            <a:avLst/>
          </a:prstGeom>
          <a:noFill/>
          <a:ln>
            <a:noFill/>
          </a:ln>
        </p:spPr>
        <p:txBody>
          <a:bodyPr wrap="square" anchor="b"/>
          <a:lstStyle/>
          <a:p>
            <a:pPr lvl="0"/>
            <a:r>
              <a:rPr>
                <a:latin typeface="Calibri Light"/>
              </a:rPr>
              <a:t>Haga clic para modificar el estilo de título del patrón</a:t>
            </a:r>
          </a:p>
        </p:txBody>
      </p:sp>
      <p:sp>
        <p:nvSpPr>
          <p:cNvPr id="3" name="2 Marcador de fecha"/>
          <p:cNvSpPr txBox="1">
            <a:spLocks noGrp="1"/>
          </p:cNvSpPr>
          <p:nvPr>
            <p:ph type="dt" idx="10"/>
          </p:nvPr>
        </p:nvSpPr>
        <p:spPr>
          <a:xfrm>
            <a:off x="822325" y="6459537"/>
            <a:ext cx="1854200" cy="365125"/>
          </a:xfrm>
          <a:prstGeom prst="rect">
            <a:avLst/>
          </a:prstGeom>
          <a:noFill/>
          <a:ln>
            <a:noFill/>
          </a:ln>
        </p:spPr>
        <p:txBody>
          <a:bodyPr wrap="square" anchor="ctr"/>
          <a:lstStyle>
            <a:lvl1pPr lvl="0" algn="l">
              <a:defRPr sz="900">
                <a:solidFill>
                  <a:srgbClr val="FFFFFF"/>
                </a:solidFill>
                <a:latin typeface="Calibri Light"/>
              </a:defRPr>
            </a:lvl1pPr>
          </a:lstStyle>
          <a:p>
            <a:endParaRPr dirty="0"/>
          </a:p>
        </p:txBody>
      </p:sp>
      <p:sp>
        <p:nvSpPr>
          <p:cNvPr id="4" name="3 Marcador de pie de página"/>
          <p:cNvSpPr txBox="1">
            <a:spLocks noGrp="1"/>
          </p:cNvSpPr>
          <p:nvPr>
            <p:ph type="ftr" idx="11"/>
          </p:nvPr>
        </p:nvSpPr>
        <p:spPr>
          <a:xfrm>
            <a:off x="2763837" y="6459537"/>
            <a:ext cx="3616325" cy="365125"/>
          </a:xfrm>
          <a:prstGeom prst="rect">
            <a:avLst/>
          </a:prstGeom>
          <a:noFill/>
          <a:ln>
            <a:noFill/>
          </a:ln>
        </p:spPr>
        <p:txBody>
          <a:bodyPr wrap="square" anchor="ctr"/>
          <a:lstStyle>
            <a:lvl1pPr lvl="0">
              <a:defRPr>
                <a:latin typeface="Calibri Light"/>
              </a:defRPr>
            </a:lvl1pPr>
          </a:lstStyle>
          <a:p>
            <a:endParaRPr dirty="0"/>
          </a:p>
        </p:txBody>
      </p:sp>
      <p:sp>
        <p:nvSpPr>
          <p:cNvPr id="5" name="4 Marcador de número de diapositiva"/>
          <p:cNvSpPr txBox="1">
            <a:spLocks noGrp="1"/>
          </p:cNvSpPr>
          <p:nvPr>
            <p:ph type="sldNum" idx="12"/>
          </p:nvPr>
        </p:nvSpPr>
        <p:spPr>
          <a:xfrm>
            <a:off x="7424737" y="6459537"/>
            <a:ext cx="982663" cy="365125"/>
          </a:xfrm>
          <a:prstGeom prst="rect">
            <a:avLst/>
          </a:prstGeom>
          <a:noFill/>
          <a:ln>
            <a:noFill/>
          </a:ln>
        </p:spPr>
        <p:txBody>
          <a:bodyPr wrap="square" anchor="ctr"/>
          <a:lstStyle>
            <a:lvl1pPr lvl="0" algn="r">
              <a:defRPr sz="1000">
                <a:solidFill>
                  <a:srgbClr val="FFFFFF"/>
                </a:solidFill>
                <a:latin typeface="Calibri Light"/>
              </a:defRPr>
            </a:lvl1pPr>
          </a:lstStyle>
          <a:p>
            <a:fld id="{8B38DBA3-52F9-4AF4-A6A4-FA4D7DB2F99C}" type="slidenum">
              <a:rPr/>
              <a:pPr/>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822325" y="285750"/>
            <a:ext cx="7543800" cy="1449387"/>
          </a:xfrm>
          <a:prstGeom prst="rect">
            <a:avLst/>
          </a:prstGeom>
          <a:noFill/>
          <a:ln>
            <a:noFill/>
          </a:ln>
        </p:spPr>
        <p:txBody>
          <a:bodyPr wrap="square" anchor="b"/>
          <a:lstStyle/>
          <a:p>
            <a:pPr lvl="0"/>
            <a:r>
              <a:rPr>
                <a:latin typeface="Calibri Light"/>
              </a:rPr>
              <a:t>Haga clic para modificar el estilo de título del patrón</a:t>
            </a:r>
          </a:p>
        </p:txBody>
      </p:sp>
      <p:sp>
        <p:nvSpPr>
          <p:cNvPr id="3" name="2 Marcador de texto"/>
          <p:cNvSpPr txBox="1">
            <a:spLocks noGrp="1"/>
          </p:cNvSpPr>
          <p:nvPr>
            <p:ph type="body" idx="1"/>
          </p:nvPr>
        </p:nvSpPr>
        <p:spPr>
          <a:xfrm>
            <a:off x="822325" y="1844675"/>
            <a:ext cx="3702050" cy="735012"/>
          </a:xfrm>
          <a:prstGeom prst="rect">
            <a:avLst/>
          </a:prstGeom>
          <a:noFill/>
          <a:ln>
            <a:noFill/>
          </a:ln>
        </p:spPr>
        <p:txBody>
          <a:bodyPr wrap="square" anchor="ctr"/>
          <a:lstStyle/>
          <a:p>
            <a:pPr marL="0" lvl="0" indent="0">
              <a:buNone/>
            </a:pPr>
            <a:r>
              <a:rPr sz="2000" b="0" i="0" u="none" strike="noStrike" baseline="0">
                <a:solidFill>
                  <a:srgbClr val="344068"/>
                </a:solidFill>
                <a:latin typeface="Calibri Light"/>
              </a:rPr>
              <a:t>Haga clic para modificar el estilo de texto del patrón</a:t>
            </a:r>
          </a:p>
        </p:txBody>
      </p:sp>
      <p:sp>
        <p:nvSpPr>
          <p:cNvPr id="4" name="3 Marcador de texto"/>
          <p:cNvSpPr txBox="1">
            <a:spLocks noGrp="1"/>
          </p:cNvSpPr>
          <p:nvPr>
            <p:ph type="body" idx="2"/>
          </p:nvPr>
        </p:nvSpPr>
        <p:spPr>
          <a:xfrm>
            <a:off x="822325" y="2581275"/>
            <a:ext cx="3702050" cy="3286125"/>
          </a:xfrm>
          <a:prstGeom prst="rect">
            <a:avLst/>
          </a:prstGeom>
          <a:noFill/>
          <a:ln>
            <a:noFill/>
          </a:ln>
        </p:spPr>
        <p:txBody>
          <a:bodyPr wrap="square" anchor="t"/>
          <a:lstStyle/>
          <a:p>
            <a:pPr lvl="0"/>
            <a:r>
              <a:rPr>
                <a:latin typeface="Calibri Light"/>
              </a:rPr>
              <a:t>Haga clic para modificar el estilo de texto del patrón</a:t>
            </a:r>
          </a:p>
          <a:p>
            <a:pPr lvl="1"/>
            <a:r>
              <a:rPr>
                <a:latin typeface="Calibri Light"/>
              </a:rPr>
              <a:t>Segundo nivel</a:t>
            </a:r>
          </a:p>
          <a:p>
            <a:pPr lvl="2"/>
            <a:r>
              <a:rPr>
                <a:latin typeface="Calibri Light"/>
              </a:rPr>
              <a:t>Tercer nivel</a:t>
            </a:r>
          </a:p>
          <a:p>
            <a:pPr lvl="3"/>
            <a:r>
              <a:rPr>
                <a:latin typeface="Calibri Light"/>
              </a:rPr>
              <a:t>Cuarto nivel</a:t>
            </a:r>
          </a:p>
          <a:p>
            <a:pPr lvl="4"/>
            <a:r>
              <a:rPr>
                <a:latin typeface="Calibri Light"/>
              </a:rPr>
              <a:t>Quinto nivel</a:t>
            </a:r>
          </a:p>
        </p:txBody>
      </p:sp>
      <p:sp>
        <p:nvSpPr>
          <p:cNvPr id="5" name="4 Marcador de texto"/>
          <p:cNvSpPr txBox="1">
            <a:spLocks noGrp="1"/>
          </p:cNvSpPr>
          <p:nvPr>
            <p:ph type="body" idx="3"/>
          </p:nvPr>
        </p:nvSpPr>
        <p:spPr>
          <a:xfrm>
            <a:off x="4662487" y="1844675"/>
            <a:ext cx="3702050" cy="735012"/>
          </a:xfrm>
          <a:prstGeom prst="rect">
            <a:avLst/>
          </a:prstGeom>
          <a:noFill/>
          <a:ln>
            <a:noFill/>
          </a:ln>
        </p:spPr>
        <p:txBody>
          <a:bodyPr wrap="square" anchor="ctr"/>
          <a:lstStyle/>
          <a:p>
            <a:pPr marL="0" lvl="0" indent="0">
              <a:buNone/>
            </a:pPr>
            <a:r>
              <a:rPr sz="2000" b="0" i="0" u="none" strike="noStrike" baseline="0">
                <a:solidFill>
                  <a:srgbClr val="344068"/>
                </a:solidFill>
                <a:latin typeface="Calibri Light"/>
              </a:rPr>
              <a:t>Haga clic para modificar el estilo de texto del patrón</a:t>
            </a:r>
          </a:p>
        </p:txBody>
      </p:sp>
      <p:sp>
        <p:nvSpPr>
          <p:cNvPr id="6" name="5 Marcador de texto"/>
          <p:cNvSpPr txBox="1">
            <a:spLocks noGrp="1"/>
          </p:cNvSpPr>
          <p:nvPr>
            <p:ph type="body" idx="4"/>
          </p:nvPr>
        </p:nvSpPr>
        <p:spPr>
          <a:xfrm>
            <a:off x="4662487" y="2581275"/>
            <a:ext cx="3702050" cy="3286125"/>
          </a:xfrm>
          <a:prstGeom prst="rect">
            <a:avLst/>
          </a:prstGeom>
          <a:noFill/>
          <a:ln>
            <a:noFill/>
          </a:ln>
        </p:spPr>
        <p:txBody>
          <a:bodyPr wrap="square" anchor="t"/>
          <a:lstStyle/>
          <a:p>
            <a:pPr lvl="0"/>
            <a:r>
              <a:rPr>
                <a:latin typeface="Calibri Light"/>
              </a:rPr>
              <a:t>Haga clic para modificar el estilo de texto del patrón</a:t>
            </a:r>
          </a:p>
          <a:p>
            <a:pPr lvl="1"/>
            <a:r>
              <a:rPr>
                <a:latin typeface="Calibri Light"/>
              </a:rPr>
              <a:t>Segundo nivel</a:t>
            </a:r>
          </a:p>
          <a:p>
            <a:pPr lvl="2"/>
            <a:r>
              <a:rPr>
                <a:latin typeface="Calibri Light"/>
              </a:rPr>
              <a:t>Tercer nivel</a:t>
            </a:r>
          </a:p>
          <a:p>
            <a:pPr lvl="3"/>
            <a:r>
              <a:rPr>
                <a:latin typeface="Calibri Light"/>
              </a:rPr>
              <a:t>Cuarto nivel</a:t>
            </a:r>
          </a:p>
          <a:p>
            <a:pPr lvl="4"/>
            <a:r>
              <a:rPr>
                <a:latin typeface="Calibri Light"/>
              </a:rPr>
              <a:t>Quinto nivel</a:t>
            </a:r>
          </a:p>
        </p:txBody>
      </p:sp>
      <p:sp>
        <p:nvSpPr>
          <p:cNvPr id="7" name="6 Marcador de fecha"/>
          <p:cNvSpPr txBox="1">
            <a:spLocks noGrp="1"/>
          </p:cNvSpPr>
          <p:nvPr>
            <p:ph type="dt" idx="10"/>
          </p:nvPr>
        </p:nvSpPr>
        <p:spPr>
          <a:xfrm>
            <a:off x="822325" y="6459537"/>
            <a:ext cx="1854200" cy="365125"/>
          </a:xfrm>
          <a:prstGeom prst="rect">
            <a:avLst/>
          </a:prstGeom>
          <a:noFill/>
          <a:ln>
            <a:noFill/>
          </a:ln>
        </p:spPr>
        <p:txBody>
          <a:bodyPr wrap="square" anchor="ctr"/>
          <a:lstStyle>
            <a:lvl1pPr lvl="0" algn="l">
              <a:defRPr sz="900">
                <a:solidFill>
                  <a:srgbClr val="FFFFFF"/>
                </a:solidFill>
                <a:latin typeface="Calibri Light"/>
              </a:defRPr>
            </a:lvl1pPr>
          </a:lstStyle>
          <a:p>
            <a:endParaRPr dirty="0"/>
          </a:p>
        </p:txBody>
      </p:sp>
      <p:sp>
        <p:nvSpPr>
          <p:cNvPr id="8" name="7 Marcador de pie de página"/>
          <p:cNvSpPr txBox="1">
            <a:spLocks noGrp="1"/>
          </p:cNvSpPr>
          <p:nvPr>
            <p:ph type="ftr" idx="11"/>
          </p:nvPr>
        </p:nvSpPr>
        <p:spPr>
          <a:xfrm>
            <a:off x="2763837" y="6459537"/>
            <a:ext cx="3616325" cy="365125"/>
          </a:xfrm>
          <a:prstGeom prst="rect">
            <a:avLst/>
          </a:prstGeom>
          <a:noFill/>
          <a:ln>
            <a:noFill/>
          </a:ln>
        </p:spPr>
        <p:txBody>
          <a:bodyPr wrap="square" anchor="ctr"/>
          <a:lstStyle>
            <a:lvl1pPr lvl="0">
              <a:defRPr>
                <a:latin typeface="Calibri Light"/>
              </a:defRPr>
            </a:lvl1pPr>
          </a:lstStyle>
          <a:p>
            <a:endParaRPr dirty="0"/>
          </a:p>
        </p:txBody>
      </p:sp>
      <p:sp>
        <p:nvSpPr>
          <p:cNvPr id="9" name="8 Marcador de número de diapositiva"/>
          <p:cNvSpPr txBox="1">
            <a:spLocks noGrp="1"/>
          </p:cNvSpPr>
          <p:nvPr>
            <p:ph type="sldNum" idx="12"/>
          </p:nvPr>
        </p:nvSpPr>
        <p:spPr>
          <a:xfrm>
            <a:off x="7424737" y="6459537"/>
            <a:ext cx="982663" cy="365125"/>
          </a:xfrm>
          <a:prstGeom prst="rect">
            <a:avLst/>
          </a:prstGeom>
          <a:noFill/>
          <a:ln>
            <a:noFill/>
          </a:ln>
        </p:spPr>
        <p:txBody>
          <a:bodyPr wrap="square" anchor="ctr"/>
          <a:lstStyle>
            <a:lvl1pPr lvl="0" algn="r">
              <a:defRPr sz="1000">
                <a:solidFill>
                  <a:srgbClr val="FFFFFF"/>
                </a:solidFill>
                <a:latin typeface="Calibri Light"/>
              </a:defRPr>
            </a:lvl1pPr>
          </a:lstStyle>
          <a:p>
            <a:fld id="{8B38DBA3-52F9-4AF4-A6A4-FA4D7DB2F99C}" type="slidenum">
              <a:rPr/>
              <a:pPr/>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Rectángulo"/>
          <p:cNvSpPr/>
          <p:nvPr/>
        </p:nvSpPr>
        <p:spPr>
          <a:xfrm>
            <a:off x="0" y="6400800"/>
            <a:ext cx="9144000" cy="457200"/>
          </a:xfrm>
          <a:prstGeom prst="rect">
            <a:avLst/>
          </a:prstGeom>
          <a:solidFill>
            <a:srgbClr val="2683C6"/>
          </a:solidFill>
          <a:ln>
            <a:noFill/>
          </a:ln>
        </p:spPr>
        <p:txBody>
          <a:bodyPr wrap="square" anchor="t"/>
          <a:lstStyle/>
          <a:p>
            <a:endParaRPr dirty="0"/>
          </a:p>
        </p:txBody>
      </p:sp>
      <p:sp>
        <p:nvSpPr>
          <p:cNvPr id="3" name="2 Rectángulo"/>
          <p:cNvSpPr/>
          <p:nvPr/>
        </p:nvSpPr>
        <p:spPr>
          <a:xfrm>
            <a:off x="0" y="6334125"/>
            <a:ext cx="9144000" cy="65087"/>
          </a:xfrm>
          <a:prstGeom prst="rect">
            <a:avLst/>
          </a:prstGeom>
          <a:solidFill>
            <a:srgbClr val="1CADE4"/>
          </a:solidFill>
          <a:ln>
            <a:noFill/>
          </a:ln>
        </p:spPr>
        <p:txBody>
          <a:bodyPr wrap="square" anchor="t"/>
          <a:lstStyle/>
          <a:p>
            <a:endParaRPr dirty="0"/>
          </a:p>
        </p:txBody>
      </p:sp>
      <p:sp>
        <p:nvSpPr>
          <p:cNvPr id="4" name="3 Marcador de título"/>
          <p:cNvSpPr txBox="1">
            <a:spLocks noGrp="1"/>
          </p:cNvSpPr>
          <p:nvPr>
            <p:ph type="title"/>
          </p:nvPr>
        </p:nvSpPr>
        <p:spPr>
          <a:xfrm>
            <a:off x="822325" y="285750"/>
            <a:ext cx="7543800" cy="1449387"/>
          </a:xfrm>
          <a:prstGeom prst="rect">
            <a:avLst/>
          </a:prstGeom>
          <a:noFill/>
          <a:ln>
            <a:noFill/>
          </a:ln>
        </p:spPr>
        <p:txBody>
          <a:bodyPr wrap="square" anchor="b"/>
          <a:lstStyle/>
          <a:p>
            <a:pPr lvl="0"/>
            <a:r>
              <a:rPr>
                <a:latin typeface="Calibri Light"/>
              </a:rPr>
              <a:t>Haga clic para modificar el estilo de título del patrón</a:t>
            </a:r>
          </a:p>
        </p:txBody>
      </p:sp>
      <p:sp>
        <p:nvSpPr>
          <p:cNvPr id="5" name="4 Marcador de texto"/>
          <p:cNvSpPr txBox="1">
            <a:spLocks noGrp="1"/>
          </p:cNvSpPr>
          <p:nvPr>
            <p:ph type="body" idx="1"/>
          </p:nvPr>
        </p:nvSpPr>
        <p:spPr>
          <a:xfrm>
            <a:off x="822325" y="1844675"/>
            <a:ext cx="7543800" cy="4022725"/>
          </a:xfrm>
          <a:prstGeom prst="rect">
            <a:avLst/>
          </a:prstGeom>
          <a:noFill/>
          <a:ln>
            <a:noFill/>
          </a:ln>
        </p:spPr>
        <p:txBody>
          <a:bodyPr wrap="square" anchor="t"/>
          <a:lstStyle/>
          <a:p>
            <a:pPr lvl="0"/>
            <a:r>
              <a:rPr>
                <a:latin typeface="Calibri Light"/>
              </a:rPr>
              <a:t>Haga clic para modificar el estilo de texto del patrón</a:t>
            </a:r>
          </a:p>
          <a:p>
            <a:pPr lvl="1"/>
            <a:r>
              <a:rPr>
                <a:latin typeface="Calibri Light"/>
              </a:rPr>
              <a:t>Segundo nivel</a:t>
            </a:r>
          </a:p>
          <a:p>
            <a:pPr lvl="2"/>
            <a:r>
              <a:rPr>
                <a:latin typeface="Calibri Light"/>
              </a:rPr>
              <a:t>Tercer nivel</a:t>
            </a:r>
          </a:p>
          <a:p>
            <a:pPr lvl="3"/>
            <a:r>
              <a:rPr>
                <a:latin typeface="Calibri Light"/>
              </a:rPr>
              <a:t>Cuarto nivel</a:t>
            </a:r>
          </a:p>
          <a:p>
            <a:pPr lvl="4"/>
            <a:r>
              <a:rPr>
                <a:latin typeface="Calibri Light"/>
              </a:rPr>
              <a:t>Quinto nivel</a:t>
            </a:r>
          </a:p>
        </p:txBody>
      </p:sp>
      <p:sp>
        <p:nvSpPr>
          <p:cNvPr id="6" name="5 Marcador de fecha"/>
          <p:cNvSpPr txBox="1">
            <a:spLocks noGrp="1"/>
          </p:cNvSpPr>
          <p:nvPr>
            <p:ph type="dt" idx="2"/>
          </p:nvPr>
        </p:nvSpPr>
        <p:spPr>
          <a:xfrm>
            <a:off x="822325" y="6459537"/>
            <a:ext cx="1854200" cy="365125"/>
          </a:xfrm>
          <a:prstGeom prst="rect">
            <a:avLst/>
          </a:prstGeom>
          <a:noFill/>
          <a:ln>
            <a:noFill/>
          </a:ln>
        </p:spPr>
        <p:txBody>
          <a:bodyPr wrap="square" anchor="ctr"/>
          <a:lstStyle>
            <a:lvl1pPr lvl="0" algn="l">
              <a:defRPr sz="900">
                <a:solidFill>
                  <a:srgbClr val="FFFFFF"/>
                </a:solidFill>
                <a:latin typeface="Calibri Light"/>
              </a:defRPr>
            </a:lvl1pPr>
          </a:lstStyle>
          <a:p>
            <a:endParaRPr dirty="0"/>
          </a:p>
        </p:txBody>
      </p:sp>
      <p:sp>
        <p:nvSpPr>
          <p:cNvPr id="7" name="6 Marcador de pie de página"/>
          <p:cNvSpPr txBox="1">
            <a:spLocks noGrp="1"/>
          </p:cNvSpPr>
          <p:nvPr>
            <p:ph type="ftr" idx="3"/>
          </p:nvPr>
        </p:nvSpPr>
        <p:spPr>
          <a:xfrm>
            <a:off x="2763837" y="6459537"/>
            <a:ext cx="3616325" cy="365125"/>
          </a:xfrm>
          <a:prstGeom prst="rect">
            <a:avLst/>
          </a:prstGeom>
          <a:noFill/>
          <a:ln>
            <a:noFill/>
          </a:ln>
        </p:spPr>
        <p:txBody>
          <a:bodyPr wrap="square" anchor="ctr"/>
          <a:lstStyle>
            <a:lvl1pPr lvl="0" algn="ctr">
              <a:defRPr>
                <a:latin typeface="Calibri Light"/>
              </a:defRPr>
            </a:lvl1pPr>
          </a:lstStyle>
          <a:p>
            <a:endParaRPr dirty="0"/>
          </a:p>
        </p:txBody>
      </p:sp>
      <p:sp>
        <p:nvSpPr>
          <p:cNvPr id="8" name="7 Marcador de número de diapositiva"/>
          <p:cNvSpPr txBox="1">
            <a:spLocks noGrp="1"/>
          </p:cNvSpPr>
          <p:nvPr>
            <p:ph type="sldNum" idx="4"/>
          </p:nvPr>
        </p:nvSpPr>
        <p:spPr>
          <a:xfrm>
            <a:off x="7424737" y="6459537"/>
            <a:ext cx="982663" cy="365125"/>
          </a:xfrm>
          <a:prstGeom prst="rect">
            <a:avLst/>
          </a:prstGeom>
          <a:noFill/>
          <a:ln>
            <a:noFill/>
          </a:ln>
        </p:spPr>
        <p:txBody>
          <a:bodyPr wrap="square" anchor="ctr"/>
          <a:lstStyle>
            <a:lvl1pPr lvl="0" algn="r">
              <a:defRPr sz="1000">
                <a:solidFill>
                  <a:srgbClr val="FFFFFF"/>
                </a:solidFill>
                <a:latin typeface="Calibri Light"/>
              </a:defRPr>
            </a:lvl1pPr>
          </a:lstStyle>
          <a:p>
            <a:fld id="{8B38DBA3-52F9-4AF4-A6A4-FA4D7DB2F99C}" type="slidenum">
              <a:rPr/>
              <a:pPr/>
              <a:t>‹Nº›</a:t>
            </a:fld>
            <a:endParaRPr dirty="0"/>
          </a:p>
        </p:txBody>
      </p:sp>
      <p:sp>
        <p:nvSpPr>
          <p:cNvPr id="9" name="8 Conector recto"/>
          <p:cNvSpPr/>
          <p:nvPr/>
        </p:nvSpPr>
        <p:spPr>
          <a:xfrm>
            <a:off x="893762" y="1736725"/>
            <a:ext cx="7473950" cy="0"/>
          </a:xfrm>
          <a:prstGeom prst="line">
            <a:avLst/>
          </a:prstGeom>
          <a:noFill/>
          <a:ln w="6350">
            <a:solidFill>
              <a:srgbClr val="7F7F7F"/>
            </a:solidFill>
          </a:ln>
        </p:spPr>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marL="0" lvl="0" indent="0" algn="l">
        <a:lnSpc>
          <a:spcPct val="85000"/>
        </a:lnSpc>
        <a:buNone/>
        <a:defRPr sz="4800" b="0" i="0" u="none" strike="noStrike" baseline="0">
          <a:solidFill>
            <a:srgbClr val="3F3F3F"/>
          </a:solidFill>
          <a:latin typeface="Arial"/>
        </a:defRPr>
      </a:lvl1pPr>
    </p:titleStyle>
    <p:bodyStyle>
      <a:lvl1pPr marL="90487" lvl="0" indent="0" algn="l">
        <a:lnSpc>
          <a:spcPct val="90000"/>
        </a:lnSpc>
        <a:spcBef>
          <a:spcPts val="1200"/>
        </a:spcBef>
        <a:spcAft>
          <a:spcPts val="200"/>
        </a:spcAft>
        <a:buClr>
          <a:srgbClr val="1CADE4"/>
        </a:buClr>
        <a:buSzPct val="100000"/>
        <a:buFont typeface="Calibri"/>
        <a:buChar char=" "/>
        <a:defRPr sz="2000" b="0" i="0" u="none" strike="noStrike" baseline="0">
          <a:solidFill>
            <a:srgbClr val="3F3F3F"/>
          </a:solidFill>
          <a:latin typeface="Arial"/>
        </a:defRPr>
      </a:lvl1pPr>
      <a:lvl2pPr marL="382587" lvl="1" indent="200025" algn="l">
        <a:lnSpc>
          <a:spcPct val="90000"/>
        </a:lnSpc>
        <a:spcBef>
          <a:spcPts val="200"/>
        </a:spcBef>
        <a:spcAft>
          <a:spcPts val="400"/>
        </a:spcAft>
        <a:buClr>
          <a:srgbClr val="1CADE4"/>
        </a:buClr>
        <a:buFont typeface="Calibri"/>
        <a:buChar char="◦"/>
        <a:defRPr sz="1800" b="0" i="0" u="none" strike="noStrike" baseline="0">
          <a:solidFill>
            <a:srgbClr val="3F3F3F"/>
          </a:solidFill>
          <a:latin typeface="Arial"/>
        </a:defRPr>
      </a:lvl2pPr>
      <a:lvl3pPr marL="566737" lvl="2" indent="384175" algn="l">
        <a:lnSpc>
          <a:spcPct val="90000"/>
        </a:lnSpc>
        <a:spcBef>
          <a:spcPts val="200"/>
        </a:spcBef>
        <a:spcAft>
          <a:spcPts val="400"/>
        </a:spcAft>
        <a:buClr>
          <a:srgbClr val="1CADE4"/>
        </a:buClr>
        <a:buFont typeface="Calibri"/>
        <a:buChar char="◦"/>
        <a:defRPr sz="1400" b="0" i="0" u="none" strike="noStrike" baseline="0">
          <a:solidFill>
            <a:srgbClr val="3F3F3F"/>
          </a:solidFill>
          <a:latin typeface="Arial"/>
        </a:defRPr>
      </a:lvl3pPr>
      <a:lvl4pPr marL="749300" lvl="3" indent="566737" algn="l">
        <a:lnSpc>
          <a:spcPct val="90000"/>
        </a:lnSpc>
        <a:spcBef>
          <a:spcPts val="200"/>
        </a:spcBef>
        <a:spcAft>
          <a:spcPts val="400"/>
        </a:spcAft>
        <a:buClr>
          <a:srgbClr val="1CADE4"/>
        </a:buClr>
        <a:buFont typeface="Calibri"/>
        <a:buChar char="◦"/>
        <a:defRPr sz="1400" b="0" i="0" u="none" strike="noStrike" baseline="0">
          <a:solidFill>
            <a:srgbClr val="3F3F3F"/>
          </a:solidFill>
          <a:latin typeface="Arial"/>
        </a:defRPr>
      </a:lvl4pPr>
      <a:lvl5pPr marL="931862" lvl="4" indent="749300" algn="l">
        <a:lnSpc>
          <a:spcPct val="90000"/>
        </a:lnSpc>
        <a:spcBef>
          <a:spcPts val="200"/>
        </a:spcBef>
        <a:spcAft>
          <a:spcPts val="400"/>
        </a:spcAft>
        <a:buClr>
          <a:srgbClr val="1CADE4"/>
        </a:buClr>
        <a:buFont typeface="Calibri"/>
        <a:buChar char="◦"/>
        <a:defRPr sz="1400" b="0" i="0" u="none" strike="noStrike" baseline="0">
          <a:solidFill>
            <a:srgbClr val="3F3F3F"/>
          </a:solidFill>
          <a:latin typeface="Arial"/>
        </a:defRPr>
      </a:lvl5pPr>
      <a:lvl6pPr marL="1098550" lvl="5" indent="869950" algn="l">
        <a:lnSpc>
          <a:spcPct val="90000"/>
        </a:lnSpc>
        <a:spcBef>
          <a:spcPts val="200"/>
        </a:spcBef>
        <a:spcAft>
          <a:spcPts val="400"/>
        </a:spcAft>
        <a:buClr>
          <a:srgbClr val="1CADE4"/>
        </a:buClr>
        <a:buFont typeface="Calibri"/>
        <a:buChar char="◦"/>
        <a:defRPr sz="1400" b="0" i="0" u="none" strike="noStrike" baseline="0">
          <a:solidFill>
            <a:srgbClr val="3F3F3F"/>
          </a:solidFill>
          <a:latin typeface="Arial"/>
        </a:defRPr>
      </a:lvl6pPr>
      <a:lvl7pPr marL="1298575" lvl="6" indent="1069975" algn="l">
        <a:lnSpc>
          <a:spcPct val="90000"/>
        </a:lnSpc>
        <a:spcBef>
          <a:spcPts val="200"/>
        </a:spcBef>
        <a:spcAft>
          <a:spcPts val="400"/>
        </a:spcAft>
        <a:buClr>
          <a:srgbClr val="1CADE4"/>
        </a:buClr>
        <a:buFont typeface="Calibri"/>
        <a:buChar char="◦"/>
        <a:defRPr sz="1400" b="0" i="0" u="none" strike="noStrike" baseline="0">
          <a:solidFill>
            <a:srgbClr val="3F3F3F"/>
          </a:solidFill>
          <a:latin typeface="Arial"/>
        </a:defRPr>
      </a:lvl7pPr>
      <a:lvl8pPr marL="1498600" lvl="7" indent="1270000" algn="l">
        <a:lnSpc>
          <a:spcPct val="90000"/>
        </a:lnSpc>
        <a:spcBef>
          <a:spcPts val="200"/>
        </a:spcBef>
        <a:spcAft>
          <a:spcPts val="400"/>
        </a:spcAft>
        <a:buClr>
          <a:srgbClr val="1CADE4"/>
        </a:buClr>
        <a:buFont typeface="Calibri"/>
        <a:buChar char="◦"/>
        <a:defRPr sz="1400" b="0" i="0" u="none" strike="noStrike" baseline="0">
          <a:solidFill>
            <a:srgbClr val="3F3F3F"/>
          </a:solidFill>
          <a:latin typeface="Arial"/>
        </a:defRPr>
      </a:lvl8pPr>
      <a:lvl9pPr marL="1698625" lvl="8" indent="1470025" algn="l">
        <a:lnSpc>
          <a:spcPct val="90000"/>
        </a:lnSpc>
        <a:spcBef>
          <a:spcPts val="200"/>
        </a:spcBef>
        <a:spcAft>
          <a:spcPts val="400"/>
        </a:spcAft>
        <a:buClr>
          <a:srgbClr val="1CADE4"/>
        </a:buClr>
        <a:buFont typeface="Calibri"/>
        <a:buChar char="◦"/>
        <a:defRPr sz="1400" b="0" i="0" u="none" strike="noStrike" baseline="0">
          <a:solidFill>
            <a:srgbClr val="3F3F3F"/>
          </a:solidFill>
          <a:latin typeface="Arial"/>
        </a:defRPr>
      </a:lvl9pPr>
    </p:bodyStyle>
    <p:otherStyle>
      <a:lvl1pPr marL="0" lvl="0" indent="0" algn="l">
        <a:lnSpc>
          <a:spcPct val="100000"/>
        </a:lnSpc>
        <a:buNone/>
        <a:defRPr sz="1800" b="0" i="0" u="none" strike="noStrike" baseline="0">
          <a:solidFill>
            <a:srgbClr val="000000"/>
          </a:solidFill>
          <a:latin typeface="Arial"/>
        </a:defRPr>
      </a:lvl1pPr>
      <a:lvl2pPr marL="457200" lvl="1" indent="457200" algn="l">
        <a:lnSpc>
          <a:spcPct val="100000"/>
        </a:lnSpc>
        <a:buNone/>
        <a:defRPr sz="1800" b="0" i="0" u="none" strike="noStrike" baseline="0">
          <a:solidFill>
            <a:srgbClr val="000000"/>
          </a:solidFill>
          <a:latin typeface="Arial"/>
        </a:defRPr>
      </a:lvl2pPr>
      <a:lvl3pPr marL="914400" lvl="2" indent="914400" algn="l">
        <a:lnSpc>
          <a:spcPct val="100000"/>
        </a:lnSpc>
        <a:buNone/>
        <a:defRPr sz="1800" b="0" i="0" u="none" strike="noStrike" baseline="0">
          <a:solidFill>
            <a:srgbClr val="000000"/>
          </a:solidFill>
          <a:latin typeface="Arial"/>
        </a:defRPr>
      </a:lvl3pPr>
      <a:lvl4pPr marL="1371600" lvl="3" indent="1371600" algn="l">
        <a:lnSpc>
          <a:spcPct val="100000"/>
        </a:lnSpc>
        <a:buNone/>
        <a:defRPr sz="1800" b="0" i="0" u="none" strike="noStrike" baseline="0">
          <a:solidFill>
            <a:srgbClr val="000000"/>
          </a:solidFill>
          <a:latin typeface="Arial"/>
        </a:defRPr>
      </a:lvl4pPr>
      <a:lvl5pPr marL="1828800" lvl="4" indent="1828800" algn="l">
        <a:lnSpc>
          <a:spcPct val="100000"/>
        </a:lnSpc>
        <a:buNone/>
        <a:defRPr sz="1800" b="0" i="0" u="none" strike="noStrike" baseline="0">
          <a:solidFill>
            <a:srgbClr val="000000"/>
          </a:solidFill>
          <a:latin typeface="Arial"/>
        </a:defRPr>
      </a:lvl5pPr>
      <a:lvl6pPr marL="2286000" lvl="5" indent="2286000" algn="l">
        <a:lnSpc>
          <a:spcPct val="100000"/>
        </a:lnSpc>
        <a:buNone/>
        <a:defRPr sz="1800" b="0" i="0" u="none" strike="noStrike" baseline="0">
          <a:solidFill>
            <a:srgbClr val="000000"/>
          </a:solidFill>
          <a:latin typeface="Arial"/>
        </a:defRPr>
      </a:lvl6pPr>
      <a:lvl7pPr marL="2743200" lvl="6" indent="2743200" algn="l">
        <a:lnSpc>
          <a:spcPct val="100000"/>
        </a:lnSpc>
        <a:buNone/>
        <a:defRPr sz="1800" b="0" i="0" u="none" strike="noStrike" baseline="0">
          <a:solidFill>
            <a:srgbClr val="000000"/>
          </a:solidFill>
          <a:latin typeface="Arial"/>
        </a:defRPr>
      </a:lvl7pPr>
      <a:lvl8pPr marL="3200400" lvl="7" indent="3200400" algn="l">
        <a:lnSpc>
          <a:spcPct val="100000"/>
        </a:lnSpc>
        <a:buNone/>
        <a:defRPr sz="1800" b="0" i="0" u="none" strike="noStrike" baseline="0">
          <a:solidFill>
            <a:srgbClr val="000000"/>
          </a:solidFill>
          <a:latin typeface="Arial"/>
        </a:defRPr>
      </a:lvl8pPr>
      <a:lvl9pPr marL="3657600" lvl="8" indent="3657600" algn="l">
        <a:lnSpc>
          <a:spcPct val="100000"/>
        </a:lnSpc>
        <a:buNone/>
        <a:defRPr sz="1800" b="0" i="0" u="none" strike="noStrike" baseline="0">
          <a:solidFill>
            <a:srgbClr val="000000"/>
          </a:solidFill>
          <a:latin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txBox="1">
            <a:spLocks noGrp="1"/>
          </p:cNvSpPr>
          <p:nvPr>
            <p:ph type="ctrTitle"/>
          </p:nvPr>
        </p:nvSpPr>
        <p:spPr>
          <a:xfrm>
            <a:off x="323528" y="2780928"/>
            <a:ext cx="8568952" cy="1649586"/>
          </a:xfrm>
          <a:prstGeom prst="rect">
            <a:avLst/>
          </a:prstGeom>
          <a:noFill/>
          <a:ln>
            <a:noFill/>
          </a:ln>
        </p:spPr>
        <p:txBody>
          <a:bodyPr wrap="square" anchor="b"/>
          <a:lstStyle/>
          <a:p>
            <a:pPr lvl="0" algn="ctr">
              <a:lnSpc>
                <a:spcPct val="85000"/>
              </a:lnSpc>
            </a:pPr>
            <a:r>
              <a:rPr sz="6000" b="1" baseline="0" dirty="0">
                <a:solidFill>
                  <a:srgbClr val="1CADE4"/>
                </a:solidFill>
              </a:rPr>
              <a:t>Federación </a:t>
            </a:r>
            <a:r>
              <a:rPr lang="es-CL" sz="6000" b="1" dirty="0" smtClean="0">
                <a:solidFill>
                  <a:srgbClr val="1CADE4"/>
                </a:solidFill>
              </a:rPr>
              <a:t>C</a:t>
            </a:r>
            <a:r>
              <a:rPr lang="es-CL" sz="6000" b="1" baseline="0" dirty="0" smtClean="0">
                <a:solidFill>
                  <a:srgbClr val="1CADE4"/>
                </a:solidFill>
              </a:rPr>
              <a:t>hilena</a:t>
            </a:r>
            <a:r>
              <a:rPr sz="6000" b="1" baseline="0" dirty="0" smtClean="0">
                <a:solidFill>
                  <a:srgbClr val="1CADE4"/>
                </a:solidFill>
              </a:rPr>
              <a:t> </a:t>
            </a:r>
            <a:r>
              <a:rPr sz="6000" b="1" baseline="0" dirty="0">
                <a:solidFill>
                  <a:srgbClr val="1CADE4"/>
                </a:solidFill>
              </a:rPr>
              <a:t>de </a:t>
            </a:r>
            <a:r>
              <a:rPr lang="es-CL" sz="6000" b="1" dirty="0">
                <a:solidFill>
                  <a:srgbClr val="1CADE4"/>
                </a:solidFill>
              </a:rPr>
              <a:t>E</a:t>
            </a:r>
            <a:r>
              <a:rPr sz="6000" b="1" baseline="0" dirty="0" smtClean="0">
                <a:solidFill>
                  <a:srgbClr val="1CADE4"/>
                </a:solidFill>
              </a:rPr>
              <a:t>nfermedades </a:t>
            </a:r>
            <a:r>
              <a:rPr sz="6000" b="1" baseline="0" dirty="0">
                <a:solidFill>
                  <a:srgbClr val="1CADE4"/>
                </a:solidFill>
              </a:rPr>
              <a:t>Raras </a:t>
            </a:r>
          </a:p>
        </p:txBody>
      </p:sp>
      <p:pic>
        <p:nvPicPr>
          <p:cNvPr id="4" name="3 Imagen"/>
          <p:cNvPicPr/>
          <p:nvPr/>
        </p:nvPicPr>
        <p:blipFill>
          <a:blip r:embed="rId2"/>
          <a:srcRect/>
          <a:stretch>
            <a:fillRect/>
          </a:stretch>
        </p:blipFill>
        <p:spPr>
          <a:xfrm>
            <a:off x="3131840" y="332656"/>
            <a:ext cx="3189288" cy="15716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683568" y="1844824"/>
            <a:ext cx="7776864" cy="3960440"/>
          </a:xfrm>
          <a:prstGeom prst="rect">
            <a:avLst/>
          </a:prstGeom>
          <a:noFill/>
          <a:ln>
            <a:noFill/>
          </a:ln>
        </p:spPr>
        <p:txBody>
          <a:bodyPr wrap="square" anchor="b"/>
          <a:lstStyle/>
          <a:p>
            <a:pPr algn="just"/>
            <a:r>
              <a:rPr lang="es-CL" sz="2400" dirty="0">
                <a:latin typeface="Calibri Light" panose="020F0302020204030204" pitchFamily="34" charset="0"/>
              </a:rPr>
              <a:t>El 60% de las ER son graves e </a:t>
            </a:r>
            <a:r>
              <a:rPr lang="es-CL" sz="2400" dirty="0" smtClean="0">
                <a:latin typeface="Calibri Light" panose="020F0302020204030204" pitchFamily="34" charset="0"/>
              </a:rPr>
              <a:t>invalidantes y </a:t>
            </a:r>
            <a:r>
              <a:rPr lang="es-CL" sz="2400" dirty="0">
                <a:latin typeface="Calibri Light" panose="020F0302020204030204" pitchFamily="34" charset="0"/>
              </a:rPr>
              <a:t>tienen un debut precoz, dos tercios </a:t>
            </a:r>
            <a:r>
              <a:rPr lang="es-CL" sz="2400" dirty="0" smtClean="0">
                <a:latin typeface="Calibri Light" panose="020F0302020204030204" pitchFamily="34" charset="0"/>
              </a:rPr>
              <a:t>debutan antes </a:t>
            </a:r>
            <a:r>
              <a:rPr lang="es-CL" sz="2400" dirty="0">
                <a:latin typeface="Calibri Light" panose="020F0302020204030204" pitchFamily="34" charset="0"/>
              </a:rPr>
              <a:t>de los 2 años. </a:t>
            </a:r>
            <a:r>
              <a:rPr lang="es-CL" sz="2400" dirty="0" smtClean="0">
                <a:latin typeface="Calibri Light" panose="020F0302020204030204" pitchFamily="34" charset="0"/>
              </a:rPr>
              <a:t/>
            </a:r>
            <a:br>
              <a:rPr lang="es-CL" sz="2400" dirty="0" smtClean="0">
                <a:latin typeface="Calibri Light" panose="020F0302020204030204" pitchFamily="34" charset="0"/>
              </a:rPr>
            </a:br>
            <a:r>
              <a:rPr lang="es-CL" sz="2400" dirty="0" smtClean="0">
                <a:latin typeface="Calibri Light" panose="020F0302020204030204" pitchFamily="34" charset="0"/>
              </a:rPr>
              <a:t>Producen </a:t>
            </a:r>
            <a:r>
              <a:rPr lang="es-CL" sz="2400" dirty="0">
                <a:latin typeface="Calibri Light" panose="020F0302020204030204" pitchFamily="34" charset="0"/>
              </a:rPr>
              <a:t>dolores </a:t>
            </a:r>
            <a:r>
              <a:rPr lang="es-CL" sz="2400" dirty="0" smtClean="0">
                <a:latin typeface="Calibri Light" panose="020F0302020204030204" pitchFamily="34" charset="0"/>
              </a:rPr>
              <a:t>crónicos en </a:t>
            </a:r>
            <a:r>
              <a:rPr lang="es-CL" sz="2400" dirty="0">
                <a:latin typeface="Calibri Light" panose="020F0302020204030204" pitchFamily="34" charset="0"/>
              </a:rPr>
              <a:t>1 </a:t>
            </a:r>
            <a:r>
              <a:rPr lang="es-CL" sz="2400" dirty="0" smtClean="0">
                <a:latin typeface="Calibri Light" panose="020F0302020204030204" pitchFamily="34" charset="0"/>
              </a:rPr>
              <a:t>de </a:t>
            </a:r>
            <a:r>
              <a:rPr lang="es-CL" sz="2400" dirty="0">
                <a:latin typeface="Calibri Light" panose="020F0302020204030204" pitchFamily="34" charset="0"/>
              </a:rPr>
              <a:t>cada </a:t>
            </a:r>
            <a:r>
              <a:rPr lang="es-CL" sz="2400" dirty="0" smtClean="0">
                <a:latin typeface="Calibri Light" panose="020F0302020204030204" pitchFamily="34" charset="0"/>
              </a:rPr>
              <a:t>5 enfermo</a:t>
            </a:r>
            <a:r>
              <a:rPr lang="es-CL" sz="2400" dirty="0">
                <a:latin typeface="Calibri Light" panose="020F0302020204030204" pitchFamily="34" charset="0"/>
              </a:rPr>
              <a:t>. </a:t>
            </a:r>
            <a:r>
              <a:rPr lang="es-CL" sz="2400" dirty="0">
                <a:latin typeface="Calibri Light" panose="020F0302020204030204" pitchFamily="34" charset="0"/>
              </a:rPr>
              <a:t>En un </a:t>
            </a:r>
            <a:r>
              <a:rPr lang="es-CL" sz="2400" dirty="0" smtClean="0">
                <a:latin typeface="Calibri Light" panose="020F0302020204030204" pitchFamily="34" charset="0"/>
              </a:rPr>
              <a:t>50% de </a:t>
            </a:r>
            <a:r>
              <a:rPr lang="es-CL" sz="2400" dirty="0">
                <a:latin typeface="Calibri Light" panose="020F0302020204030204" pitchFamily="34" charset="0"/>
              </a:rPr>
              <a:t>los pacientes, hay discapacidad por </a:t>
            </a:r>
            <a:r>
              <a:rPr lang="es-CL" sz="2400" dirty="0" smtClean="0">
                <a:latin typeface="Calibri Light" panose="020F0302020204030204" pitchFamily="34" charset="0"/>
              </a:rPr>
              <a:t>déficit motor</a:t>
            </a:r>
            <a:r>
              <a:rPr lang="es-CL" sz="2400" dirty="0">
                <a:latin typeface="Calibri Light" panose="020F0302020204030204" pitchFamily="34" charset="0"/>
              </a:rPr>
              <a:t>, sensorial o intelectual con reducción</a:t>
            </a:r>
            <a:br>
              <a:rPr lang="es-CL" sz="2400" dirty="0">
                <a:latin typeface="Calibri Light" panose="020F0302020204030204" pitchFamily="34" charset="0"/>
              </a:rPr>
            </a:br>
            <a:r>
              <a:rPr lang="es-CL" sz="2400" dirty="0">
                <a:latin typeface="Calibri Light" panose="020F0302020204030204" pitchFamily="34" charset="0"/>
              </a:rPr>
              <a:t>de la autonomía en 1 de cada 3 casos</a:t>
            </a:r>
            <a:r>
              <a:rPr lang="es-CL" sz="2400" dirty="0" smtClean="0">
                <a:latin typeface="Calibri Light" panose="020F0302020204030204" pitchFamily="34" charset="0"/>
              </a:rPr>
              <a:t>.</a:t>
            </a:r>
            <a:br>
              <a:rPr lang="es-CL" sz="2400" dirty="0" smtClean="0">
                <a:latin typeface="Calibri Light" panose="020F0302020204030204" pitchFamily="34" charset="0"/>
              </a:rPr>
            </a:br>
            <a:r>
              <a:rPr lang="es-CL" sz="2400" dirty="0" smtClean="0">
                <a:latin typeface="Calibri Light" panose="020F0302020204030204" pitchFamily="34" charset="0"/>
              </a:rPr>
              <a:t/>
            </a:r>
            <a:br>
              <a:rPr lang="es-CL" sz="2400" dirty="0" smtClean="0">
                <a:latin typeface="Calibri Light" panose="020F0302020204030204" pitchFamily="34" charset="0"/>
              </a:rPr>
            </a:br>
            <a:r>
              <a:rPr lang="es-CL" sz="2400" dirty="0" smtClean="0">
                <a:latin typeface="Calibri Light" panose="020F0302020204030204" pitchFamily="34" charset="0"/>
              </a:rPr>
              <a:t> Las ER </a:t>
            </a:r>
            <a:r>
              <a:rPr lang="es-CL" sz="2400" dirty="0">
                <a:latin typeface="Calibri Light" panose="020F0302020204030204" pitchFamily="34" charset="0"/>
              </a:rPr>
              <a:t>afectan al pronóstico vital: un 35% </a:t>
            </a:r>
            <a:r>
              <a:rPr lang="es-CL" sz="2400" dirty="0" smtClean="0">
                <a:latin typeface="Calibri Light" panose="020F0302020204030204" pitchFamily="34" charset="0"/>
              </a:rPr>
              <a:t>de los </a:t>
            </a:r>
            <a:r>
              <a:rPr lang="es-CL" sz="2400" dirty="0">
                <a:latin typeface="Calibri Light" panose="020F0302020204030204" pitchFamily="34" charset="0"/>
              </a:rPr>
              <a:t>afectados mueren antes del primer año </a:t>
            </a:r>
            <a:r>
              <a:rPr lang="es-CL" sz="2400" dirty="0" smtClean="0">
                <a:latin typeface="Calibri Light" panose="020F0302020204030204" pitchFamily="34" charset="0"/>
              </a:rPr>
              <a:t>de vida</a:t>
            </a:r>
            <a:r>
              <a:rPr lang="es-CL" sz="2400" dirty="0">
                <a:latin typeface="Calibri Light" panose="020F0302020204030204" pitchFamily="34" charset="0"/>
              </a:rPr>
              <a:t>, 10% entre los 1 y 5 años, 12% entre </a:t>
            </a:r>
            <a:r>
              <a:rPr lang="es-CL" sz="2400" dirty="0" smtClean="0">
                <a:latin typeface="Calibri Light" panose="020F0302020204030204" pitchFamily="34" charset="0"/>
              </a:rPr>
              <a:t>los 5 </a:t>
            </a:r>
            <a:r>
              <a:rPr lang="es-CL" sz="2400" dirty="0">
                <a:latin typeface="Calibri Light" panose="020F0302020204030204" pitchFamily="34" charset="0"/>
              </a:rPr>
              <a:t>y 15 años, un 50% de </a:t>
            </a:r>
            <a:r>
              <a:rPr lang="es-CL" sz="2400" dirty="0" smtClean="0">
                <a:latin typeface="Calibri Light" panose="020F0302020204030204" pitchFamily="34" charset="0"/>
              </a:rPr>
              <a:t>las </a:t>
            </a:r>
            <a:r>
              <a:rPr lang="es-CL" sz="2400" dirty="0">
                <a:latin typeface="Calibri Light" panose="020F0302020204030204" pitchFamily="34" charset="0"/>
              </a:rPr>
              <a:t>ER no </a:t>
            </a:r>
            <a:r>
              <a:rPr lang="es-CL" sz="2400" dirty="0" smtClean="0">
                <a:latin typeface="Calibri Light" panose="020F0302020204030204" pitchFamily="34" charset="0"/>
              </a:rPr>
              <a:t>debutan hasta </a:t>
            </a:r>
            <a:r>
              <a:rPr lang="es-CL" sz="2400" dirty="0">
                <a:latin typeface="Calibri Light" panose="020F0302020204030204" pitchFamily="34" charset="0"/>
              </a:rPr>
              <a:t>la edad adulta.</a:t>
            </a:r>
            <a:endParaRPr sz="2400" dirty="0">
              <a:latin typeface="Calibri Light" panose="020F0302020204030204" pitchFamily="34" charset="0"/>
            </a:endParaRPr>
          </a:p>
        </p:txBody>
      </p:sp>
      <p:pic>
        <p:nvPicPr>
          <p:cNvPr id="6" name="5 Imagen"/>
          <p:cNvPicPr/>
          <p:nvPr/>
        </p:nvPicPr>
        <p:blipFill>
          <a:blip r:embed="rId3"/>
          <a:srcRect/>
          <a:stretch>
            <a:fillRect/>
          </a:stretch>
        </p:blipFill>
        <p:spPr>
          <a:xfrm>
            <a:off x="6300192" y="32828"/>
            <a:ext cx="2736305" cy="1326748"/>
          </a:xfrm>
          <a:prstGeom prst="rect">
            <a:avLst/>
          </a:prstGeom>
        </p:spPr>
      </p:pic>
      <p:sp>
        <p:nvSpPr>
          <p:cNvPr id="4" name="CuadroTexto 3"/>
          <p:cNvSpPr txBox="1"/>
          <p:nvPr/>
        </p:nvSpPr>
        <p:spPr>
          <a:xfrm>
            <a:off x="683568" y="894314"/>
            <a:ext cx="4608512" cy="707886"/>
          </a:xfrm>
          <a:prstGeom prst="rect">
            <a:avLst/>
          </a:prstGeom>
          <a:noFill/>
        </p:spPr>
        <p:txBody>
          <a:bodyPr wrap="square" rtlCol="0">
            <a:spAutoFit/>
          </a:bodyPr>
          <a:lstStyle/>
          <a:p>
            <a:r>
              <a:rPr lang="es-CL" sz="4000" dirty="0">
                <a:latin typeface="Calibri Light" panose="020F0302020204030204" pitchFamily="34" charset="0"/>
              </a:rPr>
              <a:t>Algunos Números</a:t>
            </a:r>
          </a:p>
        </p:txBody>
      </p:sp>
      <p:sp>
        <p:nvSpPr>
          <p:cNvPr id="5" name="CuadroTexto 3"/>
          <p:cNvSpPr txBox="1"/>
          <p:nvPr/>
        </p:nvSpPr>
        <p:spPr>
          <a:xfrm>
            <a:off x="5176373" y="5949280"/>
            <a:ext cx="3888432" cy="338554"/>
          </a:xfrm>
          <a:prstGeom prst="rect">
            <a:avLst/>
          </a:prstGeom>
          <a:noFill/>
        </p:spPr>
        <p:txBody>
          <a:bodyPr wrap="square" rtlCol="0">
            <a:spAutoFit/>
          </a:bodyPr>
          <a:lstStyle/>
          <a:p>
            <a:r>
              <a:rPr lang="es-CL" sz="1600" dirty="0" smtClean="0">
                <a:latin typeface="Calibri Light" panose="020F0302020204030204" pitchFamily="34" charset="0"/>
              </a:rPr>
              <a:t>Fuentes </a:t>
            </a:r>
            <a:r>
              <a:rPr lang="es-CL" sz="1600" dirty="0" err="1" smtClean="0">
                <a:latin typeface="Calibri Light" panose="020F0302020204030204" pitchFamily="34" charset="0"/>
              </a:rPr>
              <a:t>Biograficas</a:t>
            </a:r>
            <a:r>
              <a:rPr lang="es-CL" sz="1600" dirty="0" smtClean="0">
                <a:latin typeface="Calibri Light" panose="020F0302020204030204" pitchFamily="34" charset="0"/>
              </a:rPr>
              <a:t>: </a:t>
            </a:r>
            <a:r>
              <a:rPr lang="es-CL" sz="1600" dirty="0" err="1" smtClean="0">
                <a:latin typeface="Calibri Light" panose="020F0302020204030204" pitchFamily="34" charset="0"/>
              </a:rPr>
              <a:t>Orphanet</a:t>
            </a:r>
            <a:r>
              <a:rPr lang="es-CL" sz="1600" dirty="0" smtClean="0">
                <a:latin typeface="Calibri Light" panose="020F0302020204030204" pitchFamily="34" charset="0"/>
              </a:rPr>
              <a:t> y </a:t>
            </a:r>
            <a:r>
              <a:rPr lang="es-CL" sz="1600" dirty="0" err="1" smtClean="0">
                <a:latin typeface="Calibri Light" panose="020F0302020204030204" pitchFamily="34" charset="0"/>
              </a:rPr>
              <a:t>Eurodis</a:t>
            </a:r>
            <a:endParaRPr lang="es-CL" sz="1600" dirty="0">
              <a:latin typeface="Calibri Light" panose="020F0302020204030204" pitchFamily="34" charset="0"/>
            </a:endParaRPr>
          </a:p>
        </p:txBody>
      </p:sp>
    </p:spTree>
    <p:extLst>
      <p:ext uri="{BB962C8B-B14F-4D97-AF65-F5344CB8AC3E}">
        <p14:creationId xmlns:p14="http://schemas.microsoft.com/office/powerpoint/2010/main" val="2569754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467544" y="147884"/>
            <a:ext cx="5832648" cy="689136"/>
          </a:xfrm>
          <a:prstGeom prst="rect">
            <a:avLst/>
          </a:prstGeom>
          <a:noFill/>
          <a:ln>
            <a:noFill/>
          </a:ln>
        </p:spPr>
        <p:txBody>
          <a:bodyPr wrap="square" anchor="b"/>
          <a:lstStyle/>
          <a:p>
            <a:pPr lvl="0"/>
            <a:r>
              <a:rPr lang="es-CL" sz="2800" dirty="0" smtClean="0">
                <a:latin typeface="Calibri Light"/>
              </a:rPr>
              <a:t>Listado de Enfermedades Raras</a:t>
            </a:r>
            <a:endParaRPr sz="2800" dirty="0">
              <a:latin typeface="Calibri Light"/>
            </a:endParaRPr>
          </a:p>
        </p:txBody>
      </p:sp>
      <p:pic>
        <p:nvPicPr>
          <p:cNvPr id="6" name="5 Imagen"/>
          <p:cNvPicPr/>
          <p:nvPr/>
        </p:nvPicPr>
        <p:blipFill>
          <a:blip r:embed="rId3"/>
          <a:srcRect/>
          <a:stretch>
            <a:fillRect/>
          </a:stretch>
        </p:blipFill>
        <p:spPr>
          <a:xfrm>
            <a:off x="6705726" y="0"/>
            <a:ext cx="2304257" cy="810896"/>
          </a:xfrm>
          <a:prstGeom prst="rect">
            <a:avLst/>
          </a:prstGeom>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5577" t="19743" r="46987" b="7664"/>
          <a:stretch/>
        </p:blipFill>
        <p:spPr bwMode="auto">
          <a:xfrm>
            <a:off x="539552" y="908720"/>
            <a:ext cx="3789653" cy="5392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5513" t="18120" r="45256" b="9402"/>
          <a:stretch/>
        </p:blipFill>
        <p:spPr bwMode="auto">
          <a:xfrm>
            <a:off x="4665784" y="908720"/>
            <a:ext cx="3866655" cy="5392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5106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611560" y="232156"/>
            <a:ext cx="5832648" cy="720080"/>
          </a:xfrm>
          <a:prstGeom prst="rect">
            <a:avLst/>
          </a:prstGeom>
          <a:noFill/>
          <a:ln>
            <a:noFill/>
          </a:ln>
        </p:spPr>
        <p:txBody>
          <a:bodyPr wrap="square" anchor="b"/>
          <a:lstStyle/>
          <a:p>
            <a:pPr lvl="0"/>
            <a:r>
              <a:rPr lang="es-CL" sz="2800" dirty="0" smtClean="0">
                <a:latin typeface="Calibri Light"/>
              </a:rPr>
              <a:t>Listado de Enfermedades Raras</a:t>
            </a:r>
            <a:endParaRPr sz="2800" dirty="0">
              <a:latin typeface="Calibri Light"/>
            </a:endParaRPr>
          </a:p>
        </p:txBody>
      </p:sp>
      <p:pic>
        <p:nvPicPr>
          <p:cNvPr id="6" name="5 Imagen"/>
          <p:cNvPicPr/>
          <p:nvPr/>
        </p:nvPicPr>
        <p:blipFill>
          <a:blip r:embed="rId3"/>
          <a:srcRect/>
          <a:stretch>
            <a:fillRect/>
          </a:stretch>
        </p:blipFill>
        <p:spPr>
          <a:xfrm>
            <a:off x="6804247" y="141340"/>
            <a:ext cx="2232249" cy="810896"/>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705" t="20057" r="53206" b="18062"/>
          <a:stretch/>
        </p:blipFill>
        <p:spPr bwMode="auto">
          <a:xfrm>
            <a:off x="2193218" y="1052736"/>
            <a:ext cx="4630791"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216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66533" y="116632"/>
            <a:ext cx="7543800" cy="1449387"/>
          </a:xfrm>
          <a:prstGeom prst="rect">
            <a:avLst/>
          </a:prstGeom>
          <a:noFill/>
          <a:ln>
            <a:noFill/>
          </a:ln>
        </p:spPr>
        <p:txBody>
          <a:bodyPr wrap="square" anchor="b"/>
          <a:lstStyle/>
          <a:p>
            <a:pPr lvl="0"/>
            <a:r>
              <a:rPr lang="es-CL" sz="4000" dirty="0" smtClean="0">
                <a:latin typeface="Calibri Light"/>
              </a:rPr>
              <a:t>Clasificación </a:t>
            </a:r>
            <a:br>
              <a:rPr lang="es-CL" sz="4000" dirty="0" smtClean="0">
                <a:latin typeface="Calibri Light"/>
              </a:rPr>
            </a:br>
            <a:r>
              <a:rPr lang="es-CL" sz="4000" dirty="0" smtClean="0">
                <a:latin typeface="Calibri Light"/>
              </a:rPr>
              <a:t>Enfermedades Raras </a:t>
            </a:r>
            <a:endParaRPr sz="4000" dirty="0">
              <a:latin typeface="Calibri Light"/>
            </a:endParaRPr>
          </a:p>
        </p:txBody>
      </p:sp>
      <p:pic>
        <p:nvPicPr>
          <p:cNvPr id="4" name="3 Imagen"/>
          <p:cNvPicPr/>
          <p:nvPr/>
        </p:nvPicPr>
        <p:blipFill>
          <a:blip r:embed="rId2"/>
          <a:srcRect/>
          <a:stretch>
            <a:fillRect/>
          </a:stretch>
        </p:blipFill>
        <p:spPr>
          <a:xfrm>
            <a:off x="6732240" y="0"/>
            <a:ext cx="2339752" cy="1196752"/>
          </a:xfrm>
          <a:prstGeom prst="rect">
            <a:avLst/>
          </a:prstGeom>
        </p:spPr>
      </p:pic>
      <p:sp>
        <p:nvSpPr>
          <p:cNvPr id="5" name="2 Marcador de texto"/>
          <p:cNvSpPr txBox="1">
            <a:spLocks noGrp="1"/>
          </p:cNvSpPr>
          <p:nvPr>
            <p:ph type="body" idx="1"/>
          </p:nvPr>
        </p:nvSpPr>
        <p:spPr>
          <a:xfrm>
            <a:off x="0" y="1988840"/>
            <a:ext cx="8892480" cy="4390954"/>
          </a:xfrm>
          <a:prstGeom prst="rect">
            <a:avLst/>
          </a:prstGeom>
          <a:noFill/>
          <a:ln>
            <a:noFill/>
          </a:ln>
        </p:spPr>
        <p:txBody>
          <a:bodyPr wrap="square" anchor="t"/>
          <a:lstStyle/>
          <a:p>
            <a:r>
              <a:rPr lang="es-CL" sz="1600" dirty="0" smtClean="0">
                <a:latin typeface="Calibri Light" panose="020F0302020204030204" pitchFamily="34" charset="0"/>
              </a:rPr>
              <a:t>Enfermedades Raras de los huesos </a:t>
            </a:r>
            <a:endParaRPr lang="es-CL" sz="1600" dirty="0">
              <a:latin typeface="Calibri Light" panose="020F0302020204030204" pitchFamily="34" charset="0"/>
            </a:endParaRPr>
          </a:p>
          <a:p>
            <a:r>
              <a:rPr lang="es-CL" sz="1600" dirty="0" smtClean="0">
                <a:latin typeface="Calibri Light" panose="020F0302020204030204" pitchFamily="34" charset="0"/>
              </a:rPr>
              <a:t>Cáncer Raros</a:t>
            </a:r>
            <a:endParaRPr lang="es-CL" sz="1600" dirty="0">
              <a:latin typeface="Calibri Light" panose="020F0302020204030204" pitchFamily="34" charset="0"/>
            </a:endParaRPr>
          </a:p>
          <a:p>
            <a:r>
              <a:rPr lang="es-CL" sz="1600" dirty="0" smtClean="0">
                <a:latin typeface="Calibri Light" panose="020F0302020204030204" pitchFamily="34" charset="0"/>
              </a:rPr>
              <a:t>Enfermedades Raras cardiacas</a:t>
            </a:r>
            <a:endParaRPr lang="es-CL" sz="1600" dirty="0">
              <a:latin typeface="Calibri Light" panose="020F0302020204030204" pitchFamily="34" charset="0"/>
            </a:endParaRPr>
          </a:p>
          <a:p>
            <a:r>
              <a:rPr lang="es-CL" sz="1600" dirty="0" smtClean="0">
                <a:latin typeface="Calibri Light" panose="020F0302020204030204" pitchFamily="34" charset="0"/>
              </a:rPr>
              <a:t>Enfermedades Raras tejido conectivo y musco-</a:t>
            </a:r>
            <a:r>
              <a:rPr lang="es-CL" sz="1600" dirty="0" err="1" smtClean="0">
                <a:latin typeface="Calibri Light" panose="020F0302020204030204" pitchFamily="34" charset="0"/>
              </a:rPr>
              <a:t>esqueleticas</a:t>
            </a:r>
            <a:r>
              <a:rPr lang="es-CL" sz="1600" dirty="0" smtClean="0">
                <a:latin typeface="Calibri Light" panose="020F0302020204030204" pitchFamily="34" charset="0"/>
              </a:rPr>
              <a:t> </a:t>
            </a:r>
            <a:endParaRPr lang="es-CL" sz="1600" dirty="0">
              <a:latin typeface="Calibri Light" panose="020F0302020204030204" pitchFamily="34" charset="0"/>
            </a:endParaRPr>
          </a:p>
          <a:p>
            <a:r>
              <a:rPr lang="es-CL" sz="1600" dirty="0" smtClean="0">
                <a:latin typeface="Calibri Light" panose="020F0302020204030204" pitchFamily="34" charset="0"/>
              </a:rPr>
              <a:t>Anomalías Raras </a:t>
            </a:r>
            <a:r>
              <a:rPr lang="es-CL" sz="1600" dirty="0" err="1" smtClean="0">
                <a:latin typeface="Calibri Light" panose="020F0302020204030204" pitchFamily="34" charset="0"/>
              </a:rPr>
              <a:t>craneofaciales</a:t>
            </a:r>
            <a:r>
              <a:rPr lang="es-CL" sz="1600" dirty="0" smtClean="0">
                <a:latin typeface="Calibri Light" panose="020F0302020204030204" pitchFamily="34" charset="0"/>
              </a:rPr>
              <a:t> y Trastornos ENT (</a:t>
            </a:r>
            <a:r>
              <a:rPr lang="es-CL" sz="1600" dirty="0" err="1" smtClean="0">
                <a:latin typeface="Calibri Light" panose="020F0302020204030204" pitchFamily="34" charset="0"/>
              </a:rPr>
              <a:t>ear</a:t>
            </a:r>
            <a:r>
              <a:rPr lang="es-CL" sz="1600" dirty="0" smtClean="0">
                <a:latin typeface="Calibri Light" panose="020F0302020204030204" pitchFamily="34" charset="0"/>
              </a:rPr>
              <a:t>, </a:t>
            </a:r>
            <a:r>
              <a:rPr lang="es-CL" sz="1600" dirty="0" err="1" smtClean="0">
                <a:latin typeface="Calibri Light" panose="020F0302020204030204" pitchFamily="34" charset="0"/>
              </a:rPr>
              <a:t>nose</a:t>
            </a:r>
            <a:r>
              <a:rPr lang="es-CL" sz="1600" dirty="0" smtClean="0">
                <a:latin typeface="Calibri Light" panose="020F0302020204030204" pitchFamily="34" charset="0"/>
              </a:rPr>
              <a:t> and </a:t>
            </a:r>
            <a:r>
              <a:rPr lang="es-CL" sz="1600" dirty="0" err="1" smtClean="0">
                <a:latin typeface="Calibri Light" panose="020F0302020204030204" pitchFamily="34" charset="0"/>
              </a:rPr>
              <a:t>throat</a:t>
            </a:r>
            <a:r>
              <a:rPr lang="es-CL" sz="1600" dirty="0" smtClean="0">
                <a:latin typeface="Calibri Light" panose="020F0302020204030204" pitchFamily="34" charset="0"/>
              </a:rPr>
              <a:t>) oído nariz garganta</a:t>
            </a:r>
            <a:endParaRPr lang="es-CL" sz="1600" dirty="0">
              <a:latin typeface="Calibri Light" panose="020F0302020204030204" pitchFamily="34" charset="0"/>
            </a:endParaRPr>
          </a:p>
          <a:p>
            <a:r>
              <a:rPr lang="es-CL" sz="1600" dirty="0" smtClean="0">
                <a:latin typeface="Calibri Light" panose="020F0302020204030204" pitchFamily="34" charset="0"/>
              </a:rPr>
              <a:t>Enfermedades Raras endocrinas </a:t>
            </a:r>
            <a:endParaRPr lang="es-CL" sz="1600" dirty="0">
              <a:latin typeface="Calibri Light" panose="020F0302020204030204" pitchFamily="34" charset="0"/>
            </a:endParaRPr>
          </a:p>
          <a:p>
            <a:r>
              <a:rPr lang="es-CL" sz="1600" dirty="0" smtClean="0">
                <a:latin typeface="Calibri Light" panose="020F0302020204030204" pitchFamily="34" charset="0"/>
              </a:rPr>
              <a:t>Enfermedades Rara de los ojos</a:t>
            </a:r>
            <a:endParaRPr lang="es-CL" sz="1600" dirty="0">
              <a:latin typeface="Calibri Light" panose="020F0302020204030204" pitchFamily="34" charset="0"/>
            </a:endParaRPr>
          </a:p>
          <a:p>
            <a:r>
              <a:rPr lang="es-CL" sz="1600" dirty="0" smtClean="0">
                <a:latin typeface="Calibri Light" panose="020F0302020204030204" pitchFamily="34" charset="0"/>
              </a:rPr>
              <a:t>Enfermedades Rara </a:t>
            </a:r>
            <a:r>
              <a:rPr lang="es-CL" sz="1600" dirty="0">
                <a:latin typeface="Calibri Light" panose="020F0302020204030204" pitchFamily="34" charset="0"/>
              </a:rPr>
              <a:t>gastrointestinal </a:t>
            </a:r>
          </a:p>
          <a:p>
            <a:r>
              <a:rPr lang="es-CL" sz="1600" dirty="0" smtClean="0">
                <a:latin typeface="Calibri Light" panose="020F0302020204030204" pitchFamily="34" charset="0"/>
              </a:rPr>
              <a:t>Enfermedades Raras ginecológicas y obstétricas</a:t>
            </a:r>
            <a:endParaRPr lang="es-CL" sz="1600" dirty="0">
              <a:latin typeface="Calibri Light" panose="020F0302020204030204" pitchFamily="34" charset="0"/>
            </a:endParaRPr>
          </a:p>
          <a:p>
            <a:r>
              <a:rPr lang="es-CL" sz="1600" dirty="0">
                <a:latin typeface="Calibri Light" panose="020F0302020204030204" pitchFamily="34" charset="0"/>
              </a:rPr>
              <a:t>Enfermedades Raras hematológicas </a:t>
            </a:r>
          </a:p>
          <a:p>
            <a:endParaRPr lang="es-CL" sz="1800" dirty="0"/>
          </a:p>
          <a:p>
            <a:pPr lvl="0"/>
            <a:endParaRPr lang="es-CL" sz="1850" b="1" dirty="0">
              <a:latin typeface="Calibri Light"/>
            </a:endParaRPr>
          </a:p>
        </p:txBody>
      </p:sp>
    </p:spTree>
    <p:extLst>
      <p:ext uri="{BB962C8B-B14F-4D97-AF65-F5344CB8AC3E}">
        <p14:creationId xmlns:p14="http://schemas.microsoft.com/office/powerpoint/2010/main" val="3249128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66533" y="116632"/>
            <a:ext cx="7543800" cy="1449387"/>
          </a:xfrm>
          <a:prstGeom prst="rect">
            <a:avLst/>
          </a:prstGeom>
          <a:noFill/>
          <a:ln>
            <a:noFill/>
          </a:ln>
        </p:spPr>
        <p:txBody>
          <a:bodyPr wrap="square" anchor="b"/>
          <a:lstStyle/>
          <a:p>
            <a:pPr lvl="0"/>
            <a:r>
              <a:rPr lang="es-CL" sz="4000" dirty="0" smtClean="0">
                <a:latin typeface="Calibri Light"/>
              </a:rPr>
              <a:t>Clasificación </a:t>
            </a:r>
            <a:br>
              <a:rPr lang="es-CL" sz="4000" dirty="0" smtClean="0">
                <a:latin typeface="Calibri Light"/>
              </a:rPr>
            </a:br>
            <a:r>
              <a:rPr lang="es-CL" sz="4000" dirty="0" smtClean="0">
                <a:latin typeface="Calibri Light"/>
              </a:rPr>
              <a:t>Enfermedades Raras </a:t>
            </a:r>
            <a:endParaRPr sz="4000" dirty="0">
              <a:latin typeface="Calibri Light"/>
            </a:endParaRPr>
          </a:p>
        </p:txBody>
      </p:sp>
      <p:pic>
        <p:nvPicPr>
          <p:cNvPr id="4" name="3 Imagen"/>
          <p:cNvPicPr/>
          <p:nvPr/>
        </p:nvPicPr>
        <p:blipFill>
          <a:blip r:embed="rId2"/>
          <a:srcRect/>
          <a:stretch>
            <a:fillRect/>
          </a:stretch>
        </p:blipFill>
        <p:spPr>
          <a:xfrm>
            <a:off x="6732240" y="0"/>
            <a:ext cx="2339752" cy="1196752"/>
          </a:xfrm>
          <a:prstGeom prst="rect">
            <a:avLst/>
          </a:prstGeom>
        </p:spPr>
      </p:pic>
      <p:sp>
        <p:nvSpPr>
          <p:cNvPr id="5" name="2 Marcador de texto"/>
          <p:cNvSpPr txBox="1">
            <a:spLocks noGrp="1"/>
          </p:cNvSpPr>
          <p:nvPr>
            <p:ph type="body" idx="1"/>
          </p:nvPr>
        </p:nvSpPr>
        <p:spPr>
          <a:xfrm>
            <a:off x="35496" y="1988839"/>
            <a:ext cx="8424937" cy="4320481"/>
          </a:xfrm>
          <a:prstGeom prst="rect">
            <a:avLst/>
          </a:prstGeom>
          <a:noFill/>
          <a:ln>
            <a:noFill/>
          </a:ln>
        </p:spPr>
        <p:txBody>
          <a:bodyPr wrap="square" anchor="t"/>
          <a:lstStyle/>
          <a:p>
            <a:r>
              <a:rPr lang="es-CL" sz="1600" dirty="0" smtClean="0">
                <a:latin typeface="Calibri Light" panose="020F0302020204030204" pitchFamily="34" charset="0"/>
              </a:rPr>
              <a:t>Enfermedades Raras hepáticas </a:t>
            </a:r>
            <a:endParaRPr lang="es-CL" sz="1600" dirty="0">
              <a:latin typeface="Calibri Light" panose="020F0302020204030204" pitchFamily="34" charset="0"/>
            </a:endParaRPr>
          </a:p>
          <a:p>
            <a:r>
              <a:rPr lang="es-CL" sz="1600" dirty="0" smtClean="0">
                <a:latin typeface="Calibri Light" panose="020F0302020204030204" pitchFamily="34" charset="0"/>
              </a:rPr>
              <a:t>Trastornos Raros metabólicos hereditarios</a:t>
            </a:r>
            <a:endParaRPr lang="es-CL" sz="1600" dirty="0">
              <a:latin typeface="Calibri Light" panose="020F0302020204030204" pitchFamily="34" charset="0"/>
            </a:endParaRPr>
          </a:p>
          <a:p>
            <a:r>
              <a:rPr lang="es-CL" sz="1600" dirty="0" smtClean="0">
                <a:latin typeface="Calibri Light" panose="020F0302020204030204" pitchFamily="34" charset="0"/>
              </a:rPr>
              <a:t>Enfermedades Rara inmunológicas </a:t>
            </a:r>
            <a:r>
              <a:rPr lang="es-CL" sz="1600" dirty="0">
                <a:latin typeface="Calibri Light" panose="020F0302020204030204" pitchFamily="34" charset="0"/>
              </a:rPr>
              <a:t>&amp; </a:t>
            </a:r>
            <a:r>
              <a:rPr lang="es-CL" sz="1600" dirty="0" smtClean="0">
                <a:latin typeface="Calibri Light" panose="020F0302020204030204" pitchFamily="34" charset="0"/>
              </a:rPr>
              <a:t>auto inflamatorias </a:t>
            </a:r>
            <a:endParaRPr lang="es-CL" sz="1600" dirty="0">
              <a:latin typeface="Calibri Light" panose="020F0302020204030204" pitchFamily="34" charset="0"/>
            </a:endParaRPr>
          </a:p>
          <a:p>
            <a:r>
              <a:rPr lang="es-CL" sz="1600" dirty="0" smtClean="0">
                <a:latin typeface="Calibri Light" panose="020F0302020204030204" pitchFamily="34" charset="0"/>
              </a:rPr>
              <a:t>Malformaciones Raras / anomalías de desarrollo/y  discapacidades intelectuales raras.</a:t>
            </a:r>
            <a:endParaRPr lang="es-CL" sz="1600" dirty="0">
              <a:latin typeface="Calibri Light" panose="020F0302020204030204" pitchFamily="34" charset="0"/>
            </a:endParaRPr>
          </a:p>
          <a:p>
            <a:r>
              <a:rPr lang="es-CL" sz="1600" dirty="0" smtClean="0">
                <a:latin typeface="Calibri Light" panose="020F0302020204030204" pitchFamily="34" charset="0"/>
              </a:rPr>
              <a:t>Enfermedades Raras </a:t>
            </a:r>
            <a:r>
              <a:rPr lang="es-CL" sz="1600" dirty="0" err="1" smtClean="0">
                <a:latin typeface="Calibri Light" panose="020F0302020204030204" pitchFamily="34" charset="0"/>
              </a:rPr>
              <a:t>multi</a:t>
            </a:r>
            <a:r>
              <a:rPr lang="es-CL" sz="1600" dirty="0" smtClean="0">
                <a:latin typeface="Calibri Light" panose="020F0302020204030204" pitchFamily="34" charset="0"/>
              </a:rPr>
              <a:t> sistémicas </a:t>
            </a:r>
            <a:r>
              <a:rPr lang="es-CL" sz="1600" dirty="0">
                <a:latin typeface="Calibri Light" panose="020F0302020204030204" pitchFamily="34" charset="0"/>
              </a:rPr>
              <a:t>vascular </a:t>
            </a:r>
          </a:p>
          <a:p>
            <a:r>
              <a:rPr lang="es-CL" sz="1600" dirty="0" smtClean="0">
                <a:latin typeface="Calibri Light" panose="020F0302020204030204" pitchFamily="34" charset="0"/>
              </a:rPr>
              <a:t>Enfermedades Raras Neurológicas </a:t>
            </a:r>
            <a:endParaRPr lang="es-CL" sz="1600" dirty="0">
              <a:latin typeface="Calibri Light" panose="020F0302020204030204" pitchFamily="34" charset="0"/>
            </a:endParaRPr>
          </a:p>
          <a:p>
            <a:r>
              <a:rPr lang="es-CL" sz="1600" dirty="0" smtClean="0">
                <a:latin typeface="Calibri Light" panose="020F0302020204030204" pitchFamily="34" charset="0"/>
              </a:rPr>
              <a:t>Enfermedades Raras </a:t>
            </a:r>
            <a:r>
              <a:rPr lang="es-CL" sz="1600" dirty="0">
                <a:latin typeface="Calibri Light" panose="020F0302020204030204" pitchFamily="34" charset="0"/>
              </a:rPr>
              <a:t>neuromuscular </a:t>
            </a:r>
          </a:p>
          <a:p>
            <a:r>
              <a:rPr lang="es-CL" sz="1600" dirty="0" smtClean="0">
                <a:latin typeface="Calibri Light" panose="020F0302020204030204" pitchFamily="34" charset="0"/>
              </a:rPr>
              <a:t>Enfermedades Raras pulmonares </a:t>
            </a:r>
            <a:endParaRPr lang="es-CL" sz="1600" dirty="0">
              <a:latin typeface="Calibri Light" panose="020F0302020204030204" pitchFamily="34" charset="0"/>
            </a:endParaRPr>
          </a:p>
          <a:p>
            <a:r>
              <a:rPr lang="es-CL" sz="1600" dirty="0" smtClean="0">
                <a:latin typeface="Calibri Light" panose="020F0302020204030204" pitchFamily="34" charset="0"/>
              </a:rPr>
              <a:t>Enfermedades Raras renales </a:t>
            </a:r>
            <a:endParaRPr lang="es-CL" sz="1600" dirty="0">
              <a:latin typeface="Calibri Light" panose="020F0302020204030204" pitchFamily="34" charset="0"/>
            </a:endParaRPr>
          </a:p>
          <a:p>
            <a:r>
              <a:rPr lang="es-CL" sz="1600" dirty="0" smtClean="0">
                <a:latin typeface="Calibri Light" panose="020F0302020204030204" pitchFamily="34" charset="0"/>
              </a:rPr>
              <a:t>Trastornos  Raros de la piel </a:t>
            </a:r>
            <a:endParaRPr lang="es-CL" sz="1600" dirty="0">
              <a:latin typeface="Calibri Light" panose="020F0302020204030204" pitchFamily="34" charset="0"/>
            </a:endParaRPr>
          </a:p>
          <a:p>
            <a:r>
              <a:rPr lang="es-CL" sz="1600" dirty="0" smtClean="0">
                <a:latin typeface="Calibri Light" panose="020F0302020204030204" pitchFamily="34" charset="0"/>
              </a:rPr>
              <a:t>Enfermedades Raras </a:t>
            </a:r>
            <a:r>
              <a:rPr lang="es-CL" sz="1600" dirty="0">
                <a:latin typeface="Calibri Light" panose="020F0302020204030204" pitchFamily="34" charset="0"/>
              </a:rPr>
              <a:t>urogenital </a:t>
            </a:r>
          </a:p>
          <a:p>
            <a:endParaRPr lang="es-CL" sz="1800" dirty="0"/>
          </a:p>
          <a:p>
            <a:pPr lvl="0"/>
            <a:endParaRPr lang="es-CL" sz="1850" b="1" dirty="0">
              <a:latin typeface="Calibri Light"/>
            </a:endParaRPr>
          </a:p>
        </p:txBody>
      </p:sp>
    </p:spTree>
    <p:extLst>
      <p:ext uri="{BB962C8B-B14F-4D97-AF65-F5344CB8AC3E}">
        <p14:creationId xmlns:p14="http://schemas.microsoft.com/office/powerpoint/2010/main" val="1174313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a:stretch>
            <a:fillRect/>
          </a:stretch>
        </p:blipFill>
        <p:spPr>
          <a:xfrm>
            <a:off x="-6350" y="0"/>
            <a:ext cx="9150350" cy="6858000"/>
          </a:xfrm>
          <a:prstGeom prst="rect">
            <a:avLst/>
          </a:prstGeom>
          <a:noFill/>
        </p:spPr>
      </p:pic>
      <p:sp>
        <p:nvSpPr>
          <p:cNvPr id="3" name="2 CuadroTexto"/>
          <p:cNvSpPr txBox="1"/>
          <p:nvPr/>
        </p:nvSpPr>
        <p:spPr>
          <a:xfrm>
            <a:off x="1" y="2132856"/>
            <a:ext cx="4568824" cy="3096343"/>
          </a:xfrm>
          <a:prstGeom prst="rect">
            <a:avLst/>
          </a:prstGeom>
          <a:noFill/>
          <a:ln>
            <a:noFill/>
          </a:ln>
        </p:spPr>
        <p:txBody>
          <a:bodyPr wrap="square" anchor="t">
            <a:normAutofit fontScale="92000"/>
          </a:bodyPr>
          <a:lstStyle/>
          <a:p>
            <a:pPr marL="0" lvl="0" indent="0" algn="l">
              <a:lnSpc>
                <a:spcPct val="85000"/>
              </a:lnSpc>
              <a:buNone/>
            </a:pPr>
            <a:r>
              <a:rPr lang="es-CL" sz="4800" b="0" i="0" u="none" strike="noStrike" baseline="0" dirty="0" smtClean="0">
                <a:solidFill>
                  <a:srgbClr val="2683C6"/>
                </a:solidFill>
                <a:latin typeface="Calibri Light"/>
              </a:rPr>
              <a:t>Temas Revisados y propuestos para la presente Reunión</a:t>
            </a:r>
            <a:endParaRPr sz="4800" b="0" i="0" u="none" strike="noStrike" baseline="0" dirty="0">
              <a:solidFill>
                <a:srgbClr val="2683C6"/>
              </a:solidFill>
              <a:latin typeface="Calibri Ligh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231232" y="260825"/>
            <a:ext cx="7543800" cy="1295967"/>
          </a:xfrm>
          <a:prstGeom prst="rect">
            <a:avLst/>
          </a:prstGeom>
          <a:noFill/>
          <a:ln>
            <a:noFill/>
          </a:ln>
        </p:spPr>
        <p:txBody>
          <a:bodyPr wrap="square" anchor="b"/>
          <a:lstStyle/>
          <a:p>
            <a:pPr lvl="0"/>
            <a:r>
              <a:rPr lang="es-CL" sz="4000" dirty="0" smtClean="0">
                <a:latin typeface="Calibri Light"/>
              </a:rPr>
              <a:t>Las Enfermedades </a:t>
            </a:r>
            <a:br>
              <a:rPr lang="es-CL" sz="4000" dirty="0" smtClean="0">
                <a:latin typeface="Calibri Light"/>
              </a:rPr>
            </a:br>
            <a:r>
              <a:rPr lang="es-CL" sz="4000" dirty="0" smtClean="0">
                <a:latin typeface="Calibri Light"/>
              </a:rPr>
              <a:t>Raras y los Medicamentos</a:t>
            </a:r>
            <a:endParaRPr sz="4000" dirty="0">
              <a:latin typeface="Calibri Light"/>
            </a:endParaRPr>
          </a:p>
        </p:txBody>
      </p:sp>
      <p:sp>
        <p:nvSpPr>
          <p:cNvPr id="3" name="2 Rectángulo"/>
          <p:cNvSpPr/>
          <p:nvPr/>
        </p:nvSpPr>
        <p:spPr>
          <a:xfrm>
            <a:off x="231232" y="2060848"/>
            <a:ext cx="8784976" cy="4885582"/>
          </a:xfrm>
          <a:prstGeom prst="rect">
            <a:avLst/>
          </a:prstGeom>
        </p:spPr>
        <p:txBody>
          <a:bodyPr wrap="square" anchor="t"/>
          <a:lstStyle/>
          <a:p>
            <a:pPr marL="342900" lvl="0" indent="-342900" algn="l">
              <a:lnSpc>
                <a:spcPct val="100000"/>
              </a:lnSpc>
              <a:buFont typeface="Wingdings" panose="05000000000000000000" pitchFamily="2" charset="2"/>
              <a:buChar char="§"/>
            </a:pPr>
            <a:r>
              <a:rPr lang="es-CL" sz="1900" b="0" i="0" u="none" strike="noStrike" baseline="0" dirty="0" smtClean="0">
                <a:solidFill>
                  <a:srgbClr val="000000"/>
                </a:solidFill>
                <a:latin typeface="Calibri Light"/>
              </a:rPr>
              <a:t>Acceso a los medicamentos de las ER.</a:t>
            </a:r>
          </a:p>
          <a:p>
            <a:pPr marL="342900" lvl="0" indent="-342900" algn="l">
              <a:lnSpc>
                <a:spcPct val="100000"/>
              </a:lnSpc>
              <a:buFont typeface="Wingdings" panose="05000000000000000000" pitchFamily="2" charset="2"/>
              <a:buChar char="§"/>
            </a:pPr>
            <a:endParaRPr lang="es-CL" sz="1900" b="0" i="0" u="none" strike="noStrike" baseline="0" dirty="0" smtClean="0">
              <a:solidFill>
                <a:srgbClr val="000000"/>
              </a:solidFill>
              <a:latin typeface="Calibri Light"/>
            </a:endParaRPr>
          </a:p>
          <a:p>
            <a:pPr marL="1714500" lvl="3" indent="-342900">
              <a:buFont typeface="Wingdings" panose="05000000000000000000" pitchFamily="2" charset="2"/>
              <a:buChar char="§"/>
            </a:pPr>
            <a:r>
              <a:rPr lang="es-CL" sz="1900" dirty="0" smtClean="0">
                <a:solidFill>
                  <a:srgbClr val="000000"/>
                </a:solidFill>
                <a:latin typeface="Calibri Light"/>
              </a:rPr>
              <a:t>No todas las ER tiene medicamentos de alto costo.</a:t>
            </a:r>
          </a:p>
          <a:p>
            <a:pPr marL="1714500" lvl="3" indent="-342900">
              <a:buFont typeface="Wingdings" panose="05000000000000000000" pitchFamily="2" charset="2"/>
              <a:buChar char="§"/>
            </a:pPr>
            <a:r>
              <a:rPr lang="es-CL" sz="1900" dirty="0" smtClean="0">
                <a:solidFill>
                  <a:srgbClr val="000000"/>
                </a:solidFill>
                <a:latin typeface="Calibri Light"/>
              </a:rPr>
              <a:t>Los medicamentos que no son de alto costo igualmente tienen problemas de entrega en los Hospitales.</a:t>
            </a:r>
          </a:p>
          <a:p>
            <a:pPr marL="1714500" lvl="3" indent="-342900">
              <a:buFont typeface="Wingdings" panose="05000000000000000000" pitchFamily="2" charset="2"/>
              <a:buChar char="§"/>
            </a:pPr>
            <a:r>
              <a:rPr lang="es-CL" sz="1900" b="0" i="0" u="none" strike="noStrike" dirty="0" smtClean="0">
                <a:solidFill>
                  <a:srgbClr val="000000"/>
                </a:solidFill>
                <a:latin typeface="Calibri Light"/>
              </a:rPr>
              <a:t>Una gran cantidad debe comprarlos particular.</a:t>
            </a:r>
          </a:p>
          <a:p>
            <a:pPr marL="1714500" lvl="3" indent="-342900">
              <a:buFont typeface="Wingdings" panose="05000000000000000000" pitchFamily="2" charset="2"/>
              <a:buChar char="§"/>
            </a:pPr>
            <a:r>
              <a:rPr lang="es-CL" sz="1900" dirty="0" smtClean="0">
                <a:solidFill>
                  <a:srgbClr val="000000"/>
                </a:solidFill>
                <a:latin typeface="Calibri Light"/>
              </a:rPr>
              <a:t>Muchos medicamentos son traídos desde fuera de Chile.</a:t>
            </a:r>
            <a:endParaRPr lang="es-CL" sz="1900" b="0" i="0" u="none" strike="noStrike" dirty="0" smtClean="0">
              <a:solidFill>
                <a:srgbClr val="000000"/>
              </a:solidFill>
              <a:latin typeface="Calibri Light"/>
            </a:endParaRPr>
          </a:p>
          <a:p>
            <a:pPr marL="1714500" lvl="3" indent="-342900">
              <a:buFont typeface="Wingdings" panose="05000000000000000000" pitchFamily="2" charset="2"/>
              <a:buChar char="§"/>
            </a:pPr>
            <a:r>
              <a:rPr lang="es-CL" sz="1900" dirty="0" smtClean="0">
                <a:solidFill>
                  <a:srgbClr val="000000"/>
                </a:solidFill>
                <a:latin typeface="Calibri Light"/>
              </a:rPr>
              <a:t>Si el medicamento no tiene código sanitario se deben hacer muchos tramites para ingresarlo.</a:t>
            </a:r>
          </a:p>
          <a:p>
            <a:pPr marL="1714500" lvl="3" indent="-342900">
              <a:buFont typeface="Wingdings" panose="05000000000000000000" pitchFamily="2" charset="2"/>
              <a:buChar char="§"/>
            </a:pPr>
            <a:r>
              <a:rPr lang="es-CL" sz="1900" dirty="0" smtClean="0">
                <a:solidFill>
                  <a:srgbClr val="000000"/>
                </a:solidFill>
                <a:latin typeface="Calibri Light"/>
              </a:rPr>
              <a:t>Cada pacientes debe pagar costos de aduana y envió.</a:t>
            </a:r>
          </a:p>
          <a:p>
            <a:pPr marL="1714500" lvl="3" indent="-342900">
              <a:buFont typeface="Wingdings" panose="05000000000000000000" pitchFamily="2" charset="2"/>
              <a:buChar char="§"/>
            </a:pPr>
            <a:r>
              <a:rPr lang="es-CL" sz="1900" dirty="0" smtClean="0">
                <a:solidFill>
                  <a:srgbClr val="000000"/>
                </a:solidFill>
                <a:latin typeface="Calibri Light"/>
              </a:rPr>
              <a:t>Se deben pagar impuestos  al Seremi de Salud.</a:t>
            </a:r>
          </a:p>
          <a:p>
            <a:pPr marL="1714500" lvl="3" indent="-342900">
              <a:buFont typeface="Wingdings" panose="05000000000000000000" pitchFamily="2" charset="2"/>
              <a:buChar char="§"/>
            </a:pPr>
            <a:r>
              <a:rPr lang="es-CL" sz="1900" b="0" i="0" u="none" strike="noStrike" dirty="0" smtClean="0">
                <a:solidFill>
                  <a:srgbClr val="000000"/>
                </a:solidFill>
                <a:latin typeface="Calibri Light"/>
              </a:rPr>
              <a:t>No existe una catastro de los medicamentos que se importan.</a:t>
            </a:r>
          </a:p>
          <a:p>
            <a:pPr lvl="0" algn="l">
              <a:lnSpc>
                <a:spcPct val="100000"/>
              </a:lnSpc>
            </a:pPr>
            <a:endParaRPr lang="es-CL" sz="1900" dirty="0" smtClean="0">
              <a:solidFill>
                <a:srgbClr val="000000"/>
              </a:solidFill>
              <a:latin typeface="Calibri Light"/>
            </a:endParaRPr>
          </a:p>
          <a:p>
            <a:pPr marL="0" lvl="0" indent="0" algn="l">
              <a:lnSpc>
                <a:spcPct val="100000"/>
              </a:lnSpc>
              <a:buNone/>
            </a:pPr>
            <a:endParaRPr sz="2000" dirty="0"/>
          </a:p>
        </p:txBody>
      </p:sp>
      <p:pic>
        <p:nvPicPr>
          <p:cNvPr id="4" name="3 Imagen"/>
          <p:cNvPicPr/>
          <p:nvPr/>
        </p:nvPicPr>
        <p:blipFill>
          <a:blip r:embed="rId2"/>
          <a:srcRect/>
          <a:stretch>
            <a:fillRect/>
          </a:stretch>
        </p:blipFill>
        <p:spPr>
          <a:xfrm>
            <a:off x="6732240" y="32828"/>
            <a:ext cx="2304257" cy="1326748"/>
          </a:xfrm>
          <a:prstGeom prst="rect">
            <a:avLst/>
          </a:prstGeom>
        </p:spPr>
      </p:pic>
      <p:sp>
        <p:nvSpPr>
          <p:cNvPr id="5" name="Rectángulo 4"/>
          <p:cNvSpPr/>
          <p:nvPr/>
        </p:nvSpPr>
        <p:spPr>
          <a:xfrm>
            <a:off x="4453217" y="3244334"/>
            <a:ext cx="237566" cy="369332"/>
          </a:xfrm>
          <a:prstGeom prst="rect">
            <a:avLst/>
          </a:prstGeom>
        </p:spPr>
        <p:txBody>
          <a:bodyPr wrap="none">
            <a:spAutoFit/>
          </a:bodyPr>
          <a:lstStyle/>
          <a:p>
            <a:r>
              <a:rPr lang="es-CL" dirty="0"/>
              <a:t> </a:t>
            </a:r>
          </a:p>
        </p:txBody>
      </p:sp>
    </p:spTree>
    <p:extLst>
      <p:ext uri="{BB962C8B-B14F-4D97-AF65-F5344CB8AC3E}">
        <p14:creationId xmlns:p14="http://schemas.microsoft.com/office/powerpoint/2010/main" val="978430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231232" y="260825"/>
            <a:ext cx="7543800" cy="1223959"/>
          </a:xfrm>
          <a:prstGeom prst="rect">
            <a:avLst/>
          </a:prstGeom>
          <a:noFill/>
          <a:ln>
            <a:noFill/>
          </a:ln>
        </p:spPr>
        <p:txBody>
          <a:bodyPr wrap="square" anchor="b"/>
          <a:lstStyle/>
          <a:p>
            <a:pPr lvl="0"/>
            <a:r>
              <a:rPr lang="es-CL" sz="4000" dirty="0" smtClean="0">
                <a:latin typeface="Calibri Light"/>
              </a:rPr>
              <a:t>Las ER, los Medicamentos</a:t>
            </a:r>
            <a:br>
              <a:rPr lang="es-CL" sz="4000" dirty="0" smtClean="0">
                <a:latin typeface="Calibri Light"/>
              </a:rPr>
            </a:br>
            <a:r>
              <a:rPr lang="es-CL" sz="4000" dirty="0" smtClean="0">
                <a:latin typeface="Calibri Light"/>
              </a:rPr>
              <a:t>y Ley Ricarte  Soto</a:t>
            </a:r>
            <a:endParaRPr sz="3600" dirty="0">
              <a:latin typeface="Calibri Light"/>
            </a:endParaRPr>
          </a:p>
        </p:txBody>
      </p:sp>
      <p:sp>
        <p:nvSpPr>
          <p:cNvPr id="3" name="2 Rectángulo"/>
          <p:cNvSpPr/>
          <p:nvPr/>
        </p:nvSpPr>
        <p:spPr>
          <a:xfrm>
            <a:off x="231232" y="2060848"/>
            <a:ext cx="8784976" cy="4176464"/>
          </a:xfrm>
          <a:prstGeom prst="rect">
            <a:avLst/>
          </a:prstGeom>
        </p:spPr>
        <p:txBody>
          <a:bodyPr wrap="square" anchor="t"/>
          <a:lstStyle/>
          <a:p>
            <a:pPr marL="0" lvl="0" indent="0" algn="l">
              <a:lnSpc>
                <a:spcPct val="100000"/>
              </a:lnSpc>
              <a:buNone/>
            </a:pPr>
            <a:endParaRPr sz="2000" dirty="0"/>
          </a:p>
        </p:txBody>
      </p:sp>
      <p:pic>
        <p:nvPicPr>
          <p:cNvPr id="4" name="3 Imagen"/>
          <p:cNvPicPr/>
          <p:nvPr/>
        </p:nvPicPr>
        <p:blipFill>
          <a:blip r:embed="rId2"/>
          <a:srcRect/>
          <a:stretch>
            <a:fillRect/>
          </a:stretch>
        </p:blipFill>
        <p:spPr>
          <a:xfrm>
            <a:off x="6948264" y="32828"/>
            <a:ext cx="2088233" cy="1326748"/>
          </a:xfrm>
          <a:prstGeom prst="rect">
            <a:avLst/>
          </a:prstGeom>
        </p:spPr>
      </p:pic>
      <p:sp>
        <p:nvSpPr>
          <p:cNvPr id="5" name="Rectángulo 4"/>
          <p:cNvSpPr/>
          <p:nvPr/>
        </p:nvSpPr>
        <p:spPr>
          <a:xfrm>
            <a:off x="4453217" y="3244334"/>
            <a:ext cx="237566" cy="369332"/>
          </a:xfrm>
          <a:prstGeom prst="rect">
            <a:avLst/>
          </a:prstGeom>
        </p:spPr>
        <p:txBody>
          <a:bodyPr wrap="none">
            <a:spAutoFit/>
          </a:bodyPr>
          <a:lstStyle/>
          <a:p>
            <a:r>
              <a:rPr lang="es-CL" dirty="0"/>
              <a:t> </a:t>
            </a:r>
          </a:p>
        </p:txBody>
      </p:sp>
      <p:sp>
        <p:nvSpPr>
          <p:cNvPr id="6" name="Rectángulo 5"/>
          <p:cNvSpPr/>
          <p:nvPr/>
        </p:nvSpPr>
        <p:spPr>
          <a:xfrm>
            <a:off x="467544" y="1720840"/>
            <a:ext cx="8208912" cy="4462760"/>
          </a:xfrm>
          <a:prstGeom prst="rect">
            <a:avLst/>
          </a:prstGeom>
        </p:spPr>
        <p:txBody>
          <a:bodyPr wrap="square">
            <a:spAutoFit/>
          </a:bodyPr>
          <a:lstStyle/>
          <a:p>
            <a:r>
              <a:rPr lang="es-CL" sz="2000" dirty="0" smtClean="0">
                <a:solidFill>
                  <a:srgbClr val="475156"/>
                </a:solidFill>
                <a:latin typeface="Calibri Light" panose="020F0302020204030204" pitchFamily="34" charset="0"/>
              </a:rPr>
              <a:t>ESTO DICE  EL </a:t>
            </a:r>
            <a:r>
              <a:rPr lang="es-CL" sz="2000" dirty="0">
                <a:solidFill>
                  <a:srgbClr val="475156"/>
                </a:solidFill>
                <a:latin typeface="Calibri Light" panose="020F0302020204030204" pitchFamily="34" charset="0"/>
              </a:rPr>
              <a:t> </a:t>
            </a:r>
            <a:r>
              <a:rPr lang="es-CL" sz="2000" dirty="0" smtClean="0">
                <a:solidFill>
                  <a:srgbClr val="475156"/>
                </a:solidFill>
                <a:latin typeface="Calibri Light" panose="020F0302020204030204" pitchFamily="34" charset="0"/>
              </a:rPr>
              <a:t>MINSAL QUE ES LA LEY RICARTE SOTO</a:t>
            </a:r>
          </a:p>
          <a:p>
            <a:r>
              <a:rPr lang="es-CL" sz="2400" dirty="0" smtClean="0">
                <a:solidFill>
                  <a:srgbClr val="475156"/>
                </a:solidFill>
                <a:latin typeface="Calibri Light" panose="020F0302020204030204" pitchFamily="34" charset="0"/>
              </a:rPr>
              <a:t>(desde la pagina del MINSAL)</a:t>
            </a:r>
          </a:p>
          <a:p>
            <a:endParaRPr lang="es-CL" sz="2400" dirty="0">
              <a:solidFill>
                <a:srgbClr val="475156"/>
              </a:solidFill>
              <a:latin typeface="Calibri Light" panose="020F0302020204030204" pitchFamily="34" charset="0"/>
            </a:endParaRPr>
          </a:p>
          <a:p>
            <a:pPr algn="just"/>
            <a:r>
              <a:rPr lang="es-CL" sz="2400" dirty="0" smtClean="0">
                <a:solidFill>
                  <a:srgbClr val="475156"/>
                </a:solidFill>
                <a:latin typeface="Calibri Light" panose="020F0302020204030204" pitchFamily="34" charset="0"/>
              </a:rPr>
              <a:t>“Esta </a:t>
            </a:r>
            <a:r>
              <a:rPr lang="es-CL" sz="2400" dirty="0">
                <a:solidFill>
                  <a:srgbClr val="475156"/>
                </a:solidFill>
                <a:latin typeface="Calibri Light" panose="020F0302020204030204" pitchFamily="34" charset="0"/>
              </a:rPr>
              <a:t>Ley busca asegurar el financiamiento de diagnósticos y tratamientos basados en medicamentos, dispositivos médicos y alimentos de alto costo con efectividad probada, que muchas veces suelen tener costos inalcanzables para las personas y sus familias.</a:t>
            </a:r>
          </a:p>
          <a:p>
            <a:pPr algn="just"/>
            <a:r>
              <a:rPr lang="es-CL" sz="2400" b="1" u="sng" dirty="0">
                <a:solidFill>
                  <a:schemeClr val="accent1"/>
                </a:solidFill>
                <a:latin typeface="Calibri Light" panose="020F0302020204030204" pitchFamily="34" charset="0"/>
              </a:rPr>
              <a:t>Sus beneficiarios son todas las personas que tienen un Sistema de Salud Previsional en Chile.</a:t>
            </a:r>
            <a:r>
              <a:rPr lang="es-CL" sz="2400" dirty="0">
                <a:solidFill>
                  <a:srgbClr val="475156"/>
                </a:solidFill>
                <a:latin typeface="Calibri Light" panose="020F0302020204030204" pitchFamily="34" charset="0"/>
              </a:rPr>
              <a:t> Esto es, cotizantes de ISAPRES, FONASA, Fuerzas Armadas y de Orden</a:t>
            </a:r>
            <a:r>
              <a:rPr lang="es-CL" sz="2400" dirty="0" smtClean="0">
                <a:solidFill>
                  <a:srgbClr val="475156"/>
                </a:solidFill>
                <a:latin typeface="Calibri Light" panose="020F0302020204030204" pitchFamily="34" charset="0"/>
              </a:rPr>
              <a:t>.”</a:t>
            </a:r>
            <a:endParaRPr lang="es-CL" sz="2400" b="0" i="0" dirty="0">
              <a:solidFill>
                <a:srgbClr val="475156"/>
              </a:solidFill>
              <a:effectLst/>
              <a:latin typeface="Calibri Light" panose="020F0302020204030204" pitchFamily="34" charset="0"/>
            </a:endParaRPr>
          </a:p>
        </p:txBody>
      </p:sp>
    </p:spTree>
    <p:extLst>
      <p:ext uri="{BB962C8B-B14F-4D97-AF65-F5344CB8AC3E}">
        <p14:creationId xmlns:p14="http://schemas.microsoft.com/office/powerpoint/2010/main" val="1058373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395536" y="497525"/>
            <a:ext cx="7543800" cy="970433"/>
          </a:xfrm>
          <a:prstGeom prst="rect">
            <a:avLst/>
          </a:prstGeom>
          <a:noFill/>
          <a:ln>
            <a:noFill/>
          </a:ln>
        </p:spPr>
        <p:txBody>
          <a:bodyPr wrap="square" anchor="b"/>
          <a:lstStyle/>
          <a:p>
            <a:pPr lvl="0"/>
            <a:r>
              <a:rPr lang="es-CL" dirty="0" smtClean="0">
                <a:latin typeface="Calibri Light"/>
              </a:rPr>
              <a:t>Ley Ricarte Soto</a:t>
            </a:r>
            <a:endParaRPr dirty="0">
              <a:latin typeface="Calibri Light"/>
            </a:endParaRPr>
          </a:p>
        </p:txBody>
      </p:sp>
      <p:pic>
        <p:nvPicPr>
          <p:cNvPr id="4" name="3 Imagen"/>
          <p:cNvPicPr/>
          <p:nvPr/>
        </p:nvPicPr>
        <p:blipFill>
          <a:blip r:embed="rId2"/>
          <a:srcRect/>
          <a:stretch>
            <a:fillRect/>
          </a:stretch>
        </p:blipFill>
        <p:spPr>
          <a:xfrm>
            <a:off x="6300192" y="32828"/>
            <a:ext cx="2736305" cy="1326748"/>
          </a:xfrm>
          <a:prstGeom prst="rect">
            <a:avLst/>
          </a:prstGeom>
        </p:spPr>
      </p:pic>
      <p:sp>
        <p:nvSpPr>
          <p:cNvPr id="5" name="Rectángulo 4"/>
          <p:cNvSpPr/>
          <p:nvPr/>
        </p:nvSpPr>
        <p:spPr>
          <a:xfrm>
            <a:off x="4453217" y="3244334"/>
            <a:ext cx="237566" cy="369332"/>
          </a:xfrm>
          <a:prstGeom prst="rect">
            <a:avLst/>
          </a:prstGeom>
        </p:spPr>
        <p:txBody>
          <a:bodyPr wrap="none">
            <a:spAutoFit/>
          </a:bodyPr>
          <a:lstStyle/>
          <a:p>
            <a:r>
              <a:rPr lang="es-CL" dirty="0"/>
              <a:t> </a:t>
            </a:r>
          </a:p>
        </p:txBody>
      </p:sp>
      <p:sp>
        <p:nvSpPr>
          <p:cNvPr id="6" name="Rectángulo 5"/>
          <p:cNvSpPr/>
          <p:nvPr/>
        </p:nvSpPr>
        <p:spPr>
          <a:xfrm>
            <a:off x="1331640" y="1988059"/>
            <a:ext cx="3359143" cy="369332"/>
          </a:xfrm>
          <a:prstGeom prst="rect">
            <a:avLst/>
          </a:prstGeom>
        </p:spPr>
        <p:txBody>
          <a:bodyPr wrap="square">
            <a:spAutoFit/>
          </a:bodyPr>
          <a:lstStyle/>
          <a:p>
            <a:r>
              <a:rPr lang="es-CL" dirty="0"/>
              <a:t> </a:t>
            </a:r>
          </a:p>
        </p:txBody>
      </p:sp>
      <p:pic>
        <p:nvPicPr>
          <p:cNvPr id="7" name="Imagen 6"/>
          <p:cNvPicPr>
            <a:picLocks noChangeAspect="1"/>
          </p:cNvPicPr>
          <p:nvPr/>
        </p:nvPicPr>
        <p:blipFill rotWithShape="1">
          <a:blip r:embed="rId3"/>
          <a:srcRect l="12562" t="-2365" r="14970" b="13013"/>
          <a:stretch/>
        </p:blipFill>
        <p:spPr>
          <a:xfrm>
            <a:off x="0" y="1313034"/>
            <a:ext cx="9262783" cy="5485419"/>
          </a:xfrm>
          <a:prstGeom prst="rect">
            <a:avLst/>
          </a:prstGeom>
        </p:spPr>
      </p:pic>
      <p:sp>
        <p:nvSpPr>
          <p:cNvPr id="8" name="Rectángulo redondeado 7"/>
          <p:cNvSpPr/>
          <p:nvPr/>
        </p:nvSpPr>
        <p:spPr>
          <a:xfrm>
            <a:off x="107504" y="5834336"/>
            <a:ext cx="2520280" cy="9807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p:cNvSpPr/>
          <p:nvPr/>
        </p:nvSpPr>
        <p:spPr>
          <a:xfrm>
            <a:off x="8366125" y="4653136"/>
            <a:ext cx="777875" cy="2161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p:cNvSpPr/>
          <p:nvPr/>
        </p:nvSpPr>
        <p:spPr>
          <a:xfrm>
            <a:off x="4625344" y="6231724"/>
            <a:ext cx="4637439" cy="587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p:cNvSpPr/>
          <p:nvPr/>
        </p:nvSpPr>
        <p:spPr>
          <a:xfrm>
            <a:off x="2627784" y="6529075"/>
            <a:ext cx="2376264" cy="32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p:cNvSpPr/>
          <p:nvPr/>
        </p:nvSpPr>
        <p:spPr>
          <a:xfrm>
            <a:off x="2627784" y="6780891"/>
            <a:ext cx="2160240" cy="77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785159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0" y="260825"/>
            <a:ext cx="7543800" cy="1151951"/>
          </a:xfrm>
          <a:prstGeom prst="rect">
            <a:avLst/>
          </a:prstGeom>
          <a:noFill/>
          <a:ln>
            <a:noFill/>
          </a:ln>
        </p:spPr>
        <p:txBody>
          <a:bodyPr wrap="square" anchor="b"/>
          <a:lstStyle/>
          <a:p>
            <a:pPr lvl="0"/>
            <a:r>
              <a:rPr lang="es-CL" sz="3600" dirty="0" smtClean="0">
                <a:latin typeface="Calibri Light"/>
              </a:rPr>
              <a:t>Las ER fueron excluidas de la </a:t>
            </a:r>
            <a:br>
              <a:rPr lang="es-CL" sz="3600" dirty="0" smtClean="0">
                <a:latin typeface="Calibri Light"/>
              </a:rPr>
            </a:br>
            <a:r>
              <a:rPr lang="es-CL" sz="3600" dirty="0" smtClean="0">
                <a:latin typeface="Calibri Light"/>
              </a:rPr>
              <a:t>Ley Ricarte Soto : Los motivos</a:t>
            </a:r>
            <a:endParaRPr sz="3600" dirty="0">
              <a:latin typeface="Calibri Light"/>
            </a:endParaRPr>
          </a:p>
        </p:txBody>
      </p:sp>
      <p:sp>
        <p:nvSpPr>
          <p:cNvPr id="3" name="2 Rectángulo"/>
          <p:cNvSpPr/>
          <p:nvPr/>
        </p:nvSpPr>
        <p:spPr>
          <a:xfrm>
            <a:off x="231232" y="2060848"/>
            <a:ext cx="8784976" cy="4885582"/>
          </a:xfrm>
          <a:prstGeom prst="rect">
            <a:avLst/>
          </a:prstGeom>
        </p:spPr>
        <p:txBody>
          <a:bodyPr wrap="square" anchor="t"/>
          <a:lstStyle/>
          <a:p>
            <a:pPr marL="0" lvl="0" indent="0" algn="l">
              <a:lnSpc>
                <a:spcPct val="100000"/>
              </a:lnSpc>
              <a:buNone/>
            </a:pPr>
            <a:endParaRPr sz="2000" dirty="0"/>
          </a:p>
        </p:txBody>
      </p:sp>
      <p:pic>
        <p:nvPicPr>
          <p:cNvPr id="4" name="3 Imagen"/>
          <p:cNvPicPr/>
          <p:nvPr/>
        </p:nvPicPr>
        <p:blipFill>
          <a:blip r:embed="rId2"/>
          <a:srcRect/>
          <a:stretch>
            <a:fillRect/>
          </a:stretch>
        </p:blipFill>
        <p:spPr>
          <a:xfrm>
            <a:off x="6588224" y="32828"/>
            <a:ext cx="2448273" cy="1326748"/>
          </a:xfrm>
          <a:prstGeom prst="rect">
            <a:avLst/>
          </a:prstGeom>
        </p:spPr>
      </p:pic>
      <p:sp>
        <p:nvSpPr>
          <p:cNvPr id="5" name="Rectángulo 4"/>
          <p:cNvSpPr/>
          <p:nvPr/>
        </p:nvSpPr>
        <p:spPr>
          <a:xfrm>
            <a:off x="4453217" y="3244334"/>
            <a:ext cx="237566" cy="369332"/>
          </a:xfrm>
          <a:prstGeom prst="rect">
            <a:avLst/>
          </a:prstGeom>
        </p:spPr>
        <p:txBody>
          <a:bodyPr wrap="none">
            <a:spAutoFit/>
          </a:bodyPr>
          <a:lstStyle/>
          <a:p>
            <a:r>
              <a:rPr lang="es-CL" dirty="0"/>
              <a:t> </a:t>
            </a:r>
          </a:p>
        </p:txBody>
      </p:sp>
      <p:sp>
        <p:nvSpPr>
          <p:cNvPr id="6" name="Rectángulo 5"/>
          <p:cNvSpPr/>
          <p:nvPr/>
        </p:nvSpPr>
        <p:spPr>
          <a:xfrm>
            <a:off x="683568" y="1844824"/>
            <a:ext cx="7848872" cy="3847207"/>
          </a:xfrm>
          <a:prstGeom prst="rect">
            <a:avLst/>
          </a:prstGeom>
        </p:spPr>
        <p:txBody>
          <a:bodyPr wrap="square">
            <a:spAutoFit/>
          </a:bodyPr>
          <a:lstStyle/>
          <a:p>
            <a:r>
              <a:rPr lang="es-CL" sz="2000" dirty="0" smtClean="0">
                <a:solidFill>
                  <a:srgbClr val="475156"/>
                </a:solidFill>
                <a:latin typeface="Calibri Light" panose="020F0302020204030204" pitchFamily="34" charset="0"/>
              </a:rPr>
              <a:t>Miles y miles de pacientes de ER en Chile están siendo excluidos “ a priori “ de esta Ley por  2 grande razones .</a:t>
            </a:r>
          </a:p>
          <a:p>
            <a:pPr marL="457200" indent="-457200">
              <a:buFont typeface="+mj-lt"/>
              <a:buAutoNum type="arabicPeriod"/>
            </a:pPr>
            <a:endParaRPr lang="es-CL" sz="2400" dirty="0">
              <a:solidFill>
                <a:srgbClr val="475156"/>
              </a:solidFill>
              <a:latin typeface="Calibri Light" panose="020F0302020204030204" pitchFamily="34" charset="0"/>
            </a:endParaRPr>
          </a:p>
          <a:p>
            <a:pPr marL="457200" indent="-457200">
              <a:buFont typeface="+mj-lt"/>
              <a:buAutoNum type="arabicPeriod"/>
            </a:pPr>
            <a:r>
              <a:rPr lang="es-CL" sz="2000" dirty="0" smtClean="0">
                <a:solidFill>
                  <a:srgbClr val="475156"/>
                </a:solidFill>
                <a:latin typeface="Calibri Light" panose="020F0302020204030204" pitchFamily="34" charset="0"/>
              </a:rPr>
              <a:t>Las ER no pueden cumplir con el requisito de las Guías Clínicas.  No tienen quien las haga.  Y el MINSAL tampoco pone esfuerzo  en esto.</a:t>
            </a:r>
          </a:p>
          <a:p>
            <a:pPr marL="457200" indent="-457200">
              <a:buFont typeface="+mj-lt"/>
              <a:buAutoNum type="arabicPeriod"/>
            </a:pPr>
            <a:endParaRPr lang="es-CL" sz="2000" dirty="0">
              <a:solidFill>
                <a:srgbClr val="475156"/>
              </a:solidFill>
              <a:latin typeface="Calibri Light" panose="020F0302020204030204" pitchFamily="34" charset="0"/>
            </a:endParaRPr>
          </a:p>
          <a:p>
            <a:pPr marL="457200" indent="-457200">
              <a:buFont typeface="+mj-lt"/>
              <a:buAutoNum type="arabicPeriod"/>
            </a:pPr>
            <a:r>
              <a:rPr lang="es-CL" sz="2000" dirty="0" smtClean="0">
                <a:solidFill>
                  <a:srgbClr val="475156"/>
                </a:solidFill>
                <a:latin typeface="Calibri Light" panose="020F0302020204030204" pitchFamily="34" charset="0"/>
              </a:rPr>
              <a:t>Las ER y sus prestaciones, entre ellos medicamentos y exámenes no están codificados…  o sea  simplemente no existen.  Y el MINSAL no hace mayores esfuerzos por dar solución. </a:t>
            </a:r>
          </a:p>
          <a:p>
            <a:pPr marL="457200" indent="-457200">
              <a:buFont typeface="+mj-lt"/>
              <a:buAutoNum type="arabicPeriod"/>
            </a:pPr>
            <a:endParaRPr lang="es-CL" sz="2000" dirty="0" smtClean="0">
              <a:solidFill>
                <a:srgbClr val="475156"/>
              </a:solidFill>
              <a:latin typeface="Calibri Light" panose="020F0302020204030204" pitchFamily="34" charset="0"/>
            </a:endParaRPr>
          </a:p>
          <a:p>
            <a:pPr marL="457200" indent="-457200">
              <a:buFont typeface="+mj-lt"/>
              <a:buAutoNum type="arabicPeriod"/>
            </a:pPr>
            <a:r>
              <a:rPr lang="es-CL" sz="2000" dirty="0" smtClean="0">
                <a:solidFill>
                  <a:srgbClr val="475156"/>
                </a:solidFill>
                <a:latin typeface="Calibri Light" panose="020F0302020204030204" pitchFamily="34" charset="0"/>
              </a:rPr>
              <a:t>Los pacientes de ER son pocos por cada enfermedad, y muchas son de alto costo, esto hace que no califiquen.</a:t>
            </a:r>
            <a:endParaRPr lang="es-CL" sz="2000" b="0" i="0" dirty="0">
              <a:solidFill>
                <a:srgbClr val="475156"/>
              </a:solidFill>
              <a:effectLst/>
              <a:latin typeface="Calibri Light" panose="020F0302020204030204" pitchFamily="34" charset="0"/>
            </a:endParaRPr>
          </a:p>
        </p:txBody>
      </p:sp>
    </p:spTree>
    <p:extLst>
      <p:ext uri="{BB962C8B-B14F-4D97-AF65-F5344CB8AC3E}">
        <p14:creationId xmlns:p14="http://schemas.microsoft.com/office/powerpoint/2010/main" val="2458841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822325" y="285750"/>
            <a:ext cx="7543800" cy="1449387"/>
          </a:xfrm>
          <a:prstGeom prst="rect">
            <a:avLst/>
          </a:prstGeom>
          <a:noFill/>
          <a:ln>
            <a:noFill/>
          </a:ln>
        </p:spPr>
        <p:txBody>
          <a:bodyPr wrap="square" anchor="b"/>
          <a:lstStyle/>
          <a:p>
            <a:pPr lvl="0"/>
            <a:r>
              <a:rPr lang="es-CL" sz="4000" dirty="0">
                <a:latin typeface="Calibri Light"/>
              </a:rPr>
              <a:t>¿</a:t>
            </a:r>
            <a:r>
              <a:rPr sz="4000" dirty="0" smtClean="0">
                <a:latin typeface="Calibri Light"/>
              </a:rPr>
              <a:t>Qui</a:t>
            </a:r>
            <a:r>
              <a:rPr lang="es-CL" sz="4000" dirty="0" smtClean="0">
                <a:latin typeface="Calibri Light"/>
              </a:rPr>
              <a:t>é</a:t>
            </a:r>
            <a:r>
              <a:rPr sz="4000" dirty="0" smtClean="0">
                <a:latin typeface="Calibri Light"/>
              </a:rPr>
              <a:t>nes </a:t>
            </a:r>
            <a:r>
              <a:rPr sz="4000" dirty="0">
                <a:latin typeface="Calibri Light"/>
              </a:rPr>
              <a:t>Somos?</a:t>
            </a:r>
          </a:p>
        </p:txBody>
      </p:sp>
      <p:sp>
        <p:nvSpPr>
          <p:cNvPr id="3" name="2 Rectángulo"/>
          <p:cNvSpPr/>
          <p:nvPr/>
        </p:nvSpPr>
        <p:spPr>
          <a:xfrm>
            <a:off x="251521" y="1735137"/>
            <a:ext cx="8784976" cy="4885582"/>
          </a:xfrm>
          <a:prstGeom prst="rect">
            <a:avLst/>
          </a:prstGeom>
        </p:spPr>
        <p:txBody>
          <a:bodyPr wrap="square" anchor="t"/>
          <a:lstStyle/>
          <a:p>
            <a:pPr marL="0" lvl="0" indent="0" algn="just">
              <a:lnSpc>
                <a:spcPct val="100000"/>
              </a:lnSpc>
              <a:buNone/>
            </a:pPr>
            <a:r>
              <a:rPr lang="es-CL" sz="1900" dirty="0" smtClean="0">
                <a:solidFill>
                  <a:srgbClr val="000000"/>
                </a:solidFill>
                <a:latin typeface="Calibri Light"/>
              </a:rPr>
              <a:t>FECHER e</a:t>
            </a:r>
            <a:r>
              <a:rPr sz="1900" b="0" i="0" u="none" strike="noStrike" baseline="0" dirty="0" smtClean="0">
                <a:solidFill>
                  <a:srgbClr val="000000"/>
                </a:solidFill>
                <a:latin typeface="Calibri Light"/>
              </a:rPr>
              <a:t>st</a:t>
            </a:r>
            <a:r>
              <a:rPr lang="es-CL" sz="1900" b="0" i="0" u="none" strike="noStrike" baseline="0" dirty="0" smtClean="0">
                <a:solidFill>
                  <a:srgbClr val="000000"/>
                </a:solidFill>
                <a:latin typeface="Calibri Light"/>
              </a:rPr>
              <a:t>á</a:t>
            </a:r>
            <a:r>
              <a:rPr sz="1900" b="0" i="0" u="none" strike="noStrike" baseline="0" dirty="0" smtClean="0">
                <a:solidFill>
                  <a:srgbClr val="000000"/>
                </a:solidFill>
                <a:latin typeface="Calibri Light"/>
              </a:rPr>
              <a:t> </a:t>
            </a:r>
            <a:r>
              <a:rPr lang="es-CL" sz="1900" dirty="0" smtClean="0">
                <a:solidFill>
                  <a:srgbClr val="000000"/>
                </a:solidFill>
                <a:latin typeface="Calibri Light"/>
              </a:rPr>
              <a:t>integrada principalmente </a:t>
            </a:r>
            <a:r>
              <a:rPr sz="1900" b="0" i="0" u="none" strike="noStrike" baseline="0" dirty="0" smtClean="0">
                <a:solidFill>
                  <a:srgbClr val="000000"/>
                </a:solidFill>
                <a:latin typeface="Calibri Light"/>
              </a:rPr>
              <a:t>por</a:t>
            </a:r>
            <a:r>
              <a:rPr lang="es-CL" sz="1900" b="0" i="0" u="none" strike="noStrike" baseline="0" dirty="0" smtClean="0">
                <a:solidFill>
                  <a:srgbClr val="000000"/>
                </a:solidFill>
                <a:latin typeface="Calibri Light"/>
              </a:rPr>
              <a:t> los mismos</a:t>
            </a:r>
            <a:r>
              <a:rPr sz="1900" b="0" i="0" u="none" strike="noStrike" baseline="0" dirty="0" smtClean="0">
                <a:solidFill>
                  <a:srgbClr val="000000"/>
                </a:solidFill>
                <a:latin typeface="Calibri Light"/>
              </a:rPr>
              <a:t> pacientes</a:t>
            </a:r>
            <a:r>
              <a:rPr lang="es-CL" sz="1900" b="0" i="0" u="none" strike="noStrike" baseline="0" dirty="0" smtClean="0">
                <a:solidFill>
                  <a:srgbClr val="000000"/>
                </a:solidFill>
                <a:latin typeface="Calibri Light"/>
              </a:rPr>
              <a:t> además de contar con la presencia de </a:t>
            </a:r>
            <a:r>
              <a:rPr sz="1900" b="0" i="0" u="none" strike="noStrike" baseline="0" dirty="0" smtClean="0">
                <a:solidFill>
                  <a:srgbClr val="000000"/>
                </a:solidFill>
                <a:latin typeface="Calibri Light"/>
              </a:rPr>
              <a:t>familiares</a:t>
            </a:r>
            <a:r>
              <a:rPr lang="es-CL" sz="1900" dirty="0">
                <a:solidFill>
                  <a:srgbClr val="000000"/>
                </a:solidFill>
                <a:latin typeface="Calibri Light"/>
              </a:rPr>
              <a:t> </a:t>
            </a:r>
            <a:r>
              <a:rPr lang="es-CL" sz="1900" dirty="0" smtClean="0">
                <a:solidFill>
                  <a:srgbClr val="000000"/>
                </a:solidFill>
                <a:latin typeface="Calibri Light"/>
              </a:rPr>
              <a:t>de quienes padecen patologías poco frecuentes,</a:t>
            </a:r>
            <a:r>
              <a:rPr sz="1900" b="0" i="0" u="none" strike="noStrike" baseline="0" dirty="0" smtClean="0">
                <a:solidFill>
                  <a:srgbClr val="000000"/>
                </a:solidFill>
                <a:latin typeface="Calibri Light"/>
              </a:rPr>
              <a:t> </a:t>
            </a:r>
            <a:r>
              <a:rPr sz="1900" b="0" i="0" u="none" strike="noStrike" baseline="0" dirty="0">
                <a:solidFill>
                  <a:srgbClr val="000000"/>
                </a:solidFill>
                <a:latin typeface="Calibri Light"/>
              </a:rPr>
              <a:t>profesionales de la salud </a:t>
            </a:r>
            <a:r>
              <a:rPr lang="es-CL" sz="1900" b="0" i="0" u="none" strike="noStrike" baseline="0" dirty="0" smtClean="0">
                <a:solidFill>
                  <a:srgbClr val="000000"/>
                </a:solidFill>
                <a:latin typeface="Calibri Light"/>
              </a:rPr>
              <a:t>y/</a:t>
            </a:r>
            <a:r>
              <a:rPr sz="1900" b="0" i="0" u="none" strike="noStrike" baseline="0" dirty="0" smtClean="0">
                <a:solidFill>
                  <a:srgbClr val="000000"/>
                </a:solidFill>
                <a:latin typeface="Calibri Light"/>
              </a:rPr>
              <a:t>o </a:t>
            </a:r>
            <a:r>
              <a:rPr sz="1900" b="0" i="0" u="none" strike="noStrike" baseline="0" dirty="0">
                <a:solidFill>
                  <a:srgbClr val="000000"/>
                </a:solidFill>
                <a:latin typeface="Calibri Light"/>
              </a:rPr>
              <a:t>personas </a:t>
            </a:r>
            <a:r>
              <a:rPr lang="es-CL" sz="1900" b="0" i="0" u="none" strike="noStrike" baseline="0" dirty="0" smtClean="0">
                <a:solidFill>
                  <a:srgbClr val="000000"/>
                </a:solidFill>
                <a:latin typeface="Calibri Light"/>
              </a:rPr>
              <a:t>sensibilizadas con el tema</a:t>
            </a:r>
            <a:r>
              <a:rPr lang="es-CL" sz="1900" dirty="0" smtClean="0">
                <a:solidFill>
                  <a:srgbClr val="000000"/>
                </a:solidFill>
                <a:latin typeface="Calibri Light"/>
              </a:rPr>
              <a:t>.</a:t>
            </a:r>
            <a:r>
              <a:rPr sz="1900" b="0" i="0" u="none" strike="noStrike" baseline="0" dirty="0" smtClean="0">
                <a:solidFill>
                  <a:srgbClr val="000000"/>
                </a:solidFill>
                <a:latin typeface="Calibri Light"/>
              </a:rPr>
              <a:t> </a:t>
            </a:r>
            <a:endParaRPr lang="es-CL" sz="1900" b="0" i="0" u="none" strike="noStrike" baseline="0" dirty="0" smtClean="0">
              <a:solidFill>
                <a:srgbClr val="000000"/>
              </a:solidFill>
              <a:latin typeface="Calibri Light"/>
            </a:endParaRPr>
          </a:p>
          <a:p>
            <a:pPr marL="0" lvl="0" indent="0" algn="just">
              <a:lnSpc>
                <a:spcPct val="100000"/>
              </a:lnSpc>
              <a:buNone/>
            </a:pPr>
            <a:endParaRPr lang="es-CL" sz="1900" dirty="0">
              <a:solidFill>
                <a:srgbClr val="000000"/>
              </a:solidFill>
              <a:latin typeface="Calibri Light"/>
            </a:endParaRPr>
          </a:p>
          <a:p>
            <a:pPr lvl="0" algn="just"/>
            <a:r>
              <a:rPr lang="es-CL" sz="1900" b="0" i="0" u="none" strike="noStrike" baseline="0" dirty="0" smtClean="0">
                <a:solidFill>
                  <a:srgbClr val="000000"/>
                </a:solidFill>
                <a:latin typeface="Calibri Light"/>
              </a:rPr>
              <a:t>En FECHER n</a:t>
            </a:r>
            <a:r>
              <a:rPr sz="1900" b="0" i="0" u="none" strike="noStrike" baseline="0" dirty="0" smtClean="0">
                <a:solidFill>
                  <a:srgbClr val="000000"/>
                </a:solidFill>
                <a:latin typeface="Calibri Light"/>
              </a:rPr>
              <a:t>o </a:t>
            </a:r>
            <a:r>
              <a:rPr lang="es-CL" sz="1900" b="0" i="0" u="none" strike="noStrike" baseline="0" dirty="0" smtClean="0">
                <a:solidFill>
                  <a:srgbClr val="000000"/>
                </a:solidFill>
                <a:latin typeface="Calibri Light"/>
              </a:rPr>
              <a:t>limitamos el acceso de</a:t>
            </a:r>
            <a:r>
              <a:rPr sz="1900" b="0" i="0" u="none" strike="noStrike" baseline="0" dirty="0" smtClean="0">
                <a:solidFill>
                  <a:srgbClr val="000000"/>
                </a:solidFill>
                <a:latin typeface="Calibri Light"/>
              </a:rPr>
              <a:t> </a:t>
            </a:r>
            <a:r>
              <a:rPr sz="1900" b="0" i="0" u="none" strike="noStrike" baseline="0" dirty="0">
                <a:solidFill>
                  <a:srgbClr val="000000"/>
                </a:solidFill>
                <a:latin typeface="Calibri Light"/>
              </a:rPr>
              <a:t>ninguna </a:t>
            </a:r>
            <a:r>
              <a:rPr lang="es-CL" sz="1900" b="0" i="0" u="none" strike="noStrike" baseline="0" dirty="0" smtClean="0">
                <a:solidFill>
                  <a:srgbClr val="000000"/>
                </a:solidFill>
                <a:latin typeface="Calibri Light"/>
              </a:rPr>
              <a:t>patología </a:t>
            </a:r>
            <a:r>
              <a:rPr sz="1900" b="0" i="0" u="none" strike="noStrike" baseline="0" dirty="0" smtClean="0">
                <a:solidFill>
                  <a:srgbClr val="000000"/>
                </a:solidFill>
                <a:latin typeface="Calibri Light"/>
              </a:rPr>
              <a:t>en </a:t>
            </a:r>
            <a:r>
              <a:rPr sz="1900" b="0" i="0" u="none" strike="noStrike" baseline="0" dirty="0">
                <a:solidFill>
                  <a:srgbClr val="000000"/>
                </a:solidFill>
                <a:latin typeface="Calibri Light"/>
              </a:rPr>
              <a:t>cantidad ni tipo</a:t>
            </a:r>
            <a:r>
              <a:rPr sz="1900" b="0" i="0" u="none" strike="noStrike" baseline="0" dirty="0" smtClean="0">
                <a:solidFill>
                  <a:srgbClr val="000000"/>
                </a:solidFill>
                <a:latin typeface="Calibri Light"/>
              </a:rPr>
              <a:t>,</a:t>
            </a:r>
            <a:r>
              <a:rPr lang="es-CL" sz="1900" b="0" i="0" u="none" strike="noStrike" baseline="0" dirty="0" smtClean="0">
                <a:solidFill>
                  <a:srgbClr val="000000"/>
                </a:solidFill>
                <a:latin typeface="Calibri Light"/>
              </a:rPr>
              <a:t> pues vemos que la salud en Chile está carente de apoyo</a:t>
            </a:r>
            <a:r>
              <a:rPr lang="es-CL" sz="1900" b="0" i="0" u="none" strike="noStrike" dirty="0" smtClean="0">
                <a:solidFill>
                  <a:srgbClr val="000000"/>
                </a:solidFill>
                <a:latin typeface="Calibri Light"/>
              </a:rPr>
              <a:t> por parte del Estado, por lo que nuestra Federación también se constituye </a:t>
            </a:r>
            <a:r>
              <a:rPr lang="es-CL" sz="1900" dirty="0" smtClean="0">
                <a:solidFill>
                  <a:srgbClr val="000000"/>
                </a:solidFill>
                <a:latin typeface="Calibri Light"/>
              </a:rPr>
              <a:t>como</a:t>
            </a:r>
            <a:r>
              <a:rPr lang="es-CL" sz="1900" b="0" i="0" u="none" strike="noStrike" dirty="0" smtClean="0">
                <a:solidFill>
                  <a:srgbClr val="000000"/>
                </a:solidFill>
                <a:latin typeface="Calibri Light"/>
              </a:rPr>
              <a:t> </a:t>
            </a:r>
            <a:r>
              <a:rPr lang="es-CL" sz="1900" dirty="0" smtClean="0">
                <a:solidFill>
                  <a:srgbClr val="000000"/>
                </a:solidFill>
                <a:latin typeface="Calibri Light"/>
              </a:rPr>
              <a:t>un </a:t>
            </a:r>
            <a:r>
              <a:rPr lang="es-CL" sz="1900" dirty="0">
                <a:solidFill>
                  <a:srgbClr val="000000"/>
                </a:solidFill>
                <a:latin typeface="Calibri Light"/>
              </a:rPr>
              <a:t>referente </a:t>
            </a:r>
            <a:r>
              <a:rPr lang="es-CL" sz="1900" dirty="0" smtClean="0">
                <a:solidFill>
                  <a:srgbClr val="000000"/>
                </a:solidFill>
                <a:latin typeface="Calibri Light"/>
              </a:rPr>
              <a:t>no solo para </a:t>
            </a:r>
            <a:r>
              <a:rPr lang="es-CL" sz="1900" b="0" i="0" u="none" strike="noStrike" dirty="0" smtClean="0">
                <a:solidFill>
                  <a:srgbClr val="000000"/>
                </a:solidFill>
                <a:latin typeface="Calibri Light"/>
              </a:rPr>
              <a:t>aquellos pacientes</a:t>
            </a:r>
            <a:r>
              <a:rPr sz="1900" b="0" i="0" u="none" strike="noStrike" baseline="0" dirty="0" smtClean="0">
                <a:solidFill>
                  <a:srgbClr val="000000"/>
                </a:solidFill>
                <a:latin typeface="Calibri Light"/>
              </a:rPr>
              <a:t> </a:t>
            </a:r>
            <a:r>
              <a:rPr lang="es-ES" sz="1900" b="0" i="0" u="none" strike="noStrike" baseline="0" dirty="0" smtClean="0">
                <a:solidFill>
                  <a:srgbClr val="000000"/>
                </a:solidFill>
                <a:latin typeface="Calibri Light"/>
              </a:rPr>
              <a:t>de ER,</a:t>
            </a:r>
            <a:r>
              <a:rPr lang="es-ES" sz="1900" b="0" i="0" u="none" strike="noStrike" dirty="0" smtClean="0">
                <a:solidFill>
                  <a:srgbClr val="000000"/>
                </a:solidFill>
                <a:latin typeface="Calibri Light"/>
              </a:rPr>
              <a:t> si no que también para aquellos que </a:t>
            </a:r>
            <a:r>
              <a:rPr lang="es-CL" sz="1900" b="0" i="0" u="none" strike="noStrike" baseline="0" dirty="0" smtClean="0">
                <a:solidFill>
                  <a:srgbClr val="000000"/>
                </a:solidFill>
                <a:latin typeface="Calibri Light"/>
              </a:rPr>
              <a:t>tienen </a:t>
            </a:r>
            <a:r>
              <a:rPr lang="es-CL" sz="1900" dirty="0">
                <a:solidFill>
                  <a:srgbClr val="000000"/>
                </a:solidFill>
                <a:latin typeface="Calibri Light"/>
              </a:rPr>
              <a:t>E</a:t>
            </a:r>
            <a:r>
              <a:rPr lang="es-CL" sz="1900" b="0" i="0" u="none" strike="noStrike" baseline="0" dirty="0" smtClean="0">
                <a:solidFill>
                  <a:srgbClr val="000000"/>
                </a:solidFill>
                <a:latin typeface="Calibri Light"/>
              </a:rPr>
              <a:t>nfermedades de “Alto </a:t>
            </a:r>
            <a:r>
              <a:rPr lang="es-CL" sz="1900" dirty="0" smtClean="0">
                <a:solidFill>
                  <a:srgbClr val="000000"/>
                </a:solidFill>
                <a:latin typeface="Calibri Light"/>
              </a:rPr>
              <a:t>C</a:t>
            </a:r>
            <a:r>
              <a:rPr lang="es-CL" sz="1900" b="0" i="0" u="none" strike="noStrike" baseline="0" dirty="0" smtClean="0">
                <a:solidFill>
                  <a:srgbClr val="000000"/>
                </a:solidFill>
                <a:latin typeface="Calibri Light"/>
              </a:rPr>
              <a:t>osto”.</a:t>
            </a:r>
          </a:p>
          <a:p>
            <a:pPr marL="0" lvl="0" indent="0" algn="just">
              <a:lnSpc>
                <a:spcPct val="100000"/>
              </a:lnSpc>
              <a:buNone/>
            </a:pPr>
            <a:endParaRPr lang="es-CL" sz="1900" dirty="0" smtClean="0">
              <a:solidFill>
                <a:srgbClr val="000000"/>
              </a:solidFill>
              <a:latin typeface="Calibri Light"/>
            </a:endParaRPr>
          </a:p>
          <a:p>
            <a:pPr marL="0" lvl="0" indent="0" algn="just">
              <a:lnSpc>
                <a:spcPct val="100000"/>
              </a:lnSpc>
              <a:buNone/>
            </a:pPr>
            <a:r>
              <a:rPr lang="es-CL" sz="1900" dirty="0" smtClean="0">
                <a:solidFill>
                  <a:srgbClr val="000000"/>
                </a:solidFill>
                <a:latin typeface="Calibri Light"/>
              </a:rPr>
              <a:t>T</a:t>
            </a:r>
            <a:r>
              <a:rPr sz="1900" b="0" i="0" u="none" strike="noStrike" baseline="0" dirty="0" smtClean="0">
                <a:solidFill>
                  <a:srgbClr val="000000"/>
                </a:solidFill>
                <a:latin typeface="Calibri Light"/>
              </a:rPr>
              <a:t>odos </a:t>
            </a:r>
            <a:r>
              <a:rPr sz="1900" b="0" i="0" u="none" strike="noStrike" baseline="0" dirty="0">
                <a:solidFill>
                  <a:srgbClr val="000000"/>
                </a:solidFill>
                <a:latin typeface="Calibri Light"/>
              </a:rPr>
              <a:t>los pacientes que posean alguna </a:t>
            </a:r>
            <a:r>
              <a:rPr sz="1900" b="0" i="0" u="none" strike="noStrike" baseline="0" dirty="0" smtClean="0">
                <a:solidFill>
                  <a:srgbClr val="000000"/>
                </a:solidFill>
                <a:latin typeface="Calibri Light"/>
              </a:rPr>
              <a:t>ER</a:t>
            </a:r>
            <a:r>
              <a:rPr lang="es-CL" sz="1900" dirty="0">
                <a:solidFill>
                  <a:srgbClr val="000000"/>
                </a:solidFill>
                <a:latin typeface="Calibri Light"/>
              </a:rPr>
              <a:t>,</a:t>
            </a:r>
            <a:r>
              <a:rPr sz="1900" b="0" i="0" u="none" strike="noStrike" baseline="0" dirty="0" smtClean="0">
                <a:solidFill>
                  <a:srgbClr val="000000"/>
                </a:solidFill>
                <a:latin typeface="Calibri Light"/>
              </a:rPr>
              <a:t> tengan</a:t>
            </a:r>
            <a:r>
              <a:rPr lang="es-CL" sz="1900" b="0" i="0" u="none" strike="noStrike" baseline="0" dirty="0" smtClean="0">
                <a:solidFill>
                  <a:srgbClr val="000000"/>
                </a:solidFill>
                <a:latin typeface="Calibri Light"/>
              </a:rPr>
              <a:t> o no</a:t>
            </a:r>
            <a:r>
              <a:rPr sz="1900" b="0" i="0" u="none" strike="noStrike" baseline="0" dirty="0" smtClean="0">
                <a:solidFill>
                  <a:srgbClr val="000000"/>
                </a:solidFill>
                <a:latin typeface="Calibri Light"/>
              </a:rPr>
              <a:t> </a:t>
            </a:r>
            <a:r>
              <a:rPr sz="1900" b="0" i="0" u="none" strike="noStrike" baseline="0" dirty="0">
                <a:solidFill>
                  <a:srgbClr val="000000"/>
                </a:solidFill>
                <a:latin typeface="Calibri Light"/>
              </a:rPr>
              <a:t>representación en alguna </a:t>
            </a:r>
            <a:r>
              <a:rPr sz="1900" b="0" i="0" u="none" strike="noStrike" baseline="0" dirty="0" smtClean="0">
                <a:solidFill>
                  <a:srgbClr val="000000"/>
                </a:solidFill>
                <a:latin typeface="Calibri Light"/>
              </a:rPr>
              <a:t>agrupación</a:t>
            </a:r>
            <a:r>
              <a:rPr lang="es-CL" sz="1900" b="0" i="0" u="none" strike="noStrike" baseline="0" dirty="0" smtClean="0">
                <a:solidFill>
                  <a:srgbClr val="000000"/>
                </a:solidFill>
                <a:latin typeface="Calibri Light"/>
              </a:rPr>
              <a:t>,</a:t>
            </a:r>
            <a:r>
              <a:rPr sz="1900" b="0" i="0" u="none" strike="noStrike" baseline="0" dirty="0" smtClean="0">
                <a:solidFill>
                  <a:srgbClr val="000000"/>
                </a:solidFill>
                <a:latin typeface="Calibri Light"/>
              </a:rPr>
              <a:t> </a:t>
            </a:r>
            <a:r>
              <a:rPr lang="es-ES" sz="1900" dirty="0" smtClean="0">
                <a:solidFill>
                  <a:srgbClr val="000000"/>
                </a:solidFill>
                <a:latin typeface="Calibri Light"/>
              </a:rPr>
              <a:t>estén </a:t>
            </a:r>
            <a:r>
              <a:rPr lang="es-ES" sz="1900" b="0" i="0" u="none" strike="noStrike" baseline="0" dirty="0" smtClean="0">
                <a:solidFill>
                  <a:srgbClr val="000000"/>
                </a:solidFill>
                <a:latin typeface="Calibri Light"/>
              </a:rPr>
              <a:t>o no</a:t>
            </a:r>
            <a:r>
              <a:rPr sz="1900" b="0" i="0" u="none" strike="noStrike" baseline="0" dirty="0" smtClean="0">
                <a:solidFill>
                  <a:srgbClr val="000000"/>
                </a:solidFill>
                <a:latin typeface="Calibri Light"/>
              </a:rPr>
              <a:t> organizados</a:t>
            </a:r>
            <a:r>
              <a:rPr lang="es-CL" sz="1900" b="0" i="0" u="none" strike="noStrike" baseline="0" dirty="0" smtClean="0">
                <a:solidFill>
                  <a:srgbClr val="000000"/>
                </a:solidFill>
                <a:latin typeface="Calibri Light"/>
              </a:rPr>
              <a:t>, o sean</a:t>
            </a:r>
            <a:r>
              <a:rPr lang="es-CL" sz="1900" b="0" i="0" u="none" strike="noStrike" dirty="0" smtClean="0">
                <a:solidFill>
                  <a:srgbClr val="000000"/>
                </a:solidFill>
                <a:latin typeface="Calibri Light"/>
              </a:rPr>
              <a:t> pacientes únicos en nuestro país,</a:t>
            </a:r>
            <a:r>
              <a:rPr sz="1900" b="0" i="0" u="none" strike="noStrike" baseline="0" dirty="0" smtClean="0">
                <a:solidFill>
                  <a:srgbClr val="000000"/>
                </a:solidFill>
                <a:latin typeface="Calibri Light"/>
              </a:rPr>
              <a:t> </a:t>
            </a:r>
            <a:r>
              <a:rPr sz="1900" b="0" i="0" u="none" strike="noStrike" baseline="0" dirty="0">
                <a:solidFill>
                  <a:srgbClr val="000000"/>
                </a:solidFill>
                <a:latin typeface="Calibri Light"/>
              </a:rPr>
              <a:t>pueden ser parte </a:t>
            </a:r>
            <a:r>
              <a:rPr lang="es-ES" sz="1900" b="0" i="0" u="none" strike="noStrike" baseline="0" dirty="0" smtClean="0">
                <a:solidFill>
                  <a:srgbClr val="000000"/>
                </a:solidFill>
                <a:latin typeface="Calibri Light"/>
              </a:rPr>
              <a:t>e integrar</a:t>
            </a:r>
            <a:r>
              <a:rPr sz="1900" b="0" i="0" u="none" strike="noStrike" baseline="0" dirty="0" smtClean="0">
                <a:solidFill>
                  <a:srgbClr val="000000"/>
                </a:solidFill>
                <a:latin typeface="Calibri Light"/>
              </a:rPr>
              <a:t> </a:t>
            </a:r>
            <a:r>
              <a:rPr lang="es-ES" sz="1900" b="0" i="0" u="none" strike="noStrike" baseline="0" dirty="0" smtClean="0">
                <a:solidFill>
                  <a:srgbClr val="000000"/>
                </a:solidFill>
                <a:latin typeface="Calibri Light"/>
              </a:rPr>
              <a:t>nuestra</a:t>
            </a:r>
            <a:r>
              <a:rPr sz="1900" b="0" i="0" u="none" strike="noStrike" baseline="0" dirty="0" smtClean="0">
                <a:solidFill>
                  <a:srgbClr val="000000"/>
                </a:solidFill>
                <a:latin typeface="Calibri Light"/>
              </a:rPr>
              <a:t> </a:t>
            </a:r>
            <a:r>
              <a:rPr lang="es-ES" sz="1900" b="0" i="0" u="none" strike="noStrike" baseline="0" dirty="0" smtClean="0">
                <a:solidFill>
                  <a:srgbClr val="000000"/>
                </a:solidFill>
                <a:latin typeface="Calibri Light"/>
              </a:rPr>
              <a:t>Federación</a:t>
            </a:r>
            <a:r>
              <a:rPr sz="1900" b="0" i="0" u="none" strike="noStrike" baseline="0" dirty="0" smtClean="0">
                <a:solidFill>
                  <a:srgbClr val="000000"/>
                </a:solidFill>
                <a:latin typeface="Calibri Light"/>
              </a:rPr>
              <a:t>.</a:t>
            </a:r>
            <a:endParaRPr lang="es-CL" sz="1900" b="0" i="0" u="none" strike="noStrike" baseline="0" dirty="0" smtClean="0">
              <a:solidFill>
                <a:srgbClr val="000000"/>
              </a:solidFill>
              <a:latin typeface="Calibri Light"/>
            </a:endParaRPr>
          </a:p>
          <a:p>
            <a:pPr marL="0" lvl="0" indent="0" algn="l">
              <a:lnSpc>
                <a:spcPct val="100000"/>
              </a:lnSpc>
              <a:buNone/>
            </a:pPr>
            <a:endParaRPr lang="es-CL" sz="1600" b="1" i="0" u="sng" strike="noStrike" baseline="0" dirty="0" smtClean="0">
              <a:solidFill>
                <a:srgbClr val="FF0000"/>
              </a:solidFill>
              <a:latin typeface="Calibri Light"/>
            </a:endParaRPr>
          </a:p>
          <a:p>
            <a:pPr marL="0" lvl="0" indent="0" algn="l">
              <a:lnSpc>
                <a:spcPct val="100000"/>
              </a:lnSpc>
              <a:buNone/>
            </a:pPr>
            <a:r>
              <a:rPr lang="es-CL" sz="3200" b="1" i="0" u="sng" strike="noStrike" baseline="0" dirty="0" smtClean="0">
                <a:solidFill>
                  <a:schemeClr val="accent1"/>
                </a:solidFill>
                <a:latin typeface="Calibri Light"/>
              </a:rPr>
              <a:t>Hoy  tenemos</a:t>
            </a:r>
            <a:r>
              <a:rPr lang="es-CL" sz="3200" b="1" i="0" u="sng" strike="noStrike" dirty="0" smtClean="0">
                <a:solidFill>
                  <a:schemeClr val="accent1"/>
                </a:solidFill>
                <a:latin typeface="Calibri Light"/>
              </a:rPr>
              <a:t> adscritas </a:t>
            </a:r>
            <a:r>
              <a:rPr lang="es-CL" sz="3200" b="1" i="0" u="sng" strike="noStrike" baseline="0" dirty="0" smtClean="0">
                <a:solidFill>
                  <a:schemeClr val="accent1"/>
                </a:solidFill>
                <a:latin typeface="Calibri Light"/>
              </a:rPr>
              <a:t>mas de 100.  Enfermedades.</a:t>
            </a:r>
            <a:r>
              <a:rPr sz="3600" b="1" u="sng" dirty="0">
                <a:solidFill>
                  <a:srgbClr val="FF0000"/>
                </a:solidFill>
              </a:rPr>
              <a:t/>
            </a:r>
            <a:br>
              <a:rPr sz="3600" b="1" u="sng" dirty="0">
                <a:solidFill>
                  <a:srgbClr val="FF0000"/>
                </a:solidFill>
              </a:rPr>
            </a:br>
            <a:r>
              <a:rPr sz="2000" dirty="0"/>
              <a:t/>
            </a:r>
            <a:br>
              <a:rPr sz="2000" dirty="0"/>
            </a:br>
            <a:endParaRPr sz="2000" dirty="0"/>
          </a:p>
        </p:txBody>
      </p:sp>
      <p:pic>
        <p:nvPicPr>
          <p:cNvPr id="4" name="3 Imagen"/>
          <p:cNvPicPr/>
          <p:nvPr/>
        </p:nvPicPr>
        <p:blipFill>
          <a:blip r:embed="rId2"/>
          <a:srcRect/>
          <a:stretch>
            <a:fillRect/>
          </a:stretch>
        </p:blipFill>
        <p:spPr>
          <a:xfrm>
            <a:off x="6300192" y="32828"/>
            <a:ext cx="2736305" cy="132674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231232" y="260825"/>
            <a:ext cx="7543800" cy="935927"/>
          </a:xfrm>
          <a:prstGeom prst="rect">
            <a:avLst/>
          </a:prstGeom>
          <a:noFill/>
          <a:ln>
            <a:noFill/>
          </a:ln>
        </p:spPr>
        <p:txBody>
          <a:bodyPr wrap="square" anchor="b"/>
          <a:lstStyle/>
          <a:p>
            <a:pPr lvl="0"/>
            <a:r>
              <a:rPr lang="es-CL" sz="4400" dirty="0" smtClean="0">
                <a:latin typeface="Calibri Light"/>
              </a:rPr>
              <a:t/>
            </a:r>
            <a:br>
              <a:rPr lang="es-CL" sz="4400" dirty="0" smtClean="0">
                <a:latin typeface="Calibri Light"/>
              </a:rPr>
            </a:br>
            <a:r>
              <a:rPr lang="es-CL" sz="3600" dirty="0" smtClean="0">
                <a:latin typeface="Calibri Light"/>
              </a:rPr>
              <a:t>Exclusión de las ER de</a:t>
            </a:r>
            <a:br>
              <a:rPr lang="es-CL" sz="3600" dirty="0" smtClean="0">
                <a:latin typeface="Calibri Light"/>
              </a:rPr>
            </a:br>
            <a:r>
              <a:rPr lang="es-CL" sz="3600" dirty="0" smtClean="0">
                <a:latin typeface="Calibri Light"/>
              </a:rPr>
              <a:t>Ley Ricarte Soto</a:t>
            </a:r>
            <a:endParaRPr sz="3600" dirty="0">
              <a:latin typeface="Calibri Light"/>
            </a:endParaRPr>
          </a:p>
        </p:txBody>
      </p:sp>
      <p:sp>
        <p:nvSpPr>
          <p:cNvPr id="3" name="2 Rectángulo"/>
          <p:cNvSpPr/>
          <p:nvPr/>
        </p:nvSpPr>
        <p:spPr>
          <a:xfrm>
            <a:off x="231232" y="2060848"/>
            <a:ext cx="8784976" cy="4885582"/>
          </a:xfrm>
          <a:prstGeom prst="rect">
            <a:avLst/>
          </a:prstGeom>
        </p:spPr>
        <p:txBody>
          <a:bodyPr wrap="square" anchor="t"/>
          <a:lstStyle/>
          <a:p>
            <a:pPr marL="0" lvl="0" indent="0" algn="l">
              <a:lnSpc>
                <a:spcPct val="100000"/>
              </a:lnSpc>
              <a:buNone/>
            </a:pPr>
            <a:endParaRPr sz="2000" dirty="0"/>
          </a:p>
        </p:txBody>
      </p:sp>
      <p:pic>
        <p:nvPicPr>
          <p:cNvPr id="4" name="3 Imagen"/>
          <p:cNvPicPr/>
          <p:nvPr/>
        </p:nvPicPr>
        <p:blipFill>
          <a:blip r:embed="rId2"/>
          <a:srcRect/>
          <a:stretch>
            <a:fillRect/>
          </a:stretch>
        </p:blipFill>
        <p:spPr>
          <a:xfrm>
            <a:off x="6660232" y="32828"/>
            <a:ext cx="2376265" cy="1326748"/>
          </a:xfrm>
          <a:prstGeom prst="rect">
            <a:avLst/>
          </a:prstGeom>
        </p:spPr>
      </p:pic>
      <p:sp>
        <p:nvSpPr>
          <p:cNvPr id="5" name="Rectángulo 4"/>
          <p:cNvSpPr/>
          <p:nvPr/>
        </p:nvSpPr>
        <p:spPr>
          <a:xfrm>
            <a:off x="4453217" y="3244334"/>
            <a:ext cx="237566" cy="369332"/>
          </a:xfrm>
          <a:prstGeom prst="rect">
            <a:avLst/>
          </a:prstGeom>
        </p:spPr>
        <p:txBody>
          <a:bodyPr wrap="none">
            <a:spAutoFit/>
          </a:bodyPr>
          <a:lstStyle/>
          <a:p>
            <a:r>
              <a:rPr lang="es-CL" dirty="0"/>
              <a:t> </a:t>
            </a:r>
          </a:p>
        </p:txBody>
      </p:sp>
      <p:sp>
        <p:nvSpPr>
          <p:cNvPr id="6" name="Rectángulo 5"/>
          <p:cNvSpPr/>
          <p:nvPr/>
        </p:nvSpPr>
        <p:spPr>
          <a:xfrm>
            <a:off x="467544" y="1359771"/>
            <a:ext cx="7776864" cy="4755148"/>
          </a:xfrm>
          <a:prstGeom prst="rect">
            <a:avLst/>
          </a:prstGeom>
        </p:spPr>
        <p:txBody>
          <a:bodyPr wrap="square">
            <a:spAutoFit/>
          </a:bodyPr>
          <a:lstStyle/>
          <a:p>
            <a:pPr marL="457200" indent="-457200">
              <a:buFont typeface="+mj-lt"/>
              <a:buAutoNum type="arabicPeriod"/>
            </a:pPr>
            <a:r>
              <a:rPr lang="es-CL" sz="2400" dirty="0" smtClean="0">
                <a:solidFill>
                  <a:srgbClr val="475156"/>
                </a:solidFill>
                <a:latin typeface="Calibri Light" panose="020F0302020204030204" pitchFamily="34" charset="0"/>
              </a:rPr>
              <a:t>GUIAS CLINICAS</a:t>
            </a:r>
          </a:p>
          <a:p>
            <a:pPr marL="457200" indent="-457200">
              <a:buFont typeface="+mj-lt"/>
              <a:buAutoNum type="arabicPeriod"/>
            </a:pPr>
            <a:endParaRPr lang="es-CL" sz="2400" dirty="0" smtClean="0">
              <a:solidFill>
                <a:srgbClr val="475156"/>
              </a:solidFill>
              <a:latin typeface="Calibri Light" panose="020F0302020204030204" pitchFamily="34" charset="0"/>
            </a:endParaRPr>
          </a:p>
          <a:p>
            <a:pPr algn="just"/>
            <a:r>
              <a:rPr lang="es-CL" sz="2400" dirty="0">
                <a:solidFill>
                  <a:srgbClr val="475156"/>
                </a:solidFill>
                <a:latin typeface="Calibri Light" panose="020F0302020204030204" pitchFamily="34" charset="0"/>
              </a:rPr>
              <a:t>	</a:t>
            </a:r>
            <a:r>
              <a:rPr lang="es-CL" sz="2300" dirty="0" smtClean="0">
                <a:solidFill>
                  <a:srgbClr val="475156"/>
                </a:solidFill>
                <a:latin typeface="Calibri Light" panose="020F0302020204030204" pitchFamily="34" charset="0"/>
              </a:rPr>
              <a:t>Las ER no pueden cumplir con el requisito de las Guías 	Clínicas.  Existe una cantidad mínima de médicos que	están en condiciones de hacer una Guía Clínica, y solo para algunas ER.  No existen Médicos  que sepan de todas las ER en Chile,  si ni siquiera se sabe cuantas  son.   Los médicos  especialistas en “ todas las ER” no 	existen y es un mito que esta haciendo mucho daño a las ER. </a:t>
            </a:r>
            <a:r>
              <a:rPr lang="es-CL" sz="2300" dirty="0">
                <a:solidFill>
                  <a:srgbClr val="475156"/>
                </a:solidFill>
                <a:latin typeface="Calibri Light" panose="020F0302020204030204" pitchFamily="34" charset="0"/>
              </a:rPr>
              <a:t> </a:t>
            </a:r>
            <a:r>
              <a:rPr lang="es-CL" sz="2300" dirty="0" smtClean="0">
                <a:solidFill>
                  <a:srgbClr val="475156"/>
                </a:solidFill>
                <a:latin typeface="Calibri Light" panose="020F0302020204030204" pitchFamily="34" charset="0"/>
              </a:rPr>
              <a:t>No están participando los médicos especialistas. Solo tiene acceso a niveles de decisiones unos pocos médicos que solo conocen unas pocas enfermedades.</a:t>
            </a:r>
          </a:p>
          <a:p>
            <a:endParaRPr lang="es-CL" sz="2400" b="0" i="0" dirty="0">
              <a:solidFill>
                <a:srgbClr val="475156"/>
              </a:solidFill>
              <a:effectLst/>
              <a:latin typeface="Calibri Light" panose="020F0302020204030204" pitchFamily="34" charset="0"/>
            </a:endParaRPr>
          </a:p>
        </p:txBody>
      </p:sp>
    </p:spTree>
    <p:extLst>
      <p:ext uri="{BB962C8B-B14F-4D97-AF65-F5344CB8AC3E}">
        <p14:creationId xmlns:p14="http://schemas.microsoft.com/office/powerpoint/2010/main" val="3748077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231232" y="260825"/>
            <a:ext cx="7543800" cy="1007935"/>
          </a:xfrm>
          <a:prstGeom prst="rect">
            <a:avLst/>
          </a:prstGeom>
          <a:noFill/>
          <a:ln>
            <a:noFill/>
          </a:ln>
        </p:spPr>
        <p:txBody>
          <a:bodyPr wrap="square" anchor="b"/>
          <a:lstStyle/>
          <a:p>
            <a:pPr lvl="0"/>
            <a:r>
              <a:rPr lang="es-CL" sz="4400" dirty="0" smtClean="0">
                <a:latin typeface="Calibri Light"/>
              </a:rPr>
              <a:t/>
            </a:r>
            <a:br>
              <a:rPr lang="es-CL" sz="4400" dirty="0" smtClean="0">
                <a:latin typeface="Calibri Light"/>
              </a:rPr>
            </a:br>
            <a:r>
              <a:rPr lang="es-CL" sz="3600" dirty="0" smtClean="0">
                <a:latin typeface="Calibri Light"/>
              </a:rPr>
              <a:t>Exclusión de las ER de</a:t>
            </a:r>
            <a:br>
              <a:rPr lang="es-CL" sz="3600" dirty="0" smtClean="0">
                <a:latin typeface="Calibri Light"/>
              </a:rPr>
            </a:br>
            <a:r>
              <a:rPr lang="es-CL" sz="3600" dirty="0" smtClean="0">
                <a:latin typeface="Calibri Light"/>
              </a:rPr>
              <a:t>Ley Ricarte Soto</a:t>
            </a:r>
            <a:endParaRPr sz="3600" dirty="0">
              <a:latin typeface="Calibri Light"/>
            </a:endParaRPr>
          </a:p>
        </p:txBody>
      </p:sp>
      <p:sp>
        <p:nvSpPr>
          <p:cNvPr id="3" name="2 Rectángulo"/>
          <p:cNvSpPr/>
          <p:nvPr/>
        </p:nvSpPr>
        <p:spPr>
          <a:xfrm>
            <a:off x="231232" y="2060848"/>
            <a:ext cx="8784976" cy="4885582"/>
          </a:xfrm>
          <a:prstGeom prst="rect">
            <a:avLst/>
          </a:prstGeom>
        </p:spPr>
        <p:txBody>
          <a:bodyPr wrap="square" anchor="t"/>
          <a:lstStyle/>
          <a:p>
            <a:pPr marL="0" lvl="0" indent="0" algn="l">
              <a:lnSpc>
                <a:spcPct val="100000"/>
              </a:lnSpc>
              <a:buNone/>
            </a:pPr>
            <a:endParaRPr sz="2000" dirty="0"/>
          </a:p>
        </p:txBody>
      </p:sp>
      <p:pic>
        <p:nvPicPr>
          <p:cNvPr id="4" name="3 Imagen"/>
          <p:cNvPicPr/>
          <p:nvPr/>
        </p:nvPicPr>
        <p:blipFill>
          <a:blip r:embed="rId2"/>
          <a:srcRect/>
          <a:stretch>
            <a:fillRect/>
          </a:stretch>
        </p:blipFill>
        <p:spPr>
          <a:xfrm>
            <a:off x="6732240" y="32828"/>
            <a:ext cx="2304257" cy="1326748"/>
          </a:xfrm>
          <a:prstGeom prst="rect">
            <a:avLst/>
          </a:prstGeom>
        </p:spPr>
      </p:pic>
      <p:sp>
        <p:nvSpPr>
          <p:cNvPr id="5" name="Rectángulo 4"/>
          <p:cNvSpPr/>
          <p:nvPr/>
        </p:nvSpPr>
        <p:spPr>
          <a:xfrm>
            <a:off x="4453217" y="3244334"/>
            <a:ext cx="237566" cy="369332"/>
          </a:xfrm>
          <a:prstGeom prst="rect">
            <a:avLst/>
          </a:prstGeom>
        </p:spPr>
        <p:txBody>
          <a:bodyPr wrap="none">
            <a:spAutoFit/>
          </a:bodyPr>
          <a:lstStyle/>
          <a:p>
            <a:r>
              <a:rPr lang="es-CL" dirty="0"/>
              <a:t> </a:t>
            </a:r>
          </a:p>
        </p:txBody>
      </p:sp>
      <p:sp>
        <p:nvSpPr>
          <p:cNvPr id="6" name="Rectángulo 5"/>
          <p:cNvSpPr/>
          <p:nvPr/>
        </p:nvSpPr>
        <p:spPr>
          <a:xfrm>
            <a:off x="274297" y="1351508"/>
            <a:ext cx="8373216" cy="4893647"/>
          </a:xfrm>
          <a:prstGeom prst="rect">
            <a:avLst/>
          </a:prstGeom>
        </p:spPr>
        <p:txBody>
          <a:bodyPr wrap="square">
            <a:spAutoFit/>
          </a:bodyPr>
          <a:lstStyle/>
          <a:p>
            <a:r>
              <a:rPr lang="es-CL" sz="2400" dirty="0" smtClean="0">
                <a:solidFill>
                  <a:srgbClr val="475156"/>
                </a:solidFill>
                <a:latin typeface="Calibri Light" panose="020F0302020204030204" pitchFamily="34" charset="0"/>
              </a:rPr>
              <a:t>2.     CODIFICACION</a:t>
            </a:r>
          </a:p>
          <a:p>
            <a:pPr algn="just"/>
            <a:r>
              <a:rPr lang="es-CL" sz="2400" dirty="0">
                <a:solidFill>
                  <a:srgbClr val="475156"/>
                </a:solidFill>
                <a:latin typeface="Calibri Light" panose="020F0302020204030204" pitchFamily="34" charset="0"/>
              </a:rPr>
              <a:t>	</a:t>
            </a:r>
            <a:endParaRPr lang="es-CL" sz="2400" dirty="0" smtClean="0">
              <a:solidFill>
                <a:srgbClr val="475156"/>
              </a:solidFill>
              <a:latin typeface="Calibri Light" panose="020F0302020204030204" pitchFamily="34" charset="0"/>
            </a:endParaRPr>
          </a:p>
          <a:p>
            <a:pPr algn="just"/>
            <a:r>
              <a:rPr lang="es-CL" sz="2400" dirty="0">
                <a:solidFill>
                  <a:srgbClr val="475156"/>
                </a:solidFill>
                <a:latin typeface="Calibri Light" panose="020F0302020204030204" pitchFamily="34" charset="0"/>
              </a:rPr>
              <a:t>	</a:t>
            </a:r>
            <a:r>
              <a:rPr lang="es-CL" sz="2400" dirty="0" smtClean="0">
                <a:solidFill>
                  <a:srgbClr val="475156"/>
                </a:solidFill>
                <a:latin typeface="Calibri Light" panose="020F0302020204030204" pitchFamily="34" charset="0"/>
              </a:rPr>
              <a:t>Las ER no pueden cumplir con el requisito de la Codificación.  No depende de los pacientes crear  códigos.  Es responsabilidad  del MINSAL y FONASA.</a:t>
            </a:r>
          </a:p>
          <a:p>
            <a:pPr algn="just"/>
            <a:endParaRPr lang="es-CL" sz="2400" dirty="0">
              <a:solidFill>
                <a:srgbClr val="475156"/>
              </a:solidFill>
              <a:latin typeface="Calibri Light" panose="020F0302020204030204" pitchFamily="34" charset="0"/>
            </a:endParaRPr>
          </a:p>
          <a:p>
            <a:pPr algn="just"/>
            <a:r>
              <a:rPr lang="es-CL" sz="2400" dirty="0">
                <a:solidFill>
                  <a:srgbClr val="475156"/>
                </a:solidFill>
                <a:latin typeface="Calibri Light" panose="020F0302020204030204" pitchFamily="34" charset="0"/>
              </a:rPr>
              <a:t>	</a:t>
            </a:r>
            <a:r>
              <a:rPr lang="es-CL" sz="2400" dirty="0" smtClean="0">
                <a:solidFill>
                  <a:srgbClr val="475156"/>
                </a:solidFill>
                <a:latin typeface="Calibri Light" panose="020F0302020204030204" pitchFamily="34" charset="0"/>
              </a:rPr>
              <a:t>Si no se crean los códigos, las ER sin codificación simplemente  quedan fuera de esta Ley hasta que ellos decidan crear los códigos, al igual que con las guías clínicas.</a:t>
            </a:r>
          </a:p>
          <a:p>
            <a:endParaRPr lang="es-CL" sz="2400" dirty="0" smtClean="0">
              <a:solidFill>
                <a:srgbClr val="475156"/>
              </a:solidFill>
              <a:latin typeface="Calibri Light" panose="020F0302020204030204" pitchFamily="34" charset="0"/>
            </a:endParaRPr>
          </a:p>
          <a:p>
            <a:endParaRPr lang="es-CL" sz="2400" dirty="0" smtClean="0">
              <a:solidFill>
                <a:srgbClr val="475156"/>
              </a:solidFill>
              <a:latin typeface="Calibri Light" panose="020F0302020204030204" pitchFamily="34" charset="0"/>
            </a:endParaRPr>
          </a:p>
          <a:p>
            <a:endParaRPr lang="es-CL" sz="2400" b="0" i="0" dirty="0">
              <a:solidFill>
                <a:srgbClr val="475156"/>
              </a:solidFill>
              <a:effectLst/>
              <a:latin typeface="Calibri Light" panose="020F0302020204030204" pitchFamily="34" charset="0"/>
            </a:endParaRPr>
          </a:p>
        </p:txBody>
      </p:sp>
    </p:spTree>
    <p:extLst>
      <p:ext uri="{BB962C8B-B14F-4D97-AF65-F5344CB8AC3E}">
        <p14:creationId xmlns:p14="http://schemas.microsoft.com/office/powerpoint/2010/main" val="3930401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231232" y="260825"/>
            <a:ext cx="7543800" cy="935927"/>
          </a:xfrm>
          <a:prstGeom prst="rect">
            <a:avLst/>
          </a:prstGeom>
          <a:noFill/>
          <a:ln>
            <a:noFill/>
          </a:ln>
        </p:spPr>
        <p:txBody>
          <a:bodyPr wrap="square" anchor="b"/>
          <a:lstStyle/>
          <a:p>
            <a:pPr lvl="0"/>
            <a:r>
              <a:rPr lang="es-CL" sz="4400" dirty="0" smtClean="0">
                <a:latin typeface="Calibri Light"/>
              </a:rPr>
              <a:t/>
            </a:r>
            <a:br>
              <a:rPr lang="es-CL" sz="4400" dirty="0" smtClean="0">
                <a:latin typeface="Calibri Light"/>
              </a:rPr>
            </a:br>
            <a:r>
              <a:rPr lang="es-CL" sz="3600" dirty="0" smtClean="0">
                <a:latin typeface="Calibri Light"/>
              </a:rPr>
              <a:t>Exclusión de las ER de</a:t>
            </a:r>
            <a:br>
              <a:rPr lang="es-CL" sz="3600" dirty="0" smtClean="0">
                <a:latin typeface="Calibri Light"/>
              </a:rPr>
            </a:br>
            <a:r>
              <a:rPr lang="es-CL" sz="3600" dirty="0" smtClean="0">
                <a:latin typeface="Calibri Light"/>
              </a:rPr>
              <a:t>Ley Ricarte Soto</a:t>
            </a:r>
            <a:endParaRPr sz="3600" dirty="0">
              <a:latin typeface="Calibri Light"/>
            </a:endParaRPr>
          </a:p>
        </p:txBody>
      </p:sp>
      <p:sp>
        <p:nvSpPr>
          <p:cNvPr id="3" name="2 Rectángulo"/>
          <p:cNvSpPr/>
          <p:nvPr/>
        </p:nvSpPr>
        <p:spPr>
          <a:xfrm>
            <a:off x="231232" y="2060848"/>
            <a:ext cx="8784976" cy="4885582"/>
          </a:xfrm>
          <a:prstGeom prst="rect">
            <a:avLst/>
          </a:prstGeom>
        </p:spPr>
        <p:txBody>
          <a:bodyPr wrap="square" anchor="t"/>
          <a:lstStyle/>
          <a:p>
            <a:pPr marL="0" lvl="0" indent="0" algn="l">
              <a:lnSpc>
                <a:spcPct val="100000"/>
              </a:lnSpc>
              <a:buNone/>
            </a:pPr>
            <a:endParaRPr sz="2000" dirty="0"/>
          </a:p>
        </p:txBody>
      </p:sp>
      <p:pic>
        <p:nvPicPr>
          <p:cNvPr id="4" name="3 Imagen"/>
          <p:cNvPicPr/>
          <p:nvPr/>
        </p:nvPicPr>
        <p:blipFill>
          <a:blip r:embed="rId2"/>
          <a:srcRect/>
          <a:stretch>
            <a:fillRect/>
          </a:stretch>
        </p:blipFill>
        <p:spPr>
          <a:xfrm>
            <a:off x="6300192" y="32828"/>
            <a:ext cx="2736305" cy="1326748"/>
          </a:xfrm>
          <a:prstGeom prst="rect">
            <a:avLst/>
          </a:prstGeom>
        </p:spPr>
      </p:pic>
      <p:sp>
        <p:nvSpPr>
          <p:cNvPr id="5" name="Rectángulo 4"/>
          <p:cNvSpPr/>
          <p:nvPr/>
        </p:nvSpPr>
        <p:spPr>
          <a:xfrm>
            <a:off x="4453217" y="3244334"/>
            <a:ext cx="237566" cy="369332"/>
          </a:xfrm>
          <a:prstGeom prst="rect">
            <a:avLst/>
          </a:prstGeom>
        </p:spPr>
        <p:txBody>
          <a:bodyPr wrap="none">
            <a:spAutoFit/>
          </a:bodyPr>
          <a:lstStyle/>
          <a:p>
            <a:r>
              <a:rPr lang="es-CL" dirty="0"/>
              <a:t> </a:t>
            </a:r>
          </a:p>
        </p:txBody>
      </p:sp>
      <p:sp>
        <p:nvSpPr>
          <p:cNvPr id="6" name="Rectángulo 5"/>
          <p:cNvSpPr/>
          <p:nvPr/>
        </p:nvSpPr>
        <p:spPr>
          <a:xfrm>
            <a:off x="231232" y="1374483"/>
            <a:ext cx="8373216" cy="4524315"/>
          </a:xfrm>
          <a:prstGeom prst="rect">
            <a:avLst/>
          </a:prstGeom>
        </p:spPr>
        <p:txBody>
          <a:bodyPr wrap="square">
            <a:spAutoFit/>
          </a:bodyPr>
          <a:lstStyle/>
          <a:p>
            <a:pPr marL="457200" indent="-457200">
              <a:buAutoNum type="arabicPeriod" startAt="3"/>
            </a:pPr>
            <a:r>
              <a:rPr lang="es-CL" sz="2400" dirty="0" smtClean="0">
                <a:solidFill>
                  <a:srgbClr val="475156"/>
                </a:solidFill>
                <a:latin typeface="Calibri Light" panose="020F0302020204030204" pitchFamily="34" charset="0"/>
              </a:rPr>
              <a:t>COSTO BENEFICIO</a:t>
            </a:r>
          </a:p>
          <a:p>
            <a:pPr marL="457200" indent="-457200">
              <a:buAutoNum type="arabicPeriod" startAt="3"/>
            </a:pPr>
            <a:endParaRPr lang="es-CL" sz="2400" dirty="0" smtClean="0">
              <a:solidFill>
                <a:srgbClr val="475156"/>
              </a:solidFill>
              <a:latin typeface="Calibri Light" panose="020F0302020204030204" pitchFamily="34" charset="0"/>
            </a:endParaRPr>
          </a:p>
          <a:p>
            <a:pPr algn="just"/>
            <a:r>
              <a:rPr lang="es-CL" sz="2400" dirty="0">
                <a:solidFill>
                  <a:srgbClr val="475156"/>
                </a:solidFill>
                <a:latin typeface="Calibri Light" panose="020F0302020204030204" pitchFamily="34" charset="0"/>
              </a:rPr>
              <a:t>	</a:t>
            </a:r>
            <a:r>
              <a:rPr lang="es-CL" sz="2400" dirty="0" smtClean="0">
                <a:solidFill>
                  <a:srgbClr val="475156"/>
                </a:solidFill>
                <a:latin typeface="Calibri Light" panose="020F0302020204030204" pitchFamily="34" charset="0"/>
              </a:rPr>
              <a:t>Las ER no pueden cumplir con el criterio de costo- beneficio.  La mayoría son pocos pacientes y a altos costos..</a:t>
            </a:r>
          </a:p>
          <a:p>
            <a:endParaRPr lang="es-CL" sz="2400" dirty="0">
              <a:solidFill>
                <a:srgbClr val="475156"/>
              </a:solidFill>
              <a:latin typeface="Calibri Light" panose="020F0302020204030204" pitchFamily="34" charset="0"/>
            </a:endParaRPr>
          </a:p>
          <a:p>
            <a:pPr algn="just"/>
            <a:r>
              <a:rPr lang="es-CL" sz="2400" dirty="0" smtClean="0">
                <a:solidFill>
                  <a:srgbClr val="475156"/>
                </a:solidFill>
                <a:latin typeface="Calibri Light" panose="020F0302020204030204" pitchFamily="34" charset="0"/>
              </a:rPr>
              <a:t>	Hace un par de semanas el Subsecretario </a:t>
            </a:r>
            <a:r>
              <a:rPr lang="es-CL" sz="2400" dirty="0" err="1" smtClean="0">
                <a:solidFill>
                  <a:srgbClr val="475156"/>
                </a:solidFill>
                <a:latin typeface="Calibri Light" panose="020F0302020204030204" pitchFamily="34" charset="0"/>
              </a:rPr>
              <a:t>Burrows</a:t>
            </a:r>
            <a:r>
              <a:rPr lang="es-CL" sz="2400" dirty="0" smtClean="0">
                <a:solidFill>
                  <a:srgbClr val="475156"/>
                </a:solidFill>
                <a:latin typeface="Calibri Light" panose="020F0302020204030204" pitchFamily="34" charset="0"/>
              </a:rPr>
              <a:t> ya indico que las Enfermedades del Segundo Decreto tiene que cumplir todos los requisitos anteriores:  Guía Clínica, Codificación y beneficiar a un numero grande pacientes.</a:t>
            </a:r>
          </a:p>
          <a:p>
            <a:endParaRPr lang="es-CL" sz="2400" dirty="0">
              <a:solidFill>
                <a:srgbClr val="475156"/>
              </a:solidFill>
              <a:latin typeface="Calibri Light" panose="020F0302020204030204" pitchFamily="34" charset="0"/>
            </a:endParaRPr>
          </a:p>
          <a:p>
            <a:r>
              <a:rPr lang="es-CL" sz="2400" dirty="0" smtClean="0">
                <a:solidFill>
                  <a:srgbClr val="475156"/>
                </a:solidFill>
                <a:latin typeface="Calibri Light" panose="020F0302020204030204" pitchFamily="34" charset="0"/>
              </a:rPr>
              <a:t>	</a:t>
            </a:r>
            <a:endParaRPr lang="es-CL" sz="2400" b="0" i="0" dirty="0">
              <a:solidFill>
                <a:srgbClr val="475156"/>
              </a:solidFill>
              <a:effectLst/>
              <a:latin typeface="Calibri Light" panose="020F0302020204030204" pitchFamily="34" charset="0"/>
            </a:endParaRPr>
          </a:p>
        </p:txBody>
      </p:sp>
    </p:spTree>
    <p:extLst>
      <p:ext uri="{BB962C8B-B14F-4D97-AF65-F5344CB8AC3E}">
        <p14:creationId xmlns:p14="http://schemas.microsoft.com/office/powerpoint/2010/main" val="2474926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231232" y="260825"/>
            <a:ext cx="7543800" cy="1098751"/>
          </a:xfrm>
          <a:prstGeom prst="rect">
            <a:avLst/>
          </a:prstGeom>
          <a:noFill/>
          <a:ln>
            <a:noFill/>
          </a:ln>
        </p:spPr>
        <p:txBody>
          <a:bodyPr wrap="square" anchor="b"/>
          <a:lstStyle/>
          <a:p>
            <a:pPr lvl="0"/>
            <a:r>
              <a:rPr lang="es-CL" sz="4400" dirty="0" smtClean="0">
                <a:latin typeface="Calibri Light"/>
              </a:rPr>
              <a:t/>
            </a:r>
            <a:br>
              <a:rPr lang="es-CL" sz="4400" dirty="0" smtClean="0">
                <a:latin typeface="Calibri Light"/>
              </a:rPr>
            </a:br>
            <a:r>
              <a:rPr lang="es-CL" sz="4000" dirty="0" smtClean="0">
                <a:latin typeface="Calibri Light"/>
              </a:rPr>
              <a:t>CONCLUSION</a:t>
            </a:r>
            <a:endParaRPr sz="3200" dirty="0">
              <a:latin typeface="Calibri Light"/>
            </a:endParaRPr>
          </a:p>
        </p:txBody>
      </p:sp>
      <p:sp>
        <p:nvSpPr>
          <p:cNvPr id="3" name="2 Rectángulo"/>
          <p:cNvSpPr/>
          <p:nvPr/>
        </p:nvSpPr>
        <p:spPr>
          <a:xfrm>
            <a:off x="179512" y="1772816"/>
            <a:ext cx="8784976" cy="4885582"/>
          </a:xfrm>
          <a:prstGeom prst="rect">
            <a:avLst/>
          </a:prstGeom>
        </p:spPr>
        <p:txBody>
          <a:bodyPr wrap="square" anchor="t"/>
          <a:lstStyle/>
          <a:p>
            <a:pPr algn="just"/>
            <a:r>
              <a:rPr lang="es-CL" sz="2400" dirty="0">
                <a:latin typeface="Calibri Light" panose="020F0302020204030204" pitchFamily="34" charset="0"/>
              </a:rPr>
              <a:t>C</a:t>
            </a:r>
            <a:r>
              <a:rPr lang="es-CL" sz="2400" dirty="0" smtClean="0">
                <a:latin typeface="Calibri Light" panose="020F0302020204030204" pitchFamily="34" charset="0"/>
              </a:rPr>
              <a:t>onstituye </a:t>
            </a:r>
            <a:r>
              <a:rPr lang="es-CL" sz="2400" dirty="0">
                <a:latin typeface="Calibri Light" panose="020F0302020204030204" pitchFamily="34" charset="0"/>
              </a:rPr>
              <a:t>un acto arbitrario </a:t>
            </a:r>
            <a:r>
              <a:rPr lang="es-CL" sz="2400" dirty="0" smtClean="0">
                <a:latin typeface="Calibri Light" panose="020F0302020204030204" pitchFamily="34" charset="0"/>
              </a:rPr>
              <a:t>que </a:t>
            </a:r>
            <a:r>
              <a:rPr lang="es-CL" sz="2400" dirty="0">
                <a:latin typeface="Calibri Light" panose="020F0302020204030204" pitchFamily="34" charset="0"/>
              </a:rPr>
              <a:t>sin duda, amenaza la garantía del derecho a la vida y a la integridad física </a:t>
            </a:r>
            <a:r>
              <a:rPr lang="es-CL" sz="2400" dirty="0" smtClean="0">
                <a:latin typeface="Calibri Light" panose="020F0302020204030204" pitchFamily="34" charset="0"/>
              </a:rPr>
              <a:t>de cualquier pacientes con ER, </a:t>
            </a:r>
            <a:r>
              <a:rPr lang="es-CL" sz="2400" dirty="0">
                <a:latin typeface="Calibri Light" panose="020F0302020204030204" pitchFamily="34" charset="0"/>
              </a:rPr>
              <a:t>pues lo </a:t>
            </a:r>
            <a:r>
              <a:rPr lang="es-CL" sz="2400" dirty="0" smtClean="0">
                <a:latin typeface="Calibri Light" panose="020F0302020204030204" pitchFamily="34" charset="0"/>
              </a:rPr>
              <a:t>priva </a:t>
            </a:r>
            <a:r>
              <a:rPr lang="es-CL" sz="2400" dirty="0">
                <a:latin typeface="Calibri Light" panose="020F0302020204030204" pitchFamily="34" charset="0"/>
              </a:rPr>
              <a:t>en la práctica, del acceso al mismo, infiriéndole un daño grave y significativo que afecta no sólo este derecho fundamental, sino que además</a:t>
            </a:r>
            <a:r>
              <a:rPr lang="es-CL" sz="2400" dirty="0" smtClean="0">
                <a:latin typeface="Calibri Light" panose="020F0302020204030204" pitchFamily="34" charset="0"/>
              </a:rPr>
              <a:t>, quebranta el derecho de </a:t>
            </a:r>
            <a:r>
              <a:rPr lang="es-CL" sz="2400" dirty="0">
                <a:latin typeface="Calibri Light" panose="020F0302020204030204" pitchFamily="34" charset="0"/>
              </a:rPr>
              <a:t>la igualdad ante la </a:t>
            </a:r>
            <a:r>
              <a:rPr lang="es-CL" sz="2400" dirty="0" smtClean="0">
                <a:latin typeface="Calibri Light" panose="020F0302020204030204" pitchFamily="34" charset="0"/>
              </a:rPr>
              <a:t>ley, </a:t>
            </a:r>
            <a:r>
              <a:rPr lang="es-CL" sz="2400" dirty="0">
                <a:latin typeface="Calibri Light" panose="020F0302020204030204" pitchFamily="34" charset="0"/>
              </a:rPr>
              <a:t>desde que deja al </a:t>
            </a:r>
            <a:r>
              <a:rPr lang="es-CL" sz="2400" dirty="0" smtClean="0">
                <a:latin typeface="Calibri Light" panose="020F0302020204030204" pitchFamily="34" charset="0"/>
              </a:rPr>
              <a:t>paciente de ER </a:t>
            </a:r>
            <a:r>
              <a:rPr lang="es-CL" sz="2400" dirty="0">
                <a:latin typeface="Calibri Light" panose="020F0302020204030204" pitchFamily="34" charset="0"/>
              </a:rPr>
              <a:t>en un plano de desigualdad frente a los </a:t>
            </a:r>
            <a:r>
              <a:rPr lang="es-CL" sz="2400" dirty="0" smtClean="0">
                <a:latin typeface="Calibri Light" panose="020F0302020204030204" pitchFamily="34" charset="0"/>
              </a:rPr>
              <a:t>pacientes que el MINSAL si tiene codificación, guía clínica y todos los demás requisitos, </a:t>
            </a:r>
            <a:r>
              <a:rPr lang="es-CL" sz="2400" dirty="0">
                <a:latin typeface="Calibri Light" panose="020F0302020204030204" pitchFamily="34" charset="0"/>
              </a:rPr>
              <a:t>quienes, eventualmente, una vez analizados sus casos pueden acceder a cobertura </a:t>
            </a:r>
            <a:r>
              <a:rPr lang="es-CL" sz="2400" dirty="0" smtClean="0">
                <a:latin typeface="Calibri Light" panose="020F0302020204030204" pitchFamily="34" charset="0"/>
              </a:rPr>
              <a:t> por Ley Ricarte Soto de sus medicamentos. </a:t>
            </a:r>
          </a:p>
          <a:p>
            <a:r>
              <a:rPr lang="es-CL" sz="2400" u="sng" dirty="0" smtClean="0">
                <a:solidFill>
                  <a:srgbClr val="475156"/>
                </a:solidFill>
                <a:latin typeface="Calibri Light" panose="020F0302020204030204" pitchFamily="34" charset="0"/>
              </a:rPr>
              <a:t>Ver  Art. 20 Constitución .</a:t>
            </a:r>
          </a:p>
        </p:txBody>
      </p:sp>
      <p:pic>
        <p:nvPicPr>
          <p:cNvPr id="4" name="3 Imagen"/>
          <p:cNvPicPr/>
          <p:nvPr/>
        </p:nvPicPr>
        <p:blipFill>
          <a:blip r:embed="rId2"/>
          <a:srcRect/>
          <a:stretch>
            <a:fillRect/>
          </a:stretch>
        </p:blipFill>
        <p:spPr>
          <a:xfrm>
            <a:off x="6804248" y="32828"/>
            <a:ext cx="2232249" cy="1326748"/>
          </a:xfrm>
          <a:prstGeom prst="rect">
            <a:avLst/>
          </a:prstGeom>
        </p:spPr>
      </p:pic>
      <p:sp>
        <p:nvSpPr>
          <p:cNvPr id="5" name="Rectángulo 4"/>
          <p:cNvSpPr/>
          <p:nvPr/>
        </p:nvSpPr>
        <p:spPr>
          <a:xfrm>
            <a:off x="4453217" y="3244334"/>
            <a:ext cx="237566" cy="369332"/>
          </a:xfrm>
          <a:prstGeom prst="rect">
            <a:avLst/>
          </a:prstGeom>
        </p:spPr>
        <p:txBody>
          <a:bodyPr wrap="none">
            <a:spAutoFit/>
          </a:bodyPr>
          <a:lstStyle/>
          <a:p>
            <a:r>
              <a:rPr lang="es-CL" dirty="0"/>
              <a:t> </a:t>
            </a:r>
          </a:p>
        </p:txBody>
      </p:sp>
    </p:spTree>
    <p:extLst>
      <p:ext uri="{BB962C8B-B14F-4D97-AF65-F5344CB8AC3E}">
        <p14:creationId xmlns:p14="http://schemas.microsoft.com/office/powerpoint/2010/main" val="3752997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231232" y="260825"/>
            <a:ext cx="7543800" cy="1007935"/>
          </a:xfrm>
          <a:prstGeom prst="rect">
            <a:avLst/>
          </a:prstGeom>
          <a:noFill/>
          <a:ln>
            <a:noFill/>
          </a:ln>
        </p:spPr>
        <p:txBody>
          <a:bodyPr wrap="square" anchor="b"/>
          <a:lstStyle/>
          <a:p>
            <a:pPr lvl="0"/>
            <a:r>
              <a:rPr lang="es-CL" sz="4400" dirty="0" smtClean="0">
                <a:latin typeface="Calibri Light"/>
              </a:rPr>
              <a:t/>
            </a:r>
            <a:br>
              <a:rPr lang="es-CL" sz="4400" dirty="0" smtClean="0">
                <a:latin typeface="Calibri Light"/>
              </a:rPr>
            </a:br>
            <a:r>
              <a:rPr lang="es-CL" sz="4000" dirty="0" smtClean="0">
                <a:latin typeface="Calibri Light"/>
              </a:rPr>
              <a:t>CONCLUSION</a:t>
            </a:r>
            <a:endParaRPr sz="4000" dirty="0">
              <a:latin typeface="Calibri Light"/>
            </a:endParaRPr>
          </a:p>
        </p:txBody>
      </p:sp>
      <p:sp>
        <p:nvSpPr>
          <p:cNvPr id="3" name="2 Rectángulo"/>
          <p:cNvSpPr/>
          <p:nvPr/>
        </p:nvSpPr>
        <p:spPr>
          <a:xfrm>
            <a:off x="231232" y="2060848"/>
            <a:ext cx="8784976" cy="4885582"/>
          </a:xfrm>
          <a:prstGeom prst="rect">
            <a:avLst/>
          </a:prstGeom>
        </p:spPr>
        <p:txBody>
          <a:bodyPr wrap="square" anchor="t"/>
          <a:lstStyle/>
          <a:p>
            <a:r>
              <a:rPr lang="es-CL" sz="2000" dirty="0" smtClean="0">
                <a:solidFill>
                  <a:srgbClr val="475156"/>
                </a:solidFill>
                <a:latin typeface="Calibri Light" panose="020F0302020204030204" pitchFamily="34" charset="0"/>
              </a:rPr>
              <a:t>CASI </a:t>
            </a:r>
            <a:r>
              <a:rPr lang="es-CL" sz="2000" dirty="0">
                <a:solidFill>
                  <a:srgbClr val="475156"/>
                </a:solidFill>
                <a:latin typeface="Calibri Light" panose="020F0302020204030204" pitchFamily="34" charset="0"/>
              </a:rPr>
              <a:t>NINGUNA DE </a:t>
            </a:r>
            <a:r>
              <a:rPr lang="es-CL" sz="2000" dirty="0" smtClean="0">
                <a:solidFill>
                  <a:srgbClr val="475156"/>
                </a:solidFill>
                <a:latin typeface="Calibri Light" panose="020F0302020204030204" pitchFamily="34" charset="0"/>
              </a:rPr>
              <a:t>LAS </a:t>
            </a:r>
            <a:r>
              <a:rPr lang="es-CL" sz="2000" dirty="0">
                <a:solidFill>
                  <a:srgbClr val="475156"/>
                </a:solidFill>
                <a:latin typeface="Calibri Light" panose="020F0302020204030204" pitchFamily="34" charset="0"/>
              </a:rPr>
              <a:t>ER TIENEN OPCION DE </a:t>
            </a:r>
            <a:r>
              <a:rPr lang="es-CL" sz="2000" dirty="0" smtClean="0">
                <a:solidFill>
                  <a:srgbClr val="475156"/>
                </a:solidFill>
                <a:latin typeface="Calibri Light" panose="020F0302020204030204" pitchFamily="34" charset="0"/>
              </a:rPr>
              <a:t>ENTRAR </a:t>
            </a:r>
            <a:r>
              <a:rPr lang="es-CL" sz="2000" dirty="0">
                <a:solidFill>
                  <a:srgbClr val="475156"/>
                </a:solidFill>
                <a:latin typeface="Calibri Light" panose="020F0302020204030204" pitchFamily="34" charset="0"/>
              </a:rPr>
              <a:t>A ESTA LEY.</a:t>
            </a:r>
          </a:p>
          <a:p>
            <a:endParaRPr lang="es-CL" sz="2000" u="sng" dirty="0" smtClean="0">
              <a:solidFill>
                <a:srgbClr val="475156"/>
              </a:solidFill>
              <a:latin typeface="Calibri Light" panose="020F0302020204030204" pitchFamily="34" charset="0"/>
            </a:endParaRPr>
          </a:p>
          <a:p>
            <a:pPr algn="just"/>
            <a:r>
              <a:rPr lang="es-CL" sz="2000" u="sng" dirty="0" smtClean="0">
                <a:solidFill>
                  <a:srgbClr val="475156"/>
                </a:solidFill>
                <a:latin typeface="Calibri Light" panose="020F0302020204030204" pitchFamily="34" charset="0"/>
              </a:rPr>
              <a:t>Al poner dificultades y manejar a priori quienes pueden cumplir los requisitos que impone la Ley Ricarte Soto claramente se esta ante lo siguiente  :</a:t>
            </a:r>
          </a:p>
          <a:p>
            <a:endParaRPr lang="es-CL" sz="2000" u="sng" dirty="0" smtClean="0">
              <a:solidFill>
                <a:srgbClr val="475156"/>
              </a:solidFill>
              <a:latin typeface="Calibri Light" panose="020F0302020204030204" pitchFamily="34" charset="0"/>
            </a:endParaRPr>
          </a:p>
          <a:p>
            <a:r>
              <a:rPr lang="es-CL" sz="2000" dirty="0" smtClean="0">
                <a:latin typeface="Calibri Light" panose="020F0302020204030204" pitchFamily="34" charset="0"/>
              </a:rPr>
              <a:t>Art.19   la Constitución asegura para todas las personas  :</a:t>
            </a:r>
          </a:p>
          <a:p>
            <a:endParaRPr lang="es-CL" sz="2000" dirty="0">
              <a:latin typeface="Calibri Light" panose="020F0302020204030204" pitchFamily="34" charset="0"/>
            </a:endParaRPr>
          </a:p>
          <a:p>
            <a:pPr algn="just"/>
            <a:r>
              <a:rPr lang="es-CL" sz="2000" dirty="0" smtClean="0">
                <a:latin typeface="Calibri Light" panose="020F0302020204030204" pitchFamily="34" charset="0"/>
              </a:rPr>
              <a:t>2º</a:t>
            </a:r>
            <a:r>
              <a:rPr lang="es-CL" sz="2000" dirty="0">
                <a:latin typeface="Calibri Light" panose="020F0302020204030204" pitchFamily="34" charset="0"/>
              </a:rPr>
              <a:t>.- La igualdad ante la ley. En Chile no hay persona ni grupo </a:t>
            </a:r>
            <a:r>
              <a:rPr lang="es-CL" sz="2000" dirty="0" smtClean="0">
                <a:latin typeface="Calibri Light" panose="020F0302020204030204" pitchFamily="34" charset="0"/>
              </a:rPr>
              <a:t>privilegiados……... </a:t>
            </a:r>
            <a:r>
              <a:rPr lang="es-CL" sz="2000" dirty="0">
                <a:latin typeface="Calibri Light" panose="020F0302020204030204" pitchFamily="34" charset="0"/>
              </a:rPr>
              <a:t>Hombres y mujeres son iguales ante la ley</a:t>
            </a:r>
            <a:r>
              <a:rPr lang="es-CL" sz="2000" dirty="0" smtClean="0">
                <a:latin typeface="Calibri Light" panose="020F0302020204030204" pitchFamily="34" charset="0"/>
              </a:rPr>
              <a:t>.</a:t>
            </a:r>
          </a:p>
          <a:p>
            <a:pPr algn="just"/>
            <a:r>
              <a:rPr lang="es-CL" sz="2000" dirty="0">
                <a:latin typeface="Calibri Light" panose="020F0302020204030204" pitchFamily="34" charset="0"/>
              </a:rPr>
              <a:t/>
            </a:r>
            <a:br>
              <a:rPr lang="es-CL" sz="2000" dirty="0">
                <a:latin typeface="Calibri Light" panose="020F0302020204030204" pitchFamily="34" charset="0"/>
              </a:rPr>
            </a:br>
            <a:r>
              <a:rPr lang="es-CL" sz="2000" b="1" u="sng" dirty="0">
                <a:solidFill>
                  <a:srgbClr val="0070C0"/>
                </a:solidFill>
                <a:latin typeface="Calibri Light" panose="020F0302020204030204" pitchFamily="34" charset="0"/>
              </a:rPr>
              <a:t>Ni la ley ni </a:t>
            </a:r>
            <a:r>
              <a:rPr lang="es-CL" sz="2000" b="1" u="sng" dirty="0" smtClean="0">
                <a:solidFill>
                  <a:srgbClr val="0070C0"/>
                </a:solidFill>
                <a:latin typeface="Calibri Light" panose="020F0302020204030204" pitchFamily="34" charset="0"/>
              </a:rPr>
              <a:t>autoridad </a:t>
            </a:r>
            <a:r>
              <a:rPr lang="es-CL" sz="2000" b="1" u="sng" dirty="0">
                <a:solidFill>
                  <a:srgbClr val="0070C0"/>
                </a:solidFill>
                <a:latin typeface="Calibri Light" panose="020F0302020204030204" pitchFamily="34" charset="0"/>
              </a:rPr>
              <a:t>alguna podrán establecer diferencias arbitrarias</a:t>
            </a:r>
            <a:r>
              <a:rPr lang="es-CL" sz="2000" dirty="0">
                <a:latin typeface="Calibri Light" panose="020F0302020204030204" pitchFamily="34" charset="0"/>
              </a:rPr>
              <a:t>;</a:t>
            </a:r>
            <a:endParaRPr lang="es-CL" sz="2000" u="sng" dirty="0" smtClean="0">
              <a:solidFill>
                <a:srgbClr val="475156"/>
              </a:solidFill>
              <a:latin typeface="Calibri Light" panose="020F0302020204030204" pitchFamily="34" charset="0"/>
            </a:endParaRPr>
          </a:p>
        </p:txBody>
      </p:sp>
      <p:pic>
        <p:nvPicPr>
          <p:cNvPr id="4" name="3 Imagen"/>
          <p:cNvPicPr/>
          <p:nvPr/>
        </p:nvPicPr>
        <p:blipFill>
          <a:blip r:embed="rId2"/>
          <a:srcRect/>
          <a:stretch>
            <a:fillRect/>
          </a:stretch>
        </p:blipFill>
        <p:spPr>
          <a:xfrm>
            <a:off x="6300192" y="32828"/>
            <a:ext cx="2736305" cy="1326748"/>
          </a:xfrm>
          <a:prstGeom prst="rect">
            <a:avLst/>
          </a:prstGeom>
        </p:spPr>
      </p:pic>
      <p:sp>
        <p:nvSpPr>
          <p:cNvPr id="5" name="Rectángulo 4"/>
          <p:cNvSpPr/>
          <p:nvPr/>
        </p:nvSpPr>
        <p:spPr>
          <a:xfrm>
            <a:off x="4453217" y="3244334"/>
            <a:ext cx="237566" cy="369332"/>
          </a:xfrm>
          <a:prstGeom prst="rect">
            <a:avLst/>
          </a:prstGeom>
        </p:spPr>
        <p:txBody>
          <a:bodyPr wrap="none">
            <a:spAutoFit/>
          </a:bodyPr>
          <a:lstStyle/>
          <a:p>
            <a:r>
              <a:rPr lang="es-CL" dirty="0"/>
              <a:t> </a:t>
            </a:r>
          </a:p>
        </p:txBody>
      </p:sp>
      <p:sp>
        <p:nvSpPr>
          <p:cNvPr id="6" name="Rectángulo 5"/>
          <p:cNvSpPr/>
          <p:nvPr/>
        </p:nvSpPr>
        <p:spPr>
          <a:xfrm>
            <a:off x="231232" y="1872149"/>
            <a:ext cx="8373216" cy="461665"/>
          </a:xfrm>
          <a:prstGeom prst="rect">
            <a:avLst/>
          </a:prstGeom>
        </p:spPr>
        <p:txBody>
          <a:bodyPr wrap="square">
            <a:spAutoFit/>
          </a:bodyPr>
          <a:lstStyle/>
          <a:p>
            <a:r>
              <a:rPr lang="es-CL" sz="2400" dirty="0" smtClean="0">
                <a:solidFill>
                  <a:srgbClr val="475156"/>
                </a:solidFill>
                <a:latin typeface="Calibri Light" panose="020F0302020204030204" pitchFamily="34" charset="0"/>
              </a:rPr>
              <a:t>	</a:t>
            </a:r>
            <a:endParaRPr lang="es-CL" sz="2400" b="0" i="0" dirty="0">
              <a:solidFill>
                <a:srgbClr val="475156"/>
              </a:solidFill>
              <a:effectLst/>
              <a:latin typeface="Calibri Light" panose="020F0302020204030204" pitchFamily="34" charset="0"/>
            </a:endParaRPr>
          </a:p>
        </p:txBody>
      </p:sp>
    </p:spTree>
    <p:extLst>
      <p:ext uri="{BB962C8B-B14F-4D97-AF65-F5344CB8AC3E}">
        <p14:creationId xmlns:p14="http://schemas.microsoft.com/office/powerpoint/2010/main" val="1313780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231232" y="260825"/>
            <a:ext cx="7543800" cy="1007935"/>
          </a:xfrm>
          <a:prstGeom prst="rect">
            <a:avLst/>
          </a:prstGeom>
          <a:noFill/>
          <a:ln>
            <a:noFill/>
          </a:ln>
        </p:spPr>
        <p:txBody>
          <a:bodyPr wrap="square" anchor="b"/>
          <a:lstStyle/>
          <a:p>
            <a:pPr lvl="0"/>
            <a:r>
              <a:rPr lang="es-CL" sz="4400" dirty="0" smtClean="0">
                <a:latin typeface="Calibri Light"/>
              </a:rPr>
              <a:t/>
            </a:r>
            <a:br>
              <a:rPr lang="es-CL" sz="4400" dirty="0" smtClean="0">
                <a:latin typeface="Calibri Light"/>
              </a:rPr>
            </a:br>
            <a:r>
              <a:rPr lang="es-CL" sz="4000" dirty="0" smtClean="0">
                <a:latin typeface="Calibri Light"/>
              </a:rPr>
              <a:t>CONCLUSION</a:t>
            </a:r>
            <a:endParaRPr sz="3600" dirty="0">
              <a:latin typeface="Calibri Light"/>
            </a:endParaRPr>
          </a:p>
        </p:txBody>
      </p:sp>
      <p:sp>
        <p:nvSpPr>
          <p:cNvPr id="3" name="2 Rectángulo"/>
          <p:cNvSpPr/>
          <p:nvPr/>
        </p:nvSpPr>
        <p:spPr>
          <a:xfrm>
            <a:off x="251521" y="1844824"/>
            <a:ext cx="8784976" cy="4885582"/>
          </a:xfrm>
          <a:prstGeom prst="rect">
            <a:avLst/>
          </a:prstGeom>
        </p:spPr>
        <p:txBody>
          <a:bodyPr wrap="square" anchor="t"/>
          <a:lstStyle/>
          <a:p>
            <a:endParaRPr lang="es-CL" sz="2000" u="sng" dirty="0" smtClean="0">
              <a:solidFill>
                <a:srgbClr val="475156"/>
              </a:solidFill>
              <a:latin typeface="Calibri Light" panose="020F0302020204030204" pitchFamily="34" charset="0"/>
            </a:endParaRPr>
          </a:p>
          <a:p>
            <a:pPr algn="just"/>
            <a:r>
              <a:rPr lang="es-CL" sz="2000" dirty="0" smtClean="0">
                <a:solidFill>
                  <a:srgbClr val="475156"/>
                </a:solidFill>
                <a:latin typeface="Calibri Light" panose="020F0302020204030204" pitchFamily="34" charset="0"/>
              </a:rPr>
              <a:t>Los pacientes con ER en Chile, que no cumplan con requisitos que establece la Ley Ricarte Soto, requisitos los cuales de una u otra manera esta manejando el MINSAL a su criterio, sin ningún tipo de fiscalización de nadie, quedan automáticamente fuera de cualquier cobertura, en otras palabras :</a:t>
            </a:r>
          </a:p>
          <a:p>
            <a:pPr algn="just"/>
            <a:endParaRPr lang="es-CL" sz="2000" u="sng" dirty="0">
              <a:solidFill>
                <a:srgbClr val="475156"/>
              </a:solidFill>
              <a:latin typeface="Calibri Light" panose="020F0302020204030204" pitchFamily="34" charset="0"/>
            </a:endParaRPr>
          </a:p>
          <a:p>
            <a:pPr algn="just"/>
            <a:r>
              <a:rPr lang="es-CL" sz="1700" u="sng" dirty="0" smtClean="0">
                <a:solidFill>
                  <a:srgbClr val="475156"/>
                </a:solidFill>
                <a:latin typeface="Calibri Light" panose="020F0302020204030204" pitchFamily="34" charset="0"/>
              </a:rPr>
              <a:t>Son miles de Chilenos dejados a su suerte, el mensaje es: </a:t>
            </a:r>
          </a:p>
          <a:p>
            <a:pPr algn="just"/>
            <a:r>
              <a:rPr lang="es-CL" sz="1700" u="sng" dirty="0" smtClean="0">
                <a:solidFill>
                  <a:srgbClr val="475156"/>
                </a:solidFill>
                <a:latin typeface="Calibri Light" panose="020F0302020204030204" pitchFamily="34" charset="0"/>
              </a:rPr>
              <a:t>“arréglatelas como puedas”…UN CERTIFICADO DE DEFUNCION SIN FECHA .</a:t>
            </a:r>
          </a:p>
          <a:p>
            <a:pPr algn="just"/>
            <a:endParaRPr lang="es-CL" sz="1700" u="sng" dirty="0">
              <a:solidFill>
                <a:srgbClr val="475156"/>
              </a:solidFill>
              <a:latin typeface="Calibri Light" panose="020F0302020204030204" pitchFamily="34" charset="0"/>
            </a:endParaRPr>
          </a:p>
          <a:p>
            <a:pPr algn="just"/>
            <a:r>
              <a:rPr lang="es-CL" sz="1700" u="sng" dirty="0" smtClean="0">
                <a:solidFill>
                  <a:srgbClr val="475156"/>
                </a:solidFill>
                <a:latin typeface="Calibri Light" panose="020F0302020204030204" pitchFamily="34" charset="0"/>
              </a:rPr>
              <a:t>La Ley Ricarte Soto estableció Chilenos  Clase A, y Chilenos Clase B.</a:t>
            </a:r>
          </a:p>
          <a:p>
            <a:pPr algn="just"/>
            <a:r>
              <a:rPr lang="es-CL" sz="1700" dirty="0">
                <a:solidFill>
                  <a:srgbClr val="475156"/>
                </a:solidFill>
                <a:latin typeface="Calibri Light" panose="020F0302020204030204" pitchFamily="34" charset="0"/>
              </a:rPr>
              <a:t>En este mismo sentido ya se han pronunciado  :</a:t>
            </a:r>
          </a:p>
          <a:p>
            <a:pPr algn="just"/>
            <a:endParaRPr lang="es-CL" sz="1700" dirty="0">
              <a:solidFill>
                <a:srgbClr val="475156"/>
              </a:solidFill>
              <a:latin typeface="Calibri Light" panose="020F0302020204030204" pitchFamily="34" charset="0"/>
            </a:endParaRPr>
          </a:p>
          <a:p>
            <a:pPr algn="just"/>
            <a:r>
              <a:rPr lang="es-CL" sz="1700" dirty="0">
                <a:solidFill>
                  <a:srgbClr val="475156"/>
                </a:solidFill>
                <a:latin typeface="Calibri Light" panose="020F0302020204030204" pitchFamily="34" charset="0"/>
              </a:rPr>
              <a:t>Poder Judicial </a:t>
            </a:r>
            <a:r>
              <a:rPr lang="es-CL" sz="1700" dirty="0" smtClean="0">
                <a:solidFill>
                  <a:srgbClr val="475156"/>
                </a:solidFill>
                <a:latin typeface="Calibri Light" panose="020F0302020204030204" pitchFamily="34" charset="0"/>
              </a:rPr>
              <a:t>: Realizo </a:t>
            </a:r>
            <a:r>
              <a:rPr lang="es-CL" sz="1700" dirty="0">
                <a:solidFill>
                  <a:srgbClr val="475156"/>
                </a:solidFill>
                <a:latin typeface="Calibri Light" panose="020F0302020204030204" pitchFamily="34" charset="0"/>
              </a:rPr>
              <a:t>un reportaje audiovisual en relación a las exclusiones de las </a:t>
            </a:r>
            <a:r>
              <a:rPr lang="es-CL" sz="1700" dirty="0" smtClean="0">
                <a:solidFill>
                  <a:srgbClr val="475156"/>
                </a:solidFill>
                <a:latin typeface="Calibri Light" panose="020F0302020204030204" pitchFamily="34" charset="0"/>
              </a:rPr>
              <a:t>ER.</a:t>
            </a:r>
            <a:endParaRPr lang="es-CL" sz="1700" dirty="0">
              <a:solidFill>
                <a:srgbClr val="475156"/>
              </a:solidFill>
              <a:latin typeface="Calibri Light" panose="020F0302020204030204" pitchFamily="34" charset="0"/>
            </a:endParaRPr>
          </a:p>
          <a:p>
            <a:pPr algn="just"/>
            <a:r>
              <a:rPr lang="es-CL" sz="1700" dirty="0" smtClean="0">
                <a:solidFill>
                  <a:srgbClr val="475156"/>
                </a:solidFill>
                <a:latin typeface="Calibri Light" panose="020F0302020204030204" pitchFamily="34" charset="0"/>
              </a:rPr>
              <a:t>UNICEF:           Realizo </a:t>
            </a:r>
            <a:r>
              <a:rPr lang="es-CL" sz="1700" dirty="0">
                <a:solidFill>
                  <a:srgbClr val="475156"/>
                </a:solidFill>
                <a:latin typeface="Calibri Light" panose="020F0302020204030204" pitchFamily="34" charset="0"/>
              </a:rPr>
              <a:t>un informe en donde analiza la Ley Ricarte Soto.</a:t>
            </a:r>
          </a:p>
          <a:p>
            <a:endParaRPr lang="es-CL" sz="2000" u="sng" dirty="0" smtClean="0">
              <a:solidFill>
                <a:srgbClr val="475156"/>
              </a:solidFill>
              <a:latin typeface="Calibri Light" panose="020F0302020204030204" pitchFamily="34" charset="0"/>
            </a:endParaRPr>
          </a:p>
        </p:txBody>
      </p:sp>
      <p:pic>
        <p:nvPicPr>
          <p:cNvPr id="4" name="3 Imagen"/>
          <p:cNvPicPr/>
          <p:nvPr/>
        </p:nvPicPr>
        <p:blipFill>
          <a:blip r:embed="rId2"/>
          <a:srcRect/>
          <a:stretch>
            <a:fillRect/>
          </a:stretch>
        </p:blipFill>
        <p:spPr>
          <a:xfrm>
            <a:off x="6300192" y="32828"/>
            <a:ext cx="2736305" cy="1326748"/>
          </a:xfrm>
          <a:prstGeom prst="rect">
            <a:avLst/>
          </a:prstGeom>
        </p:spPr>
      </p:pic>
      <p:sp>
        <p:nvSpPr>
          <p:cNvPr id="5" name="Rectángulo 4"/>
          <p:cNvSpPr/>
          <p:nvPr/>
        </p:nvSpPr>
        <p:spPr>
          <a:xfrm>
            <a:off x="4453217" y="3244334"/>
            <a:ext cx="237566" cy="369332"/>
          </a:xfrm>
          <a:prstGeom prst="rect">
            <a:avLst/>
          </a:prstGeom>
        </p:spPr>
        <p:txBody>
          <a:bodyPr wrap="none">
            <a:spAutoFit/>
          </a:bodyPr>
          <a:lstStyle/>
          <a:p>
            <a:r>
              <a:rPr lang="es-CL" dirty="0"/>
              <a:t> </a:t>
            </a:r>
          </a:p>
        </p:txBody>
      </p:sp>
    </p:spTree>
    <p:extLst>
      <p:ext uri="{BB962C8B-B14F-4D97-AF65-F5344CB8AC3E}">
        <p14:creationId xmlns:p14="http://schemas.microsoft.com/office/powerpoint/2010/main" val="2052044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a:stretch>
            <a:fillRect/>
          </a:stretch>
        </p:blipFill>
        <p:spPr>
          <a:xfrm>
            <a:off x="0" y="0"/>
            <a:ext cx="9144000" cy="6858000"/>
          </a:xfrm>
          <a:prstGeom prst="rect">
            <a:avLst/>
          </a:prstGeom>
          <a:noFill/>
        </p:spPr>
      </p:pic>
      <p:sp>
        <p:nvSpPr>
          <p:cNvPr id="3" name="2 CuadroTexto"/>
          <p:cNvSpPr txBox="1"/>
          <p:nvPr/>
        </p:nvSpPr>
        <p:spPr>
          <a:xfrm>
            <a:off x="1587" y="3043237"/>
            <a:ext cx="4770438" cy="738188"/>
          </a:xfrm>
          <a:prstGeom prst="rect">
            <a:avLst/>
          </a:prstGeom>
          <a:noFill/>
          <a:ln>
            <a:noFill/>
          </a:ln>
        </p:spPr>
        <p:txBody>
          <a:bodyPr wrap="square" anchor="t"/>
          <a:lstStyle/>
          <a:p>
            <a:pPr marL="0" lvl="0" indent="0" algn="ctr">
              <a:lnSpc>
                <a:spcPct val="100000"/>
              </a:lnSpc>
              <a:buNone/>
            </a:pPr>
            <a:r>
              <a:rPr lang="es-CL" sz="4200" b="0" i="0" u="none" strike="noStrike" baseline="0" dirty="0" smtClean="0">
                <a:solidFill>
                  <a:srgbClr val="FFFFFF"/>
                </a:solidFill>
                <a:latin typeface="Calibri Light"/>
              </a:rPr>
              <a:t>Gracias!!!</a:t>
            </a:r>
            <a:endParaRPr sz="4200" b="0" i="0" u="none" strike="noStrike" baseline="0" dirty="0">
              <a:solidFill>
                <a:srgbClr val="FFFFFF"/>
              </a:solidFill>
              <a:latin typeface="Calibri Ligh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822325" y="285750"/>
            <a:ext cx="7543800" cy="1449387"/>
          </a:xfrm>
          <a:prstGeom prst="rect">
            <a:avLst/>
          </a:prstGeom>
          <a:noFill/>
          <a:ln>
            <a:noFill/>
          </a:ln>
        </p:spPr>
        <p:txBody>
          <a:bodyPr wrap="square" anchor="b"/>
          <a:lstStyle/>
          <a:p>
            <a:pPr lvl="0"/>
            <a:r>
              <a:rPr lang="es-CL" sz="4000" dirty="0" smtClean="0">
                <a:latin typeface="Calibri Light"/>
              </a:rPr>
              <a:t>Algo de historia…</a:t>
            </a:r>
            <a:endParaRPr sz="4000" dirty="0">
              <a:latin typeface="Calibri Light"/>
            </a:endParaRPr>
          </a:p>
        </p:txBody>
      </p:sp>
      <p:sp>
        <p:nvSpPr>
          <p:cNvPr id="3" name="2 Rectángulo"/>
          <p:cNvSpPr/>
          <p:nvPr/>
        </p:nvSpPr>
        <p:spPr>
          <a:xfrm>
            <a:off x="231232" y="2060848"/>
            <a:ext cx="8784976" cy="4885582"/>
          </a:xfrm>
          <a:prstGeom prst="rect">
            <a:avLst/>
          </a:prstGeom>
        </p:spPr>
        <p:txBody>
          <a:bodyPr wrap="square" anchor="t"/>
          <a:lstStyle/>
          <a:p>
            <a:pPr marL="342900" lvl="0" indent="-342900" algn="just">
              <a:lnSpc>
                <a:spcPct val="100000"/>
              </a:lnSpc>
              <a:buFont typeface="Wingdings" panose="05000000000000000000" pitchFamily="2" charset="2"/>
              <a:buChar char="§"/>
            </a:pPr>
            <a:r>
              <a:rPr lang="es-CL" sz="1900" b="0" i="0" u="none" strike="noStrike" baseline="0" dirty="0" smtClean="0">
                <a:solidFill>
                  <a:srgbClr val="000000"/>
                </a:solidFill>
                <a:latin typeface="Calibri Light"/>
              </a:rPr>
              <a:t>FECHER nació</a:t>
            </a:r>
            <a:r>
              <a:rPr lang="es-CL" sz="1900" b="0" i="0" u="none" strike="noStrike" dirty="0" smtClean="0">
                <a:solidFill>
                  <a:srgbClr val="000000"/>
                </a:solidFill>
                <a:latin typeface="Calibri Light"/>
              </a:rPr>
              <a:t> como una necesidad de los mismos pacientes con ER.</a:t>
            </a:r>
          </a:p>
          <a:p>
            <a:pPr marL="342900" lvl="0" indent="-342900" algn="just">
              <a:lnSpc>
                <a:spcPct val="100000"/>
              </a:lnSpc>
              <a:buFont typeface="Wingdings" panose="05000000000000000000" pitchFamily="2" charset="2"/>
              <a:buChar char="§"/>
            </a:pPr>
            <a:endParaRPr lang="es-CL" sz="1900" b="0" i="0" u="none" strike="noStrike" dirty="0" smtClean="0">
              <a:solidFill>
                <a:srgbClr val="000000"/>
              </a:solidFill>
              <a:latin typeface="Calibri Light"/>
            </a:endParaRPr>
          </a:p>
          <a:p>
            <a:pPr marL="342900" lvl="0" indent="-342900" algn="just">
              <a:lnSpc>
                <a:spcPct val="100000"/>
              </a:lnSpc>
              <a:buFont typeface="Wingdings" panose="05000000000000000000" pitchFamily="2" charset="2"/>
              <a:buChar char="§"/>
            </a:pPr>
            <a:r>
              <a:rPr lang="es-CL" sz="1900" dirty="0" smtClean="0">
                <a:solidFill>
                  <a:srgbClr val="000000"/>
                </a:solidFill>
                <a:latin typeface="Calibri Light"/>
              </a:rPr>
              <a:t>Se conformó una Directiva  inicialmente encabezada por Paula Soto como Presidenta y Robinson Cristi como Vicepresidente.</a:t>
            </a:r>
          </a:p>
          <a:p>
            <a:pPr marL="342900" lvl="0" indent="-342900" algn="just">
              <a:lnSpc>
                <a:spcPct val="100000"/>
              </a:lnSpc>
              <a:buFont typeface="Wingdings" panose="05000000000000000000" pitchFamily="2" charset="2"/>
              <a:buChar char="§"/>
            </a:pPr>
            <a:endParaRPr lang="es-CL" sz="1900" dirty="0" smtClean="0">
              <a:solidFill>
                <a:srgbClr val="000000"/>
              </a:solidFill>
              <a:latin typeface="Calibri Light"/>
            </a:endParaRPr>
          </a:p>
          <a:p>
            <a:pPr marL="342900" lvl="0" indent="-342900" algn="just">
              <a:lnSpc>
                <a:spcPct val="100000"/>
              </a:lnSpc>
              <a:buFont typeface="Wingdings" panose="05000000000000000000" pitchFamily="2" charset="2"/>
              <a:buChar char="§"/>
            </a:pPr>
            <a:r>
              <a:rPr lang="es-CL" sz="1900" b="0" i="0" u="none" strike="noStrike" dirty="0" smtClean="0">
                <a:solidFill>
                  <a:srgbClr val="000000"/>
                </a:solidFill>
                <a:latin typeface="Calibri Light"/>
              </a:rPr>
              <a:t>Durante el primer año de funcionamiento FECHER empezó a gestar fuertemente la Ley Ricarte Soto.</a:t>
            </a:r>
          </a:p>
          <a:p>
            <a:pPr marL="342900" lvl="0" indent="-342900" algn="just">
              <a:lnSpc>
                <a:spcPct val="100000"/>
              </a:lnSpc>
              <a:buFont typeface="Wingdings" panose="05000000000000000000" pitchFamily="2" charset="2"/>
              <a:buChar char="§"/>
            </a:pPr>
            <a:endParaRPr lang="es-CL" sz="1900" dirty="0">
              <a:solidFill>
                <a:srgbClr val="000000"/>
              </a:solidFill>
              <a:latin typeface="Calibri Light"/>
            </a:endParaRPr>
          </a:p>
          <a:p>
            <a:pPr marL="342900" lvl="0" indent="-342900" algn="just">
              <a:lnSpc>
                <a:spcPct val="100000"/>
              </a:lnSpc>
              <a:buFont typeface="Wingdings" panose="05000000000000000000" pitchFamily="2" charset="2"/>
              <a:buChar char="§"/>
            </a:pPr>
            <a:r>
              <a:rPr lang="es-CL" sz="1900" dirty="0" smtClean="0">
                <a:solidFill>
                  <a:srgbClr val="000000"/>
                </a:solidFill>
                <a:latin typeface="Calibri Light"/>
              </a:rPr>
              <a:t>Una vez aprobada la Ley, FECHER tuvo un receso que nos permitió redirigir y reencausar nuestro trabajo.</a:t>
            </a:r>
            <a:endParaRPr lang="es-CL" sz="1900" b="0" i="0" u="none" strike="noStrike" dirty="0" smtClean="0">
              <a:solidFill>
                <a:srgbClr val="000000"/>
              </a:solidFill>
              <a:latin typeface="Calibri Light"/>
            </a:endParaRPr>
          </a:p>
          <a:p>
            <a:pPr marL="0" lvl="0" indent="0" algn="l">
              <a:lnSpc>
                <a:spcPct val="100000"/>
              </a:lnSpc>
              <a:buNone/>
            </a:pPr>
            <a:endParaRPr lang="es-CL" sz="1900" dirty="0">
              <a:solidFill>
                <a:srgbClr val="000000"/>
              </a:solidFill>
              <a:latin typeface="Calibri Light"/>
            </a:endParaRPr>
          </a:p>
          <a:p>
            <a:pPr marL="0" lvl="0" indent="0" algn="l">
              <a:lnSpc>
                <a:spcPct val="100000"/>
              </a:lnSpc>
              <a:buNone/>
            </a:pPr>
            <a:endParaRPr sz="2000" dirty="0"/>
          </a:p>
        </p:txBody>
      </p:sp>
      <p:pic>
        <p:nvPicPr>
          <p:cNvPr id="4" name="3 Imagen"/>
          <p:cNvPicPr/>
          <p:nvPr/>
        </p:nvPicPr>
        <p:blipFill>
          <a:blip r:embed="rId2"/>
          <a:srcRect/>
          <a:stretch>
            <a:fillRect/>
          </a:stretch>
        </p:blipFill>
        <p:spPr>
          <a:xfrm>
            <a:off x="6300192" y="32828"/>
            <a:ext cx="2736305" cy="1326748"/>
          </a:xfrm>
          <a:prstGeom prst="rect">
            <a:avLst/>
          </a:prstGeom>
        </p:spPr>
      </p:pic>
    </p:spTree>
    <p:extLst>
      <p:ext uri="{BB962C8B-B14F-4D97-AF65-F5344CB8AC3E}">
        <p14:creationId xmlns:p14="http://schemas.microsoft.com/office/powerpoint/2010/main" val="2005041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11560" y="448574"/>
            <a:ext cx="4757787" cy="911002"/>
          </a:xfrm>
          <a:prstGeom prst="rect">
            <a:avLst/>
          </a:prstGeom>
          <a:noFill/>
          <a:ln>
            <a:noFill/>
          </a:ln>
        </p:spPr>
        <p:txBody>
          <a:bodyPr wrap="square" anchor="b"/>
          <a:lstStyle>
            <a:lvl1pPr marL="0" lvl="0" indent="0" algn="l">
              <a:lnSpc>
                <a:spcPct val="85000"/>
              </a:lnSpc>
              <a:buNone/>
              <a:defRPr sz="4800" b="0" i="0" u="none" strike="noStrike" baseline="0">
                <a:solidFill>
                  <a:srgbClr val="3F3F3F"/>
                </a:solidFill>
                <a:latin typeface="Arial"/>
              </a:defRPr>
            </a:lvl1pPr>
          </a:lstStyle>
          <a:p>
            <a:r>
              <a:rPr lang="es-CL" sz="3600" kern="0" dirty="0" smtClean="0">
                <a:latin typeface="Calibri Light"/>
              </a:rPr>
              <a:t>Su Directiva hoy en día…</a:t>
            </a:r>
            <a:endParaRPr lang="es-CL" sz="3600" kern="0" dirty="0">
              <a:latin typeface="Calibri Light"/>
            </a:endParaRPr>
          </a:p>
        </p:txBody>
      </p:sp>
      <p:pic>
        <p:nvPicPr>
          <p:cNvPr id="5" name="4 Imagen"/>
          <p:cNvPicPr/>
          <p:nvPr/>
        </p:nvPicPr>
        <p:blipFill>
          <a:blip r:embed="rId2"/>
          <a:srcRect/>
          <a:stretch>
            <a:fillRect/>
          </a:stretch>
        </p:blipFill>
        <p:spPr>
          <a:xfrm>
            <a:off x="6300192" y="32828"/>
            <a:ext cx="2736305" cy="1326748"/>
          </a:xfrm>
          <a:prstGeom prst="rect">
            <a:avLst/>
          </a:prstGeom>
        </p:spPr>
      </p:pic>
      <p:sp>
        <p:nvSpPr>
          <p:cNvPr id="6" name="5 Rectángulo"/>
          <p:cNvSpPr/>
          <p:nvPr/>
        </p:nvSpPr>
        <p:spPr>
          <a:xfrm>
            <a:off x="192816" y="1772816"/>
            <a:ext cx="8692680" cy="2664296"/>
          </a:xfrm>
          <a:prstGeom prst="rect">
            <a:avLst/>
          </a:prstGeom>
        </p:spPr>
        <p:txBody>
          <a:bodyPr wrap="square" anchor="t"/>
          <a:lstStyle/>
          <a:p>
            <a:pPr marL="342900" lvl="0" indent="-342900" algn="just">
              <a:lnSpc>
                <a:spcPct val="100000"/>
              </a:lnSpc>
              <a:buFont typeface="Wingdings" panose="05000000000000000000" pitchFamily="2" charset="2"/>
              <a:buChar char="§"/>
            </a:pPr>
            <a:r>
              <a:rPr lang="es-CL" b="0" i="0" u="none" strike="noStrike" baseline="0" dirty="0" smtClean="0">
                <a:solidFill>
                  <a:srgbClr val="000000"/>
                </a:solidFill>
                <a:latin typeface="Calibri Light"/>
              </a:rPr>
              <a:t>PRESIDENTE: Robinson</a:t>
            </a:r>
            <a:r>
              <a:rPr lang="es-CL" b="0" i="0" u="none" strike="noStrike" dirty="0" smtClean="0">
                <a:solidFill>
                  <a:srgbClr val="000000"/>
                </a:solidFill>
                <a:latin typeface="Calibri Light"/>
              </a:rPr>
              <a:t> Cristi Contreras, Papá de Lucas, niño con </a:t>
            </a:r>
            <a:r>
              <a:rPr lang="es-CL" b="0" i="0" u="none" strike="noStrike" dirty="0" err="1" smtClean="0">
                <a:solidFill>
                  <a:srgbClr val="000000"/>
                </a:solidFill>
                <a:latin typeface="Calibri Light"/>
              </a:rPr>
              <a:t>Cistinosis</a:t>
            </a:r>
            <a:r>
              <a:rPr lang="es-CL" b="0" i="0" u="none" strike="noStrike" dirty="0" smtClean="0">
                <a:solidFill>
                  <a:srgbClr val="000000"/>
                </a:solidFill>
                <a:latin typeface="Calibri Light"/>
              </a:rPr>
              <a:t>.</a:t>
            </a:r>
          </a:p>
          <a:p>
            <a:pPr marL="342900" lvl="0" indent="-342900" algn="just">
              <a:lnSpc>
                <a:spcPct val="100000"/>
              </a:lnSpc>
              <a:buFont typeface="Wingdings" panose="05000000000000000000" pitchFamily="2" charset="2"/>
              <a:buChar char="§"/>
            </a:pPr>
            <a:endParaRPr lang="es-CL" b="0" i="0" u="none" strike="noStrike" dirty="0" smtClean="0">
              <a:solidFill>
                <a:srgbClr val="000000"/>
              </a:solidFill>
              <a:latin typeface="Calibri Light"/>
            </a:endParaRPr>
          </a:p>
          <a:p>
            <a:pPr marL="342900" lvl="0" indent="-342900" algn="just">
              <a:lnSpc>
                <a:spcPct val="100000"/>
              </a:lnSpc>
              <a:buFont typeface="Wingdings" panose="05000000000000000000" pitchFamily="2" charset="2"/>
              <a:buChar char="§"/>
            </a:pPr>
            <a:r>
              <a:rPr lang="es-CL" dirty="0" smtClean="0">
                <a:solidFill>
                  <a:srgbClr val="000000"/>
                </a:solidFill>
                <a:latin typeface="Calibri Light"/>
              </a:rPr>
              <a:t>SECRETARIA: Mariana Marchant Beltrán, Paciente con Purpura </a:t>
            </a:r>
            <a:r>
              <a:rPr lang="es-CL" dirty="0" err="1" smtClean="0">
                <a:solidFill>
                  <a:srgbClr val="000000"/>
                </a:solidFill>
                <a:latin typeface="Calibri Light"/>
              </a:rPr>
              <a:t>Trombocitopénica</a:t>
            </a:r>
            <a:r>
              <a:rPr lang="es-CL" dirty="0" smtClean="0">
                <a:solidFill>
                  <a:srgbClr val="000000"/>
                </a:solidFill>
                <a:latin typeface="Calibri Light"/>
              </a:rPr>
              <a:t> Inmune.</a:t>
            </a:r>
          </a:p>
          <a:p>
            <a:pPr marL="342900" lvl="0" indent="-342900" algn="just">
              <a:lnSpc>
                <a:spcPct val="100000"/>
              </a:lnSpc>
              <a:buFont typeface="Wingdings" panose="05000000000000000000" pitchFamily="2" charset="2"/>
              <a:buChar char="§"/>
            </a:pPr>
            <a:endParaRPr lang="es-CL" dirty="0" smtClean="0">
              <a:solidFill>
                <a:srgbClr val="000000"/>
              </a:solidFill>
              <a:latin typeface="Calibri Light"/>
            </a:endParaRPr>
          </a:p>
          <a:p>
            <a:pPr marL="342900" lvl="0" indent="-342900" algn="just">
              <a:lnSpc>
                <a:spcPct val="100000"/>
              </a:lnSpc>
              <a:buFont typeface="Wingdings" panose="05000000000000000000" pitchFamily="2" charset="2"/>
              <a:buChar char="§"/>
            </a:pPr>
            <a:r>
              <a:rPr lang="es-CL" b="0" i="0" u="none" strike="noStrike" dirty="0" smtClean="0">
                <a:solidFill>
                  <a:srgbClr val="000000"/>
                </a:solidFill>
                <a:latin typeface="Calibri Light"/>
              </a:rPr>
              <a:t>DIRECTOR: Víctor Rodríguez Rivera, Papá de Alonso, niño con Enfermedad de Menkes.</a:t>
            </a:r>
          </a:p>
          <a:p>
            <a:pPr marL="342900" lvl="0" indent="-342900" algn="just">
              <a:lnSpc>
                <a:spcPct val="100000"/>
              </a:lnSpc>
              <a:buFont typeface="Wingdings" panose="05000000000000000000" pitchFamily="2" charset="2"/>
              <a:buChar char="§"/>
            </a:pPr>
            <a:endParaRPr lang="es-ES" dirty="0">
              <a:solidFill>
                <a:srgbClr val="000000"/>
              </a:solidFill>
              <a:latin typeface="Calibri Light"/>
            </a:endParaRPr>
          </a:p>
          <a:p>
            <a:pPr marL="342900" lvl="0" indent="-342900" algn="just">
              <a:lnSpc>
                <a:spcPct val="100000"/>
              </a:lnSpc>
              <a:buFont typeface="Wingdings" panose="05000000000000000000" pitchFamily="2" charset="2"/>
              <a:buChar char="§"/>
            </a:pPr>
            <a:r>
              <a:rPr lang="es-ES" dirty="0" smtClean="0">
                <a:solidFill>
                  <a:srgbClr val="000000"/>
                </a:solidFill>
                <a:latin typeface="Calibri Light"/>
              </a:rPr>
              <a:t>STAFF DE APOYO SOCIAL, JURÍDICO Y DE COMUNICACIONES.</a:t>
            </a:r>
            <a:endParaRPr lang="es-CL" b="0" i="0" u="none" strike="noStrike" dirty="0" smtClean="0">
              <a:solidFill>
                <a:srgbClr val="000000"/>
              </a:solidFill>
              <a:latin typeface="Calibri Light"/>
            </a:endParaRPr>
          </a:p>
          <a:p>
            <a:pPr marL="342900" lvl="0" indent="-342900" algn="just">
              <a:lnSpc>
                <a:spcPct val="100000"/>
              </a:lnSpc>
              <a:buFont typeface="Wingdings" panose="05000000000000000000" pitchFamily="2" charset="2"/>
              <a:buChar char="§"/>
            </a:pPr>
            <a:endParaRPr lang="es-CL" sz="1900" dirty="0">
              <a:solidFill>
                <a:srgbClr val="000000"/>
              </a:solidFill>
              <a:latin typeface="Calibri Light"/>
            </a:endParaRPr>
          </a:p>
          <a:p>
            <a:pPr marL="0" lvl="0" indent="0" algn="l">
              <a:lnSpc>
                <a:spcPct val="100000"/>
              </a:lnSpc>
              <a:buNone/>
            </a:pPr>
            <a:endParaRPr lang="es-CL" sz="1900" dirty="0">
              <a:solidFill>
                <a:srgbClr val="000000"/>
              </a:solidFill>
              <a:latin typeface="Calibri Light"/>
            </a:endParaRPr>
          </a:p>
          <a:p>
            <a:pPr marL="0" lvl="0" indent="0" algn="l">
              <a:lnSpc>
                <a:spcPct val="100000"/>
              </a:lnSpc>
              <a:buNone/>
            </a:pPr>
            <a:endParaRPr sz="2000" dirty="0"/>
          </a:p>
        </p:txBody>
      </p:sp>
    </p:spTree>
    <p:extLst>
      <p:ext uri="{BB962C8B-B14F-4D97-AF65-F5344CB8AC3E}">
        <p14:creationId xmlns:p14="http://schemas.microsoft.com/office/powerpoint/2010/main" val="234381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915954"/>
            <a:ext cx="4926012" cy="830262"/>
          </a:xfrm>
          <a:prstGeom prst="rect">
            <a:avLst/>
          </a:prstGeom>
          <a:noFill/>
          <a:ln>
            <a:noFill/>
          </a:ln>
        </p:spPr>
        <p:txBody>
          <a:bodyPr wrap="square" anchor="t"/>
          <a:lstStyle/>
          <a:p>
            <a:pPr marL="0" lvl="0" indent="0" algn="l">
              <a:lnSpc>
                <a:spcPct val="100000"/>
              </a:lnSpc>
              <a:buNone/>
            </a:pPr>
            <a:r>
              <a:rPr lang="es-CL" sz="4000" dirty="0">
                <a:solidFill>
                  <a:srgbClr val="3F3F3F"/>
                </a:solidFill>
                <a:latin typeface="Calibri Light" panose="020F0302020204030204" pitchFamily="34" charset="0"/>
              </a:rPr>
              <a:t>O</a:t>
            </a:r>
            <a:r>
              <a:rPr lang="es-CL" sz="4000" i="0" u="none" strike="noStrike" baseline="0" dirty="0" smtClean="0">
                <a:solidFill>
                  <a:srgbClr val="3F3F3F"/>
                </a:solidFill>
                <a:latin typeface="Calibri Light" panose="020F0302020204030204" pitchFamily="34" charset="0"/>
              </a:rPr>
              <a:t>bjetivos</a:t>
            </a:r>
            <a:r>
              <a:rPr sz="4000" i="0" u="none" strike="noStrike" baseline="0" dirty="0" smtClean="0">
                <a:latin typeface="Calibri Light" panose="020F0302020204030204" pitchFamily="34" charset="0"/>
              </a:rPr>
              <a:t>:</a:t>
            </a:r>
            <a:endParaRPr sz="4000" i="0" u="none" strike="noStrike" baseline="0" dirty="0">
              <a:latin typeface="Calibri Light" panose="020F0302020204030204" pitchFamily="34" charset="0"/>
            </a:endParaRPr>
          </a:p>
        </p:txBody>
      </p:sp>
      <p:sp>
        <p:nvSpPr>
          <p:cNvPr id="8" name="7 Rectángulo"/>
          <p:cNvSpPr/>
          <p:nvPr/>
        </p:nvSpPr>
        <p:spPr>
          <a:xfrm>
            <a:off x="284162" y="4500562"/>
            <a:ext cx="6280150" cy="368300"/>
          </a:xfrm>
          <a:prstGeom prst="rect">
            <a:avLst/>
          </a:prstGeom>
        </p:spPr>
        <p:txBody>
          <a:bodyPr wrap="none" anchor="t"/>
          <a:lstStyle/>
          <a:p>
            <a:pPr marL="0" lvl="0" indent="0" algn="l">
              <a:lnSpc>
                <a:spcPct val="100000"/>
              </a:lnSpc>
              <a:buFont typeface="Wingdings"/>
              <a:buChar char="Ø"/>
            </a:pPr>
            <a:endParaRPr sz="1800" b="1" i="0" u="none" strike="noStrike" baseline="0" dirty="0">
              <a:solidFill>
                <a:srgbClr val="000000"/>
              </a:solidFill>
              <a:latin typeface="Calibri Light"/>
            </a:endParaRPr>
          </a:p>
        </p:txBody>
      </p:sp>
      <p:pic>
        <p:nvPicPr>
          <p:cNvPr id="9" name="8 Imagen"/>
          <p:cNvPicPr/>
          <p:nvPr/>
        </p:nvPicPr>
        <p:blipFill>
          <a:blip r:embed="rId3"/>
          <a:srcRect/>
          <a:stretch>
            <a:fillRect/>
          </a:stretch>
        </p:blipFill>
        <p:spPr>
          <a:xfrm>
            <a:off x="6300192" y="32828"/>
            <a:ext cx="2736305" cy="1326748"/>
          </a:xfrm>
          <a:prstGeom prst="rect">
            <a:avLst/>
          </a:prstGeom>
        </p:spPr>
      </p:pic>
      <p:sp>
        <p:nvSpPr>
          <p:cNvPr id="10" name="2 Marcador de texto"/>
          <p:cNvSpPr txBox="1">
            <a:spLocks noGrp="1"/>
          </p:cNvSpPr>
          <p:nvPr>
            <p:ph type="body" idx="1"/>
          </p:nvPr>
        </p:nvSpPr>
        <p:spPr>
          <a:xfrm>
            <a:off x="107504" y="2132856"/>
            <a:ext cx="8784383" cy="3816573"/>
          </a:xfrm>
          <a:prstGeom prst="rect">
            <a:avLst/>
          </a:prstGeom>
          <a:noFill/>
          <a:ln>
            <a:noFill/>
          </a:ln>
        </p:spPr>
        <p:txBody>
          <a:bodyPr wrap="square" anchor="t"/>
          <a:lstStyle/>
          <a:p>
            <a:pPr marL="363538" lvl="0" indent="-187325" algn="just">
              <a:lnSpc>
                <a:spcPct val="100000"/>
              </a:lnSpc>
              <a:spcBef>
                <a:spcPts val="0"/>
              </a:spcBef>
              <a:spcAft>
                <a:spcPts val="0"/>
              </a:spcAft>
              <a:buFont typeface="Wingdings" panose="05000000000000000000" pitchFamily="2" charset="2"/>
              <a:buChar char="ü"/>
            </a:pPr>
            <a:r>
              <a:rPr lang="es-CL" sz="1850" dirty="0">
                <a:latin typeface="Calibri Light"/>
              </a:rPr>
              <a:t>Ser el canal oficial para todas los pacientes y agrupaciones  de pacientes  con ER en </a:t>
            </a:r>
            <a:r>
              <a:rPr lang="es-CL" sz="1850" dirty="0" smtClean="0">
                <a:latin typeface="Calibri Light"/>
              </a:rPr>
              <a:t>Chile.</a:t>
            </a:r>
          </a:p>
          <a:p>
            <a:pPr marL="176213" lvl="0" algn="just">
              <a:lnSpc>
                <a:spcPct val="100000"/>
              </a:lnSpc>
              <a:spcBef>
                <a:spcPts val="0"/>
              </a:spcBef>
              <a:spcAft>
                <a:spcPts val="0"/>
              </a:spcAft>
              <a:buNone/>
            </a:pPr>
            <a:endParaRPr lang="es-CL" sz="1850" dirty="0">
              <a:latin typeface="Calibri Light"/>
            </a:endParaRPr>
          </a:p>
          <a:p>
            <a:pPr marL="363538" indent="-187325" algn="just">
              <a:lnSpc>
                <a:spcPct val="100000"/>
              </a:lnSpc>
              <a:spcBef>
                <a:spcPts val="0"/>
              </a:spcBef>
              <a:spcAft>
                <a:spcPts val="0"/>
              </a:spcAft>
              <a:buFont typeface="Wingdings" panose="05000000000000000000" pitchFamily="2" charset="2"/>
              <a:buChar char="ü"/>
            </a:pPr>
            <a:r>
              <a:rPr lang="es-CL" sz="1850" dirty="0" smtClean="0">
                <a:latin typeface="Calibri Light"/>
              </a:rPr>
              <a:t>Portavoz </a:t>
            </a:r>
            <a:r>
              <a:rPr lang="es-CL" sz="1850" dirty="0">
                <a:latin typeface="Calibri Light"/>
              </a:rPr>
              <a:t>y defensa de </a:t>
            </a:r>
            <a:r>
              <a:rPr lang="es-CL" sz="1850" dirty="0" smtClean="0">
                <a:latin typeface="Calibri Light"/>
              </a:rPr>
              <a:t>Derechos: ser </a:t>
            </a:r>
            <a:r>
              <a:rPr lang="es-CL" sz="1850" dirty="0">
                <a:latin typeface="Calibri Light"/>
              </a:rPr>
              <a:t>considerado en </a:t>
            </a:r>
            <a:r>
              <a:rPr lang="es-CL" sz="1850" dirty="0" smtClean="0">
                <a:latin typeface="Calibri Light"/>
              </a:rPr>
              <a:t>los distintos comités técnicos de </a:t>
            </a:r>
            <a:r>
              <a:rPr lang="es-CL" sz="1850" dirty="0">
                <a:latin typeface="Calibri Light"/>
              </a:rPr>
              <a:t>cada </a:t>
            </a:r>
            <a:r>
              <a:rPr lang="es-CL" sz="1850" dirty="0" smtClean="0">
                <a:latin typeface="Calibri Light"/>
              </a:rPr>
              <a:t>normativa y/o proyecto </a:t>
            </a:r>
            <a:r>
              <a:rPr lang="es-CL" sz="1850" dirty="0">
                <a:latin typeface="Calibri Light"/>
              </a:rPr>
              <a:t>de ley que haga referencia a </a:t>
            </a:r>
            <a:r>
              <a:rPr lang="es-CL" sz="1850" dirty="0" smtClean="0">
                <a:latin typeface="Calibri Light"/>
              </a:rPr>
              <a:t>ER.</a:t>
            </a:r>
          </a:p>
          <a:p>
            <a:pPr marL="176213" algn="just">
              <a:lnSpc>
                <a:spcPct val="100000"/>
              </a:lnSpc>
              <a:spcBef>
                <a:spcPts val="0"/>
              </a:spcBef>
              <a:spcAft>
                <a:spcPts val="0"/>
              </a:spcAft>
              <a:buNone/>
            </a:pPr>
            <a:endParaRPr lang="es-CL" sz="1850" dirty="0">
              <a:latin typeface="Calibri Light"/>
            </a:endParaRPr>
          </a:p>
          <a:p>
            <a:pPr marL="363538" lvl="0" indent="-187325" algn="just">
              <a:lnSpc>
                <a:spcPct val="100000"/>
              </a:lnSpc>
              <a:spcBef>
                <a:spcPts val="0"/>
              </a:spcBef>
              <a:spcAft>
                <a:spcPts val="0"/>
              </a:spcAft>
              <a:buFont typeface="Wingdings" panose="05000000000000000000" pitchFamily="2" charset="2"/>
              <a:buChar char="ü"/>
            </a:pPr>
            <a:r>
              <a:rPr lang="es-CL" sz="1850" dirty="0" smtClean="0">
                <a:latin typeface="Calibri Light"/>
              </a:rPr>
              <a:t>Visibilidad </a:t>
            </a:r>
            <a:r>
              <a:rPr lang="es-CL" sz="1850" dirty="0">
                <a:latin typeface="Calibri Light"/>
              </a:rPr>
              <a:t>y </a:t>
            </a:r>
            <a:r>
              <a:rPr lang="es-CL" sz="1850" dirty="0" smtClean="0">
                <a:latin typeface="Calibri Light"/>
              </a:rPr>
              <a:t>sensibilización:  hacer </a:t>
            </a:r>
            <a:r>
              <a:rPr lang="es-CL" sz="1850" dirty="0">
                <a:latin typeface="Calibri Light"/>
              </a:rPr>
              <a:t>visible lo invisible, educando a la población, </a:t>
            </a:r>
            <a:r>
              <a:rPr lang="es-CL" sz="1850" dirty="0" smtClean="0">
                <a:latin typeface="Calibri Light"/>
              </a:rPr>
              <a:t>colegios</a:t>
            </a:r>
            <a:r>
              <a:rPr lang="es-CL" sz="1850" dirty="0">
                <a:latin typeface="Calibri Light"/>
              </a:rPr>
              <a:t>, </a:t>
            </a:r>
            <a:r>
              <a:rPr lang="es-CL" sz="1850" dirty="0" smtClean="0">
                <a:latin typeface="Calibri Light"/>
              </a:rPr>
              <a:t>médicos y al mismo Ministerio </a:t>
            </a:r>
            <a:r>
              <a:rPr lang="es-CL" sz="1850" dirty="0">
                <a:latin typeface="Calibri Light"/>
              </a:rPr>
              <a:t>de </a:t>
            </a:r>
            <a:r>
              <a:rPr lang="es-CL" sz="1850" dirty="0" smtClean="0">
                <a:latin typeface="Calibri Light"/>
              </a:rPr>
              <a:t>Salud.</a:t>
            </a:r>
          </a:p>
          <a:p>
            <a:pPr marL="176213" lvl="0" algn="just">
              <a:lnSpc>
                <a:spcPct val="100000"/>
              </a:lnSpc>
              <a:spcBef>
                <a:spcPts val="0"/>
              </a:spcBef>
              <a:spcAft>
                <a:spcPts val="0"/>
              </a:spcAft>
              <a:buNone/>
            </a:pPr>
            <a:endParaRPr lang="es-CL" sz="1850" dirty="0" smtClean="0">
              <a:latin typeface="Calibri Light"/>
            </a:endParaRPr>
          </a:p>
          <a:p>
            <a:pPr marL="363538" lvl="0" indent="-187325" algn="just">
              <a:lnSpc>
                <a:spcPct val="100000"/>
              </a:lnSpc>
              <a:spcBef>
                <a:spcPts val="0"/>
              </a:spcBef>
              <a:spcAft>
                <a:spcPts val="0"/>
              </a:spcAft>
              <a:buFont typeface="Wingdings" panose="05000000000000000000" pitchFamily="2" charset="2"/>
              <a:buChar char="ü"/>
            </a:pPr>
            <a:r>
              <a:rPr lang="es-CL" sz="1850" dirty="0" smtClean="0">
                <a:latin typeface="Calibri Light"/>
              </a:rPr>
              <a:t>Trabajo </a:t>
            </a:r>
            <a:r>
              <a:rPr lang="es-CL" sz="1850" dirty="0">
                <a:latin typeface="Calibri Light"/>
              </a:rPr>
              <a:t>integrar con  centros de Investigaciones  científicas  y </a:t>
            </a:r>
            <a:r>
              <a:rPr lang="es-CL" sz="1850" dirty="0" smtClean="0">
                <a:latin typeface="Calibri Light"/>
              </a:rPr>
              <a:t>Universidades.</a:t>
            </a:r>
          </a:p>
          <a:p>
            <a:pPr marL="176213" lvl="0" algn="just">
              <a:lnSpc>
                <a:spcPct val="100000"/>
              </a:lnSpc>
              <a:spcBef>
                <a:spcPts val="0"/>
              </a:spcBef>
              <a:spcAft>
                <a:spcPts val="0"/>
              </a:spcAft>
              <a:buNone/>
            </a:pPr>
            <a:endParaRPr lang="es-CL" sz="1850" dirty="0">
              <a:latin typeface="Calibri Light"/>
            </a:endParaRPr>
          </a:p>
          <a:p>
            <a:pPr marL="363538" lvl="0" indent="-187325" algn="just">
              <a:lnSpc>
                <a:spcPct val="100000"/>
              </a:lnSpc>
              <a:spcBef>
                <a:spcPts val="0"/>
              </a:spcBef>
              <a:spcAft>
                <a:spcPts val="0"/>
              </a:spcAft>
              <a:buFont typeface="Wingdings" panose="05000000000000000000" pitchFamily="2" charset="2"/>
              <a:buChar char="ü"/>
            </a:pPr>
            <a:r>
              <a:rPr lang="es-CL" sz="1850" dirty="0">
                <a:latin typeface="Calibri Light"/>
              </a:rPr>
              <a:t>Alianzas con distintas instituciones del ámbito de la Salud: Fundación Rehabilitar, Clínica Las Condes, </a:t>
            </a:r>
            <a:r>
              <a:rPr lang="es-CL" sz="1850" dirty="0" smtClean="0">
                <a:latin typeface="Calibri Light"/>
              </a:rPr>
              <a:t>INTA, entre otras.</a:t>
            </a:r>
            <a:endParaRPr lang="es-CL" sz="1850" dirty="0">
              <a:latin typeface="Calibri Light"/>
            </a:endParaRPr>
          </a:p>
          <a:p>
            <a:pPr lvl="0"/>
            <a:endParaRPr lang="es-CL" sz="1850" b="1" dirty="0">
              <a:latin typeface="Calibri Ligh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61230" y="1808658"/>
            <a:ext cx="7715225" cy="1044278"/>
          </a:xfrm>
          <a:prstGeom prst="rect">
            <a:avLst/>
          </a:prstGeom>
          <a:noFill/>
          <a:ln>
            <a:noFill/>
          </a:ln>
        </p:spPr>
        <p:txBody>
          <a:bodyPr wrap="square" anchor="t"/>
          <a:lstStyle/>
          <a:p>
            <a:pPr marL="0" lvl="0" indent="0">
              <a:lnSpc>
                <a:spcPct val="100000"/>
              </a:lnSpc>
              <a:buNone/>
            </a:pPr>
            <a:r>
              <a:rPr lang="es-CL" sz="4000" dirty="0">
                <a:solidFill>
                  <a:srgbClr val="3F3F3F"/>
                </a:solidFill>
                <a:latin typeface="Calibri Light"/>
              </a:rPr>
              <a:t>Que  es una Enfermedad </a:t>
            </a:r>
            <a:r>
              <a:rPr lang="es-CL" sz="4000" dirty="0" smtClean="0">
                <a:solidFill>
                  <a:srgbClr val="3F3F3F"/>
                </a:solidFill>
                <a:latin typeface="Calibri Light"/>
              </a:rPr>
              <a:t>Rara</a:t>
            </a:r>
          </a:p>
        </p:txBody>
      </p:sp>
      <p:sp>
        <p:nvSpPr>
          <p:cNvPr id="8" name="7 Rectángulo"/>
          <p:cNvSpPr/>
          <p:nvPr/>
        </p:nvSpPr>
        <p:spPr>
          <a:xfrm>
            <a:off x="284162" y="4500562"/>
            <a:ext cx="6280150" cy="368300"/>
          </a:xfrm>
          <a:prstGeom prst="rect">
            <a:avLst/>
          </a:prstGeom>
        </p:spPr>
        <p:txBody>
          <a:bodyPr wrap="none" anchor="t"/>
          <a:lstStyle/>
          <a:p>
            <a:pPr marL="0" lvl="0" indent="0" algn="l">
              <a:lnSpc>
                <a:spcPct val="100000"/>
              </a:lnSpc>
              <a:buFont typeface="Wingdings"/>
              <a:buChar char="Ø"/>
            </a:pPr>
            <a:endParaRPr sz="1800" b="1" i="0" u="none" strike="noStrike" baseline="0" dirty="0">
              <a:solidFill>
                <a:srgbClr val="000000"/>
              </a:solidFill>
              <a:latin typeface="Calibri Light"/>
            </a:endParaRPr>
          </a:p>
        </p:txBody>
      </p:sp>
      <p:pic>
        <p:nvPicPr>
          <p:cNvPr id="9" name="8 Imagen"/>
          <p:cNvPicPr/>
          <p:nvPr/>
        </p:nvPicPr>
        <p:blipFill>
          <a:blip r:embed="rId3"/>
          <a:srcRect/>
          <a:stretch>
            <a:fillRect/>
          </a:stretch>
        </p:blipFill>
        <p:spPr>
          <a:xfrm>
            <a:off x="6300192" y="32828"/>
            <a:ext cx="2736305" cy="1326748"/>
          </a:xfrm>
          <a:prstGeom prst="rect">
            <a:avLst/>
          </a:prstGeom>
        </p:spPr>
      </p:pic>
      <p:sp>
        <p:nvSpPr>
          <p:cNvPr id="3" name="Marcador de texto 2"/>
          <p:cNvSpPr>
            <a:spLocks noGrp="1"/>
          </p:cNvSpPr>
          <p:nvPr>
            <p:ph type="body" idx="1"/>
          </p:nvPr>
        </p:nvSpPr>
        <p:spPr>
          <a:xfrm>
            <a:off x="827584" y="3276426"/>
            <a:ext cx="7543800" cy="2448272"/>
          </a:xfrm>
        </p:spPr>
        <p:txBody>
          <a:bodyPr/>
          <a:lstStyle/>
          <a:p>
            <a:pPr algn="just"/>
            <a:r>
              <a:rPr lang="es-CL" sz="2800" kern="1200" dirty="0">
                <a:solidFill>
                  <a:srgbClr val="000000"/>
                </a:solidFill>
                <a:latin typeface="Calibri Light"/>
                <a:ea typeface="+mn-ea"/>
                <a:cs typeface="+mn-cs"/>
              </a:rPr>
              <a:t>La Unión Europea define como enfermedad rara aquella que tiene una prevalencia de menos de 5 casos por </a:t>
            </a:r>
            <a:r>
              <a:rPr lang="es-CL" sz="2800" kern="1200" dirty="0" smtClean="0">
                <a:solidFill>
                  <a:srgbClr val="000000"/>
                </a:solidFill>
                <a:latin typeface="Calibri Light"/>
                <a:ea typeface="+mn-ea"/>
                <a:cs typeface="+mn-cs"/>
              </a:rPr>
              <a:t>10.000.- </a:t>
            </a:r>
            <a:r>
              <a:rPr lang="es-CL" sz="2800" kern="1200" dirty="0">
                <a:solidFill>
                  <a:srgbClr val="000000"/>
                </a:solidFill>
                <a:latin typeface="Calibri Light"/>
                <a:ea typeface="+mn-ea"/>
                <a:cs typeface="+mn-cs"/>
              </a:rPr>
              <a:t>habitantes, lo que equivale a un 6-8% de la población europea</a:t>
            </a:r>
            <a:r>
              <a:rPr lang="es-CL" sz="2800" kern="1200" dirty="0" smtClean="0">
                <a:solidFill>
                  <a:srgbClr val="000000"/>
                </a:solidFill>
                <a:latin typeface="Calibri Light"/>
                <a:ea typeface="+mn-ea"/>
                <a:cs typeface="+mn-cs"/>
              </a:rPr>
              <a:t>.</a:t>
            </a:r>
            <a:endParaRPr lang="es-CL" sz="2800" kern="1200" dirty="0">
              <a:solidFill>
                <a:srgbClr val="000000"/>
              </a:solidFill>
              <a:latin typeface="Calibri Light"/>
              <a:ea typeface="+mn-ea"/>
              <a:cs typeface="+mn-cs"/>
            </a:endParaRPr>
          </a:p>
        </p:txBody>
      </p:sp>
      <p:sp>
        <p:nvSpPr>
          <p:cNvPr id="4" name="Rectángulo 3"/>
          <p:cNvSpPr/>
          <p:nvPr/>
        </p:nvSpPr>
        <p:spPr>
          <a:xfrm>
            <a:off x="961230" y="801725"/>
            <a:ext cx="2632259" cy="707886"/>
          </a:xfrm>
          <a:prstGeom prst="rect">
            <a:avLst/>
          </a:prstGeom>
        </p:spPr>
        <p:txBody>
          <a:bodyPr wrap="none">
            <a:spAutoFit/>
          </a:bodyPr>
          <a:lstStyle/>
          <a:p>
            <a:pPr lvl="0"/>
            <a:r>
              <a:rPr lang="es-CL" sz="4000" dirty="0">
                <a:solidFill>
                  <a:srgbClr val="3F3F3F"/>
                </a:solidFill>
                <a:latin typeface="Calibri Light"/>
              </a:rPr>
              <a:t>Definición 1</a:t>
            </a:r>
          </a:p>
        </p:txBody>
      </p:sp>
    </p:spTree>
    <p:extLst>
      <p:ext uri="{BB962C8B-B14F-4D97-AF65-F5344CB8AC3E}">
        <p14:creationId xmlns:p14="http://schemas.microsoft.com/office/powerpoint/2010/main" val="3089563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282047" y="1700808"/>
            <a:ext cx="7776864" cy="1381832"/>
          </a:xfrm>
          <a:prstGeom prst="rect">
            <a:avLst/>
          </a:prstGeom>
          <a:noFill/>
          <a:ln>
            <a:noFill/>
          </a:ln>
        </p:spPr>
        <p:txBody>
          <a:bodyPr wrap="square" anchor="b"/>
          <a:lstStyle/>
          <a:p>
            <a:pPr lvl="0"/>
            <a:r>
              <a:rPr lang="es-CL" sz="4000" dirty="0">
                <a:latin typeface="Calibri Light"/>
              </a:rPr>
              <a:t>Que  es una Enfermedad </a:t>
            </a:r>
            <a:r>
              <a:rPr lang="es-CL" sz="4000" dirty="0" smtClean="0">
                <a:latin typeface="Calibri Light"/>
              </a:rPr>
              <a:t>Rara</a:t>
            </a:r>
            <a:r>
              <a:rPr lang="es-CL" dirty="0" smtClean="0">
                <a:latin typeface="Calibri Light"/>
              </a:rPr>
              <a:t/>
            </a:r>
            <a:br>
              <a:rPr lang="es-CL" dirty="0" smtClean="0">
                <a:latin typeface="Calibri Light"/>
              </a:rPr>
            </a:br>
            <a:endParaRPr sz="4000" dirty="0">
              <a:latin typeface="Calibri Light"/>
            </a:endParaRPr>
          </a:p>
        </p:txBody>
      </p:sp>
      <p:pic>
        <p:nvPicPr>
          <p:cNvPr id="6" name="5 Imagen"/>
          <p:cNvPicPr/>
          <p:nvPr/>
        </p:nvPicPr>
        <p:blipFill>
          <a:blip r:embed="rId3"/>
          <a:srcRect/>
          <a:stretch>
            <a:fillRect/>
          </a:stretch>
        </p:blipFill>
        <p:spPr>
          <a:xfrm>
            <a:off x="6300192" y="32828"/>
            <a:ext cx="2736305" cy="1326748"/>
          </a:xfrm>
          <a:prstGeom prst="rect">
            <a:avLst/>
          </a:prstGeom>
        </p:spPr>
      </p:pic>
      <p:sp>
        <p:nvSpPr>
          <p:cNvPr id="4" name="Rectángulo 3"/>
          <p:cNvSpPr/>
          <p:nvPr/>
        </p:nvSpPr>
        <p:spPr>
          <a:xfrm>
            <a:off x="257402" y="2708920"/>
            <a:ext cx="8568953" cy="3108543"/>
          </a:xfrm>
          <a:prstGeom prst="rect">
            <a:avLst/>
          </a:prstGeom>
        </p:spPr>
        <p:txBody>
          <a:bodyPr wrap="square">
            <a:spAutoFit/>
          </a:bodyPr>
          <a:lstStyle/>
          <a:p>
            <a:pPr algn="just"/>
            <a:r>
              <a:rPr lang="es-CL" sz="2800" dirty="0" smtClean="0">
                <a:solidFill>
                  <a:srgbClr val="000000"/>
                </a:solidFill>
                <a:latin typeface="Calibri Light" panose="020F0302020204030204" pitchFamily="34" charset="0"/>
              </a:rPr>
              <a:t>Las </a:t>
            </a:r>
            <a:r>
              <a:rPr lang="es-CL" sz="2800" dirty="0">
                <a:solidFill>
                  <a:srgbClr val="000000"/>
                </a:solidFill>
                <a:latin typeface="Calibri Light" panose="020F0302020204030204" pitchFamily="34" charset="0"/>
              </a:rPr>
              <a:t>enfermedades raras </a:t>
            </a:r>
            <a:r>
              <a:rPr lang="es-CL" sz="2800" dirty="0" smtClean="0">
                <a:solidFill>
                  <a:srgbClr val="000000"/>
                </a:solidFill>
                <a:latin typeface="Calibri Light" panose="020F0302020204030204" pitchFamily="34" charset="0"/>
              </a:rPr>
              <a:t>son </a:t>
            </a:r>
            <a:r>
              <a:rPr lang="es-CL" sz="2800" dirty="0">
                <a:solidFill>
                  <a:srgbClr val="000000"/>
                </a:solidFill>
                <a:latin typeface="Calibri Light" panose="020F0302020204030204" pitchFamily="34" charset="0"/>
              </a:rPr>
              <a:t>un conjunto amplio y variado de trastornos que se caracterizan por afectar cada una de ellas a un número reducido de personas, ser crónicos y </a:t>
            </a:r>
            <a:r>
              <a:rPr lang="es-CL" sz="2800" dirty="0" err="1">
                <a:solidFill>
                  <a:srgbClr val="000000"/>
                </a:solidFill>
                <a:latin typeface="Calibri Light" panose="020F0302020204030204" pitchFamily="34" charset="0"/>
              </a:rPr>
              <a:t>discapacitantes</a:t>
            </a:r>
            <a:r>
              <a:rPr lang="es-CL" sz="2800" dirty="0">
                <a:solidFill>
                  <a:srgbClr val="000000"/>
                </a:solidFill>
                <a:latin typeface="Calibri Light" panose="020F0302020204030204" pitchFamily="34" charset="0"/>
              </a:rPr>
              <a:t>, presentar una elevada tasa de </a:t>
            </a:r>
            <a:r>
              <a:rPr lang="es-CL" sz="2800" dirty="0" err="1" smtClean="0">
                <a:solidFill>
                  <a:srgbClr val="000000"/>
                </a:solidFill>
                <a:latin typeface="Calibri Light" panose="020F0302020204030204" pitchFamily="34" charset="0"/>
              </a:rPr>
              <a:t>morbi</a:t>
            </a:r>
            <a:r>
              <a:rPr lang="es-CL" sz="2800" dirty="0" smtClean="0">
                <a:solidFill>
                  <a:srgbClr val="000000"/>
                </a:solidFill>
                <a:latin typeface="Calibri Light" panose="020F0302020204030204" pitchFamily="34" charset="0"/>
              </a:rPr>
              <a:t>-mortalidad </a:t>
            </a:r>
            <a:r>
              <a:rPr lang="es-CL" sz="2800" dirty="0">
                <a:solidFill>
                  <a:srgbClr val="000000"/>
                </a:solidFill>
                <a:latin typeface="Calibri Light" panose="020F0302020204030204" pitchFamily="34" charset="0"/>
              </a:rPr>
              <a:t>y para los cuales los recursos terapéuticos </a:t>
            </a:r>
            <a:r>
              <a:rPr lang="es-CL" sz="2800" dirty="0" smtClean="0">
                <a:solidFill>
                  <a:srgbClr val="000000"/>
                </a:solidFill>
                <a:latin typeface="Calibri Light" panose="020F0302020204030204" pitchFamily="34" charset="0"/>
              </a:rPr>
              <a:t>son </a:t>
            </a:r>
            <a:r>
              <a:rPr lang="es-CL" sz="2800" dirty="0">
                <a:solidFill>
                  <a:srgbClr val="000000"/>
                </a:solidFill>
                <a:latin typeface="Calibri Light" panose="020F0302020204030204" pitchFamily="34" charset="0"/>
              </a:rPr>
              <a:t>en </a:t>
            </a:r>
            <a:r>
              <a:rPr lang="es-CL" sz="2800" dirty="0" smtClean="0">
                <a:solidFill>
                  <a:srgbClr val="000000"/>
                </a:solidFill>
                <a:latin typeface="Calibri Light" panose="020F0302020204030204" pitchFamily="34" charset="0"/>
              </a:rPr>
              <a:t>general limitados.</a:t>
            </a:r>
            <a:endParaRPr lang="es-CL" sz="2800" dirty="0">
              <a:latin typeface="Calibri Light" panose="020F0302020204030204" pitchFamily="34" charset="0"/>
            </a:endParaRPr>
          </a:p>
        </p:txBody>
      </p:sp>
      <p:sp>
        <p:nvSpPr>
          <p:cNvPr id="5" name="Rectángulo 4"/>
          <p:cNvSpPr/>
          <p:nvPr/>
        </p:nvSpPr>
        <p:spPr>
          <a:xfrm>
            <a:off x="282047" y="869811"/>
            <a:ext cx="2632259" cy="707886"/>
          </a:xfrm>
          <a:prstGeom prst="rect">
            <a:avLst/>
          </a:prstGeom>
        </p:spPr>
        <p:txBody>
          <a:bodyPr wrap="none">
            <a:spAutoFit/>
          </a:bodyPr>
          <a:lstStyle/>
          <a:p>
            <a:pPr lvl="0"/>
            <a:r>
              <a:rPr lang="es-CL" sz="4000" dirty="0">
                <a:latin typeface="Calibri Light"/>
              </a:rPr>
              <a:t>Definición 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611560" y="1844823"/>
            <a:ext cx="8064896" cy="3968795"/>
          </a:xfrm>
          <a:prstGeom prst="rect">
            <a:avLst/>
          </a:prstGeom>
          <a:noFill/>
          <a:ln>
            <a:noFill/>
          </a:ln>
        </p:spPr>
        <p:txBody>
          <a:bodyPr wrap="square" anchor="b"/>
          <a:lstStyle/>
          <a:p>
            <a:r>
              <a:rPr lang="es-CL" dirty="0">
                <a:latin typeface="Calibri Light" panose="020F0302020204030204" pitchFamily="34" charset="0"/>
              </a:rPr>
              <a:t/>
            </a:r>
            <a:br>
              <a:rPr lang="es-CL" dirty="0">
                <a:latin typeface="Calibri Light" panose="020F0302020204030204" pitchFamily="34" charset="0"/>
              </a:rPr>
            </a:br>
            <a:r>
              <a:rPr lang="es-CL" sz="2400" dirty="0">
                <a:latin typeface="Calibri Light" panose="020F0302020204030204" pitchFamily="34" charset="0"/>
              </a:rPr>
              <a:t>— </a:t>
            </a:r>
            <a:r>
              <a:rPr lang="es-CL" sz="2400" dirty="0" smtClean="0">
                <a:latin typeface="Calibri Light" panose="020F0302020204030204" pitchFamily="34" charset="0"/>
              </a:rPr>
              <a:t>En </a:t>
            </a:r>
            <a:r>
              <a:rPr lang="es-CL" sz="2400" dirty="0">
                <a:latin typeface="Calibri Light" panose="020F0302020204030204" pitchFamily="34" charset="0"/>
              </a:rPr>
              <a:t>general, son enfermedades hereditarias </a:t>
            </a:r>
            <a:r>
              <a:rPr lang="es-CL" sz="2400" dirty="0" smtClean="0">
                <a:latin typeface="Calibri Light" panose="020F0302020204030204" pitchFamily="34" charset="0"/>
              </a:rPr>
              <a:t>que habitualmente </a:t>
            </a:r>
            <a:r>
              <a:rPr lang="es-CL" sz="2400" dirty="0">
                <a:latin typeface="Calibri Light" panose="020F0302020204030204" pitchFamily="34" charset="0"/>
              </a:rPr>
              <a:t>se inician en </a:t>
            </a:r>
            <a:r>
              <a:rPr lang="es-CL" sz="2400" dirty="0" smtClean="0">
                <a:latin typeface="Calibri Light" panose="020F0302020204030204" pitchFamily="34" charset="0"/>
              </a:rPr>
              <a:t>edad </a:t>
            </a:r>
            <a:r>
              <a:rPr lang="es-CL" sz="2400" dirty="0">
                <a:latin typeface="Calibri Light" panose="020F0302020204030204" pitchFamily="34" charset="0"/>
              </a:rPr>
              <a:t>pediátrica. </a:t>
            </a:r>
            <a:r>
              <a:rPr lang="es-CL" sz="2400" dirty="0" smtClean="0">
                <a:latin typeface="Calibri Light" panose="020F0302020204030204" pitchFamily="34" charset="0"/>
              </a:rPr>
              <a:t/>
            </a:r>
            <a:br>
              <a:rPr lang="es-CL" sz="2400" dirty="0" smtClean="0">
                <a:latin typeface="Calibri Light" panose="020F0302020204030204" pitchFamily="34" charset="0"/>
              </a:rPr>
            </a:br>
            <a:r>
              <a:rPr lang="es-CL" sz="2400" dirty="0">
                <a:latin typeface="Calibri Light" panose="020F0302020204030204" pitchFamily="34" charset="0"/>
              </a:rPr>
              <a:t/>
            </a:r>
            <a:br>
              <a:rPr lang="es-CL" sz="2400" dirty="0">
                <a:latin typeface="Calibri Light" panose="020F0302020204030204" pitchFamily="34" charset="0"/>
              </a:rPr>
            </a:br>
            <a:r>
              <a:rPr lang="es-CL" sz="2400" dirty="0">
                <a:latin typeface="Calibri Light" panose="020F0302020204030204" pitchFamily="34" charset="0"/>
              </a:rPr>
              <a:t>— Tienen carácter crónico, en muchas ocasiones progresivo, contando con una elevada </a:t>
            </a:r>
            <a:r>
              <a:rPr lang="es-CL" sz="2400" dirty="0" err="1">
                <a:latin typeface="Calibri Light" panose="020F0302020204030204" pitchFamily="34" charset="0"/>
              </a:rPr>
              <a:t>morbi</a:t>
            </a:r>
            <a:r>
              <a:rPr lang="es-CL" sz="2400" dirty="0">
                <a:latin typeface="Calibri Light" panose="020F0302020204030204" pitchFamily="34" charset="0"/>
              </a:rPr>
              <a:t>-mortalidad y alto grado de discapacidad</a:t>
            </a:r>
            <a:r>
              <a:rPr lang="es-CL" sz="2400" dirty="0" smtClean="0">
                <a:latin typeface="Calibri Light" panose="020F0302020204030204" pitchFamily="34" charset="0"/>
              </a:rPr>
              <a:t>. </a:t>
            </a:r>
            <a:br>
              <a:rPr lang="es-CL" sz="2400" dirty="0" smtClean="0">
                <a:latin typeface="Calibri Light" panose="020F0302020204030204" pitchFamily="34" charset="0"/>
              </a:rPr>
            </a:br>
            <a:r>
              <a:rPr lang="es-CL" sz="2400" dirty="0">
                <a:latin typeface="Calibri Light" panose="020F0302020204030204" pitchFamily="34" charset="0"/>
              </a:rPr>
              <a:t/>
            </a:r>
            <a:br>
              <a:rPr lang="es-CL" sz="2400" dirty="0">
                <a:latin typeface="Calibri Light" panose="020F0302020204030204" pitchFamily="34" charset="0"/>
              </a:rPr>
            </a:br>
            <a:r>
              <a:rPr lang="es-CL" sz="2400" dirty="0">
                <a:latin typeface="Calibri Light" panose="020F0302020204030204" pitchFamily="34" charset="0"/>
              </a:rPr>
              <a:t>— Son de gran complejidad etiológica, diagnóstica y </a:t>
            </a:r>
            <a:r>
              <a:rPr lang="es-CL" sz="2400" dirty="0" smtClean="0">
                <a:latin typeface="Calibri Light" panose="020F0302020204030204" pitchFamily="34" charset="0"/>
              </a:rPr>
              <a:t>pronóstico. </a:t>
            </a:r>
            <a:br>
              <a:rPr lang="es-CL" sz="2400" dirty="0" smtClean="0">
                <a:latin typeface="Calibri Light" panose="020F0302020204030204" pitchFamily="34" charset="0"/>
              </a:rPr>
            </a:br>
            <a:r>
              <a:rPr lang="es-CL" sz="2400" dirty="0">
                <a:latin typeface="Calibri Light" panose="020F0302020204030204" pitchFamily="34" charset="0"/>
              </a:rPr>
              <a:t/>
            </a:r>
            <a:br>
              <a:rPr lang="es-CL" sz="2400" dirty="0">
                <a:latin typeface="Calibri Light" panose="020F0302020204030204" pitchFamily="34" charset="0"/>
              </a:rPr>
            </a:br>
            <a:r>
              <a:rPr lang="es-CL" sz="2400" dirty="0">
                <a:latin typeface="Calibri Light" panose="020F0302020204030204" pitchFamily="34" charset="0"/>
              </a:rPr>
              <a:t>— Requieren un manejo y seguimiento </a:t>
            </a:r>
            <a:r>
              <a:rPr lang="es-CL" sz="2400" dirty="0" smtClean="0">
                <a:latin typeface="Calibri Light" panose="020F0302020204030204" pitchFamily="34" charset="0"/>
              </a:rPr>
              <a:t>multidisciplinario.</a:t>
            </a:r>
            <a:endParaRPr sz="4400" dirty="0">
              <a:latin typeface="Calibri Light" panose="020F0302020204030204" pitchFamily="34" charset="0"/>
            </a:endParaRPr>
          </a:p>
        </p:txBody>
      </p:sp>
      <p:pic>
        <p:nvPicPr>
          <p:cNvPr id="6" name="5 Imagen"/>
          <p:cNvPicPr/>
          <p:nvPr/>
        </p:nvPicPr>
        <p:blipFill>
          <a:blip r:embed="rId3"/>
          <a:srcRect/>
          <a:stretch>
            <a:fillRect/>
          </a:stretch>
        </p:blipFill>
        <p:spPr>
          <a:xfrm>
            <a:off x="6300192" y="32828"/>
            <a:ext cx="2736305" cy="1326748"/>
          </a:xfrm>
          <a:prstGeom prst="rect">
            <a:avLst/>
          </a:prstGeom>
        </p:spPr>
      </p:pic>
      <p:sp>
        <p:nvSpPr>
          <p:cNvPr id="3" name="Rectángulo 2"/>
          <p:cNvSpPr/>
          <p:nvPr/>
        </p:nvSpPr>
        <p:spPr>
          <a:xfrm>
            <a:off x="899592" y="1052736"/>
            <a:ext cx="4968552" cy="984885"/>
          </a:xfrm>
          <a:prstGeom prst="rect">
            <a:avLst/>
          </a:prstGeom>
        </p:spPr>
        <p:txBody>
          <a:bodyPr wrap="square">
            <a:spAutoFit/>
          </a:bodyPr>
          <a:lstStyle/>
          <a:p>
            <a:r>
              <a:rPr lang="es-CL" sz="4000" dirty="0">
                <a:latin typeface="Calibri Light"/>
              </a:rPr>
              <a:t>Enfermedad Rara</a:t>
            </a:r>
            <a:r>
              <a:rPr lang="es-CL" dirty="0">
                <a:latin typeface="Calibri Light"/>
              </a:rPr>
              <a:t/>
            </a:r>
            <a:br>
              <a:rPr lang="es-CL" dirty="0">
                <a:latin typeface="Calibri Light"/>
              </a:rPr>
            </a:br>
            <a:endParaRPr lang="es-CL" dirty="0"/>
          </a:p>
        </p:txBody>
      </p:sp>
    </p:spTree>
    <p:extLst>
      <p:ext uri="{BB962C8B-B14F-4D97-AF65-F5344CB8AC3E}">
        <p14:creationId xmlns:p14="http://schemas.microsoft.com/office/powerpoint/2010/main" val="428385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683568" y="1916832"/>
            <a:ext cx="7776864" cy="3384376"/>
          </a:xfrm>
          <a:prstGeom prst="rect">
            <a:avLst/>
          </a:prstGeom>
          <a:noFill/>
          <a:ln>
            <a:noFill/>
          </a:ln>
        </p:spPr>
        <p:txBody>
          <a:bodyPr wrap="square" anchor="b"/>
          <a:lstStyle/>
          <a:p>
            <a:r>
              <a:rPr lang="es-CL" sz="2800" dirty="0"/>
              <a:t/>
            </a:r>
            <a:br>
              <a:rPr lang="es-CL" sz="2800" dirty="0"/>
            </a:br>
            <a:r>
              <a:rPr lang="es-CL" sz="2800" dirty="0"/>
              <a:t> </a:t>
            </a:r>
            <a:r>
              <a:rPr lang="es-CL" sz="2800" dirty="0" smtClean="0"/>
              <a:t>  </a:t>
            </a:r>
            <a:r>
              <a:rPr lang="es-CL" sz="2400" dirty="0" smtClean="0">
                <a:latin typeface="Calibri Light" panose="020F0302020204030204" pitchFamily="34" charset="0"/>
              </a:rPr>
              <a:t>Se </a:t>
            </a:r>
            <a:r>
              <a:rPr lang="es-CL" sz="2400" dirty="0">
                <a:latin typeface="Calibri Light" panose="020F0302020204030204" pitchFamily="34" charset="0"/>
              </a:rPr>
              <a:t>han identificado alrededor de </a:t>
            </a:r>
            <a:r>
              <a:rPr lang="es-CL" sz="2400" dirty="0" smtClean="0">
                <a:latin typeface="Calibri Light" panose="020F0302020204030204" pitchFamily="34" charset="0"/>
              </a:rPr>
              <a:t>7.000.- ER,</a:t>
            </a:r>
            <a:br>
              <a:rPr lang="es-CL" sz="2400" dirty="0" smtClean="0">
                <a:latin typeface="Calibri Light" panose="020F0302020204030204" pitchFamily="34" charset="0"/>
              </a:rPr>
            </a:br>
            <a:r>
              <a:rPr lang="es-CL" sz="2400" dirty="0" smtClean="0">
                <a:latin typeface="Calibri Light" panose="020F0302020204030204" pitchFamily="34" charset="0"/>
              </a:rPr>
              <a:t>siendo </a:t>
            </a:r>
            <a:r>
              <a:rPr lang="es-CL" sz="2400" dirty="0">
                <a:latin typeface="Calibri Light" panose="020F0302020204030204" pitchFamily="34" charset="0"/>
              </a:rPr>
              <a:t>de origen genético el 80%, </a:t>
            </a:r>
            <a:r>
              <a:rPr lang="es-CL" sz="2400" dirty="0" smtClean="0">
                <a:latin typeface="Calibri Light" panose="020F0302020204030204" pitchFamily="34" charset="0"/>
              </a:rPr>
              <a:t>pero también</a:t>
            </a:r>
            <a:r>
              <a:rPr lang="es-CL" sz="2400" dirty="0">
                <a:latin typeface="Calibri Light" panose="020F0302020204030204" pitchFamily="34" charset="0"/>
              </a:rPr>
              <a:t/>
            </a:r>
            <a:br>
              <a:rPr lang="es-CL" sz="2400" dirty="0">
                <a:latin typeface="Calibri Light" panose="020F0302020204030204" pitchFamily="34" charset="0"/>
              </a:rPr>
            </a:br>
            <a:r>
              <a:rPr lang="es-CL" sz="2400" dirty="0" smtClean="0">
                <a:latin typeface="Calibri Light" panose="020F0302020204030204" pitchFamily="34" charset="0"/>
              </a:rPr>
              <a:t>las </a:t>
            </a:r>
            <a:r>
              <a:rPr lang="es-CL" sz="2400" dirty="0">
                <a:latin typeface="Calibri Light" panose="020F0302020204030204" pitchFamily="34" charset="0"/>
              </a:rPr>
              <a:t>hay infecciosas, parasitarias</a:t>
            </a:r>
            <a:r>
              <a:rPr lang="es-CL" sz="2400" dirty="0" smtClean="0">
                <a:latin typeface="Calibri Light" panose="020F0302020204030204" pitchFamily="34" charset="0"/>
              </a:rPr>
              <a:t>, autoinmunes</a:t>
            </a:r>
            <a:r>
              <a:rPr lang="es-CL" sz="2400" dirty="0">
                <a:latin typeface="Calibri Light" panose="020F0302020204030204" pitchFamily="34" charset="0"/>
              </a:rPr>
              <a:t/>
            </a:r>
            <a:br>
              <a:rPr lang="es-CL" sz="2400" dirty="0">
                <a:latin typeface="Calibri Light" panose="020F0302020204030204" pitchFamily="34" charset="0"/>
              </a:rPr>
            </a:br>
            <a:r>
              <a:rPr lang="es-CL" sz="2400" dirty="0" smtClean="0">
                <a:latin typeface="Calibri Light" panose="020F0302020204030204" pitchFamily="34" charset="0"/>
              </a:rPr>
              <a:t>e </a:t>
            </a:r>
            <a:r>
              <a:rPr lang="es-CL" sz="2400" dirty="0">
                <a:latin typeface="Calibri Light" panose="020F0302020204030204" pitchFamily="34" charset="0"/>
              </a:rPr>
              <a:t>intoxicaciones raras. </a:t>
            </a:r>
            <a:r>
              <a:rPr lang="es-CL" sz="2400" dirty="0" smtClean="0">
                <a:latin typeface="Calibri Light" panose="020F0302020204030204" pitchFamily="34" charset="0"/>
              </a:rPr>
              <a:t/>
            </a:r>
            <a:br>
              <a:rPr lang="es-CL" sz="2400" dirty="0" smtClean="0">
                <a:latin typeface="Calibri Light" panose="020F0302020204030204" pitchFamily="34" charset="0"/>
              </a:rPr>
            </a:br>
            <a:r>
              <a:rPr lang="es-CL" sz="2400" dirty="0" smtClean="0">
                <a:latin typeface="Calibri Light" panose="020F0302020204030204" pitchFamily="34" charset="0"/>
              </a:rPr>
              <a:t/>
            </a:r>
            <a:br>
              <a:rPr lang="es-CL" sz="2400" dirty="0" smtClean="0">
                <a:latin typeface="Calibri Light" panose="020F0302020204030204" pitchFamily="34" charset="0"/>
              </a:rPr>
            </a:br>
            <a:r>
              <a:rPr lang="es-CL" sz="2400" dirty="0" smtClean="0">
                <a:latin typeface="Calibri Light" panose="020F0302020204030204" pitchFamily="34" charset="0"/>
              </a:rPr>
              <a:t>Cada semana </a:t>
            </a:r>
            <a:r>
              <a:rPr lang="es-CL" sz="2400" dirty="0">
                <a:latin typeface="Calibri Light" panose="020F0302020204030204" pitchFamily="34" charset="0"/>
              </a:rPr>
              <a:t>aparecen en la literatura médica </a:t>
            </a:r>
            <a:r>
              <a:rPr lang="es-CL" sz="2400" dirty="0" smtClean="0">
                <a:latin typeface="Calibri Light" panose="020F0302020204030204" pitchFamily="34" charset="0"/>
              </a:rPr>
              <a:t>unas 5 ER nuevas.</a:t>
            </a:r>
            <a:br>
              <a:rPr lang="es-CL" sz="2400" dirty="0" smtClean="0">
                <a:latin typeface="Calibri Light" panose="020F0302020204030204" pitchFamily="34" charset="0"/>
              </a:rPr>
            </a:br>
            <a:endParaRPr dirty="0">
              <a:latin typeface="Calibri Light"/>
            </a:endParaRPr>
          </a:p>
        </p:txBody>
      </p:sp>
      <p:pic>
        <p:nvPicPr>
          <p:cNvPr id="6" name="5 Imagen"/>
          <p:cNvPicPr/>
          <p:nvPr/>
        </p:nvPicPr>
        <p:blipFill>
          <a:blip r:embed="rId3"/>
          <a:srcRect/>
          <a:stretch>
            <a:fillRect/>
          </a:stretch>
        </p:blipFill>
        <p:spPr>
          <a:xfrm>
            <a:off x="6300192" y="32828"/>
            <a:ext cx="2736305" cy="1326748"/>
          </a:xfrm>
          <a:prstGeom prst="rect">
            <a:avLst/>
          </a:prstGeom>
        </p:spPr>
      </p:pic>
      <p:sp>
        <p:nvSpPr>
          <p:cNvPr id="3" name="CuadroTexto 2"/>
          <p:cNvSpPr txBox="1"/>
          <p:nvPr/>
        </p:nvSpPr>
        <p:spPr>
          <a:xfrm>
            <a:off x="611560" y="1005633"/>
            <a:ext cx="5472608" cy="707886"/>
          </a:xfrm>
          <a:prstGeom prst="rect">
            <a:avLst/>
          </a:prstGeom>
          <a:noFill/>
        </p:spPr>
        <p:txBody>
          <a:bodyPr wrap="square" rtlCol="0">
            <a:spAutoFit/>
          </a:bodyPr>
          <a:lstStyle/>
          <a:p>
            <a:r>
              <a:rPr lang="es-CL" sz="4000" dirty="0" smtClean="0">
                <a:latin typeface="Calibri Light" panose="020F0302020204030204" pitchFamily="34" charset="0"/>
              </a:rPr>
              <a:t>Algunos Números</a:t>
            </a:r>
            <a:endParaRPr lang="es-CL" sz="4000" dirty="0">
              <a:latin typeface="Calibri Light" panose="020F0302020204030204" pitchFamily="34" charset="0"/>
            </a:endParaRPr>
          </a:p>
        </p:txBody>
      </p:sp>
    </p:spTree>
    <p:extLst>
      <p:ext uri="{BB962C8B-B14F-4D97-AF65-F5344CB8AC3E}">
        <p14:creationId xmlns:p14="http://schemas.microsoft.com/office/powerpoint/2010/main" val="183923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1890</TotalTime>
  <Words>1693</Words>
  <Application>Microsoft Office PowerPoint</Application>
  <PresentationFormat>Presentación en pantalla (4:3)</PresentationFormat>
  <Paragraphs>169</Paragraphs>
  <Slides>26</Slides>
  <Notes>8</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Retrospección</vt:lpstr>
      <vt:lpstr>Federación Chilena de Enfermedades Raras </vt:lpstr>
      <vt:lpstr>¿Quiénes Somos?</vt:lpstr>
      <vt:lpstr>Algo de historia…</vt:lpstr>
      <vt:lpstr>Presentación de PowerPoint</vt:lpstr>
      <vt:lpstr>Presentación de PowerPoint</vt:lpstr>
      <vt:lpstr>Presentación de PowerPoint</vt:lpstr>
      <vt:lpstr>Que  es una Enfermedad Rara </vt:lpstr>
      <vt:lpstr> — En general, son enfermedades hereditarias que habitualmente se inician en edad pediátrica.   — Tienen carácter crónico, en muchas ocasiones progresivo, contando con una elevada morbi-mortalidad y alto grado de discapacidad.   — Son de gran complejidad etiológica, diagnóstica y pronóstico.   — Requieren un manejo y seguimiento multidisciplinario.</vt:lpstr>
      <vt:lpstr>    Se han identificado alrededor de 7.000.- ER, siendo de origen genético el 80%, pero también las hay infecciosas, parasitarias, autoinmunes e intoxicaciones raras.   Cada semana aparecen en la literatura médica unas 5 ER nuevas. </vt:lpstr>
      <vt:lpstr>El 60% de las ER son graves e invalidantes y tienen un debut precoz, dos tercios debutan antes de los 2 años.  Producen dolores crónicos en 1 de cada 5 enfermo. En un 50% de los pacientes, hay discapacidad por déficit motor, sensorial o intelectual con reducción de la autonomía en 1 de cada 3 casos.   Las ER afectan al pronóstico vital: un 35% de los afectados mueren antes del primer año de vida, 10% entre los 1 y 5 años, 12% entre los 5 y 15 años, un 50% de las ER no debutan hasta la edad adulta.</vt:lpstr>
      <vt:lpstr>Listado de Enfermedades Raras</vt:lpstr>
      <vt:lpstr>Listado de Enfermedades Raras</vt:lpstr>
      <vt:lpstr>Clasificación  Enfermedades Raras </vt:lpstr>
      <vt:lpstr>Clasificación  Enfermedades Raras </vt:lpstr>
      <vt:lpstr>Presentación de PowerPoint</vt:lpstr>
      <vt:lpstr>Las Enfermedades  Raras y los Medicamentos</vt:lpstr>
      <vt:lpstr>Las ER, los Medicamentos y Ley Ricarte  Soto</vt:lpstr>
      <vt:lpstr>Ley Ricarte Soto</vt:lpstr>
      <vt:lpstr>Las ER fueron excluidas de la  Ley Ricarte Soto : Los motivos</vt:lpstr>
      <vt:lpstr> Exclusión de las ER de Ley Ricarte Soto</vt:lpstr>
      <vt:lpstr> Exclusión de las ER de Ley Ricarte Soto</vt:lpstr>
      <vt:lpstr> Exclusión de las ER de Ley Ricarte Soto</vt:lpstr>
      <vt:lpstr> CONCLUSION</vt:lpstr>
      <vt:lpstr> CONCLUSION</vt:lpstr>
      <vt:lpstr> CONCLUSION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Federación Chilena de Enfermedades Raras</dc:title>
  <dc:creator>Mariana Marchant Beltrán</dc:creator>
  <cp:lastModifiedBy>Victor Rodriguez Rivera</cp:lastModifiedBy>
  <cp:revision>71</cp:revision>
  <dcterms:modified xsi:type="dcterms:W3CDTF">2016-06-13T18:40:17Z</dcterms:modified>
</cp:coreProperties>
</file>