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3"/>
  </p:notesMasterIdLst>
  <p:handoutMasterIdLst>
    <p:handoutMasterId r:id="rId54"/>
  </p:handoutMasterIdLst>
  <p:sldIdLst>
    <p:sldId id="257" r:id="rId2"/>
    <p:sldId id="460" r:id="rId3"/>
    <p:sldId id="2115" r:id="rId4"/>
    <p:sldId id="2116" r:id="rId5"/>
    <p:sldId id="2117" r:id="rId6"/>
    <p:sldId id="2098" r:id="rId7"/>
    <p:sldId id="2104" r:id="rId8"/>
    <p:sldId id="2112" r:id="rId9"/>
    <p:sldId id="2100" r:id="rId10"/>
    <p:sldId id="2101" r:id="rId11"/>
    <p:sldId id="2114" r:id="rId12"/>
    <p:sldId id="548" r:id="rId13"/>
    <p:sldId id="2105" r:id="rId14"/>
    <p:sldId id="2106" r:id="rId15"/>
    <p:sldId id="2107" r:id="rId16"/>
    <p:sldId id="2113" r:id="rId17"/>
    <p:sldId id="2108" r:id="rId18"/>
    <p:sldId id="2109" r:id="rId19"/>
    <p:sldId id="2110" r:id="rId20"/>
    <p:sldId id="2111" r:id="rId21"/>
    <p:sldId id="547" r:id="rId22"/>
    <p:sldId id="2063" r:id="rId23"/>
    <p:sldId id="2065" r:id="rId24"/>
    <p:sldId id="2066" r:id="rId25"/>
    <p:sldId id="2067" r:id="rId26"/>
    <p:sldId id="2068" r:id="rId27"/>
    <p:sldId id="2069" r:id="rId28"/>
    <p:sldId id="2070" r:id="rId29"/>
    <p:sldId id="2071" r:id="rId30"/>
    <p:sldId id="2072" r:id="rId31"/>
    <p:sldId id="2073" r:id="rId32"/>
    <p:sldId id="2079" r:id="rId33"/>
    <p:sldId id="2078" r:id="rId34"/>
    <p:sldId id="2077" r:id="rId35"/>
    <p:sldId id="2076" r:id="rId36"/>
    <p:sldId id="2075" r:id="rId37"/>
    <p:sldId id="2074" r:id="rId38"/>
    <p:sldId id="2087" r:id="rId39"/>
    <p:sldId id="2086" r:id="rId40"/>
    <p:sldId id="2085" r:id="rId41"/>
    <p:sldId id="2084" r:id="rId42"/>
    <p:sldId id="2083" r:id="rId43"/>
    <p:sldId id="2082" r:id="rId44"/>
    <p:sldId id="2081" r:id="rId45"/>
    <p:sldId id="2080" r:id="rId46"/>
    <p:sldId id="2088" r:id="rId47"/>
    <p:sldId id="2091" r:id="rId48"/>
    <p:sldId id="2090" r:id="rId49"/>
    <p:sldId id="2089" r:id="rId50"/>
    <p:sldId id="2093" r:id="rId51"/>
    <p:sldId id="2092" r:id="rId52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fredo Antonio Del Rio Rodriguez" initials="AADRR" lastIdx="0" clrIdx="0">
    <p:extLst>
      <p:ext uri="{19B8F6BF-5375-455C-9EA6-DF929625EA0E}">
        <p15:presenceInfo xmlns:p15="http://schemas.microsoft.com/office/powerpoint/2012/main" userId="S-1-5-21-3817787726-4103458866-2903945651-62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3C1"/>
    <a:srgbClr val="3C659F"/>
    <a:srgbClr val="FFF8BD"/>
    <a:srgbClr val="FFFF99"/>
    <a:srgbClr val="FFFFCC"/>
    <a:srgbClr val="FF9900"/>
    <a:srgbClr val="3AAA35"/>
    <a:srgbClr val="36A9E1"/>
    <a:srgbClr val="E94E1B"/>
    <a:srgbClr val="629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4707" autoAdjust="0"/>
  </p:normalViewPr>
  <p:slideViewPr>
    <p:cSldViewPr snapToGrid="0">
      <p:cViewPr varScale="1">
        <p:scale>
          <a:sx n="67" d="100"/>
          <a:sy n="67" d="100"/>
        </p:scale>
        <p:origin x="15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belquintana\AppData\Local\Microsoft\Windows\INetCache\Content.Outlook\LQ3ZHVS0\4-Division%20de%20Inversiones%202019%20Mayo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nsal\Downloads\EPH%20Hospital%20Zona%20Norte\FINAL\01.Modulo%20E&amp;E%20HZN%2006.07.2017%20(FINAL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'Consolidado Servicios de Salud'!$K$75</c:f>
              <c:strCache>
                <c:ptCount val="1"/>
                <c:pt idx="0">
                  <c:v>% Ejecución 2014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Salud'!$K$76:$K$87</c:f>
              <c:numCache>
                <c:formatCode>0%</c:formatCode>
                <c:ptCount val="12"/>
                <c:pt idx="0">
                  <c:v>0</c:v>
                </c:pt>
                <c:pt idx="1">
                  <c:v>3.47053471280118E-2</c:v>
                </c:pt>
                <c:pt idx="2">
                  <c:v>0.12227319707351127</c:v>
                </c:pt>
                <c:pt idx="3">
                  <c:v>0.15399900694475402</c:v>
                </c:pt>
                <c:pt idx="4">
                  <c:v>0.19705141317510574</c:v>
                </c:pt>
                <c:pt idx="5">
                  <c:v>0.24046491436393186</c:v>
                </c:pt>
                <c:pt idx="6">
                  <c:v>0.2768079625311316</c:v>
                </c:pt>
                <c:pt idx="7">
                  <c:v>0.31612212303843895</c:v>
                </c:pt>
                <c:pt idx="8">
                  <c:v>0.36768812169103732</c:v>
                </c:pt>
                <c:pt idx="9">
                  <c:v>0.40846496527128989</c:v>
                </c:pt>
                <c:pt idx="10">
                  <c:v>0.46280658877231462</c:v>
                </c:pt>
                <c:pt idx="11">
                  <c:v>0.95072247887205041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19-4CEE-83A4-D8450F6F0E95}"/>
            </c:ext>
          </c:extLst>
        </c:ser>
        <c:ser>
          <c:idx val="1"/>
          <c:order val="1"/>
          <c:tx>
            <c:strRef>
              <c:f>'Consolidado Servicios de Salud'!$L$75</c:f>
              <c:strCache>
                <c:ptCount val="1"/>
                <c:pt idx="0">
                  <c:v>% Ejecución 2015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Salud'!$L$76:$L$87</c:f>
              <c:numCache>
                <c:formatCode>0%</c:formatCode>
                <c:ptCount val="12"/>
                <c:pt idx="0">
                  <c:v>0</c:v>
                </c:pt>
                <c:pt idx="1">
                  <c:v>8.4599954463700916E-3</c:v>
                </c:pt>
                <c:pt idx="2">
                  <c:v>3.2541822270815972E-2</c:v>
                </c:pt>
                <c:pt idx="3">
                  <c:v>5.8732425533778242E-2</c:v>
                </c:pt>
                <c:pt idx="4">
                  <c:v>7.2554969671176209E-2</c:v>
                </c:pt>
                <c:pt idx="5">
                  <c:v>0.10441650639727591</c:v>
                </c:pt>
                <c:pt idx="6">
                  <c:v>0.12810892734622231</c:v>
                </c:pt>
                <c:pt idx="7">
                  <c:v>0.16965312371207497</c:v>
                </c:pt>
                <c:pt idx="8">
                  <c:v>0.21440153593379738</c:v>
                </c:pt>
                <c:pt idx="9">
                  <c:v>0.25163091629163242</c:v>
                </c:pt>
                <c:pt idx="10">
                  <c:v>0.38153545006991418</c:v>
                </c:pt>
                <c:pt idx="11">
                  <c:v>0.90883295382527673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19-4CEE-83A4-D8450F6F0E95}"/>
            </c:ext>
          </c:extLst>
        </c:ser>
        <c:ser>
          <c:idx val="2"/>
          <c:order val="2"/>
          <c:tx>
            <c:strRef>
              <c:f>'Consolidado Servicios de Salud'!$M$75</c:f>
              <c:strCache>
                <c:ptCount val="1"/>
                <c:pt idx="0">
                  <c:v>% Ejecución 2016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Salud'!$M$76:$M$87</c:f>
              <c:numCache>
                <c:formatCode>0%</c:formatCode>
                <c:ptCount val="12"/>
                <c:pt idx="0">
                  <c:v>0</c:v>
                </c:pt>
                <c:pt idx="1">
                  <c:v>4.7038034264263251E-3</c:v>
                </c:pt>
                <c:pt idx="2">
                  <c:v>3.5391718130555166E-2</c:v>
                </c:pt>
                <c:pt idx="3">
                  <c:v>8.1912703023232267E-2</c:v>
                </c:pt>
                <c:pt idx="4">
                  <c:v>0.12479998184100109</c:v>
                </c:pt>
                <c:pt idx="5">
                  <c:v>0.1686171540670533</c:v>
                </c:pt>
                <c:pt idx="6">
                  <c:v>0.20922764394220617</c:v>
                </c:pt>
                <c:pt idx="7">
                  <c:v>0.26667893805210185</c:v>
                </c:pt>
                <c:pt idx="8">
                  <c:v>0.31160726022488233</c:v>
                </c:pt>
                <c:pt idx="9">
                  <c:v>0.38148824244995427</c:v>
                </c:pt>
                <c:pt idx="10">
                  <c:v>0.45378522524390108</c:v>
                </c:pt>
                <c:pt idx="11">
                  <c:v>0.82470366927841798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19-4CEE-83A4-D8450F6F0E95}"/>
            </c:ext>
          </c:extLst>
        </c:ser>
        <c:ser>
          <c:idx val="3"/>
          <c:order val="3"/>
          <c:tx>
            <c:strRef>
              <c:f>'Consolidado Servicios de Salud'!$N$75</c:f>
              <c:strCache>
                <c:ptCount val="1"/>
                <c:pt idx="0">
                  <c:v>% Ejecución 2017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Salud'!$N$76:$N$87</c:f>
              <c:numCache>
                <c:formatCode>0%</c:formatCode>
                <c:ptCount val="12"/>
                <c:pt idx="0">
                  <c:v>0</c:v>
                </c:pt>
                <c:pt idx="1">
                  <c:v>2.1835271083762216E-2</c:v>
                </c:pt>
                <c:pt idx="2">
                  <c:v>8.1137213158826105E-2</c:v>
                </c:pt>
                <c:pt idx="3">
                  <c:v>0.13491841798400803</c:v>
                </c:pt>
                <c:pt idx="4">
                  <c:v>0.1831007100522028</c:v>
                </c:pt>
                <c:pt idx="5">
                  <c:v>0.26619457244756528</c:v>
                </c:pt>
                <c:pt idx="6">
                  <c:v>0.36007404973660423</c:v>
                </c:pt>
                <c:pt idx="7">
                  <c:v>0.43413802360232512</c:v>
                </c:pt>
                <c:pt idx="8">
                  <c:v>0.4988639930301369</c:v>
                </c:pt>
                <c:pt idx="9">
                  <c:v>0.57291624268503016</c:v>
                </c:pt>
                <c:pt idx="10">
                  <c:v>0.62712617440353025</c:v>
                </c:pt>
                <c:pt idx="11">
                  <c:v>0.90686230457912698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19-4CEE-83A4-D8450F6F0E95}"/>
            </c:ext>
          </c:extLst>
        </c:ser>
        <c:ser>
          <c:idx val="4"/>
          <c:order val="4"/>
          <c:tx>
            <c:strRef>
              <c:f>'Consolidado Servicios de Salud'!$O$75</c:f>
              <c:strCache>
                <c:ptCount val="1"/>
                <c:pt idx="0">
                  <c:v>% Ejecución 2018 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Salud'!$O$76:$O$87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2.0705598496142921E-2</c:v>
                </c:pt>
                <c:pt idx="3">
                  <c:v>9.7095844694459199E-2</c:v>
                </c:pt>
                <c:pt idx="4">
                  <c:v>0.14671234118967871</c:v>
                </c:pt>
                <c:pt idx="5">
                  <c:v>0.19420708291851996</c:v>
                </c:pt>
                <c:pt idx="6">
                  <c:v>0.27744494297625122</c:v>
                </c:pt>
                <c:pt idx="7">
                  <c:v>0.3275696951127951</c:v>
                </c:pt>
                <c:pt idx="8">
                  <c:v>0.37592000707562528</c:v>
                </c:pt>
                <c:pt idx="9">
                  <c:v>0.44570070928150729</c:v>
                </c:pt>
                <c:pt idx="10">
                  <c:v>0.51518329998210455</c:v>
                </c:pt>
                <c:pt idx="11">
                  <c:v>0.86333644327512027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E19-4CEE-83A4-D8450F6F0E95}"/>
            </c:ext>
          </c:extLst>
        </c:ser>
        <c:ser>
          <c:idx val="6"/>
          <c:order val="6"/>
          <c:tx>
            <c:strRef>
              <c:f>'Consolidado Servicios de Salud'!$Q$75</c:f>
              <c:strCache>
                <c:ptCount val="1"/>
                <c:pt idx="0">
                  <c:v>% Ejecución 2019</c:v>
                </c:pt>
              </c:strCache>
            </c:strRef>
          </c:tx>
          <c:spPr>
            <a:ln w="57150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57150" cap="rnd" cmpd="sng" algn="ctr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13-446D-B744-4C7E8A3EB820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7150" cap="rnd" cmpd="sng" algn="ctr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613-446D-B744-4C7E8A3EB820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57150" cap="rnd" cmpd="sng" algn="ctr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13-446D-B744-4C7E8A3EB820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57150" cap="rnd" cmpd="sng" algn="ctr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613-446D-B744-4C7E8A3EB820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'Consolidado Servicios de Salud'!$C$76:$C$87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'Consolidado Servicios de Salud'!$Q$76:$Q$87</c:f>
              <c:numCache>
                <c:formatCode>0%</c:formatCode>
                <c:ptCount val="12"/>
                <c:pt idx="0">
                  <c:v>6.4556060950503938E-2</c:v>
                </c:pt>
                <c:pt idx="1">
                  <c:v>8.0164642108308773E-2</c:v>
                </c:pt>
                <c:pt idx="2">
                  <c:v>0.14102042792063202</c:v>
                </c:pt>
                <c:pt idx="3">
                  <c:v>0.16605188742194504</c:v>
                </c:pt>
                <c:pt idx="4">
                  <c:v>0.27280090127217488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E19-4CEE-83A4-D8450F6F0E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4606208"/>
        <c:axId val="44607744"/>
        <c:extLst>
          <c:ext xmlns:c15="http://schemas.microsoft.com/office/drawing/2012/chart" uri="{02D57815-91ED-43cb-92C2-25804820EDAC}">
            <c15:filteredLine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'Consolidado Servicios de Salud'!$P$75</c15:sqref>
                        </c15:formulaRef>
                      </c:ext>
                    </c:extLst>
                    <c:strCache>
                      <c:ptCount val="1"/>
                      <c:pt idx="0">
                        <c:v>% Ejecución 2018  con anticipo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6"/>
                    </a:solidFill>
                    <a:ln w="9525" cap="flat" cmpd="sng" algn="ctr">
                      <a:solidFill>
                        <a:schemeClr val="accent6"/>
                      </a:solidFill>
                      <a:round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'Consolidado Servicios de Salud'!$C$76:$C$87</c15:sqref>
                        </c15:formulaRef>
                      </c:ext>
                    </c:extLst>
                    <c:strCache>
                      <c:ptCount val="12"/>
                      <c:pt idx="0">
                        <c:v>Enero</c:v>
                      </c:pt>
                      <c:pt idx="1">
                        <c:v>Febrero</c:v>
                      </c:pt>
                      <c:pt idx="2">
                        <c:v>Marzo</c:v>
                      </c:pt>
                      <c:pt idx="3">
                        <c:v>Abril</c:v>
                      </c:pt>
                      <c:pt idx="4">
                        <c:v>Mayo</c:v>
                      </c:pt>
                      <c:pt idx="5">
                        <c:v>Junio</c:v>
                      </c:pt>
                      <c:pt idx="6">
                        <c:v>Julio</c:v>
                      </c:pt>
                      <c:pt idx="7">
                        <c:v>Agosto</c:v>
                      </c:pt>
                      <c:pt idx="8">
                        <c:v>Septiembre</c:v>
                      </c:pt>
                      <c:pt idx="9">
                        <c:v>Octubre</c:v>
                      </c:pt>
                      <c:pt idx="10">
                        <c:v>Noviembre</c:v>
                      </c:pt>
                      <c:pt idx="11">
                        <c:v>Diciembre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'Consolidado Servicios de Salud'!$P$76:$P$87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4.0056816614666209E-2</c:v>
                      </c:pt>
                      <c:pt idx="3">
                        <c:v>0.13482917555433341</c:v>
                      </c:pt>
                      <c:pt idx="4">
                        <c:v>0.18836255304065602</c:v>
                      </c:pt>
                      <c:pt idx="5">
                        <c:v>0.23927163968967854</c:v>
                      </c:pt>
                      <c:pt idx="6">
                        <c:v>0.30300899600190206</c:v>
                      </c:pt>
                      <c:pt idx="7">
                        <c:v>0.39770899321042247</c:v>
                      </c:pt>
                      <c:pt idx="8">
                        <c:v>0.48</c:v>
                      </c:pt>
                      <c:pt idx="9">
                        <c:v>0.54556441862367944</c:v>
                      </c:pt>
                      <c:pt idx="10">
                        <c:v>0.65344677713462318</c:v>
                      </c:pt>
                      <c:pt idx="11">
                        <c:v>1.0021448088228608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AE19-4CEE-83A4-D8450F6F0E95}"/>
                  </c:ext>
                </c:extLst>
              </c15:ser>
            </c15:filteredLineSeries>
          </c:ext>
        </c:extLst>
      </c:lineChart>
      <c:catAx>
        <c:axId val="446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4607744"/>
        <c:crosses val="autoZero"/>
        <c:auto val="1"/>
        <c:lblAlgn val="ctr"/>
        <c:lblOffset val="100"/>
        <c:noMultiLvlLbl val="0"/>
      </c:catAx>
      <c:valAx>
        <c:axId val="446077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46062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55-4BBA-A40F-42DADEE671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55-4BBA-A40F-42DADEE671EB}"/>
              </c:ext>
            </c:extLst>
          </c:dPt>
          <c:dLbls>
            <c:dLbl>
              <c:idx val="0"/>
              <c:layout>
                <c:manualLayout>
                  <c:x val="0.1449478449269646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s-ES"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  <a:ea typeface="+mn-ea"/>
                        <a:cs typeface="+mn-cs"/>
                      </a:defRPr>
                    </a:pPr>
                    <a:r>
                      <a:rPr lang="en-US" sz="2400" dirty="0" err="1">
                        <a:latin typeface="Candara" panose="020E0502030303020204" pitchFamily="34" charset="0"/>
                      </a:rPr>
                      <a:t>Equipamiento</a:t>
                    </a:r>
                    <a:r>
                      <a:rPr lang="en-US" sz="2400" baseline="0" dirty="0">
                        <a:latin typeface="Candara" panose="020E0502030303020204" pitchFamily="34" charset="0"/>
                      </a:rPr>
                      <a:t> </a:t>
                    </a:r>
                  </a:p>
                  <a:p>
                    <a:pPr>
                      <a:defRPr lang="es-ES" sz="2400">
                        <a:latin typeface="Candara" panose="020E0502030303020204" pitchFamily="34" charset="0"/>
                      </a:defRPr>
                    </a:pPr>
                    <a:r>
                      <a:rPr lang="en-US" sz="2400" b="1" baseline="0" dirty="0">
                        <a:latin typeface="Candara" panose="020E0502030303020204" pitchFamily="34" charset="0"/>
                      </a:rPr>
                      <a:t>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37407825106272"/>
                      <c:h val="0.261765090706981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C55-4BBA-A40F-42DADEE671EB}"/>
                </c:ext>
              </c:extLst>
            </c:dLbl>
            <c:dLbl>
              <c:idx val="1"/>
              <c:layout>
                <c:manualLayout>
                  <c:x val="-0.11523275542206741"/>
                  <c:y val="-0.164796589599337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s-ES"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  <a:ea typeface="+mn-ea"/>
                        <a:cs typeface="+mn-cs"/>
                      </a:defRPr>
                    </a:pPr>
                    <a:r>
                      <a:rPr lang="en-US" sz="2400" dirty="0" err="1">
                        <a:latin typeface="Candara" panose="020E0502030303020204" pitchFamily="34" charset="0"/>
                      </a:rPr>
                      <a:t>Equipo</a:t>
                    </a:r>
                    <a:r>
                      <a:rPr lang="en-US" sz="2400" baseline="0" dirty="0">
                        <a:latin typeface="Candara" panose="020E0502030303020204" pitchFamily="34" charset="0"/>
                      </a:rPr>
                      <a:t> </a:t>
                    </a:r>
                  </a:p>
                  <a:p>
                    <a:pPr>
                      <a:defRPr lang="es-ES" sz="2400">
                        <a:latin typeface="Candara" panose="020E0502030303020204" pitchFamily="34" charset="0"/>
                      </a:defRPr>
                    </a:pPr>
                    <a:r>
                      <a:rPr lang="en-US" sz="2400" b="1" baseline="0" dirty="0">
                        <a:latin typeface="Candara" panose="020E0502030303020204" pitchFamily="34" charset="0"/>
                      </a:rPr>
                      <a:t>87%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ES"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17404965729429"/>
                      <c:h val="0.228130224712260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C55-4BBA-A40F-42DADEE67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Hoja1!$G$29:$G$30</c:f>
              <c:strCache>
                <c:ptCount val="2"/>
                <c:pt idx="0">
                  <c:v>Equipamiento</c:v>
                </c:pt>
                <c:pt idx="1">
                  <c:v>Equipo</c:v>
                </c:pt>
              </c:strCache>
            </c:strRef>
          </c:cat>
          <c:val>
            <c:numRef>
              <c:f>Hoja1!$H$29:$H$30</c:f>
              <c:numCache>
                <c:formatCode>_-* #,##0_-;\-* #,##0_-;_-* "-"??_-;_-@_-</c:formatCode>
                <c:ptCount val="2"/>
                <c:pt idx="0">
                  <c:v>3095356.6775000002</c:v>
                </c:pt>
                <c:pt idx="1">
                  <c:v>20699403.196947001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55-4BBA-A40F-42DADEE671E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C55-4BBA-A40F-42DADEE671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Hoja1!$G$29:$G$30</c:f>
              <c:strCache>
                <c:ptCount val="2"/>
                <c:pt idx="0">
                  <c:v>Equipamiento</c:v>
                </c:pt>
                <c:pt idx="1">
                  <c:v>Equipo</c:v>
                </c:pt>
              </c:strCache>
            </c:strRef>
          </c:cat>
          <c:val>
            <c:numRef>
              <c:f>Hoja1!$H$19</c:f>
              <c:numCache>
                <c:formatCode>_-"$"\ * #,##0_-;\-"$"\ * #,##0_-;_-"$"\ * "-"??_-;_-@_-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55-4BBA-A40F-42DADEE671E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301A1-4111-45B1-88FD-1B17376C0178}" type="datetimeFigureOut">
              <a:rPr lang="es-CL" smtClean="0"/>
              <a:t>01-07-2019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A3DB5-8275-435D-8DEC-3B347E949A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1438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1A335-EA4E-9B4F-B35A-EC9BED6CF752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B627-01A3-0248-9C5B-9D28DA560FE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87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742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2285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5A251-CA3D-44C8-A1AF-DC253C033B39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633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86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1200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5626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349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970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581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95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978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0642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249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4836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7075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4558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4302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937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44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8777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7207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023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005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6079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2282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4942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5607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599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7304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7306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1012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49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35574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50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329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3531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51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56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14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774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0601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295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627-01A3-0248-9C5B-9D28DA560FEF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71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422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446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723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1" y="2582492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1" y="3623724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5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0"/>
            <a:ext cx="15612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omplemento-Logo-Gobierno-160x14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0"/>
            <a:ext cx="203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2"/>
          <p:cNvSpPr>
            <a:spLocks noGrp="1"/>
          </p:cNvSpPr>
          <p:nvPr>
            <p:ph idx="1"/>
          </p:nvPr>
        </p:nvSpPr>
        <p:spPr>
          <a:xfrm>
            <a:off x="406402" y="2773690"/>
            <a:ext cx="8331200" cy="33751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  <a:lvl2pPr>
              <a:defRPr sz="1013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013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2"/>
          </p:nvPr>
        </p:nvSpPr>
        <p:spPr>
          <a:xfrm>
            <a:off x="406402" y="1066802"/>
            <a:ext cx="8331200" cy="747580"/>
          </a:xfrm>
          <a:prstGeom prst="rect">
            <a:avLst/>
          </a:prstGeo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50" b="1" i="0" spc="0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9" name="Marcador de contenido 12"/>
          <p:cNvSpPr>
            <a:spLocks noGrp="1"/>
          </p:cNvSpPr>
          <p:nvPr>
            <p:ph sz="quarter" idx="13"/>
          </p:nvPr>
        </p:nvSpPr>
        <p:spPr>
          <a:xfrm>
            <a:off x="406402" y="1966784"/>
            <a:ext cx="8331200" cy="380178"/>
          </a:xfrm>
          <a:prstGeom prst="rect">
            <a:avLst/>
          </a:prstGeo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13" b="0" i="0" spc="0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804025" y="6527804"/>
            <a:ext cx="2133600" cy="193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0F573-33CA-4682-8F2A-363C6838D33C}" type="slidenum">
              <a:rPr lang="en-US" altLang="es-CL"/>
              <a:pPr>
                <a:defRPr/>
              </a:pPr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9946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246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200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580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653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525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120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76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146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ACE5-FA43-4BE5-B354-3764117D87D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450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/>
          <p:cNvSpPr>
            <a:spLocks noGrp="1"/>
          </p:cNvSpPr>
          <p:nvPr>
            <p:ph sz="quarter" idx="11"/>
          </p:nvPr>
        </p:nvSpPr>
        <p:spPr>
          <a:xfrm>
            <a:off x="6841477" y="5433104"/>
            <a:ext cx="2028353" cy="354179"/>
          </a:xfrm>
        </p:spPr>
        <p:txBody>
          <a:bodyPr anchor="ctr">
            <a:noAutofit/>
          </a:bodyPr>
          <a:lstStyle/>
          <a:p>
            <a:pPr algn="r">
              <a:spcBef>
                <a:spcPts val="0"/>
              </a:spcBef>
            </a:pPr>
            <a:r>
              <a:rPr lang="es-CL" sz="9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Subsecretaría de Redes Asistenciales</a:t>
            </a:r>
          </a:p>
          <a:p>
            <a:pPr algn="r">
              <a:spcBef>
                <a:spcPts val="0"/>
              </a:spcBef>
            </a:pPr>
            <a:r>
              <a:rPr lang="es-CL" sz="9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Junio 2019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2"/>
          </p:nvPr>
        </p:nvSpPr>
        <p:spPr>
          <a:xfrm>
            <a:off x="129540" y="2333781"/>
            <a:ext cx="8900161" cy="214884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es-CL" sz="405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PLAN NACIONAL DE INVERSIONES</a:t>
            </a:r>
          </a:p>
          <a:p>
            <a:pPr algn="ctr">
              <a:spcBef>
                <a:spcPts val="0"/>
              </a:spcBef>
            </a:pPr>
            <a:r>
              <a:rPr lang="es-CL" sz="405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2018-2022</a:t>
            </a:r>
          </a:p>
          <a:p>
            <a:pPr algn="ctr">
              <a:spcBef>
                <a:spcPts val="0"/>
              </a:spcBef>
            </a:pPr>
            <a:endParaRPr lang="es-CL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>
              <a:spcBef>
                <a:spcPts val="0"/>
              </a:spcBef>
            </a:pPr>
            <a:endParaRPr lang="es-CL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s-CL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COMISIÓN DE SALUD</a:t>
            </a:r>
          </a:p>
          <a:p>
            <a:pPr algn="ctr">
              <a:spcBef>
                <a:spcPts val="0"/>
              </a:spcBef>
            </a:pPr>
            <a:endParaRPr lang="es-CL" sz="225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>
              <a:spcBef>
                <a:spcPts val="0"/>
              </a:spcBef>
            </a:pPr>
            <a:endParaRPr lang="es-CL" sz="2100" b="1" dirty="0">
              <a:solidFill>
                <a:srgbClr val="50B7B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0839"/>
            <a:ext cx="9144000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CC1951-A088-468F-BC4B-5E7B8683F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 b="14098"/>
          <a:stretch/>
        </p:blipFill>
        <p:spPr>
          <a:xfrm>
            <a:off x="4124880" y="318959"/>
            <a:ext cx="4721940" cy="629139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31286" y="318958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 MAMOGRAFOS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Situación a Junio 2019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4ABD401-184E-48BB-B482-81D1DDF176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10</a:t>
            </a:fld>
            <a:endParaRPr lang="en-US" altLang="es-CL"/>
          </a:p>
        </p:txBody>
      </p:sp>
      <p:cxnSp>
        <p:nvCxnSpPr>
          <p:cNvPr id="11" name="10 Conector recto"/>
          <p:cNvCxnSpPr/>
          <p:nvPr/>
        </p:nvCxnSpPr>
        <p:spPr>
          <a:xfrm>
            <a:off x="231286" y="708554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35" y="5212977"/>
            <a:ext cx="6367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14</a:t>
            </a:r>
          </a:p>
        </p:txBody>
      </p:sp>
      <p:sp>
        <p:nvSpPr>
          <p:cNvPr id="30" name="Elipse 23">
            <a:extLst>
              <a:ext uri="{FF2B5EF4-FFF2-40B4-BE49-F238E27FC236}">
                <a16:creationId xmlns:a16="http://schemas.microsoft.com/office/drawing/2014/main" id="{A3BA5065-0793-433E-B193-40FA411F7550}"/>
              </a:ext>
            </a:extLst>
          </p:cNvPr>
          <p:cNvSpPr/>
          <p:nvPr/>
        </p:nvSpPr>
        <p:spPr bwMode="auto">
          <a:xfrm>
            <a:off x="523022" y="5031475"/>
            <a:ext cx="548883" cy="528636"/>
          </a:xfrm>
          <a:prstGeom prst="ellipse">
            <a:avLst/>
          </a:prstGeom>
          <a:solidFill>
            <a:srgbClr val="B263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1" name="CuadroTexto 3">
            <a:extLst>
              <a:ext uri="{FF2B5EF4-FFF2-40B4-BE49-F238E27FC236}">
                <a16:creationId xmlns:a16="http://schemas.microsoft.com/office/drawing/2014/main" id="{E6C42A2C-5969-4BF7-8421-59170E10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19" y="4983813"/>
            <a:ext cx="4603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17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D7D5643-B34E-4E95-91C6-81F67997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734" y="5071181"/>
            <a:ext cx="224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TRAMITACIÓN</a:t>
            </a:r>
          </a:p>
        </p:txBody>
      </p:sp>
      <p:sp>
        <p:nvSpPr>
          <p:cNvPr id="21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934" y="4212678"/>
            <a:ext cx="42672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7</a:t>
            </a:r>
          </a:p>
        </p:txBody>
      </p:sp>
      <p:sp>
        <p:nvSpPr>
          <p:cNvPr id="20" name="Elipse 23">
            <a:extLst>
              <a:ext uri="{FF2B5EF4-FFF2-40B4-BE49-F238E27FC236}">
                <a16:creationId xmlns:a16="http://schemas.microsoft.com/office/drawing/2014/main" id="{D055634A-4864-41A1-80E2-6DEE35092077}"/>
              </a:ext>
            </a:extLst>
          </p:cNvPr>
          <p:cNvSpPr/>
          <p:nvPr/>
        </p:nvSpPr>
        <p:spPr bwMode="auto">
          <a:xfrm>
            <a:off x="532416" y="4324882"/>
            <a:ext cx="548087" cy="522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6354D7-0AAE-4E6C-8661-ED59AC61F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057" y="4361380"/>
            <a:ext cx="16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LICITACIÓN</a:t>
            </a:r>
          </a:p>
        </p:txBody>
      </p:sp>
      <p:sp>
        <p:nvSpPr>
          <p:cNvPr id="28" name="CuadroTexto 3">
            <a:extLst>
              <a:ext uri="{FF2B5EF4-FFF2-40B4-BE49-F238E27FC236}">
                <a16:creationId xmlns:a16="http://schemas.microsoft.com/office/drawing/2014/main" id="{91E99127-92CA-4C15-8346-7D6E202CA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03" y="4303672"/>
            <a:ext cx="3449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7</a:t>
            </a:r>
          </a:p>
        </p:txBody>
      </p:sp>
      <p:sp>
        <p:nvSpPr>
          <p:cNvPr id="22" name="Elipse 23">
            <a:extLst>
              <a:ext uri="{FF2B5EF4-FFF2-40B4-BE49-F238E27FC236}">
                <a16:creationId xmlns:a16="http://schemas.microsoft.com/office/drawing/2014/main" id="{1A73CCCF-212E-48C0-8E50-7C2BA27B33BE}"/>
              </a:ext>
            </a:extLst>
          </p:cNvPr>
          <p:cNvSpPr/>
          <p:nvPr/>
        </p:nvSpPr>
        <p:spPr bwMode="auto">
          <a:xfrm>
            <a:off x="501754" y="3461224"/>
            <a:ext cx="548883" cy="52863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3" name="CuadroTexto 3">
            <a:extLst>
              <a:ext uri="{FF2B5EF4-FFF2-40B4-BE49-F238E27FC236}">
                <a16:creationId xmlns:a16="http://schemas.microsoft.com/office/drawing/2014/main" id="{D84011FB-931F-4D04-A3BA-341E0AD4D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98" y="3405587"/>
            <a:ext cx="3674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9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9E3D218-20BA-49EC-B24B-8121B4C91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511" y="3539356"/>
            <a:ext cx="2545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PROCESO DE INSTALACIÓN</a:t>
            </a:r>
          </a:p>
        </p:txBody>
      </p:sp>
      <p:sp>
        <p:nvSpPr>
          <p:cNvPr id="35" name="Elipse 23">
            <a:extLst>
              <a:ext uri="{FF2B5EF4-FFF2-40B4-BE49-F238E27FC236}">
                <a16:creationId xmlns:a16="http://schemas.microsoft.com/office/drawing/2014/main" id="{66ECF591-3D0B-487C-8EDA-F2A6A6C29740}"/>
              </a:ext>
            </a:extLst>
          </p:cNvPr>
          <p:cNvSpPr/>
          <p:nvPr/>
        </p:nvSpPr>
        <p:spPr bwMode="auto">
          <a:xfrm>
            <a:off x="511147" y="2646945"/>
            <a:ext cx="596075" cy="561849"/>
          </a:xfrm>
          <a:prstGeom prst="ellipse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3A6405F-F5BF-48DA-B5B5-10C22DE9E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208" y="2795082"/>
            <a:ext cx="13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INSTALADO</a:t>
            </a:r>
          </a:p>
        </p:txBody>
      </p:sp>
      <p:sp>
        <p:nvSpPr>
          <p:cNvPr id="37" name="CuadroTexto 3">
            <a:extLst>
              <a:ext uri="{FF2B5EF4-FFF2-40B4-BE49-F238E27FC236}">
                <a16:creationId xmlns:a16="http://schemas.microsoft.com/office/drawing/2014/main" id="{E6DF6CD3-5405-4D71-B411-C961DC48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80" y="2648891"/>
            <a:ext cx="3000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8F38942-4455-4259-AC8D-CEF530D9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41"/>
          <a:stretch/>
        </p:blipFill>
        <p:spPr>
          <a:xfrm>
            <a:off x="363325" y="1869208"/>
            <a:ext cx="3291629" cy="3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2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>
            <a:spLocks noGrp="1"/>
          </p:cNvSpPr>
          <p:nvPr>
            <p:ph sz="quarter" idx="12"/>
          </p:nvPr>
        </p:nvSpPr>
        <p:spPr>
          <a:xfrm>
            <a:off x="126511" y="271333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EJECUCIÓN PRESUPUESTARIA|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Situación a Junio 2019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26511" y="660929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084429"/>
              </p:ext>
            </p:extLst>
          </p:nvPr>
        </p:nvGraphicFramePr>
        <p:xfrm>
          <a:off x="258356" y="981082"/>
          <a:ext cx="8885643" cy="5038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50FAD4B-77AF-46E6-9637-1757F0D5A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386940"/>
              </p:ext>
            </p:extLst>
          </p:nvPr>
        </p:nvGraphicFramePr>
        <p:xfrm>
          <a:off x="863867" y="1134247"/>
          <a:ext cx="3079483" cy="1877689"/>
        </p:xfrm>
        <a:graphic>
          <a:graphicData uri="http://schemas.openxmlformats.org/drawingml/2006/table">
            <a:tbl>
              <a:tblPr/>
              <a:tblGrid>
                <a:gridCol w="937919">
                  <a:extLst>
                    <a:ext uri="{9D8B030D-6E8A-4147-A177-3AD203B41FA5}">
                      <a16:colId xmlns:a16="http://schemas.microsoft.com/office/drawing/2014/main" val="2053995363"/>
                    </a:ext>
                  </a:extLst>
                </a:gridCol>
                <a:gridCol w="712054">
                  <a:extLst>
                    <a:ext uri="{9D8B030D-6E8A-4147-A177-3AD203B41FA5}">
                      <a16:colId xmlns:a16="http://schemas.microsoft.com/office/drawing/2014/main" val="3247695603"/>
                    </a:ext>
                  </a:extLst>
                </a:gridCol>
                <a:gridCol w="725089">
                  <a:extLst>
                    <a:ext uri="{9D8B030D-6E8A-4147-A177-3AD203B41FA5}">
                      <a16:colId xmlns:a16="http://schemas.microsoft.com/office/drawing/2014/main" val="743593594"/>
                    </a:ext>
                  </a:extLst>
                </a:gridCol>
                <a:gridCol w="704421">
                  <a:extLst>
                    <a:ext uri="{9D8B030D-6E8A-4147-A177-3AD203B41FA5}">
                      <a16:colId xmlns:a16="http://schemas.microsoft.com/office/drawing/2014/main" val="2861027660"/>
                    </a:ext>
                  </a:extLst>
                </a:gridCol>
              </a:tblGrid>
              <a:tr h="142840"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00616"/>
                  </a:ext>
                </a:extLst>
              </a:tr>
              <a:tr h="142840"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36763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de </a:t>
                      </a:r>
                      <a:r>
                        <a:rPr lang="es-CL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Ppto</a:t>
                      </a:r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Modificación Ley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Ppto</a:t>
                      </a:r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. Vigente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53325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274.548.673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281.138.141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445517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528.813.287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478.813.287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48962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497.824.800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382.383.657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772220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349.316.570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353.150.122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368.293.373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866504"/>
                  </a:ext>
                </a:extLst>
              </a:tr>
              <a:tr h="225374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439.600.285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35.000.000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404.600.285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436623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Ley  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462.023.481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48.308.484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510.331.965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654675"/>
                  </a:ext>
                </a:extLst>
              </a:tr>
            </a:tbl>
          </a:graphicData>
        </a:graphic>
      </p:graphicFrame>
      <p:sp>
        <p:nvSpPr>
          <p:cNvPr id="6" name="Elipse 23">
            <a:extLst>
              <a:ext uri="{FF2B5EF4-FFF2-40B4-BE49-F238E27FC236}">
                <a16:creationId xmlns:a16="http://schemas.microsoft.com/office/drawing/2014/main" id="{F5C12899-2379-46AE-97BA-2CA8E2F75205}"/>
              </a:ext>
            </a:extLst>
          </p:cNvPr>
          <p:cNvSpPr/>
          <p:nvPr/>
        </p:nvSpPr>
        <p:spPr bwMode="auto">
          <a:xfrm>
            <a:off x="6243009" y="1213981"/>
            <a:ext cx="596075" cy="561849"/>
          </a:xfrm>
          <a:prstGeom prst="ellipse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B461F0-A851-4C29-B608-7136C0A7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437" y="1134247"/>
            <a:ext cx="1503938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1"/>
                </a:solidFill>
                <a:latin typeface="Candara" panose="020E0502030303020204" pitchFamily="34" charset="0"/>
                <a:ea typeface="Candara" charset="0"/>
                <a:cs typeface="Candara" charset="0"/>
              </a:rPr>
              <a:t>EJECUCION A</a:t>
            </a:r>
          </a:p>
          <a:p>
            <a:r>
              <a:rPr lang="es-ES" altLang="es-CL" sz="1800" b="1" dirty="0">
                <a:solidFill>
                  <a:schemeClr val="bg1"/>
                </a:solidFill>
                <a:latin typeface="Candara" panose="020E0502030303020204" pitchFamily="34" charset="0"/>
                <a:ea typeface="Candara" charset="0"/>
                <a:cs typeface="Candara" charset="0"/>
              </a:rPr>
              <a:t> MAYO 2019</a:t>
            </a:r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id="{7186886D-9591-4701-BD87-9CDC840B5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055" y="1261204"/>
            <a:ext cx="5757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1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27%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F3EBF9-671A-4DD1-889F-81DDC874F36B}"/>
              </a:ext>
            </a:extLst>
          </p:cNvPr>
          <p:cNvSpPr txBox="1"/>
          <p:nvPr/>
        </p:nvSpPr>
        <p:spPr>
          <a:xfrm>
            <a:off x="438540" y="6299919"/>
            <a:ext cx="841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andara" panose="020E0502030303020204" pitchFamily="34" charset="0"/>
              </a:rPr>
              <a:t>Presupuesto 2019 es un </a:t>
            </a:r>
            <a:r>
              <a:rPr lang="es-CL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26% </a:t>
            </a:r>
            <a:r>
              <a:rPr lang="es-CL" sz="2000" dirty="0">
                <a:latin typeface="Candara" panose="020E0502030303020204" pitchFamily="34" charset="0"/>
              </a:rPr>
              <a:t>mayor que el de 2018 y </a:t>
            </a:r>
            <a:r>
              <a:rPr lang="es-CL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39% </a:t>
            </a:r>
            <a:r>
              <a:rPr lang="es-CL" sz="2000" dirty="0">
                <a:latin typeface="Candara" panose="020E0502030303020204" pitchFamily="34" charset="0"/>
              </a:rPr>
              <a:t>superior al de 2017</a:t>
            </a:r>
          </a:p>
        </p:txBody>
      </p:sp>
    </p:spTree>
    <p:extLst>
      <p:ext uri="{BB962C8B-B14F-4D97-AF65-F5344CB8AC3E}">
        <p14:creationId xmlns:p14="http://schemas.microsoft.com/office/powerpoint/2010/main" val="113090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1" r="2436"/>
          <a:stretch/>
        </p:blipFill>
        <p:spPr>
          <a:xfrm>
            <a:off x="0" y="9526"/>
            <a:ext cx="9144000" cy="50652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525" y="5074786"/>
            <a:ext cx="9184089" cy="1758048"/>
          </a:xfrm>
          <a:prstGeom prst="rect">
            <a:avLst/>
          </a:prstGeom>
          <a:solidFill>
            <a:srgbClr val="FFFFCC">
              <a:alpha val="84000"/>
            </a:srgbClr>
          </a:solidFill>
          <a:ln w="9525" cmpd="sng">
            <a:noFill/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3" name="Rectángulo 22"/>
          <p:cNvSpPr/>
          <p:nvPr/>
        </p:nvSpPr>
        <p:spPr>
          <a:xfrm>
            <a:off x="229837" y="5181822"/>
            <a:ext cx="89013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HOSPITAL ZONA NORTE-METROPOLITANA	             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Servicio de Salud Metropolitano Norte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Etapa actual: Estudio </a:t>
            </a:r>
            <a:r>
              <a:rPr lang="es-ES_tradnl" sz="1400" b="1" dirty="0" err="1">
                <a:solidFill>
                  <a:srgbClr val="3C5770"/>
                </a:solidFill>
                <a:latin typeface="Candara" panose="020E0502030303020204" pitchFamily="34" charset="0"/>
              </a:rPr>
              <a:t>Preinversional</a:t>
            </a:r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Complejidad: Alta Complejidad con Alta </a:t>
            </a:r>
            <a:r>
              <a:rPr lang="es-ES_tradnl" sz="1400" b="1" dirty="0" err="1">
                <a:solidFill>
                  <a:srgbClr val="3C5770"/>
                </a:solidFill>
                <a:latin typeface="Candara" panose="020E0502030303020204" pitchFamily="34" charset="0"/>
              </a:rPr>
              <a:t>Resolutividad</a:t>
            </a:r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Superficie Proyecto m2: 70,000 </a:t>
            </a:r>
            <a:r>
              <a:rPr lang="es-ES_tradnl" sz="1400" b="1" dirty="0" err="1">
                <a:solidFill>
                  <a:srgbClr val="3C5770"/>
                </a:solidFill>
                <a:latin typeface="Candara" panose="020E0502030303020204" pitchFamily="34" charset="0"/>
              </a:rPr>
              <a:t>aprox</a:t>
            </a:r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Inversión </a:t>
            </a:r>
            <a:r>
              <a:rPr lang="es-ES_tradnl" sz="1400" b="1" dirty="0" err="1">
                <a:solidFill>
                  <a:srgbClr val="3C5770"/>
                </a:solidFill>
                <a:latin typeface="Candara" panose="020E0502030303020204" pitchFamily="34" charset="0"/>
              </a:rPr>
              <a:t>Aprox</a:t>
            </a: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: 202 MMUSD</a:t>
            </a:r>
          </a:p>
          <a:p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Rectángulo 6"/>
          <p:cNvSpPr/>
          <p:nvPr/>
        </p:nvSpPr>
        <p:spPr>
          <a:xfrm>
            <a:off x="5767025" y="5274086"/>
            <a:ext cx="324479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Población beneficiaria: 800.000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Dotación de Camas proyectada: 368</a:t>
            </a:r>
            <a:endParaRPr lang="es-ES_tradnl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Dotación de Camas actual: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N° de Pabellón: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N° de Box Consultas: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3C5770"/>
                </a:solidFill>
                <a:latin typeface="Candara" panose="020E0502030303020204" pitchFamily="34" charset="0"/>
              </a:rPr>
              <a:t>N° de urgencias: 17</a:t>
            </a:r>
          </a:p>
          <a:p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  <a:p>
            <a:endParaRPr lang="es-ES_tradnl" sz="1400" b="1" dirty="0">
              <a:solidFill>
                <a:srgbClr val="3C577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9A8534-5545-426D-8E47-5597CD9416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12</a:t>
            </a:fld>
            <a:endParaRPr lang="en-US" altLang="es-CL" dirty="0"/>
          </a:p>
        </p:txBody>
      </p:sp>
    </p:spTree>
    <p:extLst>
      <p:ext uri="{BB962C8B-B14F-4D97-AF65-F5344CB8AC3E}">
        <p14:creationId xmlns:p14="http://schemas.microsoft.com/office/powerpoint/2010/main" val="16421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10 Conector recto"/>
          <p:cNvCxnSpPr/>
          <p:nvPr/>
        </p:nvCxnSpPr>
        <p:spPr>
          <a:xfrm>
            <a:off x="231286" y="793395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B23FC169-894F-4422-93B0-B982ADE59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64" y="1028701"/>
            <a:ext cx="6488093" cy="570911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D5482DC-26D9-4C1C-AB12-AC2ED3A9F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6118">
            <a:off x="1213652" y="3202426"/>
            <a:ext cx="291614" cy="302759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79A06AE4-0559-47F7-8724-1A5F5FD2382B}"/>
              </a:ext>
            </a:extLst>
          </p:cNvPr>
          <p:cNvSpPr/>
          <p:nvPr/>
        </p:nvSpPr>
        <p:spPr>
          <a:xfrm>
            <a:off x="1160390" y="3539030"/>
            <a:ext cx="965621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L" sz="135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Colina</a:t>
            </a:r>
            <a:endParaRPr lang="es-CL" sz="135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2896E67-D7CD-47CE-BEFA-7CBD5BEC5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7" y="3681057"/>
            <a:ext cx="82406" cy="136222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13E3B644-BCEF-4902-8B27-EC200E12D8F3}"/>
              </a:ext>
            </a:extLst>
          </p:cNvPr>
          <p:cNvSpPr/>
          <p:nvPr/>
        </p:nvSpPr>
        <p:spPr>
          <a:xfrm>
            <a:off x="1160390" y="3767630"/>
            <a:ext cx="965621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L" sz="135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Lampa</a:t>
            </a:r>
            <a:endParaRPr lang="es-CL" sz="135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41D21826-1139-4FFA-AEE4-F6C45B22D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7" y="3909657"/>
            <a:ext cx="82406" cy="136222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D9755E81-F750-493E-8B1C-B5C051972C8A}"/>
              </a:ext>
            </a:extLst>
          </p:cNvPr>
          <p:cNvSpPr/>
          <p:nvPr/>
        </p:nvSpPr>
        <p:spPr>
          <a:xfrm>
            <a:off x="1160390" y="4002137"/>
            <a:ext cx="965621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L" sz="135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Til Til</a:t>
            </a:r>
            <a:endParaRPr lang="es-CL" sz="135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E02C795B-E607-40F2-B587-E0A0697F8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7" y="4144164"/>
            <a:ext cx="82406" cy="136222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EDDF2B95-4112-4CA6-AE8F-F4C0D3477370}"/>
              </a:ext>
            </a:extLst>
          </p:cNvPr>
          <p:cNvSpPr/>
          <p:nvPr/>
        </p:nvSpPr>
        <p:spPr>
          <a:xfrm>
            <a:off x="1160390" y="4252468"/>
            <a:ext cx="965621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L" sz="135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Quilicura</a:t>
            </a:r>
            <a:endParaRPr lang="es-CL" sz="135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019F0595-B531-4D68-A329-A9238A1E1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7" y="4394495"/>
            <a:ext cx="82406" cy="136222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03A2EA4E-083C-4C6C-A6C7-2362D1E08E6E}"/>
              </a:ext>
            </a:extLst>
          </p:cNvPr>
          <p:cNvSpPr/>
          <p:nvPr/>
        </p:nvSpPr>
        <p:spPr>
          <a:xfrm>
            <a:off x="1160390" y="4512383"/>
            <a:ext cx="1056557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L" sz="135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Huechuraba</a:t>
            </a:r>
            <a:endParaRPr lang="es-CL" sz="135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11FB2685-0A8A-483C-AE6F-1073522BC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17" y="4654410"/>
            <a:ext cx="82406" cy="136222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3892ED0E-E5A8-4F08-A8A7-62FBA1BA3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90" y="5134389"/>
            <a:ext cx="1365074" cy="136507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E8B56FDA-48B3-4056-AFB9-DFC7536B81E8}"/>
              </a:ext>
            </a:extLst>
          </p:cNvPr>
          <p:cNvSpPr txBox="1"/>
          <p:nvPr/>
        </p:nvSpPr>
        <p:spPr>
          <a:xfrm>
            <a:off x="2207610" y="5401427"/>
            <a:ext cx="113965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 err="1">
                <a:solidFill>
                  <a:schemeClr val="accent5">
                    <a:lumMod val="75000"/>
                  </a:schemeClr>
                </a:solidFill>
              </a:rPr>
              <a:t>Poblaci</a:t>
            </a:r>
            <a:r>
              <a:rPr lang="es-ES" sz="1200" dirty="0" err="1">
                <a:solidFill>
                  <a:schemeClr val="accent5">
                    <a:lumMod val="75000"/>
                  </a:schemeClr>
                </a:solidFill>
              </a:rPr>
              <a:t>ón</a:t>
            </a:r>
            <a:r>
              <a:rPr lang="es-ES" sz="1200" dirty="0">
                <a:solidFill>
                  <a:schemeClr val="accent5">
                    <a:lumMod val="75000"/>
                  </a:schemeClr>
                </a:solidFill>
              </a:rPr>
              <a:t> estimada INE 2029</a:t>
            </a:r>
            <a:r>
              <a:rPr lang="es-ES_tradnl" sz="12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s-ES_tradnl" sz="1350" b="1" dirty="0">
                <a:solidFill>
                  <a:schemeClr val="accent5">
                    <a:lumMod val="75000"/>
                  </a:schemeClr>
                </a:solidFill>
              </a:rPr>
              <a:t>1.178.763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C8333C7F-7F79-43FA-A81C-4D1ABB0B06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86" y="3750992"/>
            <a:ext cx="656533" cy="2099832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4C383B79-4E07-42DE-9EBD-FA0DE1B48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62" y="4454540"/>
            <a:ext cx="1232255" cy="1232255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4FA7D343-3B06-4EC8-900F-18C83D407AA6}"/>
              </a:ext>
            </a:extLst>
          </p:cNvPr>
          <p:cNvSpPr txBox="1"/>
          <p:nvPr/>
        </p:nvSpPr>
        <p:spPr>
          <a:xfrm>
            <a:off x="5663280" y="4743019"/>
            <a:ext cx="102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PUAA SSMN</a:t>
            </a:r>
          </a:p>
          <a:p>
            <a:pPr algn="ctr"/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2029 </a:t>
            </a:r>
            <a:endParaRPr lang="es-ES_tradnl" sz="105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_tradnl" sz="1350" b="1" dirty="0">
                <a:solidFill>
                  <a:schemeClr val="accent5">
                    <a:lumMod val="75000"/>
                  </a:schemeClr>
                </a:solidFill>
              </a:rPr>
              <a:t>811.230</a:t>
            </a: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EAA50F6E-A1D8-4992-98C2-2788FB20DA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23" y="4454540"/>
            <a:ext cx="1232255" cy="1232255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AC59E292-63FD-4D1C-83FA-4AFBAD762CB2}"/>
              </a:ext>
            </a:extLst>
          </p:cNvPr>
          <p:cNvSpPr txBox="1"/>
          <p:nvPr/>
        </p:nvSpPr>
        <p:spPr>
          <a:xfrm>
            <a:off x="7328541" y="4743019"/>
            <a:ext cx="102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2"/>
                </a:solidFill>
              </a:rPr>
              <a:t>PUAC SSMN</a:t>
            </a:r>
          </a:p>
          <a:p>
            <a:pPr algn="ctr"/>
            <a:r>
              <a:rPr lang="es-ES" sz="1050" dirty="0">
                <a:solidFill>
                  <a:schemeClr val="accent2"/>
                </a:solidFill>
              </a:rPr>
              <a:t>2029 </a:t>
            </a:r>
            <a:endParaRPr lang="es-ES_tradnl" sz="1050" dirty="0">
              <a:solidFill>
                <a:schemeClr val="accent2"/>
              </a:solidFill>
            </a:endParaRPr>
          </a:p>
          <a:p>
            <a:pPr algn="ctr"/>
            <a:r>
              <a:rPr lang="es-ES_tradnl" sz="1350" b="1" dirty="0">
                <a:solidFill>
                  <a:schemeClr val="accent2"/>
                </a:solidFill>
              </a:rPr>
              <a:t>847.357</a:t>
            </a:r>
          </a:p>
        </p:txBody>
      </p: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25643" y="383514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POBLACIÓN Y AREA DE INFLUENCIA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C43B26-78AE-4D0D-A02B-6182A4BF37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13</a:t>
            </a:fld>
            <a:endParaRPr lang="en-US" alt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C41D4E-775C-4627-BB55-8218D76DD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094141"/>
            <a:ext cx="3851275" cy="24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519448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CARTERA ESPECIALIDADES 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7B3198DD-C07B-45C1-8E43-9C1BABA5B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8" y="1363756"/>
            <a:ext cx="1314721" cy="131472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28EAC50-5CE8-4A4F-9BCF-3ABC3E1D0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65" y="1363756"/>
            <a:ext cx="1314721" cy="131472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3E05CC9-1BF7-4F96-AE46-B297C6B15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28" y="1363756"/>
            <a:ext cx="1314721" cy="131472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78BA712A-2CAE-4352-A2E2-F056DE3C7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65" y="1363756"/>
            <a:ext cx="1314721" cy="1314721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1CA1DB4C-9A57-47D0-85F6-D822E8656257}"/>
              </a:ext>
            </a:extLst>
          </p:cNvPr>
          <p:cNvSpPr txBox="1"/>
          <p:nvPr/>
        </p:nvSpPr>
        <p:spPr>
          <a:xfrm>
            <a:off x="219828" y="1872008"/>
            <a:ext cx="1307552" cy="51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L" sz="1350" b="1" dirty="0">
                <a:solidFill>
                  <a:srgbClr val="F10069"/>
                </a:solidFill>
                <a:latin typeface="Candara" panose="020E0502030303020204" pitchFamily="34" charset="0"/>
              </a:rPr>
              <a:t>GINECOLOG</a:t>
            </a:r>
            <a:r>
              <a:rPr lang="es-ES" sz="1350" b="1" dirty="0">
                <a:solidFill>
                  <a:srgbClr val="F10069"/>
                </a:solidFill>
                <a:latin typeface="Candara" panose="020E0502030303020204" pitchFamily="34" charset="0"/>
              </a:rPr>
              <a:t>ÍA/OBSTETRICIA</a:t>
            </a:r>
            <a:endParaRPr lang="es-CL" sz="1350" b="1" dirty="0">
              <a:solidFill>
                <a:srgbClr val="F10069"/>
              </a:solidFill>
              <a:latin typeface="Candara" panose="020E0502030303020204" pitchFamily="3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22ADC8B-B8D3-4262-8527-916048343BA5}"/>
              </a:ext>
            </a:extLst>
          </p:cNvPr>
          <p:cNvSpPr txBox="1"/>
          <p:nvPr/>
        </p:nvSpPr>
        <p:spPr>
          <a:xfrm>
            <a:off x="1626065" y="1872007"/>
            <a:ext cx="1307552" cy="30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350" b="1" dirty="0">
                <a:solidFill>
                  <a:srgbClr val="00B0F0"/>
                </a:solidFill>
                <a:latin typeface="Candara" panose="020E0502030303020204" pitchFamily="34" charset="0"/>
              </a:rPr>
              <a:t>PEDIATRÍA</a:t>
            </a:r>
            <a:endParaRPr lang="es-CL" sz="135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AF39BAE9-430A-49CA-958E-83D5695B0C49}"/>
              </a:ext>
            </a:extLst>
          </p:cNvPr>
          <p:cNvSpPr txBox="1"/>
          <p:nvPr/>
        </p:nvSpPr>
        <p:spPr>
          <a:xfrm>
            <a:off x="5804836" y="1782796"/>
            <a:ext cx="1307552" cy="51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350" b="1" dirty="0">
                <a:solidFill>
                  <a:srgbClr val="92D050"/>
                </a:solidFill>
                <a:latin typeface="Candara" panose="020E0502030303020204" pitchFamily="34" charset="0"/>
              </a:rPr>
              <a:t>MEDICINA</a:t>
            </a:r>
          </a:p>
          <a:p>
            <a:pPr lvl="0" algn="ctr"/>
            <a:r>
              <a:rPr lang="es-ES" sz="1350" b="1" dirty="0">
                <a:solidFill>
                  <a:srgbClr val="92D050"/>
                </a:solidFill>
                <a:latin typeface="Candara" panose="020E0502030303020204" pitchFamily="34" charset="0"/>
              </a:rPr>
              <a:t>INTERNA</a:t>
            </a:r>
            <a:endParaRPr lang="es-CL" sz="1350" b="1" dirty="0">
              <a:solidFill>
                <a:srgbClr val="92D050"/>
              </a:solidFill>
              <a:latin typeface="Candara" panose="020E0502030303020204" pitchFamily="34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6ED3FE7-CD4D-422F-8F4B-C1D45862BC5F}"/>
              </a:ext>
            </a:extLst>
          </p:cNvPr>
          <p:cNvSpPr txBox="1"/>
          <p:nvPr/>
        </p:nvSpPr>
        <p:spPr>
          <a:xfrm>
            <a:off x="4452392" y="1872007"/>
            <a:ext cx="1307552" cy="30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350" b="1" dirty="0">
                <a:solidFill>
                  <a:srgbClr val="FFC000"/>
                </a:solidFill>
                <a:latin typeface="Candara" panose="020E0502030303020204" pitchFamily="34" charset="0"/>
              </a:rPr>
              <a:t>GERIATRÍA</a:t>
            </a:r>
            <a:endParaRPr lang="es-CL" sz="1350" b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ACA0B9D-B5C2-4599-A2F6-25EAA15F37E7}"/>
              </a:ext>
            </a:extLst>
          </p:cNvPr>
          <p:cNvSpPr txBox="1"/>
          <p:nvPr/>
        </p:nvSpPr>
        <p:spPr>
          <a:xfrm>
            <a:off x="963892" y="4271162"/>
            <a:ext cx="185896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Broncopulmonar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Cirugía Infantil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Neurología</a:t>
            </a:r>
            <a:endParaRPr lang="es-CL" sz="1400" dirty="0">
              <a:latin typeface="Candara" panose="020E0502030303020204" pitchFamily="34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6A0347C-BA8F-44A9-BF37-152C935816AE}"/>
              </a:ext>
            </a:extLst>
          </p:cNvPr>
          <p:cNvSpPr txBox="1"/>
          <p:nvPr/>
        </p:nvSpPr>
        <p:spPr>
          <a:xfrm>
            <a:off x="6804025" y="3408400"/>
            <a:ext cx="2390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Broncopulmonar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Cirugía General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Gastroenterología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Neurología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Nefrología / Diálisis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Cardiología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Cirugía Vascular Periférica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Dermatología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Traumatología</a:t>
            </a:r>
            <a:endParaRPr lang="es-CL" sz="1400" dirty="0">
              <a:latin typeface="Candara" panose="020E0502030303020204" pitchFamily="34" charset="0"/>
            </a:endParaRP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2A3FE803-6816-4DE4-820B-56F4E4F95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3599358"/>
            <a:ext cx="586208" cy="1892231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8C88C1D5-AB7E-4FD0-8531-083767758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9" y="4025409"/>
            <a:ext cx="385179" cy="1261738"/>
          </a:xfrm>
          <a:prstGeom prst="rect">
            <a:avLst/>
          </a:prstGeom>
        </p:spPr>
      </p:pic>
      <p:sp>
        <p:nvSpPr>
          <p:cNvPr id="87" name="CuadroTexto 86">
            <a:extLst>
              <a:ext uri="{FF2B5EF4-FFF2-40B4-BE49-F238E27FC236}">
                <a16:creationId xmlns:a16="http://schemas.microsoft.com/office/drawing/2014/main" id="{799F0D53-293D-4FC3-9B8A-00D4E443C8D5}"/>
              </a:ext>
            </a:extLst>
          </p:cNvPr>
          <p:cNvSpPr txBox="1"/>
          <p:nvPr/>
        </p:nvSpPr>
        <p:spPr>
          <a:xfrm>
            <a:off x="3067020" y="3429000"/>
            <a:ext cx="2370647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 err="1">
                <a:latin typeface="Candara" panose="020E0502030303020204" pitchFamily="34" charset="0"/>
              </a:rPr>
              <a:t>Odontopediatría</a:t>
            </a:r>
            <a:endParaRPr lang="es-ES" sz="1400" dirty="0">
              <a:latin typeface="Candara" panose="020E0502030303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Ortodoncia / Ortopedia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Endodoncia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Rehabilitación Oral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Rehabilitación Prótesis Removible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Periodoncia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>
                <a:latin typeface="Candara" panose="020E0502030303020204" pitchFamily="34" charset="0"/>
              </a:rPr>
              <a:t>Cirugía Bucal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ES" sz="1400" dirty="0" err="1">
                <a:latin typeface="Candara" panose="020E0502030303020204" pitchFamily="34" charset="0"/>
              </a:rPr>
              <a:t>Imagenología</a:t>
            </a:r>
            <a:endParaRPr lang="es-CL" sz="1400" dirty="0">
              <a:latin typeface="Candara" panose="020E0502030303020204" pitchFamily="34" charset="0"/>
            </a:endParaRPr>
          </a:p>
        </p:txBody>
      </p:sp>
      <p:pic>
        <p:nvPicPr>
          <p:cNvPr id="96" name="Imagen 95">
            <a:extLst>
              <a:ext uri="{FF2B5EF4-FFF2-40B4-BE49-F238E27FC236}">
                <a16:creationId xmlns:a16="http://schemas.microsoft.com/office/drawing/2014/main" id="{AF1DD277-430D-424E-A800-69D57F142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79" y="1366411"/>
            <a:ext cx="1314721" cy="131472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CA4429F-FC95-4714-B49D-E6DC2E049924}"/>
              </a:ext>
            </a:extLst>
          </p:cNvPr>
          <p:cNvSpPr txBox="1"/>
          <p:nvPr/>
        </p:nvSpPr>
        <p:spPr>
          <a:xfrm>
            <a:off x="3025374" y="1841027"/>
            <a:ext cx="13330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350" b="1" dirty="0">
                <a:solidFill>
                  <a:srgbClr val="7030A0"/>
                </a:solidFill>
                <a:latin typeface="Candara" panose="020E0502030303020204" pitchFamily="34" charset="0"/>
              </a:rPr>
              <a:t>ODONTOLOGÍA</a:t>
            </a:r>
            <a:endParaRPr lang="es-CL" sz="135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cxnSp>
        <p:nvCxnSpPr>
          <p:cNvPr id="98" name="10 Conector recto">
            <a:extLst>
              <a:ext uri="{FF2B5EF4-FFF2-40B4-BE49-F238E27FC236}">
                <a16:creationId xmlns:a16="http://schemas.microsoft.com/office/drawing/2014/main" id="{9BEB940C-DA5B-407D-8B05-1ED09E1E9D6A}"/>
              </a:ext>
            </a:extLst>
          </p:cNvPr>
          <p:cNvCxnSpPr/>
          <p:nvPr/>
        </p:nvCxnSpPr>
        <p:spPr>
          <a:xfrm>
            <a:off x="231286" y="869595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14740D-9CFC-45B4-B9DC-2B92E3F943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14</a:t>
            </a:fld>
            <a:endParaRPr lang="en-US" altLang="es-CL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6396EB7-D8AB-4B0D-808B-D37DF35D4907}"/>
              </a:ext>
            </a:extLst>
          </p:cNvPr>
          <p:cNvSpPr txBox="1"/>
          <p:nvPr/>
        </p:nvSpPr>
        <p:spPr>
          <a:xfrm>
            <a:off x="7071661" y="1763746"/>
            <a:ext cx="13075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350" b="1" dirty="0">
                <a:solidFill>
                  <a:srgbClr val="0070C0"/>
                </a:solidFill>
                <a:latin typeface="Candara" panose="020E0502030303020204" pitchFamily="34" charset="0"/>
              </a:rPr>
              <a:t>CIRUGÍA</a:t>
            </a:r>
            <a:endParaRPr lang="es-CL" sz="135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6900AFA-D71C-4DB0-ACD9-DD21F04E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29" y="1347361"/>
            <a:ext cx="1314721" cy="13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481348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DATOS GENERALES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8" name="10 Conector recto">
            <a:extLst>
              <a:ext uri="{FF2B5EF4-FFF2-40B4-BE49-F238E27FC236}">
                <a16:creationId xmlns:a16="http://schemas.microsoft.com/office/drawing/2014/main" id="{9BEB940C-DA5B-407D-8B05-1ED09E1E9D6A}"/>
              </a:ext>
            </a:extLst>
          </p:cNvPr>
          <p:cNvCxnSpPr>
            <a:cxnSpLocks/>
          </p:cNvCxnSpPr>
          <p:nvPr/>
        </p:nvCxnSpPr>
        <p:spPr>
          <a:xfrm>
            <a:off x="231286" y="831495"/>
            <a:ext cx="477886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6FE28988-D57B-437D-8C83-11D7A5882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6" y="528219"/>
            <a:ext cx="923840" cy="2965232"/>
          </a:xfrm>
          <a:prstGeom prst="rect">
            <a:avLst/>
          </a:prstGeom>
        </p:spPr>
      </p:pic>
      <p:graphicFrame>
        <p:nvGraphicFramePr>
          <p:cNvPr id="42" name="Marcador de contenido 3">
            <a:extLst>
              <a:ext uri="{FF2B5EF4-FFF2-40B4-BE49-F238E27FC236}">
                <a16:creationId xmlns:a16="http://schemas.microsoft.com/office/drawing/2014/main" id="{69DC863F-57C2-4864-AC9D-A3999FA77C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453991"/>
              </p:ext>
            </p:extLst>
          </p:nvPr>
        </p:nvGraphicFramePr>
        <p:xfrm>
          <a:off x="3503917" y="4017669"/>
          <a:ext cx="5116413" cy="2241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298">
                  <a:extLst>
                    <a:ext uri="{9D8B030D-6E8A-4147-A177-3AD203B41FA5}">
                      <a16:colId xmlns:a16="http://schemas.microsoft.com/office/drawing/2014/main" val="3097336363"/>
                    </a:ext>
                  </a:extLst>
                </a:gridCol>
                <a:gridCol w="1771115">
                  <a:extLst>
                    <a:ext uri="{9D8B030D-6E8A-4147-A177-3AD203B41FA5}">
                      <a16:colId xmlns:a16="http://schemas.microsoft.com/office/drawing/2014/main" val="1902819494"/>
                    </a:ext>
                  </a:extLst>
                </a:gridCol>
              </a:tblGrid>
              <a:tr h="5043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ATENCI</a:t>
                      </a:r>
                      <a:r>
                        <a:rPr lang="es-ES" sz="1400" u="none" strike="noStrike" dirty="0">
                          <a:effectLst/>
                          <a:latin typeface="Candara" panose="020E0502030303020204" pitchFamily="34" charset="0"/>
                        </a:rPr>
                        <a:t>ÓN DE URGENCIA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019924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fontAlgn="ctr"/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effectLst/>
                          <a:latin typeface="Candara" panose="020E0502030303020204" pitchFamily="34" charset="0"/>
                        </a:rPr>
                        <a:t>Proyección Año 15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02814397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N° de box urgencia (rendimiento 17.520 consultas / año)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17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10936657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Adulto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33807993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Mujer</a:t>
                      </a:r>
                      <a:endParaRPr lang="es-CL" sz="14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98047036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Niño</a:t>
                      </a:r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66584671"/>
                  </a:ext>
                </a:extLst>
              </a:tr>
            </a:tbl>
          </a:graphicData>
        </a:graphic>
      </p:graphicFrame>
      <p:pic>
        <p:nvPicPr>
          <p:cNvPr id="43" name="Imagen 42">
            <a:extLst>
              <a:ext uri="{FF2B5EF4-FFF2-40B4-BE49-F238E27FC236}">
                <a16:creationId xmlns:a16="http://schemas.microsoft.com/office/drawing/2014/main" id="{7FD429A3-6316-4B7E-B152-4BDF54D0D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46" y="4221653"/>
            <a:ext cx="744439" cy="240298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2A4FC06-2A20-4E41-9166-7C556D31D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1" y="4086867"/>
            <a:ext cx="826636" cy="244093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09E2D22-776F-4AC6-B5E8-3D7610983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6" y="5033460"/>
            <a:ext cx="489148" cy="160230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C2351DE-9E6F-41C4-9F9B-2E6F34E41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9" y="4406910"/>
            <a:ext cx="696874" cy="222885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5C1428-DA7C-4610-A05E-39FEFB1006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15</a:t>
            </a:fld>
            <a:endParaRPr lang="en-US" altLang="es-CL"/>
          </a:p>
        </p:txBody>
      </p:sp>
      <p:graphicFrame>
        <p:nvGraphicFramePr>
          <p:cNvPr id="12" name="Marcador de contenido 5">
            <a:extLst>
              <a:ext uri="{FF2B5EF4-FFF2-40B4-BE49-F238E27FC236}">
                <a16:creationId xmlns:a16="http://schemas.microsoft.com/office/drawing/2014/main" id="{7633B0B7-0B1A-4280-A285-EBD5DB38D4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866322"/>
              </p:ext>
            </p:extLst>
          </p:nvPr>
        </p:nvGraphicFramePr>
        <p:xfrm>
          <a:off x="952500" y="1424879"/>
          <a:ext cx="4800600" cy="18898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9761">
                  <a:extLst>
                    <a:ext uri="{9D8B030D-6E8A-4147-A177-3AD203B41FA5}">
                      <a16:colId xmlns:a16="http://schemas.microsoft.com/office/drawing/2014/main" val="1077878164"/>
                    </a:ext>
                  </a:extLst>
                </a:gridCol>
                <a:gridCol w="730839">
                  <a:extLst>
                    <a:ext uri="{9D8B030D-6E8A-4147-A177-3AD203B41FA5}">
                      <a16:colId xmlns:a16="http://schemas.microsoft.com/office/drawing/2014/main" val="2492860818"/>
                    </a:ext>
                  </a:extLst>
                </a:gridCol>
              </a:tblGrid>
              <a:tr h="479101">
                <a:tc gridSpan="2">
                  <a:txBody>
                    <a:bodyPr/>
                    <a:lstStyle/>
                    <a:p>
                      <a:pPr algn="ctr"/>
                      <a:r>
                        <a:rPr lang="es-CL" sz="1600" b="1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ATENCION ABIERTA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Nº Box Consultas Médicas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effectLst/>
                          <a:latin typeface="Candara" panose="020E0502030303020204" pitchFamily="34" charset="0"/>
                        </a:rPr>
                        <a:t>25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00656055"/>
                  </a:ext>
                </a:extLst>
              </a:tr>
              <a:tr h="348185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Unidad Medicina Integrativa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u="none" strike="noStrike" dirty="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185700476"/>
                  </a:ext>
                </a:extLst>
              </a:tr>
              <a:tr h="3481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1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  <a:endParaRPr lang="es-CL" sz="1400" b="1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29</a:t>
                      </a:r>
                      <a:endParaRPr lang="es-CL" sz="1400" b="1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742537"/>
                  </a:ext>
                </a:extLst>
              </a:tr>
              <a:tr h="3481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Box odontológicos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effectLst/>
                          <a:latin typeface="Candara" panose="020E0502030303020204" pitchFamily="34" charset="0"/>
                        </a:rPr>
                        <a:t>16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1108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46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633748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DATOS GENERALES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8" name="10 Conector recto">
            <a:extLst>
              <a:ext uri="{FF2B5EF4-FFF2-40B4-BE49-F238E27FC236}">
                <a16:creationId xmlns:a16="http://schemas.microsoft.com/office/drawing/2014/main" id="{9BEB940C-DA5B-407D-8B05-1ED09E1E9D6A}"/>
              </a:ext>
            </a:extLst>
          </p:cNvPr>
          <p:cNvCxnSpPr>
            <a:cxnSpLocks/>
          </p:cNvCxnSpPr>
          <p:nvPr/>
        </p:nvCxnSpPr>
        <p:spPr>
          <a:xfrm>
            <a:off x="231286" y="983895"/>
            <a:ext cx="4788389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6FE28988-D57B-437D-8C83-11D7A5882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32" y="3434742"/>
            <a:ext cx="809540" cy="2598365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FD429A3-6316-4B7E-B152-4BDF54D0D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30" y="3767693"/>
            <a:ext cx="898385" cy="232174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2A4FC06-2A20-4E41-9166-7C556D31D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24" y="3970712"/>
            <a:ext cx="898385" cy="212390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09E2D22-776F-4AC6-B5E8-3D7610983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45" y="4685499"/>
            <a:ext cx="636793" cy="167007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C2351DE-9E6F-41C4-9F9B-2E6F34E41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42" y="3688960"/>
            <a:ext cx="906686" cy="232174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5C1428-DA7C-4610-A05E-39FEFB1006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16</a:t>
            </a:fld>
            <a:endParaRPr lang="en-US" altLang="es-CL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61A47A9-DC01-4C9D-9000-DA036FBAA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380406"/>
              </p:ext>
            </p:extLst>
          </p:nvPr>
        </p:nvGraphicFramePr>
        <p:xfrm>
          <a:off x="321103" y="1614331"/>
          <a:ext cx="5570900" cy="3071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449">
                  <a:extLst>
                    <a:ext uri="{9D8B030D-6E8A-4147-A177-3AD203B41FA5}">
                      <a16:colId xmlns:a16="http://schemas.microsoft.com/office/drawing/2014/main" val="603204047"/>
                    </a:ext>
                  </a:extLst>
                </a:gridCol>
                <a:gridCol w="1566451">
                  <a:extLst>
                    <a:ext uri="{9D8B030D-6E8A-4147-A177-3AD203B41FA5}">
                      <a16:colId xmlns:a16="http://schemas.microsoft.com/office/drawing/2014/main" val="3186737499"/>
                    </a:ext>
                  </a:extLst>
                </a:gridCol>
              </a:tblGrid>
              <a:tr h="5757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ATENCI</a:t>
                      </a:r>
                      <a:r>
                        <a:rPr lang="es-ES" sz="1400" u="none" strike="noStrike" dirty="0">
                          <a:effectLst/>
                          <a:latin typeface="Candara" panose="020E0502030303020204" pitchFamily="34" charset="0"/>
                        </a:rPr>
                        <a:t>ÓN CERRADA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824988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effectLst/>
                          <a:latin typeface="Candara" panose="020E0502030303020204" pitchFamily="34" charset="0"/>
                        </a:rPr>
                        <a:t>Proyección Año 15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17054570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DOTACIÓN CAMAS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368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42947855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N° de camas Básicas: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134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63568039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N° de camas cuidados </a:t>
                      </a:r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medios</a:t>
                      </a:r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: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168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19138509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N° de camas críticas: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36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65683261"/>
                  </a:ext>
                </a:extLst>
              </a:tr>
              <a:tr h="55093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Salud Mental (lo que corresponda según complejidad/resolución)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30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64548688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Hospitalización Domiciliaria:</a:t>
                      </a:r>
                      <a:endParaRPr lang="es-CL" sz="1400" b="1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15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68406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47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67146" y="252074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ESTIMACIÓN PRODUCCIÓN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8" name="10 Conector recto">
            <a:extLst>
              <a:ext uri="{FF2B5EF4-FFF2-40B4-BE49-F238E27FC236}">
                <a16:creationId xmlns:a16="http://schemas.microsoft.com/office/drawing/2014/main" id="{9BEB940C-DA5B-407D-8B05-1ED09E1E9D6A}"/>
              </a:ext>
            </a:extLst>
          </p:cNvPr>
          <p:cNvCxnSpPr/>
          <p:nvPr/>
        </p:nvCxnSpPr>
        <p:spPr>
          <a:xfrm>
            <a:off x="231286" y="669570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F6381849-AFEF-4D29-8024-D4AE2A5E7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6" y="1350455"/>
            <a:ext cx="816860" cy="25289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932DF18-2548-45A8-8A1A-4C30C50CD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81" y="4521517"/>
            <a:ext cx="2239269" cy="223926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FB737C-D0EB-4AA5-9F42-41D2C829BCDC}"/>
              </a:ext>
            </a:extLst>
          </p:cNvPr>
          <p:cNvSpPr txBox="1"/>
          <p:nvPr/>
        </p:nvSpPr>
        <p:spPr>
          <a:xfrm>
            <a:off x="1717837" y="4825543"/>
            <a:ext cx="1263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4 </a:t>
            </a:r>
          </a:p>
          <a:p>
            <a:pPr lvl="0" algn="ctr"/>
            <a:r>
              <a:rPr lang="es-E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Salas Parto</a:t>
            </a:r>
          </a:p>
          <a:p>
            <a:pPr lvl="0" algn="ctr"/>
            <a:r>
              <a:rPr lang="es-E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 Integral</a:t>
            </a:r>
          </a:p>
          <a:p>
            <a:pPr lvl="0" algn="ctr"/>
            <a:r>
              <a:rPr lang="es-E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(1854  PN)</a:t>
            </a:r>
            <a:endParaRPr lang="es-CL" sz="20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2A8B533-697C-4D51-9782-992E2736F0CC}"/>
              </a:ext>
            </a:extLst>
          </p:cNvPr>
          <p:cNvSpPr txBox="1"/>
          <p:nvPr/>
        </p:nvSpPr>
        <p:spPr>
          <a:xfrm>
            <a:off x="4191461" y="4989076"/>
            <a:ext cx="1263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18 </a:t>
            </a:r>
          </a:p>
          <a:p>
            <a:pPr lvl="0"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Sillones </a:t>
            </a:r>
          </a:p>
          <a:p>
            <a:pPr lvl="0"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Diálisis</a:t>
            </a:r>
            <a:endParaRPr lang="es-CL" sz="20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201ACD9-723E-4CEC-89F8-3E463A038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94" y="4439930"/>
            <a:ext cx="2281549" cy="228154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8D70045-CB5B-472F-BADD-14820ACF1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64" y="3884756"/>
            <a:ext cx="1620701" cy="16207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CE2C69-1465-43DD-B445-C5491ED65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65" y="2625560"/>
            <a:ext cx="1263492" cy="126349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F1EA77A-C4C7-460A-B29A-EADFB0652A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65" y="1350455"/>
            <a:ext cx="1263492" cy="126349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E49B0D3-D11A-4DFD-8188-9F21A83485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65" y="39407"/>
            <a:ext cx="1263492" cy="126349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3DF3270-80FF-406F-8F88-8116DEA6D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55" y="5299806"/>
            <a:ext cx="1707311" cy="153202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579559A-FB8A-46B7-ADD2-311BEE51848F}"/>
              </a:ext>
            </a:extLst>
          </p:cNvPr>
          <p:cNvSpPr txBox="1"/>
          <p:nvPr/>
        </p:nvSpPr>
        <p:spPr>
          <a:xfrm>
            <a:off x="6701453" y="489715"/>
            <a:ext cx="88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8 </a:t>
            </a:r>
            <a:r>
              <a:rPr lang="es-CL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Rx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06265A2-BF24-4E08-8BD4-65E95E2B41D1}"/>
              </a:ext>
            </a:extLst>
          </p:cNvPr>
          <p:cNvSpPr txBox="1"/>
          <p:nvPr/>
        </p:nvSpPr>
        <p:spPr>
          <a:xfrm>
            <a:off x="6403005" y="3024551"/>
            <a:ext cx="150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C000"/>
                </a:solidFill>
                <a:latin typeface="Candara" panose="020E0502030303020204" pitchFamily="34" charset="0"/>
              </a:rPr>
              <a:t>1 RNM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BBC844-48D3-4853-AE54-A58894632268}"/>
              </a:ext>
            </a:extLst>
          </p:cNvPr>
          <p:cNvSpPr txBox="1"/>
          <p:nvPr/>
        </p:nvSpPr>
        <p:spPr>
          <a:xfrm>
            <a:off x="6650510" y="1763426"/>
            <a:ext cx="100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00B050"/>
                </a:solidFill>
                <a:latin typeface="Candara" panose="020E0502030303020204" pitchFamily="34" charset="0"/>
              </a:rPr>
              <a:t>2 TAC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73809E1-DCFD-43E0-8140-9C67173344DB}"/>
              </a:ext>
            </a:extLst>
          </p:cNvPr>
          <p:cNvSpPr txBox="1"/>
          <p:nvPr/>
        </p:nvSpPr>
        <p:spPr>
          <a:xfrm>
            <a:off x="6374430" y="4281190"/>
            <a:ext cx="160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2 </a:t>
            </a:r>
          </a:p>
          <a:p>
            <a:pPr lvl="0" algn="ctr"/>
            <a:r>
              <a:rPr lang="es-ES" sz="2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Mamógrafos</a:t>
            </a:r>
            <a:endParaRPr lang="es-ES" sz="2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E392EB4-9789-4C8B-8A16-60C42BF1DC38}"/>
              </a:ext>
            </a:extLst>
          </p:cNvPr>
          <p:cNvSpPr txBox="1"/>
          <p:nvPr/>
        </p:nvSpPr>
        <p:spPr>
          <a:xfrm>
            <a:off x="6238655" y="5708401"/>
            <a:ext cx="170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10</a:t>
            </a:r>
          </a:p>
          <a:p>
            <a:pPr lvl="0"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Ecotomógrafos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E96645D-FD7B-44ED-9CCD-F75132060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67" y="1771794"/>
            <a:ext cx="738807" cy="2362974"/>
          </a:xfrm>
          <a:prstGeom prst="rect">
            <a:avLst/>
          </a:prstGeom>
        </p:spPr>
      </p:pic>
      <p:graphicFrame>
        <p:nvGraphicFramePr>
          <p:cNvPr id="28" name="Marcador de contenido 3">
            <a:extLst>
              <a:ext uri="{FF2B5EF4-FFF2-40B4-BE49-F238E27FC236}">
                <a16:creationId xmlns:a16="http://schemas.microsoft.com/office/drawing/2014/main" id="{40392AF1-5457-4EB1-9651-121AA29B6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325321"/>
              </p:ext>
            </p:extLst>
          </p:nvPr>
        </p:nvGraphicFramePr>
        <p:xfrm>
          <a:off x="1186864" y="1077014"/>
          <a:ext cx="4591438" cy="2849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761">
                  <a:extLst>
                    <a:ext uri="{9D8B030D-6E8A-4147-A177-3AD203B41FA5}">
                      <a16:colId xmlns:a16="http://schemas.microsoft.com/office/drawing/2014/main" val="3097336363"/>
                    </a:ext>
                  </a:extLst>
                </a:gridCol>
                <a:gridCol w="777677">
                  <a:extLst>
                    <a:ext uri="{9D8B030D-6E8A-4147-A177-3AD203B41FA5}">
                      <a16:colId xmlns:a16="http://schemas.microsoft.com/office/drawing/2014/main" val="1902819494"/>
                    </a:ext>
                  </a:extLst>
                </a:gridCol>
              </a:tblGrid>
              <a:tr h="8111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400" u="none" strike="noStrike" dirty="0">
                          <a:effectLst/>
                          <a:latin typeface="Candara" panose="020E0502030303020204" pitchFamily="34" charset="0"/>
                        </a:rPr>
                        <a:t>ATENCI</a:t>
                      </a:r>
                      <a:r>
                        <a:rPr lang="es-ES" sz="1400" u="none" strike="noStrike" dirty="0">
                          <a:effectLst/>
                          <a:latin typeface="Candara" panose="020E0502030303020204" pitchFamily="34" charset="0"/>
                        </a:rPr>
                        <a:t>ÓN QUIRÚRGICA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176" marR="6176" marT="6176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019924"/>
                  </a:ext>
                </a:extLst>
              </a:tr>
              <a:tr h="4459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N° de Pabellones</a:t>
                      </a:r>
                      <a:endParaRPr lang="es-CL" sz="14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176" marR="6176" marT="61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768652257"/>
                  </a:ext>
                </a:extLst>
              </a:tr>
              <a:tr h="4459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IQ Mayores Electivas (rendimiento 1350 IQ/año)</a:t>
                      </a:r>
                    </a:p>
                  </a:txBody>
                  <a:tcPr marL="6429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406376804"/>
                  </a:ext>
                </a:extLst>
              </a:tr>
              <a:tr h="699965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Cirugía Mayor Ambulatoria (CMA) (rendimiento 1550 IQ/año)</a:t>
                      </a:r>
                    </a:p>
                  </a:txBody>
                  <a:tcPr marL="6429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324934689"/>
                  </a:ext>
                </a:extLst>
              </a:tr>
              <a:tr h="4459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IQ Mayores Urgencia (rendimiento 3000 IQ/año)</a:t>
                      </a:r>
                    </a:p>
                  </a:txBody>
                  <a:tcPr marL="6429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8867849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627AC59B-CCEE-4273-8D3C-C1C14C6EA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7" y="4445945"/>
            <a:ext cx="635498" cy="22020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362DAA1-12CD-4A40-ADCE-E4F140755E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17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93800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319423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EQUIPOS Y EQUIPAMIENTO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B88B557-B9FE-4D39-8B51-9129710FD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026259"/>
              </p:ext>
            </p:extLst>
          </p:nvPr>
        </p:nvGraphicFramePr>
        <p:xfrm>
          <a:off x="207363" y="1019718"/>
          <a:ext cx="8028025" cy="474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7 Tabla">
            <a:extLst>
              <a:ext uri="{FF2B5EF4-FFF2-40B4-BE49-F238E27FC236}">
                <a16:creationId xmlns:a16="http://schemas.microsoft.com/office/drawing/2014/main" id="{D2D9D5E6-8814-4E36-8C41-201E92F00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394015"/>
              </p:ext>
            </p:extLst>
          </p:nvPr>
        </p:nvGraphicFramePr>
        <p:xfrm>
          <a:off x="5753100" y="4626985"/>
          <a:ext cx="2974458" cy="1698920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185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73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u="none" strike="noStrike" dirty="0">
                          <a:latin typeface="Candara" panose="020E0502030303020204" pitchFamily="34" charset="0"/>
                        </a:rPr>
                        <a:t>Ley de presupuesto</a:t>
                      </a:r>
                      <a:endParaRPr lang="es-CL" sz="1500" b="1" i="0" u="none" strike="noStrike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u="none" strike="noStrike" dirty="0">
                          <a:latin typeface="Candara" panose="020E0502030303020204" pitchFamily="34" charset="0"/>
                        </a:rPr>
                        <a:t>Demanda</a:t>
                      </a:r>
                      <a:endParaRPr lang="es-CL" sz="1500" b="1" i="0" u="none" strike="noStrike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l" fontAlgn="b"/>
                      <a:r>
                        <a:rPr lang="es-CL" sz="1500" u="none" strike="noStrike" dirty="0">
                          <a:latin typeface="Candara" panose="020E0502030303020204" pitchFamily="34" charset="0"/>
                        </a:rPr>
                        <a:t>Equipamiento</a:t>
                      </a:r>
                      <a:endParaRPr lang="es-CL" sz="1500" b="0" i="0" u="none" strike="noStrike" dirty="0"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b="0" i="0" u="none" strike="noStrike" dirty="0">
                          <a:latin typeface="Candara" panose="020E0502030303020204" pitchFamily="34" charset="0"/>
                        </a:rPr>
                        <a:t>8.703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l" fontAlgn="b"/>
                      <a:r>
                        <a:rPr lang="es-CL" sz="1500" u="none" strike="noStrike">
                          <a:latin typeface="Candara" panose="020E0502030303020204" pitchFamily="34" charset="0"/>
                        </a:rPr>
                        <a:t>Equipo</a:t>
                      </a:r>
                      <a:endParaRPr lang="es-CL" sz="1500" b="0" i="0" u="none" strike="noStrike"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b="0" i="0" u="none" strike="noStrike" dirty="0">
                          <a:latin typeface="Candara" panose="020E0502030303020204" pitchFamily="34" charset="0"/>
                        </a:rPr>
                        <a:t>2.805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l" fontAlgn="b"/>
                      <a:r>
                        <a:rPr lang="es-CL" sz="1500" u="none" strike="noStrike" dirty="0">
                          <a:latin typeface="Candara" panose="020E0502030303020204" pitchFamily="34" charset="0"/>
                        </a:rPr>
                        <a:t>Total general</a:t>
                      </a:r>
                      <a:endParaRPr lang="es-CL" sz="1500" b="1" i="0" u="none" strike="noStrike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b="1" i="0" u="none" strike="noStrike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11.508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29E1CA70-40F8-4796-86FC-999333FB3B58}"/>
              </a:ext>
            </a:extLst>
          </p:cNvPr>
          <p:cNvCxnSpPr/>
          <p:nvPr/>
        </p:nvCxnSpPr>
        <p:spPr>
          <a:xfrm>
            <a:off x="231286" y="669570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11E87A9-0043-4209-9B59-353952C219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18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7844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462298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CONSOLIDADO DOTACIÓN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2 Tabla">
            <a:extLst>
              <a:ext uri="{FF2B5EF4-FFF2-40B4-BE49-F238E27FC236}">
                <a16:creationId xmlns:a16="http://schemas.microsoft.com/office/drawing/2014/main" id="{F0B25F4C-5137-4239-8F66-60095BFCA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53611"/>
              </p:ext>
            </p:extLst>
          </p:nvPr>
        </p:nvGraphicFramePr>
        <p:xfrm>
          <a:off x="1133441" y="1315645"/>
          <a:ext cx="6104895" cy="1823343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075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u="none" strike="noStrike" dirty="0">
                          <a:effectLst/>
                          <a:latin typeface="Candara" panose="020E0502030303020204" pitchFamily="34" charset="0"/>
                        </a:rPr>
                        <a:t>Ley</a:t>
                      </a:r>
                      <a:endParaRPr lang="es-CL" sz="18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chemeClr val="lt1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  <a:endParaRPr lang="es-CL" sz="18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u="none" strike="noStrike" dirty="0">
                          <a:effectLst/>
                          <a:latin typeface="Candara" panose="020E0502030303020204" pitchFamily="34" charset="0"/>
                        </a:rPr>
                        <a:t>Turno</a:t>
                      </a:r>
                      <a:endParaRPr lang="es-CL" sz="18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Diurno</a:t>
                      </a:r>
                    </a:p>
                  </a:txBody>
                  <a:tcPr marL="7144" marR="7144" marT="71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u="none" strike="noStrike" dirty="0"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19.664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u="none" strike="noStrike" dirty="0"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159,5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-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u="none" strike="noStrike" dirty="0"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159,5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15.076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144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144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-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18.834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1448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700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748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Total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1751,5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844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charset="0"/>
                          <a:cs typeface="Calibri" charset="0"/>
                        </a:rPr>
                        <a:t>907,5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4C3D5501-41A4-461A-8B12-0791B50E6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3" y="4642074"/>
            <a:ext cx="1807695" cy="18076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D44690-8077-4147-937C-6749746DB5FA}"/>
              </a:ext>
            </a:extLst>
          </p:cNvPr>
          <p:cNvSpPr txBox="1"/>
          <p:nvPr/>
        </p:nvSpPr>
        <p:spPr>
          <a:xfrm>
            <a:off x="4572000" y="5060362"/>
            <a:ext cx="122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199</a:t>
            </a:r>
          </a:p>
          <a:p>
            <a:pPr algn="ctr"/>
            <a:r>
              <a:rPr lang="es-ES_tradnl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TURNOS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4126A9-82B4-4E36-AA32-CC494B22C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85767" y="3291113"/>
            <a:ext cx="715013" cy="12028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65590D-8F7D-40BC-9566-D9A263471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1" y="4493954"/>
            <a:ext cx="1702229" cy="17022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0C883EC-DCC0-410C-8A89-1A5E210092EE}"/>
              </a:ext>
            </a:extLst>
          </p:cNvPr>
          <p:cNvSpPr txBox="1"/>
          <p:nvPr/>
        </p:nvSpPr>
        <p:spPr>
          <a:xfrm>
            <a:off x="6806568" y="4783363"/>
            <a:ext cx="122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accent2"/>
                </a:solidFill>
                <a:latin typeface="Candara" panose="020E0502030303020204" pitchFamily="34" charset="0"/>
              </a:rPr>
              <a:t>947</a:t>
            </a:r>
          </a:p>
          <a:p>
            <a:pPr algn="ctr"/>
            <a:r>
              <a:rPr lang="es-ES_tradnl" b="1" dirty="0">
                <a:solidFill>
                  <a:schemeClr val="accent2"/>
                </a:solidFill>
                <a:latin typeface="Candara" panose="020E0502030303020204" pitchFamily="34" charset="0"/>
              </a:rPr>
              <a:t>Total diario</a:t>
            </a:r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E73D0395-A307-4293-AE11-FB77A251C11A}"/>
              </a:ext>
            </a:extLst>
          </p:cNvPr>
          <p:cNvCxnSpPr/>
          <p:nvPr/>
        </p:nvCxnSpPr>
        <p:spPr>
          <a:xfrm>
            <a:off x="231286" y="812445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BE51414-7C20-4212-89E5-B88E7A6E3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19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1924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FC43795E-4480-4857-BE27-0F9741C609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</a:t>
            </a:fld>
            <a:endParaRPr lang="en-US" altLang="es-CL"/>
          </a:p>
        </p:txBody>
      </p:sp>
      <p:cxnSp>
        <p:nvCxnSpPr>
          <p:cNvPr id="11" name="10 Conector recto"/>
          <p:cNvCxnSpPr>
            <a:cxnSpLocks/>
          </p:cNvCxnSpPr>
          <p:nvPr/>
        </p:nvCxnSpPr>
        <p:spPr>
          <a:xfrm>
            <a:off x="406402" y="722986"/>
            <a:ext cx="6603998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916797" y="1803290"/>
            <a:ext cx="764381" cy="764381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916797" y="3007033"/>
            <a:ext cx="764381" cy="76438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95" y="1878267"/>
            <a:ext cx="1192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 </a:t>
            </a:r>
          </a:p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terminados</a:t>
            </a: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14" y="1748951"/>
            <a:ext cx="67839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25</a:t>
            </a: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14" y="2990787"/>
            <a:ext cx="67839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25</a:t>
            </a:r>
          </a:p>
        </p:txBody>
      </p:sp>
      <p:sp>
        <p:nvSpPr>
          <p:cNvPr id="13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916797" y="4157573"/>
            <a:ext cx="764381" cy="764381"/>
          </a:xfrm>
          <a:prstGeom prst="ellipse">
            <a:avLst/>
          </a:prstGeom>
          <a:solidFill>
            <a:srgbClr val="B263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14" y="4103235"/>
            <a:ext cx="67839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25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95" y="3136612"/>
            <a:ext cx="1415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</a:t>
            </a:r>
            <a:r>
              <a:rPr lang="es-ES" altLang="es-CL" sz="1600" b="1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</a:t>
            </a:r>
          </a:p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construcción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78" y="4369710"/>
            <a:ext cx="2162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 en diseño o licitación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8" y="1832128"/>
            <a:ext cx="609320" cy="609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3" y="3103118"/>
            <a:ext cx="763675" cy="5801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" y="4115502"/>
            <a:ext cx="991561" cy="7532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7F699F-5286-406B-B674-76920FCE5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 b="10221"/>
          <a:stretch/>
        </p:blipFill>
        <p:spPr>
          <a:xfrm>
            <a:off x="3844883" y="752722"/>
            <a:ext cx="5286184" cy="5771887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039485C-8E4E-4833-A949-DA5A3A758318}"/>
              </a:ext>
            </a:extLst>
          </p:cNvPr>
          <p:cNvSpPr txBox="1">
            <a:spLocks/>
          </p:cNvSpPr>
          <p:nvPr/>
        </p:nvSpPr>
        <p:spPr>
          <a:xfrm>
            <a:off x="264233" y="333389"/>
            <a:ext cx="8615534" cy="389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bg1"/>
                </a:solidFill>
                <a:latin typeface="gobCL"/>
                <a:ea typeface="+mn-ea"/>
                <a:cs typeface="gobC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bg1"/>
                </a:solidFill>
                <a:latin typeface="gobCL"/>
                <a:ea typeface="+mn-ea"/>
                <a:cs typeface="gobC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PLAN NACIONAL DE INVERSIONES 2018-2022: 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HOSPITALES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4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AEE796B1-88A7-4950-B4F0-FC415D469C72}"/>
              </a:ext>
            </a:extLst>
          </p:cNvPr>
          <p:cNvSpPr txBox="1">
            <a:spLocks/>
          </p:cNvSpPr>
          <p:nvPr/>
        </p:nvSpPr>
        <p:spPr>
          <a:xfrm>
            <a:off x="207363" y="395623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PROGRAMA MÉDICO ARQUITECTÓNICO (PMA)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365E9A1-CBE9-4189-A575-AC3729D30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57" y="2889493"/>
            <a:ext cx="904620" cy="23902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404E3D-AC8B-43FF-93BB-F77E1E668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18" y="2828634"/>
            <a:ext cx="1004504" cy="24280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EEDA896-E619-466B-9936-AA33977C3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13" y="4539014"/>
            <a:ext cx="594399" cy="15938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3788843-B4BF-4992-B95F-1E23C89B06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25" y="3015567"/>
            <a:ext cx="846821" cy="2217060"/>
          </a:xfrm>
          <a:prstGeom prst="rect">
            <a:avLst/>
          </a:prstGeom>
        </p:spPr>
      </p:pic>
      <p:cxnSp>
        <p:nvCxnSpPr>
          <p:cNvPr id="17" name="10 Conector recto">
            <a:extLst>
              <a:ext uri="{FF2B5EF4-FFF2-40B4-BE49-F238E27FC236}">
                <a16:creationId xmlns:a16="http://schemas.microsoft.com/office/drawing/2014/main" id="{C1A98CEC-100D-4ACD-8706-F01B953C38F8}"/>
              </a:ext>
            </a:extLst>
          </p:cNvPr>
          <p:cNvCxnSpPr>
            <a:cxnSpLocks/>
          </p:cNvCxnSpPr>
          <p:nvPr/>
        </p:nvCxnSpPr>
        <p:spPr>
          <a:xfrm>
            <a:off x="231286" y="745770"/>
            <a:ext cx="7636364" cy="3945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2C6385-7A34-4DDE-9909-0B3FB0F394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20</a:t>
            </a:fld>
            <a:endParaRPr lang="en-US" altLang="es-CL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DB87DA28-A74A-49CF-BDC3-4276E5589F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3738" y="1285874"/>
            <a:ext cx="5770829" cy="4980209"/>
            <a:chOff x="437" y="810"/>
            <a:chExt cx="3270" cy="2822"/>
          </a:xfrm>
        </p:grpSpPr>
        <p:grpSp>
          <p:nvGrpSpPr>
            <p:cNvPr id="5" name="Group 205">
              <a:extLst>
                <a:ext uri="{FF2B5EF4-FFF2-40B4-BE49-F238E27FC236}">
                  <a16:creationId xmlns:a16="http://schemas.microsoft.com/office/drawing/2014/main" id="{5B99F331-A0E9-4691-9048-19FE3AA175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" y="810"/>
              <a:ext cx="3265" cy="2817"/>
              <a:chOff x="437" y="810"/>
              <a:chExt cx="3265" cy="2817"/>
            </a:xfrm>
          </p:grpSpPr>
          <p:sp>
            <p:nvSpPr>
              <p:cNvPr id="124" name="Rectangle 5">
                <a:extLst>
                  <a:ext uri="{FF2B5EF4-FFF2-40B4-BE49-F238E27FC236}">
                    <a16:creationId xmlns:a16="http://schemas.microsoft.com/office/drawing/2014/main" id="{85C1ECD7-481B-4D8A-829E-D5E26BFDE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810"/>
                <a:ext cx="3262" cy="5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25" name="Rectangle 6">
                <a:extLst>
                  <a:ext uri="{FF2B5EF4-FFF2-40B4-BE49-F238E27FC236}">
                    <a16:creationId xmlns:a16="http://schemas.microsoft.com/office/drawing/2014/main" id="{CCEA3DD5-484F-4604-9339-3B4382290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310"/>
                <a:ext cx="1752" cy="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26" name="Rectangle 7">
                <a:extLst>
                  <a:ext uri="{FF2B5EF4-FFF2-40B4-BE49-F238E27FC236}">
                    <a16:creationId xmlns:a16="http://schemas.microsoft.com/office/drawing/2014/main" id="{D92923CA-7CEF-48AE-9B60-0DA5AE11D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412"/>
                <a:ext cx="1752" cy="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27" name="Rectangle 8">
                <a:extLst>
                  <a:ext uri="{FF2B5EF4-FFF2-40B4-BE49-F238E27FC236}">
                    <a16:creationId xmlns:a16="http://schemas.microsoft.com/office/drawing/2014/main" id="{EC94355E-B75E-48D2-9A95-77B14A1DB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2330"/>
                <a:ext cx="1752" cy="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28" name="Rectangle 9">
                <a:extLst>
                  <a:ext uri="{FF2B5EF4-FFF2-40B4-BE49-F238E27FC236}">
                    <a16:creationId xmlns:a16="http://schemas.microsoft.com/office/drawing/2014/main" id="{D42C54A3-E73B-47FD-8434-F26C326EA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534"/>
                <a:ext cx="3262" cy="1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29" name="Rectangle 10">
                <a:extLst>
                  <a:ext uri="{FF2B5EF4-FFF2-40B4-BE49-F238E27FC236}">
                    <a16:creationId xmlns:a16="http://schemas.microsoft.com/office/drawing/2014/main" id="{E59EC68C-9EC4-4224-BFFD-5B73FC7A8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942"/>
                <a:ext cx="3262" cy="14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30" name="Rectangle 11">
                <a:extLst>
                  <a:ext uri="{FF2B5EF4-FFF2-40B4-BE49-F238E27FC236}">
                    <a16:creationId xmlns:a16="http://schemas.microsoft.com/office/drawing/2014/main" id="{E90EFDAB-E146-4918-B047-3FDEC14FF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3180"/>
                <a:ext cx="1752" cy="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31" name="Rectangle 12">
                <a:extLst>
                  <a:ext uri="{FF2B5EF4-FFF2-40B4-BE49-F238E27FC236}">
                    <a16:creationId xmlns:a16="http://schemas.microsoft.com/office/drawing/2014/main" id="{A654E89D-9370-413E-913F-67AD67719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3282"/>
                <a:ext cx="1752" cy="1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32" name="Rectangle 13">
                <a:extLst>
                  <a:ext uri="{FF2B5EF4-FFF2-40B4-BE49-F238E27FC236}">
                    <a16:creationId xmlns:a16="http://schemas.microsoft.com/office/drawing/2014/main" id="{6B712402-CD58-4860-B649-47467A262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3486"/>
                <a:ext cx="3262" cy="14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33" name="Rectangle 14">
                <a:extLst>
                  <a:ext uri="{FF2B5EF4-FFF2-40B4-BE49-F238E27FC236}">
                    <a16:creationId xmlns:a16="http://schemas.microsoft.com/office/drawing/2014/main" id="{187E3827-AA8E-4BA4-9A14-E2FFAE739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" y="1199"/>
                <a:ext cx="31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UNIDAD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4" name="Rectangle 15">
                <a:extLst>
                  <a:ext uri="{FF2B5EF4-FFF2-40B4-BE49-F238E27FC236}">
                    <a16:creationId xmlns:a16="http://schemas.microsoft.com/office/drawing/2014/main" id="{E4D679E6-655B-4419-841B-D8EE70834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" y="1199"/>
                <a:ext cx="8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N°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5" name="Rectangle 16">
                <a:extLst>
                  <a:ext uri="{FF2B5EF4-FFF2-40B4-BE49-F238E27FC236}">
                    <a16:creationId xmlns:a16="http://schemas.microsoft.com/office/drawing/2014/main" id="{79E6949A-FB44-47B3-82A6-E8A98B401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7" y="1199"/>
                <a:ext cx="34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NOMBRE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6" name="Rectangle 17">
                <a:extLst>
                  <a:ext uri="{FF2B5EF4-FFF2-40B4-BE49-F238E27FC236}">
                    <a16:creationId xmlns:a16="http://schemas.microsoft.com/office/drawing/2014/main" id="{FB9A1969-DAF4-460E-9F9E-3506B0AB8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1199"/>
                <a:ext cx="5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SUPERFICIE M2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7" name="Rectangle 18">
                <a:extLst>
                  <a:ext uri="{FF2B5EF4-FFF2-40B4-BE49-F238E27FC236}">
                    <a16:creationId xmlns:a16="http://schemas.microsoft.com/office/drawing/2014/main" id="{0E373D04-C701-49A7-AAFD-64B2786D7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320"/>
                <a:ext cx="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8" name="Rectangle 19">
                <a:extLst>
                  <a:ext uri="{FF2B5EF4-FFF2-40B4-BE49-F238E27FC236}">
                    <a16:creationId xmlns:a16="http://schemas.microsoft.com/office/drawing/2014/main" id="{512F3094-ECFD-47D0-AD2A-2B829AB38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320"/>
                <a:ext cx="3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1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39" name="Rectangle 20">
                <a:extLst>
                  <a:ext uri="{FF2B5EF4-FFF2-40B4-BE49-F238E27FC236}">
                    <a16:creationId xmlns:a16="http://schemas.microsoft.com/office/drawing/2014/main" id="{62B75D9E-387F-406F-8ED7-462EABE0A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320"/>
                <a:ext cx="3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ACCESO 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0" name="Rectangle 21">
                <a:extLst>
                  <a:ext uri="{FF2B5EF4-FFF2-40B4-BE49-F238E27FC236}">
                    <a16:creationId xmlns:a16="http://schemas.microsoft.com/office/drawing/2014/main" id="{4BAF795D-CA57-4F58-9096-539B11B41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1320"/>
                <a:ext cx="1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393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1" name="Rectangle 22">
                <a:extLst>
                  <a:ext uri="{FF2B5EF4-FFF2-40B4-BE49-F238E27FC236}">
                    <a16:creationId xmlns:a16="http://schemas.microsoft.com/office/drawing/2014/main" id="{1B2FA62F-0A28-425F-A320-B9DACE67A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422"/>
                <a:ext cx="5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B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2" name="Rectangle 23">
                <a:extLst>
                  <a:ext uri="{FF2B5EF4-FFF2-40B4-BE49-F238E27FC236}">
                    <a16:creationId xmlns:a16="http://schemas.microsoft.com/office/drawing/2014/main" id="{3530116B-364D-47BA-B1B8-F7E2D69F0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422"/>
                <a:ext cx="4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2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3" name="Rectangle 24">
                <a:extLst>
                  <a:ext uri="{FF2B5EF4-FFF2-40B4-BE49-F238E27FC236}">
                    <a16:creationId xmlns:a16="http://schemas.microsoft.com/office/drawing/2014/main" id="{78040863-EADB-4959-98DC-796A7B47F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422"/>
                <a:ext cx="6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ÁREA DIRECTIVA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4" name="Rectangle 25">
                <a:extLst>
                  <a:ext uri="{FF2B5EF4-FFF2-40B4-BE49-F238E27FC236}">
                    <a16:creationId xmlns:a16="http://schemas.microsoft.com/office/drawing/2014/main" id="{A92CE9F1-A887-414A-80AE-FE18583A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1422"/>
                <a:ext cx="1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736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5" name="Rectangle 26">
                <a:extLst>
                  <a:ext uri="{FF2B5EF4-FFF2-40B4-BE49-F238E27FC236}">
                    <a16:creationId xmlns:a16="http://schemas.microsoft.com/office/drawing/2014/main" id="{24A54548-C6F9-497C-A9BD-EAA160AAA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626"/>
                <a:ext cx="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C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6" name="Rectangle 27">
                <a:extLst>
                  <a:ext uri="{FF2B5EF4-FFF2-40B4-BE49-F238E27FC236}">
                    <a16:creationId xmlns:a16="http://schemas.microsoft.com/office/drawing/2014/main" id="{206B817B-2DD6-4C4A-BDEE-7E5ED01B2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626"/>
                <a:ext cx="4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3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7" name="Rectangle 28">
                <a:extLst>
                  <a:ext uri="{FF2B5EF4-FFF2-40B4-BE49-F238E27FC236}">
                    <a16:creationId xmlns:a16="http://schemas.microsoft.com/office/drawing/2014/main" id="{D8ACB96A-65B6-4C80-A2F5-9B9D2C29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524"/>
                <a:ext cx="162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SUBDIRECCIÓN GESTIÓN ADMINISTRATIVA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 (Incluye Subdirección Gestión de las 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49" name="Rectangle 30">
                <a:extLst>
                  <a:ext uri="{FF2B5EF4-FFF2-40B4-BE49-F238E27FC236}">
                    <a16:creationId xmlns:a16="http://schemas.microsoft.com/office/drawing/2014/main" id="{D2B14E2B-C072-4808-9B96-081ACA3B0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728"/>
                <a:ext cx="3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Personas)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0" name="Rectangle 31">
                <a:extLst>
                  <a:ext uri="{FF2B5EF4-FFF2-40B4-BE49-F238E27FC236}">
                    <a16:creationId xmlns:a16="http://schemas.microsoft.com/office/drawing/2014/main" id="{9926B349-B138-4541-98CB-29513421B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1602"/>
                <a:ext cx="12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921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1" name="Rectangle 32">
                <a:extLst>
                  <a:ext uri="{FF2B5EF4-FFF2-40B4-BE49-F238E27FC236}">
                    <a16:creationId xmlns:a16="http://schemas.microsoft.com/office/drawing/2014/main" id="{E1B03966-D616-4F39-A440-3A82849DC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1830"/>
                <a:ext cx="5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D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2" name="Rectangle 33">
                <a:extLst>
                  <a:ext uri="{FF2B5EF4-FFF2-40B4-BE49-F238E27FC236}">
                    <a16:creationId xmlns:a16="http://schemas.microsoft.com/office/drawing/2014/main" id="{18C8B82B-5234-4B7D-B30A-7E213DA79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830"/>
                <a:ext cx="4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4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3" name="Rectangle 34">
                <a:extLst>
                  <a:ext uri="{FF2B5EF4-FFF2-40B4-BE49-F238E27FC236}">
                    <a16:creationId xmlns:a16="http://schemas.microsoft.com/office/drawing/2014/main" id="{8627E113-A3FE-420A-BF54-99CE16ED1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830"/>
                <a:ext cx="9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SUBDIRECCIÓN MEDICA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4" name="Rectangle 35">
                <a:extLst>
                  <a:ext uri="{FF2B5EF4-FFF2-40B4-BE49-F238E27FC236}">
                    <a16:creationId xmlns:a16="http://schemas.microsoft.com/office/drawing/2014/main" id="{CB88E5F4-28C0-4FF1-BDD8-7E734F398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1830"/>
                <a:ext cx="1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652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5" name="Rectangle 36">
                <a:extLst>
                  <a:ext uri="{FF2B5EF4-FFF2-40B4-BE49-F238E27FC236}">
                    <a16:creationId xmlns:a16="http://schemas.microsoft.com/office/drawing/2014/main" id="{374F129A-6787-4EEE-ACDC-327F61FD0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932"/>
                <a:ext cx="4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E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6" name="Rectangle 37">
                <a:extLst>
                  <a:ext uri="{FF2B5EF4-FFF2-40B4-BE49-F238E27FC236}">
                    <a16:creationId xmlns:a16="http://schemas.microsoft.com/office/drawing/2014/main" id="{664D7C03-D639-47DF-934B-448F313A4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932"/>
                <a:ext cx="4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5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7" name="Rectangle 38">
                <a:extLst>
                  <a:ext uri="{FF2B5EF4-FFF2-40B4-BE49-F238E27FC236}">
                    <a16:creationId xmlns:a16="http://schemas.microsoft.com/office/drawing/2014/main" id="{DCABC425-80DF-4B3B-AE85-B1B18D8F7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1932"/>
                <a:ext cx="84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UNIDADES DE APOYO 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8" name="Rectangle 39">
                <a:extLst>
                  <a:ext uri="{FF2B5EF4-FFF2-40B4-BE49-F238E27FC236}">
                    <a16:creationId xmlns:a16="http://schemas.microsoft.com/office/drawing/2014/main" id="{3DE40E8A-49AD-4096-9129-152B508C5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1932"/>
                <a:ext cx="19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9.516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59" name="Rectangle 40">
                <a:extLst>
                  <a:ext uri="{FF2B5EF4-FFF2-40B4-BE49-F238E27FC236}">
                    <a16:creationId xmlns:a16="http://schemas.microsoft.com/office/drawing/2014/main" id="{4179092B-EFE6-432C-9A39-5732B20E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2034"/>
                <a:ext cx="4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F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0" name="Rectangle 41">
                <a:extLst>
                  <a:ext uri="{FF2B5EF4-FFF2-40B4-BE49-F238E27FC236}">
                    <a16:creationId xmlns:a16="http://schemas.microsoft.com/office/drawing/2014/main" id="{69ED4A1E-A479-44B9-AC97-803CD37D6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2034"/>
                <a:ext cx="4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6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1" name="Rectangle 42">
                <a:extLst>
                  <a:ext uri="{FF2B5EF4-FFF2-40B4-BE49-F238E27FC236}">
                    <a16:creationId xmlns:a16="http://schemas.microsoft.com/office/drawing/2014/main" id="{49FAEF52-B8FC-4E49-BBBA-891AA5775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2034"/>
                <a:ext cx="7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ATENCION CERRADA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2" name="Rectangle 43">
                <a:extLst>
                  <a:ext uri="{FF2B5EF4-FFF2-40B4-BE49-F238E27FC236}">
                    <a16:creationId xmlns:a16="http://schemas.microsoft.com/office/drawing/2014/main" id="{201AC3D7-B5C1-49E4-83D8-5348A4953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2034"/>
                <a:ext cx="21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9.898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3" name="Rectangle 44">
                <a:extLst>
                  <a:ext uri="{FF2B5EF4-FFF2-40B4-BE49-F238E27FC236}">
                    <a16:creationId xmlns:a16="http://schemas.microsoft.com/office/drawing/2014/main" id="{A2923BE0-01D3-453E-AE90-6624BF3D7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2136"/>
                <a:ext cx="5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G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4" name="Rectangle 45">
                <a:extLst>
                  <a:ext uri="{FF2B5EF4-FFF2-40B4-BE49-F238E27FC236}">
                    <a16:creationId xmlns:a16="http://schemas.microsoft.com/office/drawing/2014/main" id="{EE7B3C13-010F-4683-A91A-25D8C0F50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2136"/>
                <a:ext cx="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7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5" name="Rectangle 46">
                <a:extLst>
                  <a:ext uri="{FF2B5EF4-FFF2-40B4-BE49-F238E27FC236}">
                    <a16:creationId xmlns:a16="http://schemas.microsoft.com/office/drawing/2014/main" id="{BA39775E-7197-40C2-9374-1B81E3ECA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2136"/>
                <a:ext cx="7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ATENCION ABIERTA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6" name="Rectangle 47">
                <a:extLst>
                  <a:ext uri="{FF2B5EF4-FFF2-40B4-BE49-F238E27FC236}">
                    <a16:creationId xmlns:a16="http://schemas.microsoft.com/office/drawing/2014/main" id="{6BBAC15E-0D0C-4328-9863-1F9576682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2136"/>
                <a:ext cx="1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6.217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7" name="Rectangle 48">
                <a:extLst>
                  <a:ext uri="{FF2B5EF4-FFF2-40B4-BE49-F238E27FC236}">
                    <a16:creationId xmlns:a16="http://schemas.microsoft.com/office/drawing/2014/main" id="{00CFCB29-215F-488D-9072-3F330D71F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2238"/>
                <a:ext cx="5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H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8" name="Rectangle 49">
                <a:extLst>
                  <a:ext uri="{FF2B5EF4-FFF2-40B4-BE49-F238E27FC236}">
                    <a16:creationId xmlns:a16="http://schemas.microsoft.com/office/drawing/2014/main" id="{3EFC4D4B-3D62-4F8D-8855-813B7224F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2238"/>
                <a:ext cx="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8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69" name="Rectangle 50">
                <a:extLst>
                  <a:ext uri="{FF2B5EF4-FFF2-40B4-BE49-F238E27FC236}">
                    <a16:creationId xmlns:a16="http://schemas.microsoft.com/office/drawing/2014/main" id="{9275DDA1-565B-4A6F-B2BE-268D048A3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2238"/>
                <a:ext cx="40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URGENCIA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0" name="Rectangle 51">
                <a:extLst>
                  <a:ext uri="{FF2B5EF4-FFF2-40B4-BE49-F238E27FC236}">
                    <a16:creationId xmlns:a16="http://schemas.microsoft.com/office/drawing/2014/main" id="{53F61F07-A661-41B3-8D9A-8737843DC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2238"/>
                <a:ext cx="1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1.592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1" name="Rectangle 52">
                <a:extLst>
                  <a:ext uri="{FF2B5EF4-FFF2-40B4-BE49-F238E27FC236}">
                    <a16:creationId xmlns:a16="http://schemas.microsoft.com/office/drawing/2014/main" id="{5C8EB6EE-6470-4566-A795-D0139C146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340"/>
                <a:ext cx="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I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2" name="Rectangle 53">
                <a:extLst>
                  <a:ext uri="{FF2B5EF4-FFF2-40B4-BE49-F238E27FC236}">
                    <a16:creationId xmlns:a16="http://schemas.microsoft.com/office/drawing/2014/main" id="{9E68090F-BD50-4F24-838F-8CE05C9E3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2340"/>
                <a:ext cx="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9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3" name="Rectangle 54">
                <a:extLst>
                  <a:ext uri="{FF2B5EF4-FFF2-40B4-BE49-F238E27FC236}">
                    <a16:creationId xmlns:a16="http://schemas.microsoft.com/office/drawing/2014/main" id="{A7BB6289-E1FB-46B5-A625-C662530AF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2340"/>
                <a:ext cx="80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RECINTOS TECNICOS 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4" name="Rectangle 55">
                <a:extLst>
                  <a:ext uri="{FF2B5EF4-FFF2-40B4-BE49-F238E27FC236}">
                    <a16:creationId xmlns:a16="http://schemas.microsoft.com/office/drawing/2014/main" id="{B0B7ED51-F519-48A8-9A16-C3D89DB07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0" y="2340"/>
                <a:ext cx="19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5.575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5" name="Rectangle 56">
                <a:extLst>
                  <a:ext uri="{FF2B5EF4-FFF2-40B4-BE49-F238E27FC236}">
                    <a16:creationId xmlns:a16="http://schemas.microsoft.com/office/drawing/2014/main" id="{1D4812ED-028E-4D29-9CE8-1DD08D924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" y="2524"/>
                <a:ext cx="2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35.500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6" name="Rectangle 57">
                <a:extLst>
                  <a:ext uri="{FF2B5EF4-FFF2-40B4-BE49-F238E27FC236}">
                    <a16:creationId xmlns:a16="http://schemas.microsoft.com/office/drawing/2014/main" id="{E58BDCCB-C3BA-4BF1-86B4-3BB9BE879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748"/>
                <a:ext cx="121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CIRCULACIONES Y MUROS (57%)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7" name="Rectangle 58">
                <a:extLst>
                  <a:ext uri="{FF2B5EF4-FFF2-40B4-BE49-F238E27FC236}">
                    <a16:creationId xmlns:a16="http://schemas.microsoft.com/office/drawing/2014/main" id="{1895F77E-479A-4FB8-83CF-F41DA192C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48"/>
                <a:ext cx="24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20.235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8" name="Rectangle 59">
                <a:extLst>
                  <a:ext uri="{FF2B5EF4-FFF2-40B4-BE49-F238E27FC236}">
                    <a16:creationId xmlns:a16="http://schemas.microsoft.com/office/drawing/2014/main" id="{DE16A981-1CC4-4D4B-97C6-6FE33B80B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2952"/>
                <a:ext cx="2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55.735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79" name="Rectangle 60">
                <a:extLst>
                  <a:ext uri="{FF2B5EF4-FFF2-40B4-BE49-F238E27FC236}">
                    <a16:creationId xmlns:a16="http://schemas.microsoft.com/office/drawing/2014/main" id="{A8BDF4C1-5E66-4F33-89DD-9D42EB2ED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3190"/>
                <a:ext cx="3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J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0" name="Rectangle 61">
                <a:extLst>
                  <a:ext uri="{FF2B5EF4-FFF2-40B4-BE49-F238E27FC236}">
                    <a16:creationId xmlns:a16="http://schemas.microsoft.com/office/drawing/2014/main" id="{5E37FDA6-E523-4456-B9E4-89B313217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" y="3190"/>
                <a:ext cx="6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11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1" name="Rectangle 62">
                <a:extLst>
                  <a:ext uri="{FF2B5EF4-FFF2-40B4-BE49-F238E27FC236}">
                    <a16:creationId xmlns:a16="http://schemas.microsoft.com/office/drawing/2014/main" id="{1B91A5C1-B388-4CE9-87E1-57A089F19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3190"/>
                <a:ext cx="16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ÁREAS EXTERIORES  (ESTACIONAMIENTO)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2" name="Rectangle 63">
                <a:extLst>
                  <a:ext uri="{FF2B5EF4-FFF2-40B4-BE49-F238E27FC236}">
                    <a16:creationId xmlns:a16="http://schemas.microsoft.com/office/drawing/2014/main" id="{4FE86D41-23A8-403C-B31E-6C95F8FA6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" y="3190"/>
                <a:ext cx="21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8.889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3" name="Rectangle 64">
                <a:extLst>
                  <a:ext uri="{FF2B5EF4-FFF2-40B4-BE49-F238E27FC236}">
                    <a16:creationId xmlns:a16="http://schemas.microsoft.com/office/drawing/2014/main" id="{2DFF139F-F18E-4566-8E4B-06E667D87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3292"/>
                <a:ext cx="5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K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4" name="Rectangle 65">
                <a:extLst>
                  <a:ext uri="{FF2B5EF4-FFF2-40B4-BE49-F238E27FC236}">
                    <a16:creationId xmlns:a16="http://schemas.microsoft.com/office/drawing/2014/main" id="{EDAA84CC-2E5B-47B5-826E-3D481564D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" y="3292"/>
                <a:ext cx="7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12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5" name="Rectangle 66">
                <a:extLst>
                  <a:ext uri="{FF2B5EF4-FFF2-40B4-BE49-F238E27FC236}">
                    <a16:creationId xmlns:a16="http://schemas.microsoft.com/office/drawing/2014/main" id="{1AB46763-95CD-4364-A720-2E4087946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3292"/>
                <a:ext cx="130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OTRA AREAS  (SALA CUNA, SAMU)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6" name="Rectangle 67">
                <a:extLst>
                  <a:ext uri="{FF2B5EF4-FFF2-40B4-BE49-F238E27FC236}">
                    <a16:creationId xmlns:a16="http://schemas.microsoft.com/office/drawing/2014/main" id="{60A017F3-3FE3-46DC-BAB8-E9D980DDF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3292"/>
                <a:ext cx="13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</a:rPr>
                  <a:t>929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7" name="Rectangle 68">
                <a:extLst>
                  <a:ext uri="{FF2B5EF4-FFF2-40B4-BE49-F238E27FC236}">
                    <a16:creationId xmlns:a16="http://schemas.microsoft.com/office/drawing/2014/main" id="{D8FCE574-C077-4862-A0EF-D6CA881C4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9" y="3496"/>
                <a:ext cx="23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65.553</a:t>
                </a:r>
                <a:endParaRPr kumimoji="0" lang="es-CL" altLang="es-C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8" name="Rectangle 69">
                <a:extLst>
                  <a:ext uri="{FF2B5EF4-FFF2-40B4-BE49-F238E27FC236}">
                    <a16:creationId xmlns:a16="http://schemas.microsoft.com/office/drawing/2014/main" id="{65EBED65-8502-4FD4-8D91-F2401592B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1" y="3491"/>
                <a:ext cx="63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TOTAL GENERAL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89" name="Rectangle 70">
                <a:extLst>
                  <a:ext uri="{FF2B5EF4-FFF2-40B4-BE49-F238E27FC236}">
                    <a16:creationId xmlns:a16="http://schemas.microsoft.com/office/drawing/2014/main" id="{F06EF508-DC52-4938-A8E5-9BFE9534D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2" y="1077"/>
                <a:ext cx="139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RESÚMEN GENERAL DE SUPERFICIES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90" name="Rectangle 71">
                <a:extLst>
                  <a:ext uri="{FF2B5EF4-FFF2-40B4-BE49-F238E27FC236}">
                    <a16:creationId xmlns:a16="http://schemas.microsoft.com/office/drawing/2014/main" id="{D9746E25-3BD3-4B0C-A5BB-FFE58E4A4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810"/>
                <a:ext cx="286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PROGRAMA MEDICO ARQUITECTÓNICO HOSPITAL ZONA NORTE                      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91" name="Rectangle 72">
                <a:extLst>
                  <a:ext uri="{FF2B5EF4-FFF2-40B4-BE49-F238E27FC236}">
                    <a16:creationId xmlns:a16="http://schemas.microsoft.com/office/drawing/2014/main" id="{1A83B555-3D32-429C-8274-9928B625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946"/>
                <a:ext cx="39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09.06.2017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92" name="Rectangle 73">
                <a:extLst>
                  <a:ext uri="{FF2B5EF4-FFF2-40B4-BE49-F238E27FC236}">
                    <a16:creationId xmlns:a16="http://schemas.microsoft.com/office/drawing/2014/main" id="{A873E9CA-CB17-4DCF-908E-D130C477E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" y="2524"/>
                <a:ext cx="106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SUBTOTAL SUPERFICIE ÚTIL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93" name="Rectangle 74">
                <a:extLst>
                  <a:ext uri="{FF2B5EF4-FFF2-40B4-BE49-F238E27FC236}">
                    <a16:creationId xmlns:a16="http://schemas.microsoft.com/office/drawing/2014/main" id="{9B770E80-D1AF-4967-9BC0-0DAA1ACF3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947"/>
                <a:ext cx="65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L" altLang="es-CL" sz="11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ndara" panose="020E0502030303020204" pitchFamily="34" charset="0"/>
                  </a:rPr>
                  <a:t>TOTAL HOSPITAL</a:t>
                </a:r>
                <a:endParaRPr kumimoji="0" lang="es-CL" altLang="es-C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ndara" panose="020E0502030303020204" pitchFamily="34" charset="0"/>
                </a:endParaRPr>
              </a:p>
            </p:txBody>
          </p:sp>
          <p:sp>
            <p:nvSpPr>
              <p:cNvPr id="194" name="Rectangle 75">
                <a:extLst>
                  <a:ext uri="{FF2B5EF4-FFF2-40B4-BE49-F238E27FC236}">
                    <a16:creationId xmlns:a16="http://schemas.microsoft.com/office/drawing/2014/main" id="{6671D28A-87CD-4E65-A0BD-590D097BF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810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95" name="Line 76">
                <a:extLst>
                  <a:ext uri="{FF2B5EF4-FFF2-40B4-BE49-F238E27FC236}">
                    <a16:creationId xmlns:a16="http://schemas.microsoft.com/office/drawing/2014/main" id="{77BDECE2-DC1F-4D00-985A-0275FDA3E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81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96" name="Rectangle 77">
                <a:extLst>
                  <a:ext uri="{FF2B5EF4-FFF2-40B4-BE49-F238E27FC236}">
                    <a16:creationId xmlns:a16="http://schemas.microsoft.com/office/drawing/2014/main" id="{2A21FB63-BD1A-43FE-9F03-FA76B3BA2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81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97" name="Rectangle 78">
                <a:extLst>
                  <a:ext uri="{FF2B5EF4-FFF2-40B4-BE49-F238E27FC236}">
                    <a16:creationId xmlns:a16="http://schemas.microsoft.com/office/drawing/2014/main" id="{D303235B-16AF-4BE8-AE2C-2CF3F40D3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810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98" name="Line 79">
                <a:extLst>
                  <a:ext uri="{FF2B5EF4-FFF2-40B4-BE49-F238E27FC236}">
                    <a16:creationId xmlns:a16="http://schemas.microsoft.com/office/drawing/2014/main" id="{C96EC429-8566-40EF-9DA4-01AB5BC57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067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199" name="Rectangle 80">
                <a:extLst>
                  <a:ext uri="{FF2B5EF4-FFF2-40B4-BE49-F238E27FC236}">
                    <a16:creationId xmlns:a16="http://schemas.microsoft.com/office/drawing/2014/main" id="{C693F986-DF72-4EFB-859B-B1CC79F6D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067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0" name="Rectangle 81">
                <a:extLst>
                  <a:ext uri="{FF2B5EF4-FFF2-40B4-BE49-F238E27FC236}">
                    <a16:creationId xmlns:a16="http://schemas.microsoft.com/office/drawing/2014/main" id="{14D71D1F-50F3-4055-94A4-66D8084B5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810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1" name="Rectangle 82">
                <a:extLst>
                  <a:ext uri="{FF2B5EF4-FFF2-40B4-BE49-F238E27FC236}">
                    <a16:creationId xmlns:a16="http://schemas.microsoft.com/office/drawing/2014/main" id="{B9B56C44-FF00-4E71-BACF-F531E9BD4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810"/>
                <a:ext cx="4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2" name="Rectangle 83">
                <a:extLst>
                  <a:ext uri="{FF2B5EF4-FFF2-40B4-BE49-F238E27FC236}">
                    <a16:creationId xmlns:a16="http://schemas.microsoft.com/office/drawing/2014/main" id="{5DA7C029-27D2-4B9F-898F-AE70C39F5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810"/>
                <a:ext cx="5" cy="1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3" name="Line 84">
                <a:extLst>
                  <a:ext uri="{FF2B5EF4-FFF2-40B4-BE49-F238E27FC236}">
                    <a16:creationId xmlns:a16="http://schemas.microsoft.com/office/drawing/2014/main" id="{37F48C95-4352-44D8-A9DC-475BD8095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189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4" name="Rectangle 85">
                <a:extLst>
                  <a:ext uri="{FF2B5EF4-FFF2-40B4-BE49-F238E27FC236}">
                    <a16:creationId xmlns:a16="http://schemas.microsoft.com/office/drawing/2014/main" id="{69509980-FC67-4F85-97C5-C91F60E2E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189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5" name="Line 86">
                <a:extLst>
                  <a:ext uri="{FF2B5EF4-FFF2-40B4-BE49-F238E27FC236}">
                    <a16:creationId xmlns:a16="http://schemas.microsoft.com/office/drawing/2014/main" id="{3FE3E3CF-A094-4BBD-9CC6-F575B546D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31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6" name="Rectangle 87">
                <a:extLst>
                  <a:ext uri="{FF2B5EF4-FFF2-40B4-BE49-F238E27FC236}">
                    <a16:creationId xmlns:a16="http://schemas.microsoft.com/office/drawing/2014/main" id="{4BDC0190-65FE-439C-96D9-3AA692CE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31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7" name="Line 88">
                <a:extLst>
                  <a:ext uri="{FF2B5EF4-FFF2-40B4-BE49-F238E27FC236}">
                    <a16:creationId xmlns:a16="http://schemas.microsoft.com/office/drawing/2014/main" id="{58AFBFA2-78BB-42EC-85FD-5F81B9C8D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412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8" name="Rectangle 89">
                <a:extLst>
                  <a:ext uri="{FF2B5EF4-FFF2-40B4-BE49-F238E27FC236}">
                    <a16:creationId xmlns:a16="http://schemas.microsoft.com/office/drawing/2014/main" id="{326F7E3F-7953-42C4-8E45-49EDE70C9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412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09" name="Line 90">
                <a:extLst>
                  <a:ext uri="{FF2B5EF4-FFF2-40B4-BE49-F238E27FC236}">
                    <a16:creationId xmlns:a16="http://schemas.microsoft.com/office/drawing/2014/main" id="{8EE812E3-8495-4391-ADEC-B39517117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514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0" name="Rectangle 91">
                <a:extLst>
                  <a:ext uri="{FF2B5EF4-FFF2-40B4-BE49-F238E27FC236}">
                    <a16:creationId xmlns:a16="http://schemas.microsoft.com/office/drawing/2014/main" id="{4C1E9D6F-AB33-49ED-BDB8-7AD302938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514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1" name="Line 92">
                <a:extLst>
                  <a:ext uri="{FF2B5EF4-FFF2-40B4-BE49-F238E27FC236}">
                    <a16:creationId xmlns:a16="http://schemas.microsoft.com/office/drawing/2014/main" id="{547A692F-C33D-4289-B996-FFF6EEA4E4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82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2" name="Rectangle 93">
                <a:extLst>
                  <a:ext uri="{FF2B5EF4-FFF2-40B4-BE49-F238E27FC236}">
                    <a16:creationId xmlns:a16="http://schemas.microsoft.com/office/drawing/2014/main" id="{4B528092-69BA-46BC-9460-7E7082DAA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82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3" name="Line 94">
                <a:extLst>
                  <a:ext uri="{FF2B5EF4-FFF2-40B4-BE49-F238E27FC236}">
                    <a16:creationId xmlns:a16="http://schemas.microsoft.com/office/drawing/2014/main" id="{5E6974EE-498F-493D-8021-93FCA1104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1922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4" name="Rectangle 95">
                <a:extLst>
                  <a:ext uri="{FF2B5EF4-FFF2-40B4-BE49-F238E27FC236}">
                    <a16:creationId xmlns:a16="http://schemas.microsoft.com/office/drawing/2014/main" id="{995EFD39-DF6B-4AD5-9B0A-16B2170A3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922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5" name="Line 96">
                <a:extLst>
                  <a:ext uri="{FF2B5EF4-FFF2-40B4-BE49-F238E27FC236}">
                    <a16:creationId xmlns:a16="http://schemas.microsoft.com/office/drawing/2014/main" id="{176D0FAC-4DC4-4564-83FD-DE83AD386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024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6" name="Rectangle 97">
                <a:extLst>
                  <a:ext uri="{FF2B5EF4-FFF2-40B4-BE49-F238E27FC236}">
                    <a16:creationId xmlns:a16="http://schemas.microsoft.com/office/drawing/2014/main" id="{44B1243A-D791-4188-A7EC-962897B0A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024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7" name="Line 98">
                <a:extLst>
                  <a:ext uri="{FF2B5EF4-FFF2-40B4-BE49-F238E27FC236}">
                    <a16:creationId xmlns:a16="http://schemas.microsoft.com/office/drawing/2014/main" id="{1AB483C3-81A1-4BA3-8C84-C44E7A301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126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8" name="Rectangle 99">
                <a:extLst>
                  <a:ext uri="{FF2B5EF4-FFF2-40B4-BE49-F238E27FC236}">
                    <a16:creationId xmlns:a16="http://schemas.microsoft.com/office/drawing/2014/main" id="{0B52E88A-09A4-4829-A72E-77715EBE1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126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19" name="Line 100">
                <a:extLst>
                  <a:ext uri="{FF2B5EF4-FFF2-40B4-BE49-F238E27FC236}">
                    <a16:creationId xmlns:a16="http://schemas.microsoft.com/office/drawing/2014/main" id="{15A7B7D1-B7A8-4456-9A66-4630590CD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228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0" name="Rectangle 101">
                <a:extLst>
                  <a:ext uri="{FF2B5EF4-FFF2-40B4-BE49-F238E27FC236}">
                    <a16:creationId xmlns:a16="http://schemas.microsoft.com/office/drawing/2014/main" id="{204F8A05-A295-42B5-B854-D323DA632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228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1" name="Line 102">
                <a:extLst>
                  <a:ext uri="{FF2B5EF4-FFF2-40B4-BE49-F238E27FC236}">
                    <a16:creationId xmlns:a16="http://schemas.microsoft.com/office/drawing/2014/main" id="{E428FAA1-FF8F-4D26-B396-98C121DB0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33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2" name="Rectangle 103">
                <a:extLst>
                  <a:ext uri="{FF2B5EF4-FFF2-40B4-BE49-F238E27FC236}">
                    <a16:creationId xmlns:a16="http://schemas.microsoft.com/office/drawing/2014/main" id="{D19FFAEC-25CE-4ED0-ACAA-53EF289B4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33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3" name="Line 104">
                <a:extLst>
                  <a:ext uri="{FF2B5EF4-FFF2-40B4-BE49-F238E27FC236}">
                    <a16:creationId xmlns:a16="http://schemas.microsoft.com/office/drawing/2014/main" id="{9AEC0E13-2D46-4D9A-9725-3E9FF7420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810"/>
                <a:ext cx="0" cy="16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4" name="Rectangle 105">
                <a:extLst>
                  <a:ext uri="{FF2B5EF4-FFF2-40B4-BE49-F238E27FC236}">
                    <a16:creationId xmlns:a16="http://schemas.microsoft.com/office/drawing/2014/main" id="{3149F4E5-93EC-4711-8DA5-FCC538149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810"/>
                <a:ext cx="5" cy="162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5" name="Line 106">
                <a:extLst>
                  <a:ext uri="{FF2B5EF4-FFF2-40B4-BE49-F238E27FC236}">
                    <a16:creationId xmlns:a16="http://schemas.microsoft.com/office/drawing/2014/main" id="{2A51ED68-E4B3-4597-A8A5-1A6198DBF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1194"/>
                <a:ext cx="0" cy="12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6" name="Rectangle 107">
                <a:extLst>
                  <a:ext uri="{FF2B5EF4-FFF2-40B4-BE49-F238E27FC236}">
                    <a16:creationId xmlns:a16="http://schemas.microsoft.com/office/drawing/2014/main" id="{A2F38AC8-0564-4380-B01D-67DB5B355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1194"/>
                <a:ext cx="5" cy="124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7" name="Line 108">
                <a:extLst>
                  <a:ext uri="{FF2B5EF4-FFF2-40B4-BE49-F238E27FC236}">
                    <a16:creationId xmlns:a16="http://schemas.microsoft.com/office/drawing/2014/main" id="{CB7703C5-FCE8-40FF-AC5B-BAB38267D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1194"/>
                <a:ext cx="0" cy="12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8" name="Rectangle 109">
                <a:extLst>
                  <a:ext uri="{FF2B5EF4-FFF2-40B4-BE49-F238E27FC236}">
                    <a16:creationId xmlns:a16="http://schemas.microsoft.com/office/drawing/2014/main" id="{075F1A47-A007-45B9-9A93-AC0734278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94"/>
                <a:ext cx="4" cy="124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29" name="Line 110">
                <a:extLst>
                  <a:ext uri="{FF2B5EF4-FFF2-40B4-BE49-F238E27FC236}">
                    <a16:creationId xmlns:a16="http://schemas.microsoft.com/office/drawing/2014/main" id="{7EE99C48-1DB2-4350-8AD3-4962A4C6C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1" y="1194"/>
                <a:ext cx="0" cy="12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1" name="Line 112">
                <a:extLst>
                  <a:ext uri="{FF2B5EF4-FFF2-40B4-BE49-F238E27FC236}">
                    <a16:creationId xmlns:a16="http://schemas.microsoft.com/office/drawing/2014/main" id="{2FAD3FBE-3DDB-46A8-9A11-A3E6ECD92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" y="2432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2" name="Rectangle 113">
                <a:extLst>
                  <a:ext uri="{FF2B5EF4-FFF2-40B4-BE49-F238E27FC236}">
                    <a16:creationId xmlns:a16="http://schemas.microsoft.com/office/drawing/2014/main" id="{2FFB27B2-088D-4824-862C-6FF5E5B0A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432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3" name="Line 114">
                <a:extLst>
                  <a:ext uri="{FF2B5EF4-FFF2-40B4-BE49-F238E27FC236}">
                    <a16:creationId xmlns:a16="http://schemas.microsoft.com/office/drawing/2014/main" id="{653FE90E-32CA-4528-98B0-6F0B4037B1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815"/>
                <a:ext cx="0" cy="16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4" name="Rectangle 115">
                <a:extLst>
                  <a:ext uri="{FF2B5EF4-FFF2-40B4-BE49-F238E27FC236}">
                    <a16:creationId xmlns:a16="http://schemas.microsoft.com/office/drawing/2014/main" id="{5F3FBC4E-BD71-46D8-888C-1524361FF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815"/>
                <a:ext cx="5" cy="16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5" name="Line 116">
                <a:extLst>
                  <a:ext uri="{FF2B5EF4-FFF2-40B4-BE49-F238E27FC236}">
                    <a16:creationId xmlns:a16="http://schemas.microsoft.com/office/drawing/2014/main" id="{5A34D0F7-8E00-4C9F-BB19-F4306C419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437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6" name="Rectangle 117">
                <a:extLst>
                  <a:ext uri="{FF2B5EF4-FFF2-40B4-BE49-F238E27FC236}">
                    <a16:creationId xmlns:a16="http://schemas.microsoft.com/office/drawing/2014/main" id="{4052D6B1-E03B-4835-B6B4-B10C794D3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437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7" name="Line 118">
                <a:extLst>
                  <a:ext uri="{FF2B5EF4-FFF2-40B4-BE49-F238E27FC236}">
                    <a16:creationId xmlns:a16="http://schemas.microsoft.com/office/drawing/2014/main" id="{0A4F02C4-85BF-4C6A-A60A-17285FE2E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437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8" name="Rectangle 119">
                <a:extLst>
                  <a:ext uri="{FF2B5EF4-FFF2-40B4-BE49-F238E27FC236}">
                    <a16:creationId xmlns:a16="http://schemas.microsoft.com/office/drawing/2014/main" id="{AAE60647-3717-4082-8CB8-F71664AD1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437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39" name="Line 120">
                <a:extLst>
                  <a:ext uri="{FF2B5EF4-FFF2-40B4-BE49-F238E27FC236}">
                    <a16:creationId xmlns:a16="http://schemas.microsoft.com/office/drawing/2014/main" id="{9021FDE0-267E-48B1-B1EE-12876049A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534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0" name="Rectangle 121">
                <a:extLst>
                  <a:ext uri="{FF2B5EF4-FFF2-40B4-BE49-F238E27FC236}">
                    <a16:creationId xmlns:a16="http://schemas.microsoft.com/office/drawing/2014/main" id="{22AE7CCA-D7B6-42F2-847A-8567491BC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534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1" name="Line 122">
                <a:extLst>
                  <a:ext uri="{FF2B5EF4-FFF2-40B4-BE49-F238E27FC236}">
                    <a16:creationId xmlns:a16="http://schemas.microsoft.com/office/drawing/2014/main" id="{52135730-FC5B-4CE9-A8B0-1BAF1028B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437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2" name="Rectangle 123">
                <a:extLst>
                  <a:ext uri="{FF2B5EF4-FFF2-40B4-BE49-F238E27FC236}">
                    <a16:creationId xmlns:a16="http://schemas.microsoft.com/office/drawing/2014/main" id="{F88FE951-097E-4FE7-AD01-4C6E5AE79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437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3" name="Line 124">
                <a:extLst>
                  <a:ext uri="{FF2B5EF4-FFF2-40B4-BE49-F238E27FC236}">
                    <a16:creationId xmlns:a16="http://schemas.microsoft.com/office/drawing/2014/main" id="{2C39B04D-3B12-4F22-A5D0-A86DBFF26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534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4" name="Rectangle 125">
                <a:extLst>
                  <a:ext uri="{FF2B5EF4-FFF2-40B4-BE49-F238E27FC236}">
                    <a16:creationId xmlns:a16="http://schemas.microsoft.com/office/drawing/2014/main" id="{C67B648B-A6BB-4593-91B3-C72C59222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534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5" name="Line 126">
                <a:extLst>
                  <a:ext uri="{FF2B5EF4-FFF2-40B4-BE49-F238E27FC236}">
                    <a16:creationId xmlns:a16="http://schemas.microsoft.com/office/drawing/2014/main" id="{2E51F2B6-594A-469B-92F0-EC1E22F81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2437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6" name="Rectangle 127">
                <a:extLst>
                  <a:ext uri="{FF2B5EF4-FFF2-40B4-BE49-F238E27FC236}">
                    <a16:creationId xmlns:a16="http://schemas.microsoft.com/office/drawing/2014/main" id="{A1BC165A-2AD9-409C-B47A-A236F3C9B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2437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7" name="Line 128">
                <a:extLst>
                  <a:ext uri="{FF2B5EF4-FFF2-40B4-BE49-F238E27FC236}">
                    <a16:creationId xmlns:a16="http://schemas.microsoft.com/office/drawing/2014/main" id="{31D4C7B6-01C4-4CBF-860E-E253FC960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2437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8" name="Rectangle 129">
                <a:extLst>
                  <a:ext uri="{FF2B5EF4-FFF2-40B4-BE49-F238E27FC236}">
                    <a16:creationId xmlns:a16="http://schemas.microsoft.com/office/drawing/2014/main" id="{24396B0E-D8DF-4499-A419-C70B2ACB4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2437"/>
                <a:ext cx="4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49" name="Line 130">
                <a:extLst>
                  <a:ext uri="{FF2B5EF4-FFF2-40B4-BE49-F238E27FC236}">
                    <a16:creationId xmlns:a16="http://schemas.microsoft.com/office/drawing/2014/main" id="{D0C03384-CB30-49DB-8884-E36D4F3F2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539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0" name="Rectangle 131">
                <a:extLst>
                  <a:ext uri="{FF2B5EF4-FFF2-40B4-BE49-F238E27FC236}">
                    <a16:creationId xmlns:a16="http://schemas.microsoft.com/office/drawing/2014/main" id="{B9103CD7-4C8C-41EC-A575-EAE2F1B4E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539"/>
                <a:ext cx="5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1" name="Line 132">
                <a:extLst>
                  <a:ext uri="{FF2B5EF4-FFF2-40B4-BE49-F238E27FC236}">
                    <a16:creationId xmlns:a16="http://schemas.microsoft.com/office/drawing/2014/main" id="{C2F8736D-D725-44A8-8B2D-C02A98C6B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636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2" name="Rectangle 133">
                <a:extLst>
                  <a:ext uri="{FF2B5EF4-FFF2-40B4-BE49-F238E27FC236}">
                    <a16:creationId xmlns:a16="http://schemas.microsoft.com/office/drawing/2014/main" id="{5472EE1F-B09B-4B5C-B137-4E6C237B0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636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3" name="Line 134">
                <a:extLst>
                  <a:ext uri="{FF2B5EF4-FFF2-40B4-BE49-F238E27FC236}">
                    <a16:creationId xmlns:a16="http://schemas.microsoft.com/office/drawing/2014/main" id="{DAB034BC-B1EA-43D5-BD94-854D57A74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539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4" name="Rectangle 135">
                <a:extLst>
                  <a:ext uri="{FF2B5EF4-FFF2-40B4-BE49-F238E27FC236}">
                    <a16:creationId xmlns:a16="http://schemas.microsoft.com/office/drawing/2014/main" id="{BFC4F939-2EF5-4942-90AE-C27ECF9D9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539"/>
                <a:ext cx="5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5" name="Line 136">
                <a:extLst>
                  <a:ext uri="{FF2B5EF4-FFF2-40B4-BE49-F238E27FC236}">
                    <a16:creationId xmlns:a16="http://schemas.microsoft.com/office/drawing/2014/main" id="{485A9E04-A789-44DB-AB9A-E94CBE99B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641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6" name="Rectangle 137">
                <a:extLst>
                  <a:ext uri="{FF2B5EF4-FFF2-40B4-BE49-F238E27FC236}">
                    <a16:creationId xmlns:a16="http://schemas.microsoft.com/office/drawing/2014/main" id="{2B085C99-6FEC-47AB-A789-70B260CD1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641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7" name="Line 138">
                <a:extLst>
                  <a:ext uri="{FF2B5EF4-FFF2-40B4-BE49-F238E27FC236}">
                    <a16:creationId xmlns:a16="http://schemas.microsoft.com/office/drawing/2014/main" id="{C1BAA1C4-8373-47B9-971D-DBB6E9520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2641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8" name="Rectangle 139">
                <a:extLst>
                  <a:ext uri="{FF2B5EF4-FFF2-40B4-BE49-F238E27FC236}">
                    <a16:creationId xmlns:a16="http://schemas.microsoft.com/office/drawing/2014/main" id="{55F2C110-2591-40DB-A09D-68E717238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2641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59" name="Line 140">
                <a:extLst>
                  <a:ext uri="{FF2B5EF4-FFF2-40B4-BE49-F238E27FC236}">
                    <a16:creationId xmlns:a16="http://schemas.microsoft.com/office/drawing/2014/main" id="{58B27FEA-C445-405E-BB04-0F8619602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2641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0" name="Rectangle 141">
                <a:extLst>
                  <a:ext uri="{FF2B5EF4-FFF2-40B4-BE49-F238E27FC236}">
                    <a16:creationId xmlns:a16="http://schemas.microsoft.com/office/drawing/2014/main" id="{4F6E8713-D20E-4188-9C63-BA6DC6B09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2641"/>
                <a:ext cx="4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1" name="Line 142">
                <a:extLst>
                  <a:ext uri="{FF2B5EF4-FFF2-40B4-BE49-F238E27FC236}">
                    <a16:creationId xmlns:a16="http://schemas.microsoft.com/office/drawing/2014/main" id="{0566E933-2122-415B-B961-D6FA4FD7F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641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2" name="Rectangle 143">
                <a:extLst>
                  <a:ext uri="{FF2B5EF4-FFF2-40B4-BE49-F238E27FC236}">
                    <a16:creationId xmlns:a16="http://schemas.microsoft.com/office/drawing/2014/main" id="{D5E9A3A4-0F7D-43D0-84E8-F42E7C71C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641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3" name="Line 144">
                <a:extLst>
                  <a:ext uri="{FF2B5EF4-FFF2-40B4-BE49-F238E27FC236}">
                    <a16:creationId xmlns:a16="http://schemas.microsoft.com/office/drawing/2014/main" id="{8E0263C4-0F0D-446A-853E-AD68FDCA9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738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4" name="Rectangle 145">
                <a:extLst>
                  <a:ext uri="{FF2B5EF4-FFF2-40B4-BE49-F238E27FC236}">
                    <a16:creationId xmlns:a16="http://schemas.microsoft.com/office/drawing/2014/main" id="{8DBA9632-BA06-4F7C-A04C-D70A9059A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738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5" name="Line 146">
                <a:extLst>
                  <a:ext uri="{FF2B5EF4-FFF2-40B4-BE49-F238E27FC236}">
                    <a16:creationId xmlns:a16="http://schemas.microsoft.com/office/drawing/2014/main" id="{2714199A-85A7-4D88-82BF-3DB629774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641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6" name="Rectangle 147">
                <a:extLst>
                  <a:ext uri="{FF2B5EF4-FFF2-40B4-BE49-F238E27FC236}">
                    <a16:creationId xmlns:a16="http://schemas.microsoft.com/office/drawing/2014/main" id="{E146DA9F-39B3-40B5-AFA7-DD9769023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641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7" name="Line 148">
                <a:extLst>
                  <a:ext uri="{FF2B5EF4-FFF2-40B4-BE49-F238E27FC236}">
                    <a16:creationId xmlns:a16="http://schemas.microsoft.com/office/drawing/2014/main" id="{FA0DCD06-79C7-4AEB-838D-B49D54672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738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8" name="Rectangle 149">
                <a:extLst>
                  <a:ext uri="{FF2B5EF4-FFF2-40B4-BE49-F238E27FC236}">
                    <a16:creationId xmlns:a16="http://schemas.microsoft.com/office/drawing/2014/main" id="{97367B6B-CA56-42EF-AE2F-90E2B830F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738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69" name="Line 150">
                <a:extLst>
                  <a:ext uri="{FF2B5EF4-FFF2-40B4-BE49-F238E27FC236}">
                    <a16:creationId xmlns:a16="http://schemas.microsoft.com/office/drawing/2014/main" id="{F42EF244-A67A-4135-9D36-ACE77A800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2743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0" name="Rectangle 151">
                <a:extLst>
                  <a:ext uri="{FF2B5EF4-FFF2-40B4-BE49-F238E27FC236}">
                    <a16:creationId xmlns:a16="http://schemas.microsoft.com/office/drawing/2014/main" id="{E88149B5-DD33-47FF-B9F6-082C0F304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2743"/>
                <a:ext cx="5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1" name="Line 152">
                <a:extLst>
                  <a:ext uri="{FF2B5EF4-FFF2-40B4-BE49-F238E27FC236}">
                    <a16:creationId xmlns:a16="http://schemas.microsoft.com/office/drawing/2014/main" id="{95990181-8223-41F4-9C83-43B8FB665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2743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2" name="Rectangle 153">
                <a:extLst>
                  <a:ext uri="{FF2B5EF4-FFF2-40B4-BE49-F238E27FC236}">
                    <a16:creationId xmlns:a16="http://schemas.microsoft.com/office/drawing/2014/main" id="{DE68B373-29DC-4B96-BC28-8FB412FED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2743"/>
                <a:ext cx="4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3" name="Line 154">
                <a:extLst>
                  <a:ext uri="{FF2B5EF4-FFF2-40B4-BE49-F238E27FC236}">
                    <a16:creationId xmlns:a16="http://schemas.microsoft.com/office/drawing/2014/main" id="{B7E34673-358E-42A5-8858-D88EB3790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743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4" name="Rectangle 155">
                <a:extLst>
                  <a:ext uri="{FF2B5EF4-FFF2-40B4-BE49-F238E27FC236}">
                    <a16:creationId xmlns:a16="http://schemas.microsoft.com/office/drawing/2014/main" id="{2686501F-11B4-499E-9350-D45B7D41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743"/>
                <a:ext cx="5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5" name="Line 156">
                <a:extLst>
                  <a:ext uri="{FF2B5EF4-FFF2-40B4-BE49-F238E27FC236}">
                    <a16:creationId xmlns:a16="http://schemas.microsoft.com/office/drawing/2014/main" id="{124118E9-8877-4E86-AD5D-1443654A2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84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6" name="Rectangle 157">
                <a:extLst>
                  <a:ext uri="{FF2B5EF4-FFF2-40B4-BE49-F238E27FC236}">
                    <a16:creationId xmlns:a16="http://schemas.microsoft.com/office/drawing/2014/main" id="{0E723A0B-DB7E-43FB-8C54-7E76A08D8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84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7" name="Line 158">
                <a:extLst>
                  <a:ext uri="{FF2B5EF4-FFF2-40B4-BE49-F238E27FC236}">
                    <a16:creationId xmlns:a16="http://schemas.microsoft.com/office/drawing/2014/main" id="{19C05EF2-E7F4-4EA8-B065-AEBE1A13E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743"/>
                <a:ext cx="0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8" name="Rectangle 159">
                <a:extLst>
                  <a:ext uri="{FF2B5EF4-FFF2-40B4-BE49-F238E27FC236}">
                    <a16:creationId xmlns:a16="http://schemas.microsoft.com/office/drawing/2014/main" id="{672BF482-1AAD-4348-9640-78A7CF945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743"/>
                <a:ext cx="5" cy="1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79" name="Line 160">
                <a:extLst>
                  <a:ext uri="{FF2B5EF4-FFF2-40B4-BE49-F238E27FC236}">
                    <a16:creationId xmlns:a16="http://schemas.microsoft.com/office/drawing/2014/main" id="{CE01F054-356D-4DD4-A196-814C1DE29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845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0" name="Rectangle 161">
                <a:extLst>
                  <a:ext uri="{FF2B5EF4-FFF2-40B4-BE49-F238E27FC236}">
                    <a16:creationId xmlns:a16="http://schemas.microsoft.com/office/drawing/2014/main" id="{C90A6B8D-B019-4CD0-9F40-33861A617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845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1" name="Line 162">
                <a:extLst>
                  <a:ext uri="{FF2B5EF4-FFF2-40B4-BE49-F238E27FC236}">
                    <a16:creationId xmlns:a16="http://schemas.microsoft.com/office/drawing/2014/main" id="{B8BB9175-256D-4560-B07E-A79A65645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845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2" name="Rectangle 163">
                <a:extLst>
                  <a:ext uri="{FF2B5EF4-FFF2-40B4-BE49-F238E27FC236}">
                    <a16:creationId xmlns:a16="http://schemas.microsoft.com/office/drawing/2014/main" id="{C99DAD44-2850-4945-8ED7-DE150D636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845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3" name="Line 164">
                <a:extLst>
                  <a:ext uri="{FF2B5EF4-FFF2-40B4-BE49-F238E27FC236}">
                    <a16:creationId xmlns:a16="http://schemas.microsoft.com/office/drawing/2014/main" id="{369723F3-B794-4F45-ADF6-08881FC7A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2942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4" name="Rectangle 165">
                <a:extLst>
                  <a:ext uri="{FF2B5EF4-FFF2-40B4-BE49-F238E27FC236}">
                    <a16:creationId xmlns:a16="http://schemas.microsoft.com/office/drawing/2014/main" id="{A2DFCD10-EFD1-444D-8F85-29420518B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2942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5" name="Line 166">
                <a:extLst>
                  <a:ext uri="{FF2B5EF4-FFF2-40B4-BE49-F238E27FC236}">
                    <a16:creationId xmlns:a16="http://schemas.microsoft.com/office/drawing/2014/main" id="{F1322D89-5999-407C-BBC6-0E65C117C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845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6" name="Rectangle 167">
                <a:extLst>
                  <a:ext uri="{FF2B5EF4-FFF2-40B4-BE49-F238E27FC236}">
                    <a16:creationId xmlns:a16="http://schemas.microsoft.com/office/drawing/2014/main" id="{09A6086E-0289-41F2-BFE2-74CAE10F9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845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7" name="Line 168">
                <a:extLst>
                  <a:ext uri="{FF2B5EF4-FFF2-40B4-BE49-F238E27FC236}">
                    <a16:creationId xmlns:a16="http://schemas.microsoft.com/office/drawing/2014/main" id="{4D09BFC3-4FF4-4841-A526-4DB63D094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2942"/>
                <a:ext cx="0" cy="1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8" name="Rectangle 169">
                <a:extLst>
                  <a:ext uri="{FF2B5EF4-FFF2-40B4-BE49-F238E27FC236}">
                    <a16:creationId xmlns:a16="http://schemas.microsoft.com/office/drawing/2014/main" id="{4B22EF7D-9E78-4934-A93F-4F6511574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2942"/>
                <a:ext cx="5" cy="1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89" name="Line 170">
                <a:extLst>
                  <a:ext uri="{FF2B5EF4-FFF2-40B4-BE49-F238E27FC236}">
                    <a16:creationId xmlns:a16="http://schemas.microsoft.com/office/drawing/2014/main" id="{26B22F33-4333-4355-9024-6ACA7E892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2845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0" name="Rectangle 171">
                <a:extLst>
                  <a:ext uri="{FF2B5EF4-FFF2-40B4-BE49-F238E27FC236}">
                    <a16:creationId xmlns:a16="http://schemas.microsoft.com/office/drawing/2014/main" id="{CF89DCDC-5A0B-4560-9C37-7C4C963BD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2845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1" name="Line 172">
                <a:extLst>
                  <a:ext uri="{FF2B5EF4-FFF2-40B4-BE49-F238E27FC236}">
                    <a16:creationId xmlns:a16="http://schemas.microsoft.com/office/drawing/2014/main" id="{2D4E94C4-89E7-4DC7-B2C5-6FDF98DDB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2845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2" name="Rectangle 173">
                <a:extLst>
                  <a:ext uri="{FF2B5EF4-FFF2-40B4-BE49-F238E27FC236}">
                    <a16:creationId xmlns:a16="http://schemas.microsoft.com/office/drawing/2014/main" id="{089D3026-10ED-4EFE-8B3D-CC3CE1492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2845"/>
                <a:ext cx="4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3" name="Line 174">
                <a:extLst>
                  <a:ext uri="{FF2B5EF4-FFF2-40B4-BE49-F238E27FC236}">
                    <a16:creationId xmlns:a16="http://schemas.microsoft.com/office/drawing/2014/main" id="{B5A26E76-68FA-4661-9DBE-31DCE21E1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947"/>
                <a:ext cx="0" cy="1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4" name="Rectangle 175">
                <a:extLst>
                  <a:ext uri="{FF2B5EF4-FFF2-40B4-BE49-F238E27FC236}">
                    <a16:creationId xmlns:a16="http://schemas.microsoft.com/office/drawing/2014/main" id="{0F2F0A45-B0CE-40A7-BD68-F26FF0F63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2947"/>
                <a:ext cx="5" cy="1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5" name="Line 176">
                <a:extLst>
                  <a:ext uri="{FF2B5EF4-FFF2-40B4-BE49-F238E27FC236}">
                    <a16:creationId xmlns:a16="http://schemas.microsoft.com/office/drawing/2014/main" id="{7765474E-B87C-4C20-8446-7B676FF00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3078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6" name="Rectangle 177">
                <a:extLst>
                  <a:ext uri="{FF2B5EF4-FFF2-40B4-BE49-F238E27FC236}">
                    <a16:creationId xmlns:a16="http://schemas.microsoft.com/office/drawing/2014/main" id="{7A5F05DF-0384-4D30-9201-23C0F6FE3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3078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7" name="Line 178">
                <a:extLst>
                  <a:ext uri="{FF2B5EF4-FFF2-40B4-BE49-F238E27FC236}">
                    <a16:creationId xmlns:a16="http://schemas.microsoft.com/office/drawing/2014/main" id="{309E62B2-234C-4047-A4FC-67312BC33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947"/>
                <a:ext cx="0" cy="1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8" name="Rectangle 179">
                <a:extLst>
                  <a:ext uri="{FF2B5EF4-FFF2-40B4-BE49-F238E27FC236}">
                    <a16:creationId xmlns:a16="http://schemas.microsoft.com/office/drawing/2014/main" id="{61156FE4-70A8-4B91-8CDA-AD9DCCB4F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2947"/>
                <a:ext cx="5" cy="1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299" name="Line 180">
                <a:extLst>
                  <a:ext uri="{FF2B5EF4-FFF2-40B4-BE49-F238E27FC236}">
                    <a16:creationId xmlns:a16="http://schemas.microsoft.com/office/drawing/2014/main" id="{9202FFEA-B0BD-4031-AD6A-6CC222BFF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3083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0" name="Rectangle 181">
                <a:extLst>
                  <a:ext uri="{FF2B5EF4-FFF2-40B4-BE49-F238E27FC236}">
                    <a16:creationId xmlns:a16="http://schemas.microsoft.com/office/drawing/2014/main" id="{0F431632-1C1C-4D82-AB84-31220F1F7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3083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1" name="Line 182">
                <a:extLst>
                  <a:ext uri="{FF2B5EF4-FFF2-40B4-BE49-F238E27FC236}">
                    <a16:creationId xmlns:a16="http://schemas.microsoft.com/office/drawing/2014/main" id="{7DB12088-18BA-4F53-95C3-ADE9A4738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3083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2" name="Rectangle 183">
                <a:extLst>
                  <a:ext uri="{FF2B5EF4-FFF2-40B4-BE49-F238E27FC236}">
                    <a16:creationId xmlns:a16="http://schemas.microsoft.com/office/drawing/2014/main" id="{03CA2487-C897-4C5D-A573-0FF58CC22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3083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3" name="Line 184">
                <a:extLst>
                  <a:ext uri="{FF2B5EF4-FFF2-40B4-BE49-F238E27FC236}">
                    <a16:creationId xmlns:a16="http://schemas.microsoft.com/office/drawing/2014/main" id="{2DB7F2F3-DEA4-4B29-B7E5-F804AD24D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3083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4" name="Rectangle 185">
                <a:extLst>
                  <a:ext uri="{FF2B5EF4-FFF2-40B4-BE49-F238E27FC236}">
                    <a16:creationId xmlns:a16="http://schemas.microsoft.com/office/drawing/2014/main" id="{FDD8275B-6140-4541-9510-D5AC724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3083"/>
                <a:ext cx="4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5" name="Line 186">
                <a:extLst>
                  <a:ext uri="{FF2B5EF4-FFF2-40B4-BE49-F238E27FC236}">
                    <a16:creationId xmlns:a16="http://schemas.microsoft.com/office/drawing/2014/main" id="{3C883571-239F-4762-83A7-D292037BA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3083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6" name="Rectangle 187">
                <a:extLst>
                  <a:ext uri="{FF2B5EF4-FFF2-40B4-BE49-F238E27FC236}">
                    <a16:creationId xmlns:a16="http://schemas.microsoft.com/office/drawing/2014/main" id="{9ABFD34C-39BF-4C0B-A69F-F0860A3ED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3083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7" name="Line 188">
                <a:extLst>
                  <a:ext uri="{FF2B5EF4-FFF2-40B4-BE49-F238E27FC236}">
                    <a16:creationId xmlns:a16="http://schemas.microsoft.com/office/drawing/2014/main" id="{AE463DCA-05F7-481B-898A-05FD0C875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3180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8" name="Rectangle 189">
                <a:extLst>
                  <a:ext uri="{FF2B5EF4-FFF2-40B4-BE49-F238E27FC236}">
                    <a16:creationId xmlns:a16="http://schemas.microsoft.com/office/drawing/2014/main" id="{DE30750F-6F1C-4934-8626-2EBFA34DB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3180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09" name="Line 190">
                <a:extLst>
                  <a:ext uri="{FF2B5EF4-FFF2-40B4-BE49-F238E27FC236}">
                    <a16:creationId xmlns:a16="http://schemas.microsoft.com/office/drawing/2014/main" id="{07CB5936-0F76-429D-9FC5-A26ED71D4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3083"/>
                <a:ext cx="0" cy="97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0" name="Rectangle 191">
                <a:extLst>
                  <a:ext uri="{FF2B5EF4-FFF2-40B4-BE49-F238E27FC236}">
                    <a16:creationId xmlns:a16="http://schemas.microsoft.com/office/drawing/2014/main" id="{01753752-705F-49DE-B52E-D40CDF04A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3083"/>
                <a:ext cx="5" cy="9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1" name="Line 192">
                <a:extLst>
                  <a:ext uri="{FF2B5EF4-FFF2-40B4-BE49-F238E27FC236}">
                    <a16:creationId xmlns:a16="http://schemas.microsoft.com/office/drawing/2014/main" id="{2BB4DD5A-C42B-4CCB-A30D-6E183EDA3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" y="3282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2" name="Rectangle 193">
                <a:extLst>
                  <a:ext uri="{FF2B5EF4-FFF2-40B4-BE49-F238E27FC236}">
                    <a16:creationId xmlns:a16="http://schemas.microsoft.com/office/drawing/2014/main" id="{52D70BBD-8F90-4E2D-B310-28C81D0D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3282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3" name="Line 194">
                <a:extLst>
                  <a:ext uri="{FF2B5EF4-FFF2-40B4-BE49-F238E27FC236}">
                    <a16:creationId xmlns:a16="http://schemas.microsoft.com/office/drawing/2014/main" id="{3B49F295-EB85-48CD-9C16-B013C02F3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" y="3180"/>
                <a:ext cx="0" cy="20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4" name="Rectangle 195">
                <a:extLst>
                  <a:ext uri="{FF2B5EF4-FFF2-40B4-BE49-F238E27FC236}">
                    <a16:creationId xmlns:a16="http://schemas.microsoft.com/office/drawing/2014/main" id="{3CD2E65A-222D-4E60-A6B8-2BEDBC29C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3180"/>
                <a:ext cx="5" cy="2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5" name="Line 196">
                <a:extLst>
                  <a:ext uri="{FF2B5EF4-FFF2-40B4-BE49-F238E27FC236}">
                    <a16:creationId xmlns:a16="http://schemas.microsoft.com/office/drawing/2014/main" id="{8FCB9AF7-5868-4D68-A375-2B7851B5A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" y="3185"/>
                <a:ext cx="0" cy="20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6" name="Rectangle 197">
                <a:extLst>
                  <a:ext uri="{FF2B5EF4-FFF2-40B4-BE49-F238E27FC236}">
                    <a16:creationId xmlns:a16="http://schemas.microsoft.com/office/drawing/2014/main" id="{499A8F3A-4BAB-4EAC-B66A-C3DDCED4F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3185"/>
                <a:ext cx="5" cy="20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7" name="Line 198">
                <a:extLst>
                  <a:ext uri="{FF2B5EF4-FFF2-40B4-BE49-F238E27FC236}">
                    <a16:creationId xmlns:a16="http://schemas.microsoft.com/office/drawing/2014/main" id="{BE507672-B862-4881-8AA9-0C85C443B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8" y="3185"/>
                <a:ext cx="0" cy="20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8" name="Rectangle 199">
                <a:extLst>
                  <a:ext uri="{FF2B5EF4-FFF2-40B4-BE49-F238E27FC236}">
                    <a16:creationId xmlns:a16="http://schemas.microsoft.com/office/drawing/2014/main" id="{C63445B7-6E24-44BB-84AB-F33810117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3185"/>
                <a:ext cx="4" cy="20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19" name="Line 200">
                <a:extLst>
                  <a:ext uri="{FF2B5EF4-FFF2-40B4-BE49-F238E27FC236}">
                    <a16:creationId xmlns:a16="http://schemas.microsoft.com/office/drawing/2014/main" id="{F0170F47-926E-497B-A406-AE775AE51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3185"/>
                <a:ext cx="0" cy="20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20" name="Rectangle 201">
                <a:extLst>
                  <a:ext uri="{FF2B5EF4-FFF2-40B4-BE49-F238E27FC236}">
                    <a16:creationId xmlns:a16="http://schemas.microsoft.com/office/drawing/2014/main" id="{16B59B6C-5AFE-4268-88F3-064DBC506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" y="3185"/>
                <a:ext cx="5" cy="20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21" name="Line 202">
                <a:extLst>
                  <a:ext uri="{FF2B5EF4-FFF2-40B4-BE49-F238E27FC236}">
                    <a16:creationId xmlns:a16="http://schemas.microsoft.com/office/drawing/2014/main" id="{ABF68212-224A-42BE-8680-052E8C86D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" y="3384"/>
                <a:ext cx="325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22" name="Rectangle 203">
                <a:extLst>
                  <a:ext uri="{FF2B5EF4-FFF2-40B4-BE49-F238E27FC236}">
                    <a16:creationId xmlns:a16="http://schemas.microsoft.com/office/drawing/2014/main" id="{0712B826-FD7A-42AD-8CF2-2BCEB2A6B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3384"/>
                <a:ext cx="325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  <p:sp>
            <p:nvSpPr>
              <p:cNvPr id="323" name="Line 204">
                <a:extLst>
                  <a:ext uri="{FF2B5EF4-FFF2-40B4-BE49-F238E27FC236}">
                    <a16:creationId xmlns:a16="http://schemas.microsoft.com/office/drawing/2014/main" id="{8ADC171E-F3B4-4BA9-A5F1-5767840C6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3185"/>
                <a:ext cx="0" cy="20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sz="110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6" name="Rectangle 206">
              <a:extLst>
                <a:ext uri="{FF2B5EF4-FFF2-40B4-BE49-F238E27FC236}">
                  <a16:creationId xmlns:a16="http://schemas.microsoft.com/office/drawing/2014/main" id="{CA65D9D9-F3E6-4CC7-81FB-075C76A8A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185"/>
              <a:ext cx="5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" name="Line 207">
              <a:extLst>
                <a:ext uri="{FF2B5EF4-FFF2-40B4-BE49-F238E27FC236}">
                  <a16:creationId xmlns:a16="http://schemas.microsoft.com/office/drawing/2014/main" id="{31C925E0-3159-475E-A2D1-071728FFF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" y="3389"/>
              <a:ext cx="0" cy="9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" name="Rectangle 208">
              <a:extLst>
                <a:ext uri="{FF2B5EF4-FFF2-40B4-BE49-F238E27FC236}">
                  <a16:creationId xmlns:a16="http://schemas.microsoft.com/office/drawing/2014/main" id="{5B19EB25-9557-4E35-8372-DBC950114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" y="3389"/>
              <a:ext cx="5" cy="9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" name="Line 209">
              <a:extLst>
                <a:ext uri="{FF2B5EF4-FFF2-40B4-BE49-F238E27FC236}">
                  <a16:creationId xmlns:a16="http://schemas.microsoft.com/office/drawing/2014/main" id="{BB5910B3-F455-43D3-9DF5-9DCCE1F11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5" y="3389"/>
              <a:ext cx="0" cy="9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" name="Rectangle 210">
              <a:extLst>
                <a:ext uri="{FF2B5EF4-FFF2-40B4-BE49-F238E27FC236}">
                  <a16:creationId xmlns:a16="http://schemas.microsoft.com/office/drawing/2014/main" id="{6F656A05-83D4-44DF-AD34-FF475AD2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3389"/>
              <a:ext cx="5" cy="9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2" name="Line 211">
              <a:extLst>
                <a:ext uri="{FF2B5EF4-FFF2-40B4-BE49-F238E27FC236}">
                  <a16:creationId xmlns:a16="http://schemas.microsoft.com/office/drawing/2014/main" id="{020074C6-2618-48BF-A69F-11F4BB569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" y="3486"/>
              <a:ext cx="32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8" name="Rectangle 212">
              <a:extLst>
                <a:ext uri="{FF2B5EF4-FFF2-40B4-BE49-F238E27FC236}">
                  <a16:creationId xmlns:a16="http://schemas.microsoft.com/office/drawing/2014/main" id="{5710E07C-A21F-40C5-896B-F1955CFE5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3486"/>
              <a:ext cx="32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9" name="Line 213">
              <a:extLst>
                <a:ext uri="{FF2B5EF4-FFF2-40B4-BE49-F238E27FC236}">
                  <a16:creationId xmlns:a16="http://schemas.microsoft.com/office/drawing/2014/main" id="{B1F6118D-B458-4A5A-A4C9-8741C8F7A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" y="3389"/>
              <a:ext cx="0" cy="9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0" name="Rectangle 214">
              <a:extLst>
                <a:ext uri="{FF2B5EF4-FFF2-40B4-BE49-F238E27FC236}">
                  <a16:creationId xmlns:a16="http://schemas.microsoft.com/office/drawing/2014/main" id="{F2EEC963-8539-4526-A765-31BD050DE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389"/>
              <a:ext cx="5" cy="9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1" name="Line 215">
              <a:extLst>
                <a:ext uri="{FF2B5EF4-FFF2-40B4-BE49-F238E27FC236}">
                  <a16:creationId xmlns:a16="http://schemas.microsoft.com/office/drawing/2014/main" id="{FE4CA56C-CC1B-4F74-BABC-6DBC16CF9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" y="3486"/>
              <a:ext cx="0" cy="1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2" name="Rectangle 216">
              <a:extLst>
                <a:ext uri="{FF2B5EF4-FFF2-40B4-BE49-F238E27FC236}">
                  <a16:creationId xmlns:a16="http://schemas.microsoft.com/office/drawing/2014/main" id="{8414B1ED-26B3-485E-B28F-DA56ECE87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" y="3486"/>
              <a:ext cx="5" cy="14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3" name="Line 217">
              <a:extLst>
                <a:ext uri="{FF2B5EF4-FFF2-40B4-BE49-F238E27FC236}">
                  <a16:creationId xmlns:a16="http://schemas.microsoft.com/office/drawing/2014/main" id="{CBC26A87-FD10-4868-A9A3-991AFC7D3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" y="3389"/>
              <a:ext cx="0" cy="9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4" name="Rectangle 218">
              <a:extLst>
                <a:ext uri="{FF2B5EF4-FFF2-40B4-BE49-F238E27FC236}">
                  <a16:creationId xmlns:a16="http://schemas.microsoft.com/office/drawing/2014/main" id="{D9C5D1D4-2D64-48EA-9E65-22E512851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" y="3389"/>
              <a:ext cx="5" cy="9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5" name="Line 219">
              <a:extLst>
                <a:ext uri="{FF2B5EF4-FFF2-40B4-BE49-F238E27FC236}">
                  <a16:creationId xmlns:a16="http://schemas.microsoft.com/office/drawing/2014/main" id="{7EF7BC2F-85A8-4F0F-80CA-C5EDD877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3389"/>
              <a:ext cx="0" cy="9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6" name="Rectangle 220">
              <a:extLst>
                <a:ext uri="{FF2B5EF4-FFF2-40B4-BE49-F238E27FC236}">
                  <a16:creationId xmlns:a16="http://schemas.microsoft.com/office/drawing/2014/main" id="{46A7ADAF-1F94-4DC6-94B6-A401E8EC2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3389"/>
              <a:ext cx="4" cy="9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7" name="Line 221">
              <a:extLst>
                <a:ext uri="{FF2B5EF4-FFF2-40B4-BE49-F238E27FC236}">
                  <a16:creationId xmlns:a16="http://schemas.microsoft.com/office/drawing/2014/main" id="{8658E233-C371-4220-AB1E-3EB1BE928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5" y="3491"/>
              <a:ext cx="0" cy="1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8" name="Rectangle 222">
              <a:extLst>
                <a:ext uri="{FF2B5EF4-FFF2-40B4-BE49-F238E27FC236}">
                  <a16:creationId xmlns:a16="http://schemas.microsoft.com/office/drawing/2014/main" id="{7382869A-61F6-42D7-BEED-AA0A29EDD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3491"/>
              <a:ext cx="5" cy="1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29" name="Line 223">
              <a:extLst>
                <a:ext uri="{FF2B5EF4-FFF2-40B4-BE49-F238E27FC236}">
                  <a16:creationId xmlns:a16="http://schemas.microsoft.com/office/drawing/2014/main" id="{A3C4D8C1-1A19-4040-AFFB-9E152C0B3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" y="3622"/>
              <a:ext cx="32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30" name="Rectangle 224">
              <a:extLst>
                <a:ext uri="{FF2B5EF4-FFF2-40B4-BE49-F238E27FC236}">
                  <a16:creationId xmlns:a16="http://schemas.microsoft.com/office/drawing/2014/main" id="{BCA78298-698A-411E-ABFE-78404D908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3622"/>
              <a:ext cx="32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31" name="Line 225">
              <a:extLst>
                <a:ext uri="{FF2B5EF4-FFF2-40B4-BE49-F238E27FC236}">
                  <a16:creationId xmlns:a16="http://schemas.microsoft.com/office/drawing/2014/main" id="{40166AE5-3D50-42E9-94B6-18402C1C0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" y="3491"/>
              <a:ext cx="0" cy="1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64" name="Rectangle 226">
              <a:extLst>
                <a:ext uri="{FF2B5EF4-FFF2-40B4-BE49-F238E27FC236}">
                  <a16:creationId xmlns:a16="http://schemas.microsoft.com/office/drawing/2014/main" id="{D82E29FB-63AE-4099-A605-BA0376DD9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491"/>
              <a:ext cx="5" cy="1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65" name="Line 227">
              <a:extLst>
                <a:ext uri="{FF2B5EF4-FFF2-40B4-BE49-F238E27FC236}">
                  <a16:creationId xmlns:a16="http://schemas.microsoft.com/office/drawing/2014/main" id="{878D9464-ECB5-4E82-BAF0-C079CA2E0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" y="362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66" name="Rectangle 228">
              <a:extLst>
                <a:ext uri="{FF2B5EF4-FFF2-40B4-BE49-F238E27FC236}">
                  <a16:creationId xmlns:a16="http://schemas.microsoft.com/office/drawing/2014/main" id="{AC03B3CF-B3A9-4DB5-8738-BE36F6FDC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" y="3627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68" name="Line 229">
              <a:extLst>
                <a:ext uri="{FF2B5EF4-FFF2-40B4-BE49-F238E27FC236}">
                  <a16:creationId xmlns:a16="http://schemas.microsoft.com/office/drawing/2014/main" id="{B49909B1-E32E-42F8-8E1D-EF9BAD201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" y="362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69" name="Rectangle 230">
              <a:extLst>
                <a:ext uri="{FF2B5EF4-FFF2-40B4-BE49-F238E27FC236}">
                  <a16:creationId xmlns:a16="http://schemas.microsoft.com/office/drawing/2014/main" id="{00F7B7A2-09F0-4780-A08F-7501F04EE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" y="3627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0" name="Line 231">
              <a:extLst>
                <a:ext uri="{FF2B5EF4-FFF2-40B4-BE49-F238E27FC236}">
                  <a16:creationId xmlns:a16="http://schemas.microsoft.com/office/drawing/2014/main" id="{2656817F-185F-4EE0-968B-D13156233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" y="362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1" name="Rectangle 232">
              <a:extLst>
                <a:ext uri="{FF2B5EF4-FFF2-40B4-BE49-F238E27FC236}">
                  <a16:creationId xmlns:a16="http://schemas.microsoft.com/office/drawing/2014/main" id="{E202CE69-8736-4DEE-89F4-94242D22D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3627"/>
              <a:ext cx="4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2" name="Line 233">
              <a:extLst>
                <a:ext uri="{FF2B5EF4-FFF2-40B4-BE49-F238E27FC236}">
                  <a16:creationId xmlns:a16="http://schemas.microsoft.com/office/drawing/2014/main" id="{6155144A-7608-4D27-B4F6-5544EF243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5" y="362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3" name="Rectangle 234">
              <a:extLst>
                <a:ext uri="{FF2B5EF4-FFF2-40B4-BE49-F238E27FC236}">
                  <a16:creationId xmlns:a16="http://schemas.microsoft.com/office/drawing/2014/main" id="{16622607-DA36-468C-8321-D4B01DD15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3627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4" name="Line 235">
              <a:extLst>
                <a:ext uri="{FF2B5EF4-FFF2-40B4-BE49-F238E27FC236}">
                  <a16:creationId xmlns:a16="http://schemas.microsoft.com/office/drawing/2014/main" id="{85AACC8A-6053-46DD-B629-6DDE8B055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" y="362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5" name="Rectangle 236">
              <a:extLst>
                <a:ext uri="{FF2B5EF4-FFF2-40B4-BE49-F238E27FC236}">
                  <a16:creationId xmlns:a16="http://schemas.microsoft.com/office/drawing/2014/main" id="{35AFBA17-2699-4CB5-9998-4731EF452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627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6" name="Line 237">
              <a:extLst>
                <a:ext uri="{FF2B5EF4-FFF2-40B4-BE49-F238E27FC236}">
                  <a16:creationId xmlns:a16="http://schemas.microsoft.com/office/drawing/2014/main" id="{FA493550-BD0F-4742-A7C0-39E226DB5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81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7" name="Rectangle 238">
              <a:extLst>
                <a:ext uri="{FF2B5EF4-FFF2-40B4-BE49-F238E27FC236}">
                  <a16:creationId xmlns:a16="http://schemas.microsoft.com/office/drawing/2014/main" id="{4F81DCC9-0BDD-4F2E-9EE6-8AC924F8F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81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8" name="Line 239">
              <a:extLst>
                <a:ext uri="{FF2B5EF4-FFF2-40B4-BE49-F238E27FC236}">
                  <a16:creationId xmlns:a16="http://schemas.microsoft.com/office/drawing/2014/main" id="{6B6B246A-8982-4607-ABA8-C0A9DFAF1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06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79" name="Rectangle 240">
              <a:extLst>
                <a:ext uri="{FF2B5EF4-FFF2-40B4-BE49-F238E27FC236}">
                  <a16:creationId xmlns:a16="http://schemas.microsoft.com/office/drawing/2014/main" id="{DBB30B18-2A59-4F34-8F32-56F74591D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067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0" name="Line 241">
              <a:extLst>
                <a:ext uri="{FF2B5EF4-FFF2-40B4-BE49-F238E27FC236}">
                  <a16:creationId xmlns:a16="http://schemas.microsoft.com/office/drawing/2014/main" id="{44D573B3-366C-4D34-8B74-EE8EAB5D6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189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1" name="Rectangle 242">
              <a:extLst>
                <a:ext uri="{FF2B5EF4-FFF2-40B4-BE49-F238E27FC236}">
                  <a16:creationId xmlns:a16="http://schemas.microsoft.com/office/drawing/2014/main" id="{8D23E151-7B73-4AD4-A837-7CFE4E4EC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189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2" name="Line 243">
              <a:extLst>
                <a:ext uri="{FF2B5EF4-FFF2-40B4-BE49-F238E27FC236}">
                  <a16:creationId xmlns:a16="http://schemas.microsoft.com/office/drawing/2014/main" id="{F97F4673-217C-4A67-8939-34E65D71C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31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3" name="Rectangle 244">
              <a:extLst>
                <a:ext uri="{FF2B5EF4-FFF2-40B4-BE49-F238E27FC236}">
                  <a16:creationId xmlns:a16="http://schemas.microsoft.com/office/drawing/2014/main" id="{D9F3FC4C-FCD4-40F1-BBA2-22CFAB92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31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4" name="Line 245">
              <a:extLst>
                <a:ext uri="{FF2B5EF4-FFF2-40B4-BE49-F238E27FC236}">
                  <a16:creationId xmlns:a16="http://schemas.microsoft.com/office/drawing/2014/main" id="{3CF0CAF7-FE30-41A8-9F0E-4A1805A62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41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5" name="Rectangle 246">
              <a:extLst>
                <a:ext uri="{FF2B5EF4-FFF2-40B4-BE49-F238E27FC236}">
                  <a16:creationId xmlns:a16="http://schemas.microsoft.com/office/drawing/2014/main" id="{0F78CB53-553A-4DAE-AAE4-A878F391E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41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6" name="Line 247">
              <a:extLst>
                <a:ext uri="{FF2B5EF4-FFF2-40B4-BE49-F238E27FC236}">
                  <a16:creationId xmlns:a16="http://schemas.microsoft.com/office/drawing/2014/main" id="{8C55226D-6C34-4C12-97E5-3E4065EBE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51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7" name="Rectangle 248">
              <a:extLst>
                <a:ext uri="{FF2B5EF4-FFF2-40B4-BE49-F238E27FC236}">
                  <a16:creationId xmlns:a16="http://schemas.microsoft.com/office/drawing/2014/main" id="{B1379CE9-D10B-4DD8-80BA-2F9D7CE96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51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8" name="Line 249">
              <a:extLst>
                <a:ext uri="{FF2B5EF4-FFF2-40B4-BE49-F238E27FC236}">
                  <a16:creationId xmlns:a16="http://schemas.microsoft.com/office/drawing/2014/main" id="{3DD92EB1-11DC-4E4C-BD5D-65A67308D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82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89" name="Rectangle 250">
              <a:extLst>
                <a:ext uri="{FF2B5EF4-FFF2-40B4-BE49-F238E27FC236}">
                  <a16:creationId xmlns:a16="http://schemas.microsoft.com/office/drawing/2014/main" id="{18C899B7-1E9A-4C19-A6DF-317D3A8F6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82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0" name="Line 251">
              <a:extLst>
                <a:ext uri="{FF2B5EF4-FFF2-40B4-BE49-F238E27FC236}">
                  <a16:creationId xmlns:a16="http://schemas.microsoft.com/office/drawing/2014/main" id="{0C28A7C5-D13D-45CB-981D-C343F8580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192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1" name="Rectangle 252">
              <a:extLst>
                <a:ext uri="{FF2B5EF4-FFF2-40B4-BE49-F238E27FC236}">
                  <a16:creationId xmlns:a16="http://schemas.microsoft.com/office/drawing/2014/main" id="{D0A34A74-68C6-4F76-A9AF-AE0C235C5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92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2" name="Line 253">
              <a:extLst>
                <a:ext uri="{FF2B5EF4-FFF2-40B4-BE49-F238E27FC236}">
                  <a16:creationId xmlns:a16="http://schemas.microsoft.com/office/drawing/2014/main" id="{7E20E495-B8D4-4AD4-B8AD-EC2304414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02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3" name="Rectangle 254">
              <a:extLst>
                <a:ext uri="{FF2B5EF4-FFF2-40B4-BE49-F238E27FC236}">
                  <a16:creationId xmlns:a16="http://schemas.microsoft.com/office/drawing/2014/main" id="{063ED9A2-8F05-41D9-BF37-C1556F01F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02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4" name="Line 255">
              <a:extLst>
                <a:ext uri="{FF2B5EF4-FFF2-40B4-BE49-F238E27FC236}">
                  <a16:creationId xmlns:a16="http://schemas.microsoft.com/office/drawing/2014/main" id="{D127F8CB-5177-4C53-8DD1-919D31593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12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5" name="Rectangle 256">
              <a:extLst>
                <a:ext uri="{FF2B5EF4-FFF2-40B4-BE49-F238E27FC236}">
                  <a16:creationId xmlns:a16="http://schemas.microsoft.com/office/drawing/2014/main" id="{22427996-AFAE-4D9A-8886-B7F85E5AB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12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6" name="Line 257">
              <a:extLst>
                <a:ext uri="{FF2B5EF4-FFF2-40B4-BE49-F238E27FC236}">
                  <a16:creationId xmlns:a16="http://schemas.microsoft.com/office/drawing/2014/main" id="{862C9C05-17F3-4002-95CD-ED8C907E2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22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7" name="Rectangle 258">
              <a:extLst>
                <a:ext uri="{FF2B5EF4-FFF2-40B4-BE49-F238E27FC236}">
                  <a16:creationId xmlns:a16="http://schemas.microsoft.com/office/drawing/2014/main" id="{0A446D3A-612C-47D4-A800-537E87D34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228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8" name="Line 259">
              <a:extLst>
                <a:ext uri="{FF2B5EF4-FFF2-40B4-BE49-F238E27FC236}">
                  <a16:creationId xmlns:a16="http://schemas.microsoft.com/office/drawing/2014/main" id="{6B3F12DF-D037-41D5-8C7F-9788602FF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33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99" name="Rectangle 260">
              <a:extLst>
                <a:ext uri="{FF2B5EF4-FFF2-40B4-BE49-F238E27FC236}">
                  <a16:creationId xmlns:a16="http://schemas.microsoft.com/office/drawing/2014/main" id="{AD96F58D-6C98-4252-B75B-6085C9C2E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33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0" name="Line 261">
              <a:extLst>
                <a:ext uri="{FF2B5EF4-FFF2-40B4-BE49-F238E27FC236}">
                  <a16:creationId xmlns:a16="http://schemas.microsoft.com/office/drawing/2014/main" id="{85000EC4-559C-4FD2-9187-2EEE78117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43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1" name="Rectangle 262">
              <a:extLst>
                <a:ext uri="{FF2B5EF4-FFF2-40B4-BE49-F238E27FC236}">
                  <a16:creationId xmlns:a16="http://schemas.microsoft.com/office/drawing/2014/main" id="{9AB4E8B4-5641-4A07-9950-021442151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43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2" name="Line 263">
              <a:extLst>
                <a:ext uri="{FF2B5EF4-FFF2-40B4-BE49-F238E27FC236}">
                  <a16:creationId xmlns:a16="http://schemas.microsoft.com/office/drawing/2014/main" id="{CCDC5F18-F8AE-4825-814E-A35404E04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53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3" name="Rectangle 264">
              <a:extLst>
                <a:ext uri="{FF2B5EF4-FFF2-40B4-BE49-F238E27FC236}">
                  <a16:creationId xmlns:a16="http://schemas.microsoft.com/office/drawing/2014/main" id="{41A1BC45-F290-4FCE-888E-65169B428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53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4" name="Line 265">
              <a:extLst>
                <a:ext uri="{FF2B5EF4-FFF2-40B4-BE49-F238E27FC236}">
                  <a16:creationId xmlns:a16="http://schemas.microsoft.com/office/drawing/2014/main" id="{FCA2C7D4-C622-4AA8-B1C7-C56174E24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63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5" name="Rectangle 266">
              <a:extLst>
                <a:ext uri="{FF2B5EF4-FFF2-40B4-BE49-F238E27FC236}">
                  <a16:creationId xmlns:a16="http://schemas.microsoft.com/office/drawing/2014/main" id="{E77C4DF4-5847-4D6C-941C-B455BCD11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63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6" name="Line 267">
              <a:extLst>
                <a:ext uri="{FF2B5EF4-FFF2-40B4-BE49-F238E27FC236}">
                  <a16:creationId xmlns:a16="http://schemas.microsoft.com/office/drawing/2014/main" id="{8EFABF1F-95E7-4AE2-B239-2CE0BC1CE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73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7" name="Rectangle 268">
              <a:extLst>
                <a:ext uri="{FF2B5EF4-FFF2-40B4-BE49-F238E27FC236}">
                  <a16:creationId xmlns:a16="http://schemas.microsoft.com/office/drawing/2014/main" id="{D0ACAE43-1439-47FA-BED4-5722BD93F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738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8" name="Line 269">
              <a:extLst>
                <a:ext uri="{FF2B5EF4-FFF2-40B4-BE49-F238E27FC236}">
                  <a16:creationId xmlns:a16="http://schemas.microsoft.com/office/drawing/2014/main" id="{83EFF056-A0D9-454C-8218-236E8A26A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84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09" name="Rectangle 270">
              <a:extLst>
                <a:ext uri="{FF2B5EF4-FFF2-40B4-BE49-F238E27FC236}">
                  <a16:creationId xmlns:a16="http://schemas.microsoft.com/office/drawing/2014/main" id="{91532972-F4CB-4963-904C-D797002E9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84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0" name="Line 271">
              <a:extLst>
                <a:ext uri="{FF2B5EF4-FFF2-40B4-BE49-F238E27FC236}">
                  <a16:creationId xmlns:a16="http://schemas.microsoft.com/office/drawing/2014/main" id="{75739917-73F0-40B9-9AD8-ED43175DA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294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1" name="Rectangle 272">
              <a:extLst>
                <a:ext uri="{FF2B5EF4-FFF2-40B4-BE49-F238E27FC236}">
                  <a16:creationId xmlns:a16="http://schemas.microsoft.com/office/drawing/2014/main" id="{0180C0F8-45E2-47A3-B148-F2455546E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94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2" name="Line 273">
              <a:extLst>
                <a:ext uri="{FF2B5EF4-FFF2-40B4-BE49-F238E27FC236}">
                  <a16:creationId xmlns:a16="http://schemas.microsoft.com/office/drawing/2014/main" id="{8408DF17-17FD-4F47-9032-51F7C0EB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07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3" name="Rectangle 274">
              <a:extLst>
                <a:ext uri="{FF2B5EF4-FFF2-40B4-BE49-F238E27FC236}">
                  <a16:creationId xmlns:a16="http://schemas.microsoft.com/office/drawing/2014/main" id="{9245B827-6A2A-40CB-9B70-85CF52F9C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078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4" name="Line 275">
              <a:extLst>
                <a:ext uri="{FF2B5EF4-FFF2-40B4-BE49-F238E27FC236}">
                  <a16:creationId xmlns:a16="http://schemas.microsoft.com/office/drawing/2014/main" id="{B008DDEE-6FCD-40B3-B5BF-6E8ED8842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18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5" name="Rectangle 276">
              <a:extLst>
                <a:ext uri="{FF2B5EF4-FFF2-40B4-BE49-F238E27FC236}">
                  <a16:creationId xmlns:a16="http://schemas.microsoft.com/office/drawing/2014/main" id="{C6274DD6-B336-4164-9A26-18A2CFD54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180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6" name="Line 277">
              <a:extLst>
                <a:ext uri="{FF2B5EF4-FFF2-40B4-BE49-F238E27FC236}">
                  <a16:creationId xmlns:a16="http://schemas.microsoft.com/office/drawing/2014/main" id="{836A995A-65EF-4CE1-B37A-DE7E88018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28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7" name="Rectangle 278">
              <a:extLst>
                <a:ext uri="{FF2B5EF4-FFF2-40B4-BE49-F238E27FC236}">
                  <a16:creationId xmlns:a16="http://schemas.microsoft.com/office/drawing/2014/main" id="{7905BA0F-C77A-4C55-8CD9-1459C6B88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28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8" name="Line 279">
              <a:extLst>
                <a:ext uri="{FF2B5EF4-FFF2-40B4-BE49-F238E27FC236}">
                  <a16:creationId xmlns:a16="http://schemas.microsoft.com/office/drawing/2014/main" id="{D8651892-7DC5-4EB3-A5FD-D7A687F30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38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19" name="Rectangle 280">
              <a:extLst>
                <a:ext uri="{FF2B5EF4-FFF2-40B4-BE49-F238E27FC236}">
                  <a16:creationId xmlns:a16="http://schemas.microsoft.com/office/drawing/2014/main" id="{9CF20938-7D69-4774-8393-932C27BF2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384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20" name="Line 281">
              <a:extLst>
                <a:ext uri="{FF2B5EF4-FFF2-40B4-BE49-F238E27FC236}">
                  <a16:creationId xmlns:a16="http://schemas.microsoft.com/office/drawing/2014/main" id="{580E46E6-2E26-41C8-8187-F09CB4F21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48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21" name="Rectangle 282">
              <a:extLst>
                <a:ext uri="{FF2B5EF4-FFF2-40B4-BE49-F238E27FC236}">
                  <a16:creationId xmlns:a16="http://schemas.microsoft.com/office/drawing/2014/main" id="{B19CB66D-F809-49EE-9BE8-960EAA7C7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48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22" name="Line 283">
              <a:extLst>
                <a:ext uri="{FF2B5EF4-FFF2-40B4-BE49-F238E27FC236}">
                  <a16:creationId xmlns:a16="http://schemas.microsoft.com/office/drawing/2014/main" id="{A58C4B30-4C5F-4A9E-AFFE-3683D8063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62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  <p:sp>
          <p:nvSpPr>
            <p:cNvPr id="123" name="Rectangle 284">
              <a:extLst>
                <a:ext uri="{FF2B5EF4-FFF2-40B4-BE49-F238E27FC236}">
                  <a16:creationId xmlns:a16="http://schemas.microsoft.com/office/drawing/2014/main" id="{8DB31747-0E79-4D2F-B346-5526D98B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3622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10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140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1" r="33790" b="-126"/>
          <a:stretch/>
        </p:blipFill>
        <p:spPr>
          <a:xfrm>
            <a:off x="5328456" y="1013251"/>
            <a:ext cx="3638874" cy="3832723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59665" y="1439972"/>
            <a:ext cx="6197066" cy="19890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just"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Inversión referencial : </a:t>
            </a:r>
            <a:r>
              <a:rPr lang="es-CL" sz="2400" b="1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MMUS$ 202</a:t>
            </a:r>
          </a:p>
          <a:p>
            <a:pPr marL="342900" indent="-342900" algn="just"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Capacidad: </a:t>
            </a:r>
            <a:r>
              <a:rPr lang="es-CL" sz="2400" b="1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368 camas </a:t>
            </a:r>
          </a:p>
          <a:p>
            <a:pPr marL="342900" indent="-342900" algn="just"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Superficie aproximada: </a:t>
            </a:r>
            <a:r>
              <a:rPr lang="es-CL" sz="2400" b="1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mil m</a:t>
            </a:r>
            <a:r>
              <a:rPr lang="es-CL" sz="2400" b="1" baseline="30000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s-CL" sz="2400" b="1" dirty="0">
              <a:solidFill>
                <a:srgbClr val="404040"/>
              </a:solidFill>
              <a:latin typeface="Candara" panose="020E05020303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Población Beneficiaria: </a:t>
            </a:r>
            <a:r>
              <a:rPr lang="es-CL" sz="2400" b="1" dirty="0">
                <a:solidFill>
                  <a:srgbClr val="404040"/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 mil usuarios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0D2FD2F0-C92E-43AE-B684-2C66C67C73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21</a:t>
            </a:fld>
            <a:endParaRPr lang="en-US" alt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20" y="1357084"/>
            <a:ext cx="1087910" cy="826811"/>
          </a:xfrm>
          <a:prstGeom prst="rect">
            <a:avLst/>
          </a:prstGeom>
        </p:spPr>
      </p:pic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96F0D027-880D-412B-86ED-3E044A0FE358}"/>
              </a:ext>
            </a:extLst>
          </p:cNvPr>
          <p:cNvCxnSpPr/>
          <p:nvPr/>
        </p:nvCxnSpPr>
        <p:spPr>
          <a:xfrm>
            <a:off x="231286" y="879120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9BDD12A-0E0F-4304-BCFB-2F8CF173C36C}"/>
              </a:ext>
            </a:extLst>
          </p:cNvPr>
          <p:cNvSpPr txBox="1">
            <a:spLocks/>
          </p:cNvSpPr>
          <p:nvPr/>
        </p:nvSpPr>
        <p:spPr>
          <a:xfrm>
            <a:off x="207363" y="481348"/>
            <a:ext cx="8615534" cy="3895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DATOS LICITACIÓN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| Hospital Zona Norte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6376FD-79CC-485E-BC7C-E5197153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170" y="4570818"/>
            <a:ext cx="9132600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70F638-D243-491E-A330-654313E9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82701FB-6F3B-4DBA-A0B0-7BB174606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22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566383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D804EA-A2E2-466E-9E02-660BDADFA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6"/>
            <a:ext cx="9144000" cy="58293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AB8409-0A84-487A-AA4C-EF7660E948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23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63826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EB25A6-6E81-48E2-8570-7324CE38C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B0DD0FB-9664-463B-B3A7-415443FEAE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24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74942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9B6684-7BEA-46BF-81DE-99FF8C645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FA6877B-D918-4DED-942F-2160897659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25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17987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8C112A-1F44-4844-A0D6-4CDD762F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30AD84D-1D93-465E-BA24-5E28254356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26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71775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F39B84-7DC6-437C-8E46-23C28ADB5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7532831-611A-4E30-81EA-251FFA7DE2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27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67157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177A4C-4BB5-4157-9866-A86866EB7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530F8E5-B8B5-415F-841B-F444C03A0A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28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44458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11971E-C215-453B-8E23-5F8BED3C4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14525A-8C96-478C-A8B1-0F2144C744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29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89547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rma libre 68">
            <a:hlinkClick r:id="rId2" action="ppaction://hlinksldjump"/>
          </p:cNvPr>
          <p:cNvSpPr/>
          <p:nvPr/>
        </p:nvSpPr>
        <p:spPr>
          <a:xfrm>
            <a:off x="2281883" y="3768488"/>
            <a:ext cx="673769" cy="826077"/>
          </a:xfrm>
          <a:custGeom>
            <a:avLst/>
            <a:gdLst>
              <a:gd name="connsiteX0" fmla="*/ 238990 w 898359"/>
              <a:gd name="connsiteY0" fmla="*/ 987136 h 1101436"/>
              <a:gd name="connsiteX1" fmla="*/ 176645 w 898359"/>
              <a:gd name="connsiteY1" fmla="*/ 945572 h 1101436"/>
              <a:gd name="connsiteX2" fmla="*/ 124690 w 898359"/>
              <a:gd name="connsiteY2" fmla="*/ 852054 h 1101436"/>
              <a:gd name="connsiteX3" fmla="*/ 103908 w 898359"/>
              <a:gd name="connsiteY3" fmla="*/ 665018 h 1101436"/>
              <a:gd name="connsiteX4" fmla="*/ 93517 w 898359"/>
              <a:gd name="connsiteY4" fmla="*/ 633845 h 1101436"/>
              <a:gd name="connsiteX5" fmla="*/ 62345 w 898359"/>
              <a:gd name="connsiteY5" fmla="*/ 602672 h 1101436"/>
              <a:gd name="connsiteX6" fmla="*/ 41563 w 898359"/>
              <a:gd name="connsiteY6" fmla="*/ 571500 h 1101436"/>
              <a:gd name="connsiteX7" fmla="*/ 10390 w 898359"/>
              <a:gd name="connsiteY7" fmla="*/ 457200 h 1101436"/>
              <a:gd name="connsiteX8" fmla="*/ 10390 w 898359"/>
              <a:gd name="connsiteY8" fmla="*/ 83127 h 1101436"/>
              <a:gd name="connsiteX9" fmla="*/ 51954 w 898359"/>
              <a:gd name="connsiteY9" fmla="*/ 62345 h 1101436"/>
              <a:gd name="connsiteX10" fmla="*/ 103908 w 898359"/>
              <a:gd name="connsiteY10" fmla="*/ 41563 h 1101436"/>
              <a:gd name="connsiteX11" fmla="*/ 176645 w 898359"/>
              <a:gd name="connsiteY11" fmla="*/ 20781 h 1101436"/>
              <a:gd name="connsiteX12" fmla="*/ 207817 w 898359"/>
              <a:gd name="connsiteY12" fmla="*/ 0 h 1101436"/>
              <a:gd name="connsiteX13" fmla="*/ 353290 w 898359"/>
              <a:gd name="connsiteY13" fmla="*/ 20781 h 1101436"/>
              <a:gd name="connsiteX14" fmla="*/ 384463 w 898359"/>
              <a:gd name="connsiteY14" fmla="*/ 41563 h 1101436"/>
              <a:gd name="connsiteX15" fmla="*/ 426027 w 898359"/>
              <a:gd name="connsiteY15" fmla="*/ 62345 h 1101436"/>
              <a:gd name="connsiteX16" fmla="*/ 529936 w 898359"/>
              <a:gd name="connsiteY16" fmla="*/ 103909 h 1101436"/>
              <a:gd name="connsiteX17" fmla="*/ 633845 w 898359"/>
              <a:gd name="connsiteY17" fmla="*/ 166254 h 1101436"/>
              <a:gd name="connsiteX18" fmla="*/ 685799 w 898359"/>
              <a:gd name="connsiteY18" fmla="*/ 197427 h 1101436"/>
              <a:gd name="connsiteX19" fmla="*/ 706581 w 898359"/>
              <a:gd name="connsiteY19" fmla="*/ 228600 h 1101436"/>
              <a:gd name="connsiteX20" fmla="*/ 737754 w 898359"/>
              <a:gd name="connsiteY20" fmla="*/ 249381 h 1101436"/>
              <a:gd name="connsiteX21" fmla="*/ 779317 w 898359"/>
              <a:gd name="connsiteY21" fmla="*/ 311727 h 1101436"/>
              <a:gd name="connsiteX22" fmla="*/ 800099 w 898359"/>
              <a:gd name="connsiteY22" fmla="*/ 342900 h 1101436"/>
              <a:gd name="connsiteX23" fmla="*/ 820881 w 898359"/>
              <a:gd name="connsiteY23" fmla="*/ 384463 h 1101436"/>
              <a:gd name="connsiteX24" fmla="*/ 883227 w 898359"/>
              <a:gd name="connsiteY24" fmla="*/ 488372 h 1101436"/>
              <a:gd name="connsiteX25" fmla="*/ 883227 w 898359"/>
              <a:gd name="connsiteY25" fmla="*/ 685800 h 1101436"/>
              <a:gd name="connsiteX26" fmla="*/ 862445 w 898359"/>
              <a:gd name="connsiteY26" fmla="*/ 748145 h 1101436"/>
              <a:gd name="connsiteX27" fmla="*/ 841663 w 898359"/>
              <a:gd name="connsiteY27" fmla="*/ 779318 h 1101436"/>
              <a:gd name="connsiteX28" fmla="*/ 810490 w 898359"/>
              <a:gd name="connsiteY28" fmla="*/ 872836 h 1101436"/>
              <a:gd name="connsiteX29" fmla="*/ 800099 w 898359"/>
              <a:gd name="connsiteY29" fmla="*/ 904009 h 1101436"/>
              <a:gd name="connsiteX30" fmla="*/ 779317 w 898359"/>
              <a:gd name="connsiteY30" fmla="*/ 935181 h 1101436"/>
              <a:gd name="connsiteX31" fmla="*/ 758536 w 898359"/>
              <a:gd name="connsiteY31" fmla="*/ 997527 h 1101436"/>
              <a:gd name="connsiteX32" fmla="*/ 696190 w 898359"/>
              <a:gd name="connsiteY32" fmla="*/ 1049481 h 1101436"/>
              <a:gd name="connsiteX33" fmla="*/ 633845 w 898359"/>
              <a:gd name="connsiteY33" fmla="*/ 1070263 h 1101436"/>
              <a:gd name="connsiteX34" fmla="*/ 561108 w 898359"/>
              <a:gd name="connsiteY34" fmla="*/ 1091045 h 1101436"/>
              <a:gd name="connsiteX35" fmla="*/ 529936 w 898359"/>
              <a:gd name="connsiteY35" fmla="*/ 1101436 h 1101436"/>
              <a:gd name="connsiteX36" fmla="*/ 363681 w 898359"/>
              <a:gd name="connsiteY36" fmla="*/ 1091045 h 1101436"/>
              <a:gd name="connsiteX37" fmla="*/ 332508 w 898359"/>
              <a:gd name="connsiteY37" fmla="*/ 1080654 h 1101436"/>
              <a:gd name="connsiteX38" fmla="*/ 290945 w 898359"/>
              <a:gd name="connsiteY38" fmla="*/ 1070263 h 1101436"/>
              <a:gd name="connsiteX39" fmla="*/ 259772 w 898359"/>
              <a:gd name="connsiteY39" fmla="*/ 1039090 h 1101436"/>
              <a:gd name="connsiteX40" fmla="*/ 238990 w 898359"/>
              <a:gd name="connsiteY40" fmla="*/ 987136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8359" h="1101436">
                <a:moveTo>
                  <a:pt x="238990" y="987136"/>
                </a:moveTo>
                <a:cubicBezTo>
                  <a:pt x="225136" y="971550"/>
                  <a:pt x="194306" y="963233"/>
                  <a:pt x="176645" y="945572"/>
                </a:cubicBezTo>
                <a:cubicBezTo>
                  <a:pt x="140915" y="909842"/>
                  <a:pt x="137757" y="891254"/>
                  <a:pt x="124690" y="852054"/>
                </a:cubicBezTo>
                <a:cubicBezTo>
                  <a:pt x="116877" y="742673"/>
                  <a:pt x="125034" y="738957"/>
                  <a:pt x="103908" y="665018"/>
                </a:cubicBezTo>
                <a:cubicBezTo>
                  <a:pt x="100899" y="654486"/>
                  <a:pt x="99593" y="642959"/>
                  <a:pt x="93517" y="633845"/>
                </a:cubicBezTo>
                <a:cubicBezTo>
                  <a:pt x="85366" y="621618"/>
                  <a:pt x="71752" y="613961"/>
                  <a:pt x="62345" y="602672"/>
                </a:cubicBezTo>
                <a:cubicBezTo>
                  <a:pt x="54350" y="593078"/>
                  <a:pt x="48490" y="581891"/>
                  <a:pt x="41563" y="571500"/>
                </a:cubicBezTo>
                <a:cubicBezTo>
                  <a:pt x="15196" y="492399"/>
                  <a:pt x="25077" y="530635"/>
                  <a:pt x="10390" y="457200"/>
                </a:cubicBezTo>
                <a:cubicBezTo>
                  <a:pt x="10110" y="450475"/>
                  <a:pt x="-12849" y="148197"/>
                  <a:pt x="10390" y="83127"/>
                </a:cubicBezTo>
                <a:cubicBezTo>
                  <a:pt x="15600" y="68539"/>
                  <a:pt x="37799" y="68636"/>
                  <a:pt x="51954" y="62345"/>
                </a:cubicBezTo>
                <a:cubicBezTo>
                  <a:pt x="68998" y="54770"/>
                  <a:pt x="86213" y="47461"/>
                  <a:pt x="103908" y="41563"/>
                </a:cubicBezTo>
                <a:cubicBezTo>
                  <a:pt x="123885" y="34904"/>
                  <a:pt x="156630" y="30788"/>
                  <a:pt x="176645" y="20781"/>
                </a:cubicBezTo>
                <a:cubicBezTo>
                  <a:pt x="187815" y="15196"/>
                  <a:pt x="197426" y="6927"/>
                  <a:pt x="207817" y="0"/>
                </a:cubicBezTo>
                <a:cubicBezTo>
                  <a:pt x="226146" y="1833"/>
                  <a:pt x="318897" y="6041"/>
                  <a:pt x="353290" y="20781"/>
                </a:cubicBezTo>
                <a:cubicBezTo>
                  <a:pt x="364769" y="25700"/>
                  <a:pt x="373620" y="35367"/>
                  <a:pt x="384463" y="41563"/>
                </a:cubicBezTo>
                <a:cubicBezTo>
                  <a:pt x="397912" y="49248"/>
                  <a:pt x="411789" y="56243"/>
                  <a:pt x="426027" y="62345"/>
                </a:cubicBezTo>
                <a:cubicBezTo>
                  <a:pt x="460315" y="77040"/>
                  <a:pt x="497948" y="84716"/>
                  <a:pt x="529936" y="103909"/>
                </a:cubicBezTo>
                <a:lnTo>
                  <a:pt x="633845" y="166254"/>
                </a:lnTo>
                <a:lnTo>
                  <a:pt x="685799" y="197427"/>
                </a:lnTo>
                <a:cubicBezTo>
                  <a:pt x="692726" y="207818"/>
                  <a:pt x="697750" y="219769"/>
                  <a:pt x="706581" y="228600"/>
                </a:cubicBezTo>
                <a:cubicBezTo>
                  <a:pt x="715412" y="237430"/>
                  <a:pt x="729530" y="239983"/>
                  <a:pt x="737754" y="249381"/>
                </a:cubicBezTo>
                <a:cubicBezTo>
                  <a:pt x="754201" y="268178"/>
                  <a:pt x="765463" y="290945"/>
                  <a:pt x="779317" y="311727"/>
                </a:cubicBezTo>
                <a:cubicBezTo>
                  <a:pt x="786244" y="322118"/>
                  <a:pt x="794514" y="331730"/>
                  <a:pt x="800099" y="342900"/>
                </a:cubicBezTo>
                <a:cubicBezTo>
                  <a:pt x="807026" y="356754"/>
                  <a:pt x="812912" y="371181"/>
                  <a:pt x="820881" y="384463"/>
                </a:cubicBezTo>
                <a:cubicBezTo>
                  <a:pt x="896115" y="509852"/>
                  <a:pt x="835722" y="393365"/>
                  <a:pt x="883227" y="488372"/>
                </a:cubicBezTo>
                <a:cubicBezTo>
                  <a:pt x="903983" y="571402"/>
                  <a:pt x="902815" y="548682"/>
                  <a:pt x="883227" y="685800"/>
                </a:cubicBezTo>
                <a:cubicBezTo>
                  <a:pt x="880129" y="707486"/>
                  <a:pt x="874596" y="729918"/>
                  <a:pt x="862445" y="748145"/>
                </a:cubicBezTo>
                <a:cubicBezTo>
                  <a:pt x="855518" y="758536"/>
                  <a:pt x="846735" y="767906"/>
                  <a:pt x="841663" y="779318"/>
                </a:cubicBezTo>
                <a:cubicBezTo>
                  <a:pt x="841661" y="779321"/>
                  <a:pt x="815686" y="857248"/>
                  <a:pt x="810490" y="872836"/>
                </a:cubicBezTo>
                <a:cubicBezTo>
                  <a:pt x="807026" y="883227"/>
                  <a:pt x="806175" y="894896"/>
                  <a:pt x="800099" y="904009"/>
                </a:cubicBezTo>
                <a:lnTo>
                  <a:pt x="779317" y="935181"/>
                </a:lnTo>
                <a:cubicBezTo>
                  <a:pt x="772390" y="955963"/>
                  <a:pt x="774026" y="982037"/>
                  <a:pt x="758536" y="997527"/>
                </a:cubicBezTo>
                <a:cubicBezTo>
                  <a:pt x="738958" y="1017105"/>
                  <a:pt x="722232" y="1037907"/>
                  <a:pt x="696190" y="1049481"/>
                </a:cubicBezTo>
                <a:cubicBezTo>
                  <a:pt x="676172" y="1058378"/>
                  <a:pt x="654627" y="1063336"/>
                  <a:pt x="633845" y="1070263"/>
                </a:cubicBezTo>
                <a:cubicBezTo>
                  <a:pt x="559103" y="1095177"/>
                  <a:pt x="652441" y="1064950"/>
                  <a:pt x="561108" y="1091045"/>
                </a:cubicBezTo>
                <a:cubicBezTo>
                  <a:pt x="550577" y="1094054"/>
                  <a:pt x="540327" y="1097972"/>
                  <a:pt x="529936" y="1101436"/>
                </a:cubicBezTo>
                <a:cubicBezTo>
                  <a:pt x="474518" y="1097972"/>
                  <a:pt x="418902" y="1096858"/>
                  <a:pt x="363681" y="1091045"/>
                </a:cubicBezTo>
                <a:cubicBezTo>
                  <a:pt x="352788" y="1089898"/>
                  <a:pt x="343040" y="1083663"/>
                  <a:pt x="332508" y="1080654"/>
                </a:cubicBezTo>
                <a:cubicBezTo>
                  <a:pt x="318777" y="1076731"/>
                  <a:pt x="304799" y="1073727"/>
                  <a:pt x="290945" y="1070263"/>
                </a:cubicBezTo>
                <a:cubicBezTo>
                  <a:pt x="280554" y="1059872"/>
                  <a:pt x="269180" y="1050379"/>
                  <a:pt x="259772" y="1039090"/>
                </a:cubicBezTo>
                <a:cubicBezTo>
                  <a:pt x="244097" y="1020280"/>
                  <a:pt x="252844" y="1002722"/>
                  <a:pt x="238990" y="98713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6191" y="-187146"/>
            <a:ext cx="2017499" cy="9289880"/>
          </a:xfrm>
          <a:prstGeom prst="rect">
            <a:avLst/>
          </a:prstGeom>
        </p:spPr>
      </p:pic>
      <p:grpSp>
        <p:nvGrpSpPr>
          <p:cNvPr id="187" name="Grupo 186"/>
          <p:cNvGrpSpPr/>
          <p:nvPr/>
        </p:nvGrpSpPr>
        <p:grpSpPr>
          <a:xfrm>
            <a:off x="1129968" y="3975897"/>
            <a:ext cx="223138" cy="184666"/>
            <a:chOff x="9105352" y="1138431"/>
            <a:chExt cx="305584" cy="256230"/>
          </a:xfrm>
        </p:grpSpPr>
        <p:sp>
          <p:nvSpPr>
            <p:cNvPr id="188" name="Elipse 18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89" name="Rectángulo 188">
              <a:hlinkClick r:id="" action="ppaction://noaction"/>
            </p:cNvPr>
            <p:cNvSpPr/>
            <p:nvPr/>
          </p:nvSpPr>
          <p:spPr>
            <a:xfrm>
              <a:off x="9105352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0" name="Grupo 189"/>
          <p:cNvGrpSpPr/>
          <p:nvPr/>
        </p:nvGrpSpPr>
        <p:grpSpPr>
          <a:xfrm>
            <a:off x="2677710" y="4345348"/>
            <a:ext cx="223138" cy="184666"/>
            <a:chOff x="9105351" y="1138431"/>
            <a:chExt cx="305584" cy="256230"/>
          </a:xfrm>
        </p:grpSpPr>
        <p:sp>
          <p:nvSpPr>
            <p:cNvPr id="191" name="Elipse 19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2" name="Rectángulo 191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3" name="Grupo 192"/>
          <p:cNvGrpSpPr/>
          <p:nvPr/>
        </p:nvGrpSpPr>
        <p:grpSpPr>
          <a:xfrm>
            <a:off x="3045576" y="4259427"/>
            <a:ext cx="223138" cy="184666"/>
            <a:chOff x="9105351" y="1138431"/>
            <a:chExt cx="305584" cy="256230"/>
          </a:xfrm>
        </p:grpSpPr>
        <p:sp>
          <p:nvSpPr>
            <p:cNvPr id="194" name="Elipse 19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5" name="Rectángulo 194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6" name="Grupo 195"/>
          <p:cNvGrpSpPr/>
          <p:nvPr/>
        </p:nvGrpSpPr>
        <p:grpSpPr>
          <a:xfrm>
            <a:off x="2972576" y="4363629"/>
            <a:ext cx="223138" cy="184666"/>
            <a:chOff x="9105351" y="1138431"/>
            <a:chExt cx="305584" cy="256230"/>
          </a:xfrm>
        </p:grpSpPr>
        <p:sp>
          <p:nvSpPr>
            <p:cNvPr id="197" name="Elipse 19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8" name="Rectángulo 197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9" name="Grupo 198"/>
          <p:cNvGrpSpPr/>
          <p:nvPr/>
        </p:nvGrpSpPr>
        <p:grpSpPr>
          <a:xfrm>
            <a:off x="3081711" y="4368759"/>
            <a:ext cx="223138" cy="184666"/>
            <a:chOff x="9105351" y="1138431"/>
            <a:chExt cx="305584" cy="256230"/>
          </a:xfrm>
        </p:grpSpPr>
        <p:sp>
          <p:nvSpPr>
            <p:cNvPr id="200" name="Elipse 199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1" name="Rectángulo 200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02" name="Grupo 201"/>
          <p:cNvGrpSpPr/>
          <p:nvPr/>
        </p:nvGrpSpPr>
        <p:grpSpPr>
          <a:xfrm>
            <a:off x="3143454" y="4459507"/>
            <a:ext cx="223138" cy="184666"/>
            <a:chOff x="9105351" y="1138431"/>
            <a:chExt cx="305584" cy="256230"/>
          </a:xfrm>
        </p:grpSpPr>
        <p:sp>
          <p:nvSpPr>
            <p:cNvPr id="203" name="Elipse 20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4" name="Rectángulo 203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05" name="Grupo 204"/>
          <p:cNvGrpSpPr/>
          <p:nvPr/>
        </p:nvGrpSpPr>
        <p:grpSpPr>
          <a:xfrm>
            <a:off x="3008712" y="4467832"/>
            <a:ext cx="223138" cy="184666"/>
            <a:chOff x="9105351" y="1138431"/>
            <a:chExt cx="305584" cy="256230"/>
          </a:xfrm>
        </p:grpSpPr>
        <p:sp>
          <p:nvSpPr>
            <p:cNvPr id="206" name="Elipse 20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7" name="Rectángulo 206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1" name="Grupo 210"/>
          <p:cNvGrpSpPr/>
          <p:nvPr/>
        </p:nvGrpSpPr>
        <p:grpSpPr>
          <a:xfrm>
            <a:off x="3262993" y="4235334"/>
            <a:ext cx="223138" cy="184666"/>
            <a:chOff x="9105351" y="1138431"/>
            <a:chExt cx="305584" cy="256230"/>
          </a:xfrm>
        </p:grpSpPr>
        <p:sp>
          <p:nvSpPr>
            <p:cNvPr id="212" name="Elipse 21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3" name="Rectángulo 212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14" name="Grupo 213"/>
          <p:cNvGrpSpPr/>
          <p:nvPr/>
        </p:nvGrpSpPr>
        <p:grpSpPr>
          <a:xfrm>
            <a:off x="3247053" y="4360249"/>
            <a:ext cx="223138" cy="184666"/>
            <a:chOff x="9105351" y="1138431"/>
            <a:chExt cx="305584" cy="256230"/>
          </a:xfrm>
        </p:grpSpPr>
        <p:sp>
          <p:nvSpPr>
            <p:cNvPr id="215" name="Elipse 21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6" name="Rectángulo 215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17" name="Grupo 216"/>
          <p:cNvGrpSpPr/>
          <p:nvPr/>
        </p:nvGrpSpPr>
        <p:grpSpPr>
          <a:xfrm>
            <a:off x="3659147" y="4478139"/>
            <a:ext cx="261610" cy="184666"/>
            <a:chOff x="9079008" y="1138431"/>
            <a:chExt cx="358271" cy="256230"/>
          </a:xfrm>
        </p:grpSpPr>
        <p:sp>
          <p:nvSpPr>
            <p:cNvPr id="218" name="Elipse 21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9" name="Rectángulo 218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20" name="Grupo 219"/>
          <p:cNvGrpSpPr/>
          <p:nvPr/>
        </p:nvGrpSpPr>
        <p:grpSpPr>
          <a:xfrm>
            <a:off x="4186133" y="4671910"/>
            <a:ext cx="261610" cy="184666"/>
            <a:chOff x="9079008" y="1138431"/>
            <a:chExt cx="358271" cy="256230"/>
          </a:xfrm>
        </p:grpSpPr>
        <p:sp>
          <p:nvSpPr>
            <p:cNvPr id="221" name="Elipse 22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2" name="Rectángulo 221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4286112" y="4569056"/>
            <a:ext cx="261610" cy="184666"/>
            <a:chOff x="9079008" y="1138431"/>
            <a:chExt cx="358271" cy="256230"/>
          </a:xfrm>
        </p:grpSpPr>
        <p:sp>
          <p:nvSpPr>
            <p:cNvPr id="224" name="Elipse 22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5" name="Rectángulo 224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226" name="Grupo 225"/>
          <p:cNvGrpSpPr/>
          <p:nvPr/>
        </p:nvGrpSpPr>
        <p:grpSpPr>
          <a:xfrm>
            <a:off x="4432347" y="4536512"/>
            <a:ext cx="261610" cy="184666"/>
            <a:chOff x="9079008" y="1138431"/>
            <a:chExt cx="358271" cy="256230"/>
          </a:xfrm>
        </p:grpSpPr>
        <p:sp>
          <p:nvSpPr>
            <p:cNvPr id="227" name="Elipse 22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8" name="Rectángulo 227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229" name="Grupo 228"/>
          <p:cNvGrpSpPr/>
          <p:nvPr/>
        </p:nvGrpSpPr>
        <p:grpSpPr>
          <a:xfrm>
            <a:off x="4324624" y="4691257"/>
            <a:ext cx="261610" cy="184666"/>
            <a:chOff x="9079008" y="1138431"/>
            <a:chExt cx="358271" cy="256230"/>
          </a:xfrm>
        </p:grpSpPr>
        <p:sp>
          <p:nvSpPr>
            <p:cNvPr id="230" name="Elipse 229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1" name="Rectángulo 230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232" name="Grupo 231"/>
          <p:cNvGrpSpPr/>
          <p:nvPr/>
        </p:nvGrpSpPr>
        <p:grpSpPr>
          <a:xfrm>
            <a:off x="4503924" y="4639089"/>
            <a:ext cx="261610" cy="184666"/>
            <a:chOff x="9079008" y="1138431"/>
            <a:chExt cx="358271" cy="256230"/>
          </a:xfrm>
        </p:grpSpPr>
        <p:sp>
          <p:nvSpPr>
            <p:cNvPr id="233" name="Elipse 23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4" name="Rectángulo 233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35" name="Grupo 234"/>
          <p:cNvGrpSpPr/>
          <p:nvPr/>
        </p:nvGrpSpPr>
        <p:grpSpPr>
          <a:xfrm>
            <a:off x="4406633" y="4390756"/>
            <a:ext cx="261610" cy="184666"/>
            <a:chOff x="9079007" y="1138431"/>
            <a:chExt cx="358271" cy="256230"/>
          </a:xfrm>
        </p:grpSpPr>
        <p:sp>
          <p:nvSpPr>
            <p:cNvPr id="236" name="Elipse 23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7" name="Rectángulo 236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238" name="Grupo 237"/>
          <p:cNvGrpSpPr/>
          <p:nvPr/>
        </p:nvGrpSpPr>
        <p:grpSpPr>
          <a:xfrm>
            <a:off x="4547093" y="4460789"/>
            <a:ext cx="261610" cy="184666"/>
            <a:chOff x="9079007" y="1138431"/>
            <a:chExt cx="358271" cy="256230"/>
          </a:xfrm>
        </p:grpSpPr>
        <p:sp>
          <p:nvSpPr>
            <p:cNvPr id="239" name="Elipse 23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0" name="Rectángulo 239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241" name="Grupo 240"/>
          <p:cNvGrpSpPr/>
          <p:nvPr/>
        </p:nvGrpSpPr>
        <p:grpSpPr>
          <a:xfrm>
            <a:off x="4554837" y="4560993"/>
            <a:ext cx="261610" cy="184666"/>
            <a:chOff x="9079007" y="1138431"/>
            <a:chExt cx="358271" cy="256230"/>
          </a:xfrm>
        </p:grpSpPr>
        <p:sp>
          <p:nvSpPr>
            <p:cNvPr id="242" name="Elipse 24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3" name="Rectángulo 242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244" name="Grupo 243"/>
          <p:cNvGrpSpPr/>
          <p:nvPr/>
        </p:nvGrpSpPr>
        <p:grpSpPr>
          <a:xfrm>
            <a:off x="4447833" y="4750052"/>
            <a:ext cx="261610" cy="184666"/>
            <a:chOff x="9079008" y="1138431"/>
            <a:chExt cx="358271" cy="256230"/>
          </a:xfrm>
        </p:grpSpPr>
        <p:sp>
          <p:nvSpPr>
            <p:cNvPr id="245" name="Elipse 24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6" name="Rectángulo 245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247" name="Grupo 246"/>
          <p:cNvGrpSpPr/>
          <p:nvPr/>
        </p:nvGrpSpPr>
        <p:grpSpPr>
          <a:xfrm>
            <a:off x="4286112" y="4419379"/>
            <a:ext cx="261610" cy="184666"/>
            <a:chOff x="9079008" y="1138431"/>
            <a:chExt cx="358271" cy="256230"/>
          </a:xfrm>
        </p:grpSpPr>
        <p:sp>
          <p:nvSpPr>
            <p:cNvPr id="248" name="Elipse 24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9" name="Rectángulo 248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50" name="Grupo 249"/>
          <p:cNvGrpSpPr/>
          <p:nvPr/>
        </p:nvGrpSpPr>
        <p:grpSpPr>
          <a:xfrm>
            <a:off x="5184943" y="4881396"/>
            <a:ext cx="261610" cy="184666"/>
            <a:chOff x="9079007" y="1138431"/>
            <a:chExt cx="358271" cy="256230"/>
          </a:xfrm>
        </p:grpSpPr>
        <p:sp>
          <p:nvSpPr>
            <p:cNvPr id="251" name="Elipse 25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2" name="Rectángulo 251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253" name="Grupo 252"/>
          <p:cNvGrpSpPr/>
          <p:nvPr/>
        </p:nvGrpSpPr>
        <p:grpSpPr>
          <a:xfrm>
            <a:off x="5300409" y="4900461"/>
            <a:ext cx="261610" cy="184666"/>
            <a:chOff x="9079007" y="1138431"/>
            <a:chExt cx="358271" cy="256230"/>
          </a:xfrm>
        </p:grpSpPr>
        <p:sp>
          <p:nvSpPr>
            <p:cNvPr id="254" name="Elipse 25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5" name="Rectángulo 254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22</a:t>
              </a:r>
            </a:p>
          </p:txBody>
        </p:sp>
      </p:grpSp>
      <p:grpSp>
        <p:nvGrpSpPr>
          <p:cNvPr id="256" name="Grupo 255"/>
          <p:cNvGrpSpPr/>
          <p:nvPr/>
        </p:nvGrpSpPr>
        <p:grpSpPr>
          <a:xfrm>
            <a:off x="5415875" y="4919527"/>
            <a:ext cx="261610" cy="184666"/>
            <a:chOff x="9079007" y="1138431"/>
            <a:chExt cx="358271" cy="256230"/>
          </a:xfrm>
        </p:grpSpPr>
        <p:sp>
          <p:nvSpPr>
            <p:cNvPr id="257" name="Elipse 25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8" name="Rectángulo 257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23</a:t>
              </a:r>
            </a:p>
          </p:txBody>
        </p:sp>
      </p:grpSp>
      <p:grpSp>
        <p:nvGrpSpPr>
          <p:cNvPr id="262" name="Grupo 261"/>
          <p:cNvGrpSpPr/>
          <p:nvPr/>
        </p:nvGrpSpPr>
        <p:grpSpPr>
          <a:xfrm>
            <a:off x="5996251" y="4661085"/>
            <a:ext cx="261610" cy="184666"/>
            <a:chOff x="9079007" y="1138431"/>
            <a:chExt cx="358271" cy="256230"/>
          </a:xfrm>
        </p:grpSpPr>
        <p:sp>
          <p:nvSpPr>
            <p:cNvPr id="263" name="Elipse 26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4" name="Rectángulo 263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265" name="Grupo 264"/>
          <p:cNvGrpSpPr/>
          <p:nvPr/>
        </p:nvGrpSpPr>
        <p:grpSpPr>
          <a:xfrm>
            <a:off x="6465166" y="4707179"/>
            <a:ext cx="261610" cy="184666"/>
            <a:chOff x="9079007" y="1138431"/>
            <a:chExt cx="358271" cy="256230"/>
          </a:xfrm>
        </p:grpSpPr>
        <p:sp>
          <p:nvSpPr>
            <p:cNvPr id="266" name="Elipse 26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rgbClr val="3AAA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7" name="Rectángulo 266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25</a:t>
              </a:r>
            </a:p>
          </p:txBody>
        </p:sp>
      </p:grpSp>
      <p:sp>
        <p:nvSpPr>
          <p:cNvPr id="160" name="Content Placeholder 4"/>
          <p:cNvSpPr>
            <a:spLocks noGrp="1"/>
          </p:cNvSpPr>
          <p:nvPr>
            <p:ph sz="quarter" idx="12"/>
          </p:nvPr>
        </p:nvSpPr>
        <p:spPr>
          <a:xfrm>
            <a:off x="231286" y="442589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25 HOSPITALES TERMINADOS A MARZO 2022 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Plan Nacional de Inversiones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2" name="10 Conector recto"/>
          <p:cNvCxnSpPr/>
          <p:nvPr/>
        </p:nvCxnSpPr>
        <p:spPr>
          <a:xfrm>
            <a:off x="376045" y="832186"/>
            <a:ext cx="7089423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630319" y="1131301"/>
            <a:ext cx="7704056" cy="2383145"/>
            <a:chOff x="661989" y="1187507"/>
            <a:chExt cx="6815894" cy="2192307"/>
          </a:xfrm>
        </p:grpSpPr>
        <p:grpSp>
          <p:nvGrpSpPr>
            <p:cNvPr id="81" name="Grupo 80"/>
            <p:cNvGrpSpPr/>
            <p:nvPr/>
          </p:nvGrpSpPr>
          <p:grpSpPr>
            <a:xfrm>
              <a:off x="661990" y="1260921"/>
              <a:ext cx="222399" cy="213446"/>
              <a:chOff x="9143930" y="1138431"/>
              <a:chExt cx="228431" cy="222122"/>
            </a:xfrm>
          </p:grpSpPr>
          <p:sp>
            <p:nvSpPr>
              <p:cNvPr id="82" name="Elipse 8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3" name="Rectángulo 82">
                <a:hlinkClick r:id="" action="ppaction://noaction"/>
              </p:cNvPr>
              <p:cNvSpPr/>
              <p:nvPr/>
            </p:nvSpPr>
            <p:spPr>
              <a:xfrm>
                <a:off x="9143930" y="1138431"/>
                <a:ext cx="228431" cy="22212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CuadroTexto 83"/>
            <p:cNvSpPr txBox="1"/>
            <p:nvPr/>
          </p:nvSpPr>
          <p:spPr>
            <a:xfrm>
              <a:off x="838454" y="1187507"/>
              <a:ext cx="2100098" cy="218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Calama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Ovalle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Philippe Pinel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Gustavo Fricke (Etapa I)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Quillota-Petorca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Casablanca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Claudio Vicuña 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Félix Bulnes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HUAP (Etapa I): Terminado</a:t>
              </a:r>
            </a:p>
          </p:txBody>
        </p:sp>
        <p:sp>
          <p:nvSpPr>
            <p:cNvPr id="85" name="CuadroTexto 84"/>
            <p:cNvSpPr txBox="1"/>
            <p:nvPr/>
          </p:nvSpPr>
          <p:spPr>
            <a:xfrm>
              <a:off x="3255512" y="1191125"/>
              <a:ext cx="2032271" cy="218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Curicó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Curacautín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Angol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Lonquimay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Collipulli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Cunco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</a:t>
              </a:r>
              <a:r>
                <a:rPr lang="es-CL" sz="1050" dirty="0" err="1"/>
                <a:t>Makewe</a:t>
              </a:r>
              <a:endParaRPr lang="es-CL" sz="1050" dirty="0"/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Carahue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Padre Las Casas</a:t>
              </a:r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5470997" y="1208967"/>
              <a:ext cx="2006886" cy="171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Villarrica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Vilcún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Quellón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Ancud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</a:t>
              </a:r>
              <a:r>
                <a:rPr lang="es-CL" sz="1050" dirty="0" err="1"/>
                <a:t>Queilén</a:t>
              </a:r>
              <a:endParaRPr lang="es-CL" sz="1050" dirty="0"/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Chile Chico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Cochrane</a:t>
              </a:r>
            </a:p>
          </p:txBody>
        </p:sp>
        <p:grpSp>
          <p:nvGrpSpPr>
            <p:cNvPr id="87" name="Grupo 86"/>
            <p:cNvGrpSpPr/>
            <p:nvPr/>
          </p:nvGrpSpPr>
          <p:grpSpPr>
            <a:xfrm>
              <a:off x="661989" y="1488385"/>
              <a:ext cx="222399" cy="213445"/>
              <a:chOff x="9143929" y="1138431"/>
              <a:chExt cx="228431" cy="222121"/>
            </a:xfrm>
          </p:grpSpPr>
          <p:sp>
            <p:nvSpPr>
              <p:cNvPr id="88" name="Elipse 8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9" name="Rectángulo 88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90" name="Grupo 89"/>
            <p:cNvGrpSpPr/>
            <p:nvPr/>
          </p:nvGrpSpPr>
          <p:grpSpPr>
            <a:xfrm>
              <a:off x="661989" y="1715850"/>
              <a:ext cx="222399" cy="213445"/>
              <a:chOff x="9143929" y="1138431"/>
              <a:chExt cx="228431" cy="222121"/>
            </a:xfrm>
          </p:grpSpPr>
          <p:sp>
            <p:nvSpPr>
              <p:cNvPr id="91" name="Elipse 9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2" name="Rectángulo 91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93" name="Grupo 92"/>
            <p:cNvGrpSpPr/>
            <p:nvPr/>
          </p:nvGrpSpPr>
          <p:grpSpPr>
            <a:xfrm>
              <a:off x="661989" y="1943315"/>
              <a:ext cx="222399" cy="213445"/>
              <a:chOff x="9143929" y="1138431"/>
              <a:chExt cx="228431" cy="222121"/>
            </a:xfrm>
          </p:grpSpPr>
          <p:sp>
            <p:nvSpPr>
              <p:cNvPr id="94" name="Elipse 9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5" name="Rectángulo 94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661989" y="2170780"/>
              <a:ext cx="222399" cy="213445"/>
              <a:chOff x="9143929" y="1138431"/>
              <a:chExt cx="228431" cy="222121"/>
            </a:xfrm>
          </p:grpSpPr>
          <p:sp>
            <p:nvSpPr>
              <p:cNvPr id="97" name="Elipse 9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8" name="Rectángulo 97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99" name="Grupo 98"/>
            <p:cNvGrpSpPr/>
            <p:nvPr/>
          </p:nvGrpSpPr>
          <p:grpSpPr>
            <a:xfrm>
              <a:off x="661989" y="2398245"/>
              <a:ext cx="222399" cy="213445"/>
              <a:chOff x="9143929" y="1138431"/>
              <a:chExt cx="228431" cy="222121"/>
            </a:xfrm>
          </p:grpSpPr>
          <p:sp>
            <p:nvSpPr>
              <p:cNvPr id="100" name="Elipse 9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1" name="Rectángulo 100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02" name="Grupo 101"/>
            <p:cNvGrpSpPr/>
            <p:nvPr/>
          </p:nvGrpSpPr>
          <p:grpSpPr>
            <a:xfrm>
              <a:off x="661989" y="2625710"/>
              <a:ext cx="222399" cy="213445"/>
              <a:chOff x="9143929" y="1138431"/>
              <a:chExt cx="228431" cy="222121"/>
            </a:xfrm>
          </p:grpSpPr>
          <p:sp>
            <p:nvSpPr>
              <p:cNvPr id="103" name="Elipse 102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4" name="Rectángulo 103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>
              <a:off x="661989" y="2853175"/>
              <a:ext cx="222399" cy="213445"/>
              <a:chOff x="9143929" y="1138431"/>
              <a:chExt cx="228431" cy="222121"/>
            </a:xfrm>
          </p:grpSpPr>
          <p:sp>
            <p:nvSpPr>
              <p:cNvPr id="106" name="Elipse 10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7" name="Rectángulo 106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111" name="Grupo 110"/>
            <p:cNvGrpSpPr/>
            <p:nvPr/>
          </p:nvGrpSpPr>
          <p:grpSpPr>
            <a:xfrm>
              <a:off x="3026807" y="1283326"/>
              <a:ext cx="271920" cy="213445"/>
              <a:chOff x="9118496" y="1138431"/>
              <a:chExt cx="279293" cy="222121"/>
            </a:xfrm>
          </p:grpSpPr>
          <p:sp>
            <p:nvSpPr>
              <p:cNvPr id="112" name="Elipse 11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3" name="Rectángulo 112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117" name="Grupo 116"/>
            <p:cNvGrpSpPr/>
            <p:nvPr/>
          </p:nvGrpSpPr>
          <p:grpSpPr>
            <a:xfrm>
              <a:off x="3026807" y="1736612"/>
              <a:ext cx="271920" cy="213445"/>
              <a:chOff x="9118496" y="1138431"/>
              <a:chExt cx="279293" cy="222121"/>
            </a:xfrm>
          </p:grpSpPr>
          <p:sp>
            <p:nvSpPr>
              <p:cNvPr id="118" name="Elipse 11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9" name="Rectángulo 118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3026807" y="1963255"/>
              <a:ext cx="271920" cy="213445"/>
              <a:chOff x="9118496" y="1138431"/>
              <a:chExt cx="279293" cy="222121"/>
            </a:xfrm>
          </p:grpSpPr>
          <p:sp>
            <p:nvSpPr>
              <p:cNvPr id="121" name="Elipse 12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2" name="Rectángulo 121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</p:grpSp>
        <p:grpSp>
          <p:nvGrpSpPr>
            <p:cNvPr id="123" name="Grupo 122"/>
            <p:cNvGrpSpPr/>
            <p:nvPr/>
          </p:nvGrpSpPr>
          <p:grpSpPr>
            <a:xfrm>
              <a:off x="3026807" y="2189898"/>
              <a:ext cx="271920" cy="213445"/>
              <a:chOff x="9118496" y="1138431"/>
              <a:chExt cx="279293" cy="222121"/>
            </a:xfrm>
          </p:grpSpPr>
          <p:sp>
            <p:nvSpPr>
              <p:cNvPr id="124" name="Elipse 12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5" name="Rectángulo 124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14</a:t>
                </a:r>
              </a:p>
            </p:txBody>
          </p:sp>
        </p:grpSp>
        <p:grpSp>
          <p:nvGrpSpPr>
            <p:cNvPr id="126" name="Grupo 125"/>
            <p:cNvGrpSpPr/>
            <p:nvPr/>
          </p:nvGrpSpPr>
          <p:grpSpPr>
            <a:xfrm>
              <a:off x="3026807" y="2416541"/>
              <a:ext cx="271920" cy="213445"/>
              <a:chOff x="9118496" y="1138431"/>
              <a:chExt cx="279293" cy="222121"/>
            </a:xfrm>
          </p:grpSpPr>
          <p:sp>
            <p:nvSpPr>
              <p:cNvPr id="127" name="Elipse 12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8" name="Rectángulo 127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15</a:t>
                </a:r>
              </a:p>
            </p:txBody>
          </p:sp>
        </p:grpSp>
        <p:grpSp>
          <p:nvGrpSpPr>
            <p:cNvPr id="129" name="Grupo 128"/>
            <p:cNvGrpSpPr/>
            <p:nvPr/>
          </p:nvGrpSpPr>
          <p:grpSpPr>
            <a:xfrm>
              <a:off x="3026807" y="2643184"/>
              <a:ext cx="271920" cy="213445"/>
              <a:chOff x="9118496" y="1138431"/>
              <a:chExt cx="279293" cy="222121"/>
            </a:xfrm>
          </p:grpSpPr>
          <p:sp>
            <p:nvSpPr>
              <p:cNvPr id="130" name="Elipse 12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1" name="Rectángulo 130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grpSp>
          <p:nvGrpSpPr>
            <p:cNvPr id="138" name="Grupo 137"/>
            <p:cNvGrpSpPr/>
            <p:nvPr/>
          </p:nvGrpSpPr>
          <p:grpSpPr>
            <a:xfrm>
              <a:off x="5242006" y="1282403"/>
              <a:ext cx="271920" cy="213445"/>
              <a:chOff x="9118495" y="1138431"/>
              <a:chExt cx="279293" cy="222121"/>
            </a:xfrm>
          </p:grpSpPr>
          <p:sp>
            <p:nvSpPr>
              <p:cNvPr id="139" name="Elipse 13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0" name="Rectángulo 139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grpSp>
          <p:nvGrpSpPr>
            <p:cNvPr id="141" name="Grupo 140"/>
            <p:cNvGrpSpPr/>
            <p:nvPr/>
          </p:nvGrpSpPr>
          <p:grpSpPr>
            <a:xfrm>
              <a:off x="5242006" y="1477907"/>
              <a:ext cx="271920" cy="213445"/>
              <a:chOff x="9118495" y="1138431"/>
              <a:chExt cx="279293" cy="222121"/>
            </a:xfrm>
          </p:grpSpPr>
          <p:sp>
            <p:nvSpPr>
              <p:cNvPr id="142" name="Elipse 14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3" name="Rectángulo 142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grpSp>
          <p:nvGrpSpPr>
            <p:cNvPr id="144" name="Grupo 143"/>
            <p:cNvGrpSpPr/>
            <p:nvPr/>
          </p:nvGrpSpPr>
          <p:grpSpPr>
            <a:xfrm>
              <a:off x="5242006" y="1710006"/>
              <a:ext cx="271920" cy="213445"/>
              <a:chOff x="9118495" y="1138431"/>
              <a:chExt cx="279293" cy="222121"/>
            </a:xfrm>
          </p:grpSpPr>
          <p:sp>
            <p:nvSpPr>
              <p:cNvPr id="145" name="Elipse 14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6" name="Rectángulo 145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</p:grpSp>
        <p:grpSp>
          <p:nvGrpSpPr>
            <p:cNvPr id="147" name="Grupo 146"/>
            <p:cNvGrpSpPr/>
            <p:nvPr/>
          </p:nvGrpSpPr>
          <p:grpSpPr>
            <a:xfrm>
              <a:off x="5242006" y="1937675"/>
              <a:ext cx="271920" cy="213445"/>
              <a:chOff x="9118495" y="1138431"/>
              <a:chExt cx="279293" cy="222121"/>
            </a:xfrm>
          </p:grpSpPr>
          <p:sp>
            <p:nvSpPr>
              <p:cNvPr id="148" name="Elipse 14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9" name="Rectángulo 148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</p:grpSp>
        <p:grpSp>
          <p:nvGrpSpPr>
            <p:cNvPr id="150" name="Grupo 149"/>
            <p:cNvGrpSpPr/>
            <p:nvPr/>
          </p:nvGrpSpPr>
          <p:grpSpPr>
            <a:xfrm>
              <a:off x="3026807" y="2869828"/>
              <a:ext cx="271920" cy="213445"/>
              <a:chOff x="9118496" y="1138431"/>
              <a:chExt cx="279293" cy="222121"/>
            </a:xfrm>
          </p:grpSpPr>
          <p:sp>
            <p:nvSpPr>
              <p:cNvPr id="151" name="Elipse 15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52" name="Rectángulo 151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grpSp>
          <p:nvGrpSpPr>
            <p:cNvPr id="135" name="Grupo 134"/>
            <p:cNvGrpSpPr/>
            <p:nvPr/>
          </p:nvGrpSpPr>
          <p:grpSpPr>
            <a:xfrm>
              <a:off x="661989" y="3080643"/>
              <a:ext cx="222399" cy="213445"/>
              <a:chOff x="9143929" y="1138431"/>
              <a:chExt cx="228431" cy="222121"/>
            </a:xfrm>
          </p:grpSpPr>
          <p:sp>
            <p:nvSpPr>
              <p:cNvPr id="136" name="Elipse 13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7" name="Rectángulo 136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175" name="Grupo 174"/>
            <p:cNvGrpSpPr/>
            <p:nvPr/>
          </p:nvGrpSpPr>
          <p:grpSpPr>
            <a:xfrm>
              <a:off x="3026807" y="1509969"/>
              <a:ext cx="271920" cy="213445"/>
              <a:chOff x="9118496" y="1138431"/>
              <a:chExt cx="279293" cy="222121"/>
            </a:xfrm>
          </p:grpSpPr>
          <p:sp>
            <p:nvSpPr>
              <p:cNvPr id="176" name="Elipse 17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77" name="Rectángulo 176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grpSp>
          <p:nvGrpSpPr>
            <p:cNvPr id="178" name="Grupo 177"/>
            <p:cNvGrpSpPr/>
            <p:nvPr/>
          </p:nvGrpSpPr>
          <p:grpSpPr>
            <a:xfrm>
              <a:off x="5242006" y="2198403"/>
              <a:ext cx="271920" cy="213445"/>
              <a:chOff x="9118495" y="1138431"/>
              <a:chExt cx="279293" cy="222121"/>
            </a:xfrm>
          </p:grpSpPr>
          <p:sp>
            <p:nvSpPr>
              <p:cNvPr id="179" name="Elipse 17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0" name="Rectángulo 179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grpSp>
          <p:nvGrpSpPr>
            <p:cNvPr id="181" name="Grupo 180"/>
            <p:cNvGrpSpPr/>
            <p:nvPr/>
          </p:nvGrpSpPr>
          <p:grpSpPr>
            <a:xfrm>
              <a:off x="5242006" y="2432930"/>
              <a:ext cx="271920" cy="213445"/>
              <a:chOff x="9118495" y="1138431"/>
              <a:chExt cx="279293" cy="222121"/>
            </a:xfrm>
          </p:grpSpPr>
          <p:sp>
            <p:nvSpPr>
              <p:cNvPr id="182" name="Elipse 18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3" name="Rectángulo 182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grpSp>
          <p:nvGrpSpPr>
            <p:cNvPr id="184" name="Grupo 183"/>
            <p:cNvGrpSpPr/>
            <p:nvPr/>
          </p:nvGrpSpPr>
          <p:grpSpPr>
            <a:xfrm>
              <a:off x="5242006" y="2650583"/>
              <a:ext cx="271920" cy="213445"/>
              <a:chOff x="9118495" y="1138431"/>
              <a:chExt cx="279293" cy="222121"/>
            </a:xfrm>
          </p:grpSpPr>
          <p:sp>
            <p:nvSpPr>
              <p:cNvPr id="185" name="Elipse 18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6" name="Rectángulo 185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grpSp>
          <p:nvGrpSpPr>
            <p:cNvPr id="167" name="Grupo 166"/>
            <p:cNvGrpSpPr/>
            <p:nvPr/>
          </p:nvGrpSpPr>
          <p:grpSpPr>
            <a:xfrm>
              <a:off x="3026807" y="3076258"/>
              <a:ext cx="271920" cy="213445"/>
              <a:chOff x="9118495" y="1138431"/>
              <a:chExt cx="279293" cy="222121"/>
            </a:xfrm>
          </p:grpSpPr>
          <p:sp>
            <p:nvSpPr>
              <p:cNvPr id="168" name="Elipse 16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rgbClr val="3AAA35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69" name="Rectángulo 168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1018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E2EE0D-E393-4A70-AC4F-48BE87CF0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AEB68D-8984-4298-9CB3-631C4B6BE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30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53875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318917-A54E-4774-A50D-25DE4A7F4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D328F9A-6BC8-4B6C-B380-9095FAB1BC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31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424794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96A297-D5A2-4C44-ACEE-2A3651BE4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39B7EC7-DDD1-47C5-B040-3A403942E4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32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64273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552040-F6F8-4B56-A041-EDE248A6A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022A76-4024-4261-980E-ACC82D2450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33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236473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F5F3C4-568D-4F34-95AB-EFC021B17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33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7BD74E8-27B6-447E-9BDD-4067878F65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34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886571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8587A7-301B-47BB-9500-B20C45102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C9D9C1-87C4-4DBD-A035-846709C9E1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35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733878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D030B7-0E48-450C-9DAA-E296AAD09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E7454C5-CF08-4BDD-99BC-08AB91FA41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36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713029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76E4E9-2649-4687-8A82-BCA9B650E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470AA61-A7C3-4D65-AF93-09598ED998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37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440393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7D9C96-2B47-41CA-A3E1-27C098D4A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9AADFA-702E-48D6-9C99-2D4EB456BA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38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269948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375CEB-4416-47A1-883E-A720C09DB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CA8B65-45AD-4746-8FD1-818B55F755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39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7464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Elipse 160">
            <a:hlinkClick r:id="" action="ppaction://noaction"/>
          </p:cNvPr>
          <p:cNvSpPr/>
          <p:nvPr/>
        </p:nvSpPr>
        <p:spPr>
          <a:xfrm>
            <a:off x="3694387" y="1434423"/>
            <a:ext cx="143564" cy="1475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6191" y="-187146"/>
            <a:ext cx="2017499" cy="9289880"/>
          </a:xfrm>
          <a:prstGeom prst="rect">
            <a:avLst/>
          </a:prstGeom>
        </p:spPr>
      </p:pic>
      <p:grpSp>
        <p:nvGrpSpPr>
          <p:cNvPr id="165" name="Grupo 164"/>
          <p:cNvGrpSpPr/>
          <p:nvPr/>
        </p:nvGrpSpPr>
        <p:grpSpPr>
          <a:xfrm>
            <a:off x="511206" y="4115457"/>
            <a:ext cx="223138" cy="184666"/>
            <a:chOff x="9105352" y="1138431"/>
            <a:chExt cx="305584" cy="256230"/>
          </a:xfrm>
        </p:grpSpPr>
        <p:sp>
          <p:nvSpPr>
            <p:cNvPr id="166" name="Elipse 16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67" name="Rectángulo 166">
              <a:hlinkClick r:id="" action="ppaction://noaction"/>
            </p:cNvPr>
            <p:cNvSpPr/>
            <p:nvPr/>
          </p:nvSpPr>
          <p:spPr>
            <a:xfrm>
              <a:off x="9105352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8" name="Grupo 167"/>
          <p:cNvGrpSpPr/>
          <p:nvPr/>
        </p:nvGrpSpPr>
        <p:grpSpPr>
          <a:xfrm>
            <a:off x="1882806" y="4076270"/>
            <a:ext cx="223138" cy="184666"/>
            <a:chOff x="9105351" y="1138431"/>
            <a:chExt cx="305584" cy="256230"/>
          </a:xfrm>
        </p:grpSpPr>
        <p:sp>
          <p:nvSpPr>
            <p:cNvPr id="169" name="Elipse 16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70" name="Rectángulo 169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1" name="Grupo 170"/>
          <p:cNvGrpSpPr/>
          <p:nvPr/>
        </p:nvGrpSpPr>
        <p:grpSpPr>
          <a:xfrm>
            <a:off x="2059778" y="4246869"/>
            <a:ext cx="223138" cy="184666"/>
            <a:chOff x="9105351" y="1138431"/>
            <a:chExt cx="305584" cy="256230"/>
          </a:xfrm>
        </p:grpSpPr>
        <p:sp>
          <p:nvSpPr>
            <p:cNvPr id="172" name="Elipse 17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73" name="Rectángulo 172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4" name="Grupo 173"/>
          <p:cNvGrpSpPr/>
          <p:nvPr/>
        </p:nvGrpSpPr>
        <p:grpSpPr>
          <a:xfrm>
            <a:off x="2531799" y="4307734"/>
            <a:ext cx="223138" cy="184666"/>
            <a:chOff x="9105351" y="1138431"/>
            <a:chExt cx="305584" cy="256230"/>
          </a:xfrm>
        </p:grpSpPr>
        <p:sp>
          <p:nvSpPr>
            <p:cNvPr id="208" name="Elipse 20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9" name="Rectángulo 208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0" name="Grupo 209"/>
          <p:cNvGrpSpPr/>
          <p:nvPr/>
        </p:nvGrpSpPr>
        <p:grpSpPr>
          <a:xfrm>
            <a:off x="2673492" y="4390893"/>
            <a:ext cx="223138" cy="184666"/>
            <a:chOff x="9105351" y="1138431"/>
            <a:chExt cx="305584" cy="256230"/>
          </a:xfrm>
        </p:grpSpPr>
        <p:sp>
          <p:nvSpPr>
            <p:cNvPr id="259" name="Elipse 25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0" name="Rectángulo 259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61" name="Grupo 260"/>
          <p:cNvGrpSpPr/>
          <p:nvPr/>
        </p:nvGrpSpPr>
        <p:grpSpPr>
          <a:xfrm>
            <a:off x="2850464" y="4376021"/>
            <a:ext cx="223138" cy="184666"/>
            <a:chOff x="9105351" y="1138431"/>
            <a:chExt cx="305584" cy="256230"/>
          </a:xfrm>
        </p:grpSpPr>
        <p:sp>
          <p:nvSpPr>
            <p:cNvPr id="268" name="Elipse 26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9" name="Rectángulo 268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70" name="Grupo 269"/>
          <p:cNvGrpSpPr/>
          <p:nvPr/>
        </p:nvGrpSpPr>
        <p:grpSpPr>
          <a:xfrm>
            <a:off x="3042923" y="4360722"/>
            <a:ext cx="223138" cy="184666"/>
            <a:chOff x="9105351" y="1138431"/>
            <a:chExt cx="305584" cy="256230"/>
          </a:xfrm>
        </p:grpSpPr>
        <p:sp>
          <p:nvSpPr>
            <p:cNvPr id="271" name="Elipse 27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72" name="Rectángulo 271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3" name="Grupo 272"/>
          <p:cNvGrpSpPr/>
          <p:nvPr/>
        </p:nvGrpSpPr>
        <p:grpSpPr>
          <a:xfrm>
            <a:off x="3207765" y="4187882"/>
            <a:ext cx="223138" cy="184666"/>
            <a:chOff x="9105351" y="1138431"/>
            <a:chExt cx="305584" cy="256230"/>
          </a:xfrm>
        </p:grpSpPr>
        <p:sp>
          <p:nvSpPr>
            <p:cNvPr id="274" name="Elipse 27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75" name="Rectángulo 274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76" name="Grupo 275"/>
          <p:cNvGrpSpPr/>
          <p:nvPr/>
        </p:nvGrpSpPr>
        <p:grpSpPr>
          <a:xfrm>
            <a:off x="3337014" y="4205193"/>
            <a:ext cx="223138" cy="184666"/>
            <a:chOff x="9105351" y="1138431"/>
            <a:chExt cx="305584" cy="256230"/>
          </a:xfrm>
        </p:grpSpPr>
        <p:sp>
          <p:nvSpPr>
            <p:cNvPr id="277" name="Elipse 27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78" name="Rectángulo 277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85" name="Grupo 284"/>
          <p:cNvGrpSpPr/>
          <p:nvPr/>
        </p:nvGrpSpPr>
        <p:grpSpPr>
          <a:xfrm>
            <a:off x="3299720" y="4375716"/>
            <a:ext cx="261610" cy="184666"/>
            <a:chOff x="9079008" y="1138431"/>
            <a:chExt cx="358271" cy="256230"/>
          </a:xfrm>
        </p:grpSpPr>
        <p:sp>
          <p:nvSpPr>
            <p:cNvPr id="286" name="Elipse 28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87" name="Rectángulo 286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288" name="Grupo 287"/>
          <p:cNvGrpSpPr/>
          <p:nvPr/>
        </p:nvGrpSpPr>
        <p:grpSpPr>
          <a:xfrm>
            <a:off x="3308602" y="4458875"/>
            <a:ext cx="261610" cy="184666"/>
            <a:chOff x="9079008" y="1138431"/>
            <a:chExt cx="358271" cy="256230"/>
          </a:xfrm>
        </p:grpSpPr>
        <p:sp>
          <p:nvSpPr>
            <p:cNvPr id="289" name="Elipse 28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90" name="Rectángulo 289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294" name="Grupo 293"/>
          <p:cNvGrpSpPr/>
          <p:nvPr/>
        </p:nvGrpSpPr>
        <p:grpSpPr>
          <a:xfrm>
            <a:off x="3450223" y="4281723"/>
            <a:ext cx="261610" cy="184666"/>
            <a:chOff x="9079008" y="1138431"/>
            <a:chExt cx="358271" cy="256230"/>
          </a:xfrm>
        </p:grpSpPr>
        <p:sp>
          <p:nvSpPr>
            <p:cNvPr id="295" name="Elipse 29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96" name="Rectángulo 295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297" name="Grupo 296"/>
          <p:cNvGrpSpPr/>
          <p:nvPr/>
        </p:nvGrpSpPr>
        <p:grpSpPr>
          <a:xfrm>
            <a:off x="3467907" y="4437315"/>
            <a:ext cx="261610" cy="184666"/>
            <a:chOff x="9079008" y="1138431"/>
            <a:chExt cx="358271" cy="256230"/>
          </a:xfrm>
        </p:grpSpPr>
        <p:sp>
          <p:nvSpPr>
            <p:cNvPr id="298" name="Elipse 29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99" name="Rectángulo 298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300" name="Grupo 299"/>
          <p:cNvGrpSpPr/>
          <p:nvPr/>
        </p:nvGrpSpPr>
        <p:grpSpPr>
          <a:xfrm>
            <a:off x="3629070" y="4390893"/>
            <a:ext cx="261610" cy="184666"/>
            <a:chOff x="9079008" y="1138431"/>
            <a:chExt cx="358271" cy="256230"/>
          </a:xfrm>
        </p:grpSpPr>
        <p:sp>
          <p:nvSpPr>
            <p:cNvPr id="301" name="Elipse 30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02" name="Rectángulo 301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303" name="Grupo 302"/>
          <p:cNvGrpSpPr/>
          <p:nvPr/>
        </p:nvGrpSpPr>
        <p:grpSpPr>
          <a:xfrm>
            <a:off x="3734933" y="4414344"/>
            <a:ext cx="261610" cy="184666"/>
            <a:chOff x="9079007" y="1138431"/>
            <a:chExt cx="358271" cy="256230"/>
          </a:xfrm>
        </p:grpSpPr>
        <p:sp>
          <p:nvSpPr>
            <p:cNvPr id="304" name="Elipse 30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05" name="Rectángulo 304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306" name="Grupo 305"/>
          <p:cNvGrpSpPr/>
          <p:nvPr/>
        </p:nvGrpSpPr>
        <p:grpSpPr>
          <a:xfrm>
            <a:off x="3705631" y="4529076"/>
            <a:ext cx="261610" cy="184666"/>
            <a:chOff x="9079007" y="1138431"/>
            <a:chExt cx="358271" cy="256230"/>
          </a:xfrm>
        </p:grpSpPr>
        <p:sp>
          <p:nvSpPr>
            <p:cNvPr id="307" name="Elipse 30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08" name="Rectángulo 307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309" name="Grupo 308"/>
          <p:cNvGrpSpPr/>
          <p:nvPr/>
        </p:nvGrpSpPr>
        <p:grpSpPr>
          <a:xfrm>
            <a:off x="3925851" y="4514726"/>
            <a:ext cx="261610" cy="184666"/>
            <a:chOff x="9079007" y="1138431"/>
            <a:chExt cx="358271" cy="256230"/>
          </a:xfrm>
        </p:grpSpPr>
        <p:sp>
          <p:nvSpPr>
            <p:cNvPr id="310" name="Elipse 309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11" name="Rectángulo 310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312" name="Grupo 311"/>
          <p:cNvGrpSpPr/>
          <p:nvPr/>
        </p:nvGrpSpPr>
        <p:grpSpPr>
          <a:xfrm>
            <a:off x="4056562" y="4539666"/>
            <a:ext cx="261610" cy="184666"/>
            <a:chOff x="9079007" y="1138431"/>
            <a:chExt cx="358271" cy="256230"/>
          </a:xfrm>
        </p:grpSpPr>
        <p:sp>
          <p:nvSpPr>
            <p:cNvPr id="313" name="Elipse 31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14" name="Rectángulo 313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315" name="Grupo 314"/>
          <p:cNvGrpSpPr/>
          <p:nvPr/>
        </p:nvGrpSpPr>
        <p:grpSpPr>
          <a:xfrm>
            <a:off x="3861125" y="4635544"/>
            <a:ext cx="261610" cy="184666"/>
            <a:chOff x="9079007" y="1138431"/>
            <a:chExt cx="358271" cy="256230"/>
          </a:xfrm>
        </p:grpSpPr>
        <p:sp>
          <p:nvSpPr>
            <p:cNvPr id="316" name="Elipse 31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17" name="Rectángulo 316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22</a:t>
              </a:r>
            </a:p>
          </p:txBody>
        </p:sp>
      </p:grpSp>
      <p:grpSp>
        <p:nvGrpSpPr>
          <p:cNvPr id="318" name="Grupo 317"/>
          <p:cNvGrpSpPr/>
          <p:nvPr/>
        </p:nvGrpSpPr>
        <p:grpSpPr>
          <a:xfrm>
            <a:off x="4030313" y="4690252"/>
            <a:ext cx="261610" cy="184666"/>
            <a:chOff x="9079007" y="1138431"/>
            <a:chExt cx="358271" cy="256230"/>
          </a:xfrm>
        </p:grpSpPr>
        <p:sp>
          <p:nvSpPr>
            <p:cNvPr id="319" name="Elipse 31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20" name="Rectángulo 319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23</a:t>
              </a:r>
            </a:p>
          </p:txBody>
        </p:sp>
      </p:grpSp>
      <p:grpSp>
        <p:nvGrpSpPr>
          <p:cNvPr id="321" name="Grupo 320"/>
          <p:cNvGrpSpPr/>
          <p:nvPr/>
        </p:nvGrpSpPr>
        <p:grpSpPr>
          <a:xfrm>
            <a:off x="4621869" y="4565346"/>
            <a:ext cx="261610" cy="184666"/>
            <a:chOff x="9079007" y="1138431"/>
            <a:chExt cx="358271" cy="256230"/>
          </a:xfrm>
        </p:grpSpPr>
        <p:sp>
          <p:nvSpPr>
            <p:cNvPr id="322" name="Elipse 32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23" name="Rectángulo 322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324" name="Grupo 323"/>
          <p:cNvGrpSpPr/>
          <p:nvPr/>
        </p:nvGrpSpPr>
        <p:grpSpPr>
          <a:xfrm>
            <a:off x="4752580" y="4627832"/>
            <a:ext cx="261610" cy="184666"/>
            <a:chOff x="9079007" y="1138431"/>
            <a:chExt cx="358271" cy="256230"/>
          </a:xfrm>
        </p:grpSpPr>
        <p:sp>
          <p:nvSpPr>
            <p:cNvPr id="325" name="Elipse 32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26" name="Rectángulo 325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25</a:t>
              </a:r>
            </a:p>
          </p:txBody>
        </p:sp>
      </p:grpSp>
      <p:grpSp>
        <p:nvGrpSpPr>
          <p:cNvPr id="327" name="Grupo 326"/>
          <p:cNvGrpSpPr/>
          <p:nvPr/>
        </p:nvGrpSpPr>
        <p:grpSpPr>
          <a:xfrm>
            <a:off x="4662303" y="4724215"/>
            <a:ext cx="261610" cy="184666"/>
            <a:chOff x="9079007" y="1138431"/>
            <a:chExt cx="358271" cy="256230"/>
          </a:xfrm>
        </p:grpSpPr>
        <p:sp>
          <p:nvSpPr>
            <p:cNvPr id="328" name="Elipse 32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29" name="Rectángulo 328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26</a:t>
              </a:r>
            </a:p>
          </p:txBody>
        </p:sp>
      </p:grpSp>
      <p:cxnSp>
        <p:nvCxnSpPr>
          <p:cNvPr id="188" name="10 Conector recto"/>
          <p:cNvCxnSpPr/>
          <p:nvPr/>
        </p:nvCxnSpPr>
        <p:spPr>
          <a:xfrm>
            <a:off x="263546" y="690096"/>
            <a:ext cx="7601707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915494" y="1016576"/>
            <a:ext cx="7313011" cy="2282331"/>
            <a:chOff x="387929" y="1332351"/>
            <a:chExt cx="7219946" cy="2131906"/>
          </a:xfrm>
        </p:grpSpPr>
        <p:grpSp>
          <p:nvGrpSpPr>
            <p:cNvPr id="81" name="Grupo 80"/>
            <p:cNvGrpSpPr/>
            <p:nvPr/>
          </p:nvGrpSpPr>
          <p:grpSpPr>
            <a:xfrm>
              <a:off x="387930" y="1420405"/>
              <a:ext cx="234543" cy="204838"/>
              <a:chOff x="9137695" y="1138432"/>
              <a:chExt cx="240903" cy="213165"/>
            </a:xfrm>
          </p:grpSpPr>
          <p:sp>
            <p:nvSpPr>
              <p:cNvPr id="82" name="Elipse 81">
                <a:hlinkClick r:id="" action="ppaction://noaction"/>
              </p:cNvPr>
              <p:cNvSpPr/>
              <p:nvPr/>
            </p:nvSpPr>
            <p:spPr>
              <a:xfrm>
                <a:off x="9194796" y="1170914"/>
                <a:ext cx="147905" cy="14985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3" name="Rectángulo 82">
                <a:hlinkClick r:id="" action="ppaction://noaction"/>
              </p:cNvPr>
              <p:cNvSpPr/>
              <p:nvPr/>
            </p:nvSpPr>
            <p:spPr>
              <a:xfrm>
                <a:off x="9137695" y="1138432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5" name="CuadroTexto 84"/>
            <p:cNvSpPr txBox="1"/>
            <p:nvPr/>
          </p:nvSpPr>
          <p:spPr>
            <a:xfrm>
              <a:off x="3257422" y="1353345"/>
              <a:ext cx="2403691" cy="210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Melipilla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Provincia Cordillera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Sótero del Río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Buin-Paine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Rengo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Pichilemu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Cauquenes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Constitución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Parral</a:t>
              </a:r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5876732" y="1345459"/>
              <a:ext cx="1731143" cy="164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Hosp. Santa Bárbara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Nacimiento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Coronel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Lota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La Unión</a:t>
              </a:r>
              <a:r>
                <a:rPr lang="es-CL" sz="1050" dirty="0">
                  <a:solidFill>
                    <a:srgbClr val="3AAA35"/>
                  </a:solidFill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Río Bueno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Los Lagos</a:t>
              </a:r>
            </a:p>
          </p:txBody>
        </p:sp>
        <p:grpSp>
          <p:nvGrpSpPr>
            <p:cNvPr id="87" name="Grupo 86"/>
            <p:cNvGrpSpPr/>
            <p:nvPr/>
          </p:nvGrpSpPr>
          <p:grpSpPr>
            <a:xfrm>
              <a:off x="387929" y="1647870"/>
              <a:ext cx="234543" cy="204838"/>
              <a:chOff x="9137694" y="1138432"/>
              <a:chExt cx="240903" cy="213165"/>
            </a:xfrm>
          </p:grpSpPr>
          <p:sp>
            <p:nvSpPr>
              <p:cNvPr id="88" name="Elipse 8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9" name="Rectángulo 88">
                <a:hlinkClick r:id="" action="ppaction://noaction"/>
              </p:cNvPr>
              <p:cNvSpPr/>
              <p:nvPr/>
            </p:nvSpPr>
            <p:spPr>
              <a:xfrm>
                <a:off x="9137694" y="1138432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90" name="Grupo 89"/>
            <p:cNvGrpSpPr/>
            <p:nvPr/>
          </p:nvGrpSpPr>
          <p:grpSpPr>
            <a:xfrm>
              <a:off x="387929" y="1875336"/>
              <a:ext cx="234543" cy="204838"/>
              <a:chOff x="9137694" y="1138434"/>
              <a:chExt cx="240903" cy="213165"/>
            </a:xfrm>
          </p:grpSpPr>
          <p:sp>
            <p:nvSpPr>
              <p:cNvPr id="91" name="Elipse 90">
                <a:hlinkClick r:id="" action="ppaction://noaction"/>
              </p:cNvPr>
              <p:cNvSpPr/>
              <p:nvPr/>
            </p:nvSpPr>
            <p:spPr>
              <a:xfrm>
                <a:off x="9194796" y="1170914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2" name="Rectángulo 91">
                <a:hlinkClick r:id="" action="ppaction://noaction"/>
              </p:cNvPr>
              <p:cNvSpPr/>
              <p:nvPr/>
            </p:nvSpPr>
            <p:spPr>
              <a:xfrm>
                <a:off x="9137694" y="1138434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93" name="Grupo 92"/>
            <p:cNvGrpSpPr/>
            <p:nvPr/>
          </p:nvGrpSpPr>
          <p:grpSpPr>
            <a:xfrm>
              <a:off x="387929" y="2102799"/>
              <a:ext cx="234543" cy="204838"/>
              <a:chOff x="9137694" y="1138431"/>
              <a:chExt cx="240903" cy="213165"/>
            </a:xfrm>
          </p:grpSpPr>
          <p:sp>
            <p:nvSpPr>
              <p:cNvPr id="94" name="Elipse 9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5" name="Rectángulo 94">
                <a:hlinkClick r:id="" action="ppaction://noaction"/>
              </p:cNvPr>
              <p:cNvSpPr/>
              <p:nvPr/>
            </p:nvSpPr>
            <p:spPr>
              <a:xfrm>
                <a:off x="9137694" y="1138431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387929" y="2330264"/>
              <a:ext cx="234543" cy="204838"/>
              <a:chOff x="9137694" y="1138431"/>
              <a:chExt cx="240903" cy="213165"/>
            </a:xfrm>
          </p:grpSpPr>
          <p:sp>
            <p:nvSpPr>
              <p:cNvPr id="97" name="Elipse 9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8" name="Rectángulo 97">
                <a:hlinkClick r:id="" action="ppaction://noaction"/>
              </p:cNvPr>
              <p:cNvSpPr/>
              <p:nvPr/>
            </p:nvSpPr>
            <p:spPr>
              <a:xfrm>
                <a:off x="9137694" y="1138431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99" name="Grupo 98"/>
            <p:cNvGrpSpPr/>
            <p:nvPr/>
          </p:nvGrpSpPr>
          <p:grpSpPr>
            <a:xfrm>
              <a:off x="387929" y="2557729"/>
              <a:ext cx="234543" cy="204838"/>
              <a:chOff x="9137694" y="1138431"/>
              <a:chExt cx="240903" cy="213165"/>
            </a:xfrm>
          </p:grpSpPr>
          <p:sp>
            <p:nvSpPr>
              <p:cNvPr id="100" name="Elipse 9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1" name="Rectángulo 100">
                <a:hlinkClick r:id="" action="ppaction://noaction"/>
              </p:cNvPr>
              <p:cNvSpPr/>
              <p:nvPr/>
            </p:nvSpPr>
            <p:spPr>
              <a:xfrm>
                <a:off x="9137694" y="1138431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02" name="Grupo 101"/>
            <p:cNvGrpSpPr/>
            <p:nvPr/>
          </p:nvGrpSpPr>
          <p:grpSpPr>
            <a:xfrm>
              <a:off x="387929" y="2785194"/>
              <a:ext cx="234543" cy="204838"/>
              <a:chOff x="9137694" y="1138431"/>
              <a:chExt cx="240903" cy="213165"/>
            </a:xfrm>
          </p:grpSpPr>
          <p:sp>
            <p:nvSpPr>
              <p:cNvPr id="103" name="Elipse 102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4" name="Rectángulo 103">
                <a:hlinkClick r:id="" action="ppaction://noaction"/>
              </p:cNvPr>
              <p:cNvSpPr/>
              <p:nvPr/>
            </p:nvSpPr>
            <p:spPr>
              <a:xfrm>
                <a:off x="9137694" y="1138431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>
              <a:off x="387929" y="3012659"/>
              <a:ext cx="234543" cy="204838"/>
              <a:chOff x="9137694" y="1138431"/>
              <a:chExt cx="240903" cy="213165"/>
            </a:xfrm>
          </p:grpSpPr>
          <p:sp>
            <p:nvSpPr>
              <p:cNvPr id="106" name="Elipse 10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7" name="Rectángulo 106">
                <a:hlinkClick r:id="" action="ppaction://noaction"/>
              </p:cNvPr>
              <p:cNvSpPr/>
              <p:nvPr/>
            </p:nvSpPr>
            <p:spPr>
              <a:xfrm>
                <a:off x="9137694" y="1138431"/>
                <a:ext cx="240903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111" name="Grupo 110"/>
            <p:cNvGrpSpPr/>
            <p:nvPr/>
          </p:nvGrpSpPr>
          <p:grpSpPr>
            <a:xfrm>
              <a:off x="3019882" y="1414938"/>
              <a:ext cx="286768" cy="204838"/>
              <a:chOff x="9110873" y="1138431"/>
              <a:chExt cx="294545" cy="213165"/>
            </a:xfrm>
          </p:grpSpPr>
          <p:sp>
            <p:nvSpPr>
              <p:cNvPr id="112" name="Elipse 11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3" name="Rectángulo 112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117" name="Grupo 116"/>
            <p:cNvGrpSpPr/>
            <p:nvPr/>
          </p:nvGrpSpPr>
          <p:grpSpPr>
            <a:xfrm>
              <a:off x="3019882" y="1868224"/>
              <a:ext cx="286768" cy="204838"/>
              <a:chOff x="9110873" y="1138431"/>
              <a:chExt cx="294545" cy="213165"/>
            </a:xfrm>
          </p:grpSpPr>
          <p:sp>
            <p:nvSpPr>
              <p:cNvPr id="118" name="Elipse 11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9" name="Rectángulo 118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3019882" y="2094867"/>
              <a:ext cx="286768" cy="204838"/>
              <a:chOff x="9110873" y="1138431"/>
              <a:chExt cx="294545" cy="213165"/>
            </a:xfrm>
          </p:grpSpPr>
          <p:sp>
            <p:nvSpPr>
              <p:cNvPr id="121" name="Elipse 12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2" name="Rectángulo 121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</p:grpSp>
        <p:grpSp>
          <p:nvGrpSpPr>
            <p:cNvPr id="123" name="Grupo 122"/>
            <p:cNvGrpSpPr/>
            <p:nvPr/>
          </p:nvGrpSpPr>
          <p:grpSpPr>
            <a:xfrm>
              <a:off x="3019882" y="2321510"/>
              <a:ext cx="286768" cy="204838"/>
              <a:chOff x="9110873" y="1138431"/>
              <a:chExt cx="294545" cy="213165"/>
            </a:xfrm>
          </p:grpSpPr>
          <p:sp>
            <p:nvSpPr>
              <p:cNvPr id="124" name="Elipse 12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5" name="Rectángulo 124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14</a:t>
                </a:r>
              </a:p>
            </p:txBody>
          </p:sp>
        </p:grpSp>
        <p:grpSp>
          <p:nvGrpSpPr>
            <p:cNvPr id="126" name="Grupo 125"/>
            <p:cNvGrpSpPr/>
            <p:nvPr/>
          </p:nvGrpSpPr>
          <p:grpSpPr>
            <a:xfrm>
              <a:off x="3019882" y="2548153"/>
              <a:ext cx="286768" cy="204838"/>
              <a:chOff x="9110873" y="1138431"/>
              <a:chExt cx="294545" cy="213165"/>
            </a:xfrm>
          </p:grpSpPr>
          <p:sp>
            <p:nvSpPr>
              <p:cNvPr id="127" name="Elipse 12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8" name="Rectángulo 127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15</a:t>
                </a:r>
              </a:p>
            </p:txBody>
          </p:sp>
        </p:grpSp>
        <p:grpSp>
          <p:nvGrpSpPr>
            <p:cNvPr id="129" name="Grupo 128"/>
            <p:cNvGrpSpPr/>
            <p:nvPr/>
          </p:nvGrpSpPr>
          <p:grpSpPr>
            <a:xfrm>
              <a:off x="3019882" y="2774796"/>
              <a:ext cx="286768" cy="204838"/>
              <a:chOff x="9110873" y="1138431"/>
              <a:chExt cx="294545" cy="213165"/>
            </a:xfrm>
          </p:grpSpPr>
          <p:sp>
            <p:nvSpPr>
              <p:cNvPr id="130" name="Elipse 12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1" name="Rectángulo 130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grpSp>
          <p:nvGrpSpPr>
            <p:cNvPr id="138" name="Grupo 137"/>
            <p:cNvGrpSpPr/>
            <p:nvPr/>
          </p:nvGrpSpPr>
          <p:grpSpPr>
            <a:xfrm>
              <a:off x="5596830" y="1398954"/>
              <a:ext cx="286768" cy="204838"/>
              <a:chOff x="9110872" y="1138431"/>
              <a:chExt cx="294545" cy="213165"/>
            </a:xfrm>
          </p:grpSpPr>
          <p:sp>
            <p:nvSpPr>
              <p:cNvPr id="139" name="Elipse 13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0" name="Rectángulo 139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grpSp>
          <p:nvGrpSpPr>
            <p:cNvPr id="141" name="Grupo 140"/>
            <p:cNvGrpSpPr/>
            <p:nvPr/>
          </p:nvGrpSpPr>
          <p:grpSpPr>
            <a:xfrm>
              <a:off x="5596830" y="1594458"/>
              <a:ext cx="286768" cy="204838"/>
              <a:chOff x="9110872" y="1138431"/>
              <a:chExt cx="294545" cy="213165"/>
            </a:xfrm>
          </p:grpSpPr>
          <p:sp>
            <p:nvSpPr>
              <p:cNvPr id="142" name="Elipse 14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3" name="Rectángulo 142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grpSp>
          <p:nvGrpSpPr>
            <p:cNvPr id="144" name="Grupo 143"/>
            <p:cNvGrpSpPr/>
            <p:nvPr/>
          </p:nvGrpSpPr>
          <p:grpSpPr>
            <a:xfrm>
              <a:off x="5596830" y="1826557"/>
              <a:ext cx="286768" cy="204838"/>
              <a:chOff x="9110872" y="1138431"/>
              <a:chExt cx="294545" cy="213165"/>
            </a:xfrm>
          </p:grpSpPr>
          <p:sp>
            <p:nvSpPr>
              <p:cNvPr id="145" name="Elipse 14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6" name="Rectángulo 145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</p:grpSp>
        <p:grpSp>
          <p:nvGrpSpPr>
            <p:cNvPr id="147" name="Grupo 146"/>
            <p:cNvGrpSpPr/>
            <p:nvPr/>
          </p:nvGrpSpPr>
          <p:grpSpPr>
            <a:xfrm>
              <a:off x="5596830" y="2054226"/>
              <a:ext cx="286768" cy="204838"/>
              <a:chOff x="9110872" y="1138431"/>
              <a:chExt cx="294545" cy="213165"/>
            </a:xfrm>
          </p:grpSpPr>
          <p:sp>
            <p:nvSpPr>
              <p:cNvPr id="148" name="Elipse 14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9" name="Rectángulo 148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</p:grpSp>
        <p:grpSp>
          <p:nvGrpSpPr>
            <p:cNvPr id="150" name="Grupo 149"/>
            <p:cNvGrpSpPr/>
            <p:nvPr/>
          </p:nvGrpSpPr>
          <p:grpSpPr>
            <a:xfrm>
              <a:off x="3019882" y="3001440"/>
              <a:ext cx="286768" cy="204838"/>
              <a:chOff x="9110873" y="1138431"/>
              <a:chExt cx="294545" cy="213165"/>
            </a:xfrm>
          </p:grpSpPr>
          <p:sp>
            <p:nvSpPr>
              <p:cNvPr id="151" name="Elipse 15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52" name="Rectángulo 151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grpSp>
          <p:nvGrpSpPr>
            <p:cNvPr id="135" name="Grupo 134"/>
            <p:cNvGrpSpPr/>
            <p:nvPr/>
          </p:nvGrpSpPr>
          <p:grpSpPr>
            <a:xfrm>
              <a:off x="404184" y="3254034"/>
              <a:ext cx="234543" cy="204838"/>
              <a:chOff x="9154391" y="1152910"/>
              <a:chExt cx="240903" cy="213166"/>
            </a:xfrm>
          </p:grpSpPr>
          <p:sp>
            <p:nvSpPr>
              <p:cNvPr id="136" name="Elipse 13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7" name="Rectángulo 136">
                <a:hlinkClick r:id="" action="ppaction://noaction"/>
              </p:cNvPr>
              <p:cNvSpPr/>
              <p:nvPr/>
            </p:nvSpPr>
            <p:spPr>
              <a:xfrm>
                <a:off x="9154391" y="1152910"/>
                <a:ext cx="240903" cy="21316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175" name="Grupo 174"/>
            <p:cNvGrpSpPr/>
            <p:nvPr/>
          </p:nvGrpSpPr>
          <p:grpSpPr>
            <a:xfrm>
              <a:off x="3019882" y="1641581"/>
              <a:ext cx="286768" cy="204838"/>
              <a:chOff x="9110873" y="1138431"/>
              <a:chExt cx="294545" cy="213165"/>
            </a:xfrm>
          </p:grpSpPr>
          <p:sp>
            <p:nvSpPr>
              <p:cNvPr id="176" name="Elipse 17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77" name="Rectángulo 176">
                <a:hlinkClick r:id="" action="ppaction://noaction"/>
              </p:cNvPr>
              <p:cNvSpPr/>
              <p:nvPr/>
            </p:nvSpPr>
            <p:spPr>
              <a:xfrm>
                <a:off x="9110873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grpSp>
          <p:nvGrpSpPr>
            <p:cNvPr id="178" name="Grupo 177"/>
            <p:cNvGrpSpPr/>
            <p:nvPr/>
          </p:nvGrpSpPr>
          <p:grpSpPr>
            <a:xfrm>
              <a:off x="5596830" y="2314954"/>
              <a:ext cx="286768" cy="204838"/>
              <a:chOff x="9110872" y="1138431"/>
              <a:chExt cx="294545" cy="213165"/>
            </a:xfrm>
          </p:grpSpPr>
          <p:sp>
            <p:nvSpPr>
              <p:cNvPr id="179" name="Elipse 17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0" name="Rectángulo 179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grpSp>
          <p:nvGrpSpPr>
            <p:cNvPr id="181" name="Grupo 180"/>
            <p:cNvGrpSpPr/>
            <p:nvPr/>
          </p:nvGrpSpPr>
          <p:grpSpPr>
            <a:xfrm>
              <a:off x="5596830" y="2549481"/>
              <a:ext cx="286768" cy="204838"/>
              <a:chOff x="9110872" y="1138431"/>
              <a:chExt cx="294545" cy="213165"/>
            </a:xfrm>
          </p:grpSpPr>
          <p:sp>
            <p:nvSpPr>
              <p:cNvPr id="182" name="Elipse 18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3" name="Rectángulo 182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grpSp>
          <p:nvGrpSpPr>
            <p:cNvPr id="184" name="Grupo 183"/>
            <p:cNvGrpSpPr/>
            <p:nvPr/>
          </p:nvGrpSpPr>
          <p:grpSpPr>
            <a:xfrm>
              <a:off x="5596830" y="2767134"/>
              <a:ext cx="286768" cy="204838"/>
              <a:chOff x="9110872" y="1138431"/>
              <a:chExt cx="294545" cy="213165"/>
            </a:xfrm>
          </p:grpSpPr>
          <p:sp>
            <p:nvSpPr>
              <p:cNvPr id="185" name="Elipse 18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6" name="Rectángulo 185">
                <a:hlinkClick r:id="" action="ppaction://noaction"/>
              </p:cNvPr>
              <p:cNvSpPr/>
              <p:nvPr/>
            </p:nvSpPr>
            <p:spPr>
              <a:xfrm>
                <a:off x="9110872" y="1138431"/>
                <a:ext cx="294545" cy="2131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sp>
          <p:nvSpPr>
            <p:cNvPr id="160" name="CuadroTexto 159"/>
            <p:cNvSpPr txBox="1"/>
            <p:nvPr/>
          </p:nvSpPr>
          <p:spPr>
            <a:xfrm>
              <a:off x="632799" y="1332351"/>
              <a:ext cx="2402682" cy="210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Alto Hospicio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Diego de Almagro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Huasco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Illapel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Coquimbo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La Serena</a:t>
              </a:r>
              <a:endParaRPr lang="es-CL" sz="1050" dirty="0">
                <a:solidFill>
                  <a:srgbClr val="3AAA3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Zona Norte Metropolitana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Instituto Nacional de Cáncer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Instituto Nacional de Neurocirugía</a:t>
              </a:r>
            </a:p>
          </p:txBody>
        </p:sp>
        <p:grpSp>
          <p:nvGrpSpPr>
            <p:cNvPr id="189" name="Grupo 188"/>
            <p:cNvGrpSpPr/>
            <p:nvPr/>
          </p:nvGrpSpPr>
          <p:grpSpPr>
            <a:xfrm>
              <a:off x="3030125" y="3259419"/>
              <a:ext cx="286768" cy="204838"/>
              <a:chOff x="9128126" y="1162323"/>
              <a:chExt cx="294545" cy="213166"/>
            </a:xfrm>
          </p:grpSpPr>
          <p:sp>
            <p:nvSpPr>
              <p:cNvPr id="190" name="Elipse 189">
                <a:hlinkClick r:id="" action="ppaction://noaction"/>
              </p:cNvPr>
              <p:cNvSpPr/>
              <p:nvPr/>
            </p:nvSpPr>
            <p:spPr>
              <a:xfrm>
                <a:off x="9203746" y="1170530"/>
                <a:ext cx="147905" cy="149854"/>
              </a:xfrm>
              <a:prstGeom prst="ellipse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91" name="Rectángulo 190">
                <a:hlinkClick r:id="" action="ppaction://noaction"/>
              </p:cNvPr>
              <p:cNvSpPr/>
              <p:nvPr/>
            </p:nvSpPr>
            <p:spPr>
              <a:xfrm>
                <a:off x="9128126" y="1162323"/>
                <a:ext cx="294545" cy="21316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  <p:grpSp>
        <p:nvGrpSpPr>
          <p:cNvPr id="263" name="Grupo 262"/>
          <p:cNvGrpSpPr/>
          <p:nvPr/>
        </p:nvGrpSpPr>
        <p:grpSpPr>
          <a:xfrm>
            <a:off x="3149070" y="4296191"/>
            <a:ext cx="261610" cy="184666"/>
            <a:chOff x="9079008" y="1138431"/>
            <a:chExt cx="358271" cy="256230"/>
          </a:xfrm>
        </p:grpSpPr>
        <p:sp>
          <p:nvSpPr>
            <p:cNvPr id="264" name="Elipse 26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5" name="Rectángulo 264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66" name="Grupo 265"/>
          <p:cNvGrpSpPr/>
          <p:nvPr/>
        </p:nvGrpSpPr>
        <p:grpSpPr>
          <a:xfrm>
            <a:off x="3196409" y="4398699"/>
            <a:ext cx="261610" cy="184666"/>
            <a:chOff x="9079008" y="1138431"/>
            <a:chExt cx="358271" cy="256230"/>
          </a:xfrm>
        </p:grpSpPr>
        <p:sp>
          <p:nvSpPr>
            <p:cNvPr id="267" name="Elipse 26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30" name="Rectángulo 329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331" name="Grupo 330"/>
          <p:cNvGrpSpPr/>
          <p:nvPr/>
        </p:nvGrpSpPr>
        <p:grpSpPr>
          <a:xfrm>
            <a:off x="3254382" y="4293801"/>
            <a:ext cx="261610" cy="184666"/>
            <a:chOff x="9079008" y="1138431"/>
            <a:chExt cx="358271" cy="256230"/>
          </a:xfrm>
        </p:grpSpPr>
        <p:sp>
          <p:nvSpPr>
            <p:cNvPr id="332" name="Elipse 33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333" name="Rectángulo 332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279" name="Content Placeholder 4"/>
          <p:cNvSpPr>
            <a:spLocks noGrp="1"/>
          </p:cNvSpPr>
          <p:nvPr>
            <p:ph sz="quarter" idx="12"/>
          </p:nvPr>
        </p:nvSpPr>
        <p:spPr>
          <a:xfrm>
            <a:off x="231285" y="300499"/>
            <a:ext cx="8912715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25 HOSPITALES EN CONSTRUCCIÓN A MARZO 2022|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Plan de Inversiones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30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016892-7CF1-4189-9AC5-C0CFCD69A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16E92DB-6881-420B-892A-EF18B8AF41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40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49967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42D118-83CD-401A-8FCC-4401526E9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85DD51-605D-442B-8C41-596B5D15DE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41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238076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064C07-43FB-403E-822B-FB86683C1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5C724B9-4F96-48FF-9217-90C53E137C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42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96029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6C9D81-D815-4B7E-A5EB-F906C29EA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C501072-0890-4D85-9EB0-666369840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43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670011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90C014-1F95-437B-AED2-949458F83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8B6CE07-065E-4E51-A795-0A02EB1C76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44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01431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769C37-608A-4A39-827A-67574BDAA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C824092-AD28-47CE-9B97-F637F1B5BC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45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03353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E641AC-0D06-41B6-894F-E35FF6B0E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6B6BE5-E4DA-407F-9B75-E386EC04C5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46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536463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1EA981-1C75-49E0-9D48-878F540C7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FF73431-E2F8-4894-AF10-D9A19E08A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47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284811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5A5134-BE65-4EA0-B01F-606E642D8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436E16-0148-4C2C-B85E-6079F426F5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48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61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1D1A29-B873-4DBA-8343-EF5F73647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EE938D-B3A1-4EFA-868A-0DE7CAB10B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49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93679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rma libre 68">
            <a:hlinkClick r:id="rId2" action="ppaction://hlinksldjump"/>
          </p:cNvPr>
          <p:cNvSpPr/>
          <p:nvPr/>
        </p:nvSpPr>
        <p:spPr>
          <a:xfrm>
            <a:off x="2281883" y="3768488"/>
            <a:ext cx="673769" cy="826077"/>
          </a:xfrm>
          <a:custGeom>
            <a:avLst/>
            <a:gdLst>
              <a:gd name="connsiteX0" fmla="*/ 238990 w 898359"/>
              <a:gd name="connsiteY0" fmla="*/ 987136 h 1101436"/>
              <a:gd name="connsiteX1" fmla="*/ 176645 w 898359"/>
              <a:gd name="connsiteY1" fmla="*/ 945572 h 1101436"/>
              <a:gd name="connsiteX2" fmla="*/ 124690 w 898359"/>
              <a:gd name="connsiteY2" fmla="*/ 852054 h 1101436"/>
              <a:gd name="connsiteX3" fmla="*/ 103908 w 898359"/>
              <a:gd name="connsiteY3" fmla="*/ 665018 h 1101436"/>
              <a:gd name="connsiteX4" fmla="*/ 93517 w 898359"/>
              <a:gd name="connsiteY4" fmla="*/ 633845 h 1101436"/>
              <a:gd name="connsiteX5" fmla="*/ 62345 w 898359"/>
              <a:gd name="connsiteY5" fmla="*/ 602672 h 1101436"/>
              <a:gd name="connsiteX6" fmla="*/ 41563 w 898359"/>
              <a:gd name="connsiteY6" fmla="*/ 571500 h 1101436"/>
              <a:gd name="connsiteX7" fmla="*/ 10390 w 898359"/>
              <a:gd name="connsiteY7" fmla="*/ 457200 h 1101436"/>
              <a:gd name="connsiteX8" fmla="*/ 10390 w 898359"/>
              <a:gd name="connsiteY8" fmla="*/ 83127 h 1101436"/>
              <a:gd name="connsiteX9" fmla="*/ 51954 w 898359"/>
              <a:gd name="connsiteY9" fmla="*/ 62345 h 1101436"/>
              <a:gd name="connsiteX10" fmla="*/ 103908 w 898359"/>
              <a:gd name="connsiteY10" fmla="*/ 41563 h 1101436"/>
              <a:gd name="connsiteX11" fmla="*/ 176645 w 898359"/>
              <a:gd name="connsiteY11" fmla="*/ 20781 h 1101436"/>
              <a:gd name="connsiteX12" fmla="*/ 207817 w 898359"/>
              <a:gd name="connsiteY12" fmla="*/ 0 h 1101436"/>
              <a:gd name="connsiteX13" fmla="*/ 353290 w 898359"/>
              <a:gd name="connsiteY13" fmla="*/ 20781 h 1101436"/>
              <a:gd name="connsiteX14" fmla="*/ 384463 w 898359"/>
              <a:gd name="connsiteY14" fmla="*/ 41563 h 1101436"/>
              <a:gd name="connsiteX15" fmla="*/ 426027 w 898359"/>
              <a:gd name="connsiteY15" fmla="*/ 62345 h 1101436"/>
              <a:gd name="connsiteX16" fmla="*/ 529936 w 898359"/>
              <a:gd name="connsiteY16" fmla="*/ 103909 h 1101436"/>
              <a:gd name="connsiteX17" fmla="*/ 633845 w 898359"/>
              <a:gd name="connsiteY17" fmla="*/ 166254 h 1101436"/>
              <a:gd name="connsiteX18" fmla="*/ 685799 w 898359"/>
              <a:gd name="connsiteY18" fmla="*/ 197427 h 1101436"/>
              <a:gd name="connsiteX19" fmla="*/ 706581 w 898359"/>
              <a:gd name="connsiteY19" fmla="*/ 228600 h 1101436"/>
              <a:gd name="connsiteX20" fmla="*/ 737754 w 898359"/>
              <a:gd name="connsiteY20" fmla="*/ 249381 h 1101436"/>
              <a:gd name="connsiteX21" fmla="*/ 779317 w 898359"/>
              <a:gd name="connsiteY21" fmla="*/ 311727 h 1101436"/>
              <a:gd name="connsiteX22" fmla="*/ 800099 w 898359"/>
              <a:gd name="connsiteY22" fmla="*/ 342900 h 1101436"/>
              <a:gd name="connsiteX23" fmla="*/ 820881 w 898359"/>
              <a:gd name="connsiteY23" fmla="*/ 384463 h 1101436"/>
              <a:gd name="connsiteX24" fmla="*/ 883227 w 898359"/>
              <a:gd name="connsiteY24" fmla="*/ 488372 h 1101436"/>
              <a:gd name="connsiteX25" fmla="*/ 883227 w 898359"/>
              <a:gd name="connsiteY25" fmla="*/ 685800 h 1101436"/>
              <a:gd name="connsiteX26" fmla="*/ 862445 w 898359"/>
              <a:gd name="connsiteY26" fmla="*/ 748145 h 1101436"/>
              <a:gd name="connsiteX27" fmla="*/ 841663 w 898359"/>
              <a:gd name="connsiteY27" fmla="*/ 779318 h 1101436"/>
              <a:gd name="connsiteX28" fmla="*/ 810490 w 898359"/>
              <a:gd name="connsiteY28" fmla="*/ 872836 h 1101436"/>
              <a:gd name="connsiteX29" fmla="*/ 800099 w 898359"/>
              <a:gd name="connsiteY29" fmla="*/ 904009 h 1101436"/>
              <a:gd name="connsiteX30" fmla="*/ 779317 w 898359"/>
              <a:gd name="connsiteY30" fmla="*/ 935181 h 1101436"/>
              <a:gd name="connsiteX31" fmla="*/ 758536 w 898359"/>
              <a:gd name="connsiteY31" fmla="*/ 997527 h 1101436"/>
              <a:gd name="connsiteX32" fmla="*/ 696190 w 898359"/>
              <a:gd name="connsiteY32" fmla="*/ 1049481 h 1101436"/>
              <a:gd name="connsiteX33" fmla="*/ 633845 w 898359"/>
              <a:gd name="connsiteY33" fmla="*/ 1070263 h 1101436"/>
              <a:gd name="connsiteX34" fmla="*/ 561108 w 898359"/>
              <a:gd name="connsiteY34" fmla="*/ 1091045 h 1101436"/>
              <a:gd name="connsiteX35" fmla="*/ 529936 w 898359"/>
              <a:gd name="connsiteY35" fmla="*/ 1101436 h 1101436"/>
              <a:gd name="connsiteX36" fmla="*/ 363681 w 898359"/>
              <a:gd name="connsiteY36" fmla="*/ 1091045 h 1101436"/>
              <a:gd name="connsiteX37" fmla="*/ 332508 w 898359"/>
              <a:gd name="connsiteY37" fmla="*/ 1080654 h 1101436"/>
              <a:gd name="connsiteX38" fmla="*/ 290945 w 898359"/>
              <a:gd name="connsiteY38" fmla="*/ 1070263 h 1101436"/>
              <a:gd name="connsiteX39" fmla="*/ 259772 w 898359"/>
              <a:gd name="connsiteY39" fmla="*/ 1039090 h 1101436"/>
              <a:gd name="connsiteX40" fmla="*/ 238990 w 898359"/>
              <a:gd name="connsiteY40" fmla="*/ 987136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8359" h="1101436">
                <a:moveTo>
                  <a:pt x="238990" y="987136"/>
                </a:moveTo>
                <a:cubicBezTo>
                  <a:pt x="225136" y="971550"/>
                  <a:pt x="194306" y="963233"/>
                  <a:pt x="176645" y="945572"/>
                </a:cubicBezTo>
                <a:cubicBezTo>
                  <a:pt x="140915" y="909842"/>
                  <a:pt x="137757" y="891254"/>
                  <a:pt x="124690" y="852054"/>
                </a:cubicBezTo>
                <a:cubicBezTo>
                  <a:pt x="116877" y="742673"/>
                  <a:pt x="125034" y="738957"/>
                  <a:pt x="103908" y="665018"/>
                </a:cubicBezTo>
                <a:cubicBezTo>
                  <a:pt x="100899" y="654486"/>
                  <a:pt x="99593" y="642959"/>
                  <a:pt x="93517" y="633845"/>
                </a:cubicBezTo>
                <a:cubicBezTo>
                  <a:pt x="85366" y="621618"/>
                  <a:pt x="71752" y="613961"/>
                  <a:pt x="62345" y="602672"/>
                </a:cubicBezTo>
                <a:cubicBezTo>
                  <a:pt x="54350" y="593078"/>
                  <a:pt x="48490" y="581891"/>
                  <a:pt x="41563" y="571500"/>
                </a:cubicBezTo>
                <a:cubicBezTo>
                  <a:pt x="15196" y="492399"/>
                  <a:pt x="25077" y="530635"/>
                  <a:pt x="10390" y="457200"/>
                </a:cubicBezTo>
                <a:cubicBezTo>
                  <a:pt x="10110" y="450475"/>
                  <a:pt x="-12849" y="148197"/>
                  <a:pt x="10390" y="83127"/>
                </a:cubicBezTo>
                <a:cubicBezTo>
                  <a:pt x="15600" y="68539"/>
                  <a:pt x="37799" y="68636"/>
                  <a:pt x="51954" y="62345"/>
                </a:cubicBezTo>
                <a:cubicBezTo>
                  <a:pt x="68998" y="54770"/>
                  <a:pt x="86213" y="47461"/>
                  <a:pt x="103908" y="41563"/>
                </a:cubicBezTo>
                <a:cubicBezTo>
                  <a:pt x="123885" y="34904"/>
                  <a:pt x="156630" y="30788"/>
                  <a:pt x="176645" y="20781"/>
                </a:cubicBezTo>
                <a:cubicBezTo>
                  <a:pt x="187815" y="15196"/>
                  <a:pt x="197426" y="6927"/>
                  <a:pt x="207817" y="0"/>
                </a:cubicBezTo>
                <a:cubicBezTo>
                  <a:pt x="226146" y="1833"/>
                  <a:pt x="318897" y="6041"/>
                  <a:pt x="353290" y="20781"/>
                </a:cubicBezTo>
                <a:cubicBezTo>
                  <a:pt x="364769" y="25700"/>
                  <a:pt x="373620" y="35367"/>
                  <a:pt x="384463" y="41563"/>
                </a:cubicBezTo>
                <a:cubicBezTo>
                  <a:pt x="397912" y="49248"/>
                  <a:pt x="411789" y="56243"/>
                  <a:pt x="426027" y="62345"/>
                </a:cubicBezTo>
                <a:cubicBezTo>
                  <a:pt x="460315" y="77040"/>
                  <a:pt x="497948" y="84716"/>
                  <a:pt x="529936" y="103909"/>
                </a:cubicBezTo>
                <a:lnTo>
                  <a:pt x="633845" y="166254"/>
                </a:lnTo>
                <a:lnTo>
                  <a:pt x="685799" y="197427"/>
                </a:lnTo>
                <a:cubicBezTo>
                  <a:pt x="692726" y="207818"/>
                  <a:pt x="697750" y="219769"/>
                  <a:pt x="706581" y="228600"/>
                </a:cubicBezTo>
                <a:cubicBezTo>
                  <a:pt x="715412" y="237430"/>
                  <a:pt x="729530" y="239983"/>
                  <a:pt x="737754" y="249381"/>
                </a:cubicBezTo>
                <a:cubicBezTo>
                  <a:pt x="754201" y="268178"/>
                  <a:pt x="765463" y="290945"/>
                  <a:pt x="779317" y="311727"/>
                </a:cubicBezTo>
                <a:cubicBezTo>
                  <a:pt x="786244" y="322118"/>
                  <a:pt x="794514" y="331730"/>
                  <a:pt x="800099" y="342900"/>
                </a:cubicBezTo>
                <a:cubicBezTo>
                  <a:pt x="807026" y="356754"/>
                  <a:pt x="812912" y="371181"/>
                  <a:pt x="820881" y="384463"/>
                </a:cubicBezTo>
                <a:cubicBezTo>
                  <a:pt x="896115" y="509852"/>
                  <a:pt x="835722" y="393365"/>
                  <a:pt x="883227" y="488372"/>
                </a:cubicBezTo>
                <a:cubicBezTo>
                  <a:pt x="903983" y="571402"/>
                  <a:pt x="902815" y="548682"/>
                  <a:pt x="883227" y="685800"/>
                </a:cubicBezTo>
                <a:cubicBezTo>
                  <a:pt x="880129" y="707486"/>
                  <a:pt x="874596" y="729918"/>
                  <a:pt x="862445" y="748145"/>
                </a:cubicBezTo>
                <a:cubicBezTo>
                  <a:pt x="855518" y="758536"/>
                  <a:pt x="846735" y="767906"/>
                  <a:pt x="841663" y="779318"/>
                </a:cubicBezTo>
                <a:cubicBezTo>
                  <a:pt x="841661" y="779321"/>
                  <a:pt x="815686" y="857248"/>
                  <a:pt x="810490" y="872836"/>
                </a:cubicBezTo>
                <a:cubicBezTo>
                  <a:pt x="807026" y="883227"/>
                  <a:pt x="806175" y="894896"/>
                  <a:pt x="800099" y="904009"/>
                </a:cubicBezTo>
                <a:lnTo>
                  <a:pt x="779317" y="935181"/>
                </a:lnTo>
                <a:cubicBezTo>
                  <a:pt x="772390" y="955963"/>
                  <a:pt x="774026" y="982037"/>
                  <a:pt x="758536" y="997527"/>
                </a:cubicBezTo>
                <a:cubicBezTo>
                  <a:pt x="738958" y="1017105"/>
                  <a:pt x="722232" y="1037907"/>
                  <a:pt x="696190" y="1049481"/>
                </a:cubicBezTo>
                <a:cubicBezTo>
                  <a:pt x="676172" y="1058378"/>
                  <a:pt x="654627" y="1063336"/>
                  <a:pt x="633845" y="1070263"/>
                </a:cubicBezTo>
                <a:cubicBezTo>
                  <a:pt x="559103" y="1095177"/>
                  <a:pt x="652441" y="1064950"/>
                  <a:pt x="561108" y="1091045"/>
                </a:cubicBezTo>
                <a:cubicBezTo>
                  <a:pt x="550577" y="1094054"/>
                  <a:pt x="540327" y="1097972"/>
                  <a:pt x="529936" y="1101436"/>
                </a:cubicBezTo>
                <a:cubicBezTo>
                  <a:pt x="474518" y="1097972"/>
                  <a:pt x="418902" y="1096858"/>
                  <a:pt x="363681" y="1091045"/>
                </a:cubicBezTo>
                <a:cubicBezTo>
                  <a:pt x="352788" y="1089898"/>
                  <a:pt x="343040" y="1083663"/>
                  <a:pt x="332508" y="1080654"/>
                </a:cubicBezTo>
                <a:cubicBezTo>
                  <a:pt x="318777" y="1076731"/>
                  <a:pt x="304799" y="1073727"/>
                  <a:pt x="290945" y="1070263"/>
                </a:cubicBezTo>
                <a:cubicBezTo>
                  <a:pt x="280554" y="1059872"/>
                  <a:pt x="269180" y="1050379"/>
                  <a:pt x="259772" y="1039090"/>
                </a:cubicBezTo>
                <a:cubicBezTo>
                  <a:pt x="244097" y="1020280"/>
                  <a:pt x="252844" y="1002722"/>
                  <a:pt x="238990" y="98713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6191" y="-187146"/>
            <a:ext cx="2017499" cy="9289880"/>
          </a:xfrm>
          <a:prstGeom prst="rect">
            <a:avLst/>
          </a:prstGeom>
        </p:spPr>
      </p:pic>
      <p:grpSp>
        <p:nvGrpSpPr>
          <p:cNvPr id="190" name="Grupo 189"/>
          <p:cNvGrpSpPr/>
          <p:nvPr/>
        </p:nvGrpSpPr>
        <p:grpSpPr>
          <a:xfrm>
            <a:off x="1344679" y="4143132"/>
            <a:ext cx="223138" cy="184666"/>
            <a:chOff x="9105351" y="1138431"/>
            <a:chExt cx="305584" cy="256230"/>
          </a:xfrm>
        </p:grpSpPr>
        <p:sp>
          <p:nvSpPr>
            <p:cNvPr id="191" name="Elipse 19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2" name="Rectángulo 191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3" name="Grupo 192"/>
          <p:cNvGrpSpPr/>
          <p:nvPr/>
        </p:nvGrpSpPr>
        <p:grpSpPr>
          <a:xfrm>
            <a:off x="2991639" y="4299514"/>
            <a:ext cx="223138" cy="184666"/>
            <a:chOff x="9105351" y="1138431"/>
            <a:chExt cx="305584" cy="256230"/>
          </a:xfrm>
        </p:grpSpPr>
        <p:sp>
          <p:nvSpPr>
            <p:cNvPr id="194" name="Elipse 19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5" name="Rectángulo 194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6" name="Grupo 195"/>
          <p:cNvGrpSpPr/>
          <p:nvPr/>
        </p:nvGrpSpPr>
        <p:grpSpPr>
          <a:xfrm>
            <a:off x="2977375" y="4420695"/>
            <a:ext cx="223138" cy="184666"/>
            <a:chOff x="9105351" y="1138431"/>
            <a:chExt cx="305584" cy="256230"/>
          </a:xfrm>
        </p:grpSpPr>
        <p:sp>
          <p:nvSpPr>
            <p:cNvPr id="197" name="Elipse 19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98" name="Rectángulo 197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9" name="Grupo 198"/>
          <p:cNvGrpSpPr/>
          <p:nvPr/>
        </p:nvGrpSpPr>
        <p:grpSpPr>
          <a:xfrm>
            <a:off x="3110652" y="4420695"/>
            <a:ext cx="223138" cy="184666"/>
            <a:chOff x="9105351" y="1138431"/>
            <a:chExt cx="305584" cy="256230"/>
          </a:xfrm>
        </p:grpSpPr>
        <p:sp>
          <p:nvSpPr>
            <p:cNvPr id="200" name="Elipse 199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1" name="Rectángulo 200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02" name="Grupo 201"/>
          <p:cNvGrpSpPr/>
          <p:nvPr/>
        </p:nvGrpSpPr>
        <p:grpSpPr>
          <a:xfrm>
            <a:off x="3239145" y="4297953"/>
            <a:ext cx="223138" cy="184666"/>
            <a:chOff x="9105351" y="1138431"/>
            <a:chExt cx="305584" cy="256230"/>
          </a:xfrm>
        </p:grpSpPr>
        <p:sp>
          <p:nvSpPr>
            <p:cNvPr id="203" name="Elipse 20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4" name="Rectángulo 203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05" name="Grupo 204"/>
          <p:cNvGrpSpPr/>
          <p:nvPr/>
        </p:nvGrpSpPr>
        <p:grpSpPr>
          <a:xfrm>
            <a:off x="3209595" y="4399410"/>
            <a:ext cx="223138" cy="184666"/>
            <a:chOff x="9105351" y="1138431"/>
            <a:chExt cx="305584" cy="256230"/>
          </a:xfrm>
        </p:grpSpPr>
        <p:sp>
          <p:nvSpPr>
            <p:cNvPr id="206" name="Elipse 20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07" name="Rectángulo 206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1" name="Grupo 210"/>
          <p:cNvGrpSpPr/>
          <p:nvPr/>
        </p:nvGrpSpPr>
        <p:grpSpPr>
          <a:xfrm>
            <a:off x="3227667" y="4205172"/>
            <a:ext cx="223138" cy="184666"/>
            <a:chOff x="9105351" y="1138431"/>
            <a:chExt cx="305584" cy="256230"/>
          </a:xfrm>
        </p:grpSpPr>
        <p:sp>
          <p:nvSpPr>
            <p:cNvPr id="212" name="Elipse 21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3" name="Rectángulo 212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14" name="Grupo 213"/>
          <p:cNvGrpSpPr/>
          <p:nvPr/>
        </p:nvGrpSpPr>
        <p:grpSpPr>
          <a:xfrm>
            <a:off x="3316153" y="4377001"/>
            <a:ext cx="223138" cy="184666"/>
            <a:chOff x="9105351" y="1138431"/>
            <a:chExt cx="305584" cy="256230"/>
          </a:xfrm>
        </p:grpSpPr>
        <p:sp>
          <p:nvSpPr>
            <p:cNvPr id="215" name="Elipse 21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6" name="Rectángulo 215">
              <a:hlinkClick r:id="" action="ppaction://noaction"/>
            </p:cNvPr>
            <p:cNvSpPr/>
            <p:nvPr/>
          </p:nvSpPr>
          <p:spPr>
            <a:xfrm>
              <a:off x="9105351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17" name="Grupo 216"/>
          <p:cNvGrpSpPr/>
          <p:nvPr/>
        </p:nvGrpSpPr>
        <p:grpSpPr>
          <a:xfrm>
            <a:off x="3432642" y="4323297"/>
            <a:ext cx="261610" cy="184666"/>
            <a:chOff x="9079008" y="1138431"/>
            <a:chExt cx="358271" cy="256230"/>
          </a:xfrm>
        </p:grpSpPr>
        <p:sp>
          <p:nvSpPr>
            <p:cNvPr id="218" name="Elipse 21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19" name="Rectángulo 218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20" name="Grupo 219"/>
          <p:cNvGrpSpPr/>
          <p:nvPr/>
        </p:nvGrpSpPr>
        <p:grpSpPr>
          <a:xfrm>
            <a:off x="4059393" y="4518787"/>
            <a:ext cx="261610" cy="184666"/>
            <a:chOff x="9079008" y="1138431"/>
            <a:chExt cx="358271" cy="256230"/>
          </a:xfrm>
        </p:grpSpPr>
        <p:sp>
          <p:nvSpPr>
            <p:cNvPr id="221" name="Elipse 22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2" name="Rectángulo 221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223" name="Grupo 222"/>
          <p:cNvGrpSpPr/>
          <p:nvPr/>
        </p:nvGrpSpPr>
        <p:grpSpPr>
          <a:xfrm>
            <a:off x="3886216" y="4611880"/>
            <a:ext cx="261610" cy="184666"/>
            <a:chOff x="9079008" y="1138431"/>
            <a:chExt cx="358271" cy="256230"/>
          </a:xfrm>
        </p:grpSpPr>
        <p:sp>
          <p:nvSpPr>
            <p:cNvPr id="224" name="Elipse 22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5" name="Rectángulo 224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226" name="Grupo 225"/>
          <p:cNvGrpSpPr/>
          <p:nvPr/>
        </p:nvGrpSpPr>
        <p:grpSpPr>
          <a:xfrm>
            <a:off x="4019395" y="4657287"/>
            <a:ext cx="261610" cy="184666"/>
            <a:chOff x="9079008" y="1138431"/>
            <a:chExt cx="358271" cy="256230"/>
          </a:xfrm>
        </p:grpSpPr>
        <p:sp>
          <p:nvSpPr>
            <p:cNvPr id="227" name="Elipse 22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28" name="Rectángulo 227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229" name="Grupo 228"/>
          <p:cNvGrpSpPr/>
          <p:nvPr/>
        </p:nvGrpSpPr>
        <p:grpSpPr>
          <a:xfrm>
            <a:off x="4155383" y="4464056"/>
            <a:ext cx="261610" cy="184666"/>
            <a:chOff x="9079008" y="1138431"/>
            <a:chExt cx="358271" cy="256230"/>
          </a:xfrm>
        </p:grpSpPr>
        <p:sp>
          <p:nvSpPr>
            <p:cNvPr id="230" name="Elipse 229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1" name="Rectángulo 230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232" name="Grupo 231"/>
          <p:cNvGrpSpPr/>
          <p:nvPr/>
        </p:nvGrpSpPr>
        <p:grpSpPr>
          <a:xfrm>
            <a:off x="4117147" y="4624133"/>
            <a:ext cx="261610" cy="184666"/>
            <a:chOff x="9079008" y="1138431"/>
            <a:chExt cx="358271" cy="256230"/>
          </a:xfrm>
        </p:grpSpPr>
        <p:sp>
          <p:nvSpPr>
            <p:cNvPr id="233" name="Elipse 23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4" name="Rectángulo 233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35" name="Grupo 234"/>
          <p:cNvGrpSpPr/>
          <p:nvPr/>
        </p:nvGrpSpPr>
        <p:grpSpPr>
          <a:xfrm>
            <a:off x="4641205" y="4687682"/>
            <a:ext cx="261610" cy="184666"/>
            <a:chOff x="9079007" y="1138431"/>
            <a:chExt cx="358271" cy="256230"/>
          </a:xfrm>
        </p:grpSpPr>
        <p:sp>
          <p:nvSpPr>
            <p:cNvPr id="236" name="Elipse 23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37" name="Rectángulo 236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238" name="Grupo 237"/>
          <p:cNvGrpSpPr/>
          <p:nvPr/>
        </p:nvGrpSpPr>
        <p:grpSpPr>
          <a:xfrm>
            <a:off x="4702671" y="4548959"/>
            <a:ext cx="261610" cy="184666"/>
            <a:chOff x="9079007" y="1138431"/>
            <a:chExt cx="358271" cy="256230"/>
          </a:xfrm>
        </p:grpSpPr>
        <p:sp>
          <p:nvSpPr>
            <p:cNvPr id="239" name="Elipse 238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0" name="Rectángulo 239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241" name="Grupo 240"/>
          <p:cNvGrpSpPr/>
          <p:nvPr/>
        </p:nvGrpSpPr>
        <p:grpSpPr>
          <a:xfrm>
            <a:off x="4748926" y="4657287"/>
            <a:ext cx="261610" cy="184666"/>
            <a:chOff x="9079007" y="1138431"/>
            <a:chExt cx="358271" cy="256230"/>
          </a:xfrm>
        </p:grpSpPr>
        <p:sp>
          <p:nvSpPr>
            <p:cNvPr id="242" name="Elipse 241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3" name="Rectángulo 242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244" name="Grupo 243"/>
          <p:cNvGrpSpPr/>
          <p:nvPr/>
        </p:nvGrpSpPr>
        <p:grpSpPr>
          <a:xfrm>
            <a:off x="4115883" y="4778409"/>
            <a:ext cx="261610" cy="184666"/>
            <a:chOff x="9079008" y="1138431"/>
            <a:chExt cx="358271" cy="256230"/>
          </a:xfrm>
        </p:grpSpPr>
        <p:sp>
          <p:nvSpPr>
            <p:cNvPr id="245" name="Elipse 244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6" name="Rectángulo 245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247" name="Grupo 246"/>
          <p:cNvGrpSpPr/>
          <p:nvPr/>
        </p:nvGrpSpPr>
        <p:grpSpPr>
          <a:xfrm>
            <a:off x="3929668" y="4468167"/>
            <a:ext cx="261610" cy="184666"/>
            <a:chOff x="9079008" y="1138431"/>
            <a:chExt cx="358271" cy="256230"/>
          </a:xfrm>
        </p:grpSpPr>
        <p:sp>
          <p:nvSpPr>
            <p:cNvPr id="248" name="Elipse 247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49" name="Rectángulo 248">
              <a:hlinkClick r:id="" action="ppaction://noaction"/>
            </p:cNvPr>
            <p:cNvSpPr/>
            <p:nvPr/>
          </p:nvSpPr>
          <p:spPr>
            <a:xfrm>
              <a:off x="9079008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50" name="Grupo 249"/>
          <p:cNvGrpSpPr/>
          <p:nvPr/>
        </p:nvGrpSpPr>
        <p:grpSpPr>
          <a:xfrm>
            <a:off x="4684048" y="4801820"/>
            <a:ext cx="261610" cy="184666"/>
            <a:chOff x="9079007" y="1138431"/>
            <a:chExt cx="358271" cy="256230"/>
          </a:xfrm>
        </p:grpSpPr>
        <p:sp>
          <p:nvSpPr>
            <p:cNvPr id="251" name="Elipse 250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2" name="Rectángulo 251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253" name="Grupo 252"/>
          <p:cNvGrpSpPr/>
          <p:nvPr/>
        </p:nvGrpSpPr>
        <p:grpSpPr>
          <a:xfrm>
            <a:off x="4915520" y="4748237"/>
            <a:ext cx="261610" cy="184666"/>
            <a:chOff x="9079007" y="1138431"/>
            <a:chExt cx="358271" cy="256230"/>
          </a:xfrm>
        </p:grpSpPr>
        <p:sp>
          <p:nvSpPr>
            <p:cNvPr id="254" name="Elipse 253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5" name="Rectángulo 254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22</a:t>
              </a:r>
            </a:p>
          </p:txBody>
        </p:sp>
      </p:grpSp>
      <p:grpSp>
        <p:nvGrpSpPr>
          <p:cNvPr id="256" name="Grupo 255"/>
          <p:cNvGrpSpPr/>
          <p:nvPr/>
        </p:nvGrpSpPr>
        <p:grpSpPr>
          <a:xfrm>
            <a:off x="5211610" y="4859200"/>
            <a:ext cx="261610" cy="184666"/>
            <a:chOff x="9079007" y="1138431"/>
            <a:chExt cx="358271" cy="256230"/>
          </a:xfrm>
        </p:grpSpPr>
        <p:sp>
          <p:nvSpPr>
            <p:cNvPr id="257" name="Elipse 256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58" name="Rectángulo 257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23</a:t>
              </a:r>
            </a:p>
          </p:txBody>
        </p:sp>
      </p:grpSp>
      <p:grpSp>
        <p:nvGrpSpPr>
          <p:cNvPr id="262" name="Grupo 261"/>
          <p:cNvGrpSpPr/>
          <p:nvPr/>
        </p:nvGrpSpPr>
        <p:grpSpPr>
          <a:xfrm>
            <a:off x="5399978" y="4889719"/>
            <a:ext cx="261610" cy="184666"/>
            <a:chOff x="9079007" y="1138431"/>
            <a:chExt cx="358271" cy="256230"/>
          </a:xfrm>
        </p:grpSpPr>
        <p:sp>
          <p:nvSpPr>
            <p:cNvPr id="263" name="Elipse 262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4" name="Rectángulo 263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265" name="Grupo 264"/>
          <p:cNvGrpSpPr/>
          <p:nvPr/>
        </p:nvGrpSpPr>
        <p:grpSpPr>
          <a:xfrm>
            <a:off x="6210612" y="4665411"/>
            <a:ext cx="261610" cy="184666"/>
            <a:chOff x="9079007" y="1138431"/>
            <a:chExt cx="358271" cy="256230"/>
          </a:xfrm>
        </p:grpSpPr>
        <p:sp>
          <p:nvSpPr>
            <p:cNvPr id="266" name="Elipse 265">
              <a:hlinkClick r:id="" action="ppaction://noaction"/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267" name="Rectángulo 266">
              <a:hlinkClick r:id="" action="ppaction://noaction"/>
            </p:cNvPr>
            <p:cNvSpPr/>
            <p:nvPr/>
          </p:nvSpPr>
          <p:spPr>
            <a:xfrm>
              <a:off x="9079007" y="1138431"/>
              <a:ext cx="358271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25</a:t>
              </a:r>
            </a:p>
          </p:txBody>
        </p:sp>
      </p:grpSp>
      <p:sp>
        <p:nvSpPr>
          <p:cNvPr id="160" name="Content Placeholder 4"/>
          <p:cNvSpPr>
            <a:spLocks noGrp="1"/>
          </p:cNvSpPr>
          <p:nvPr>
            <p:ph sz="quarter" idx="12"/>
          </p:nvPr>
        </p:nvSpPr>
        <p:spPr>
          <a:xfrm>
            <a:off x="257056" y="212789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25 HOSPITALES DISEÑO O LICITACIÓN A MARZO 2022|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Plan de Inversiones</a:t>
            </a:r>
            <a:endParaRPr lang="es-CL" sz="20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2" name="10 Conector recto"/>
          <p:cNvCxnSpPr/>
          <p:nvPr/>
        </p:nvCxnSpPr>
        <p:spPr>
          <a:xfrm>
            <a:off x="480053" y="602386"/>
            <a:ext cx="7089423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771460" y="988533"/>
            <a:ext cx="7280725" cy="2252346"/>
            <a:chOff x="661989" y="1187507"/>
            <a:chExt cx="6815894" cy="2192307"/>
          </a:xfrm>
        </p:grpSpPr>
        <p:grpSp>
          <p:nvGrpSpPr>
            <p:cNvPr id="81" name="Grupo 80"/>
            <p:cNvGrpSpPr/>
            <p:nvPr/>
          </p:nvGrpSpPr>
          <p:grpSpPr>
            <a:xfrm>
              <a:off x="661990" y="1260921"/>
              <a:ext cx="222399" cy="213446"/>
              <a:chOff x="9143930" y="1138431"/>
              <a:chExt cx="228431" cy="222122"/>
            </a:xfrm>
          </p:grpSpPr>
          <p:sp>
            <p:nvSpPr>
              <p:cNvPr id="82" name="Elipse 8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3" name="Rectángulo 82">
                <a:hlinkClick r:id="" action="ppaction://noaction"/>
              </p:cNvPr>
              <p:cNvSpPr/>
              <p:nvPr/>
            </p:nvSpPr>
            <p:spPr>
              <a:xfrm>
                <a:off x="9143930" y="1138431"/>
                <a:ext cx="228431" cy="22212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CuadroTexto 83"/>
            <p:cNvSpPr txBox="1"/>
            <p:nvPr/>
          </p:nvSpPr>
          <p:spPr>
            <a:xfrm>
              <a:off x="838454" y="1187507"/>
              <a:ext cx="2100098" cy="218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21 de Mayo de Tal </a:t>
              </a:r>
              <a:r>
                <a:rPr lang="es-CL" sz="1050" dirty="0" err="1"/>
                <a:t>Tal</a:t>
              </a:r>
              <a:endParaRPr lang="es-CL" sz="1050" dirty="0"/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Mejillones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Quintero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Carlos Van Buren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Eduardo Pereira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Roberto del Río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San Borja Arriarán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Instituto de Rehabilitación PAC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Provincia de Talagante </a:t>
              </a:r>
            </a:p>
          </p:txBody>
        </p:sp>
        <p:sp>
          <p:nvSpPr>
            <p:cNvPr id="85" name="CuadroTexto 84"/>
            <p:cNvSpPr txBox="1"/>
            <p:nvPr/>
          </p:nvSpPr>
          <p:spPr>
            <a:xfrm>
              <a:off x="3255512" y="1191125"/>
              <a:ext cx="2032271" cy="218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San Vicente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Santa Juana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Guillermo Grant Benavente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Tomé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Mulchén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Biobío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Santa Isabel de Lebu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Arauco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Base Valdivia</a:t>
              </a:r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5470997" y="1208967"/>
              <a:ext cx="2006886" cy="195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CL" sz="1050" dirty="0"/>
                <a:t>Hospital de Panguipulli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Mariquina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Paillaco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Puerto Varas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Castro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Achao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Hospital de Coyhaique</a:t>
              </a:r>
            </a:p>
            <a:p>
              <a:pPr>
                <a:lnSpc>
                  <a:spcPct val="150000"/>
                </a:lnSpc>
              </a:pPr>
              <a:r>
                <a:rPr lang="es-CL" sz="1050" dirty="0"/>
                <a:t>San Jose de Maipo</a:t>
              </a:r>
            </a:p>
          </p:txBody>
        </p:sp>
        <p:grpSp>
          <p:nvGrpSpPr>
            <p:cNvPr id="87" name="Grupo 86"/>
            <p:cNvGrpSpPr/>
            <p:nvPr/>
          </p:nvGrpSpPr>
          <p:grpSpPr>
            <a:xfrm>
              <a:off x="661989" y="1488385"/>
              <a:ext cx="222399" cy="213445"/>
              <a:chOff x="9143929" y="1138431"/>
              <a:chExt cx="228431" cy="222121"/>
            </a:xfrm>
          </p:grpSpPr>
          <p:sp>
            <p:nvSpPr>
              <p:cNvPr id="88" name="Elipse 8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89" name="Rectángulo 88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90" name="Grupo 89"/>
            <p:cNvGrpSpPr/>
            <p:nvPr/>
          </p:nvGrpSpPr>
          <p:grpSpPr>
            <a:xfrm>
              <a:off x="661989" y="1715850"/>
              <a:ext cx="222399" cy="213445"/>
              <a:chOff x="9143929" y="1138431"/>
              <a:chExt cx="228431" cy="222121"/>
            </a:xfrm>
          </p:grpSpPr>
          <p:sp>
            <p:nvSpPr>
              <p:cNvPr id="91" name="Elipse 9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2" name="Rectángulo 91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93" name="Grupo 92"/>
            <p:cNvGrpSpPr/>
            <p:nvPr/>
          </p:nvGrpSpPr>
          <p:grpSpPr>
            <a:xfrm>
              <a:off x="661989" y="1943315"/>
              <a:ext cx="222399" cy="213445"/>
              <a:chOff x="9143929" y="1138431"/>
              <a:chExt cx="228431" cy="222121"/>
            </a:xfrm>
          </p:grpSpPr>
          <p:sp>
            <p:nvSpPr>
              <p:cNvPr id="94" name="Elipse 9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5" name="Rectángulo 94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661989" y="2170780"/>
              <a:ext cx="222399" cy="213445"/>
              <a:chOff x="9143929" y="1138431"/>
              <a:chExt cx="228431" cy="222121"/>
            </a:xfrm>
          </p:grpSpPr>
          <p:sp>
            <p:nvSpPr>
              <p:cNvPr id="97" name="Elipse 9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98" name="Rectángulo 97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99" name="Grupo 98"/>
            <p:cNvGrpSpPr/>
            <p:nvPr/>
          </p:nvGrpSpPr>
          <p:grpSpPr>
            <a:xfrm>
              <a:off x="661989" y="2398245"/>
              <a:ext cx="222399" cy="213445"/>
              <a:chOff x="9143929" y="1138431"/>
              <a:chExt cx="228431" cy="222121"/>
            </a:xfrm>
          </p:grpSpPr>
          <p:sp>
            <p:nvSpPr>
              <p:cNvPr id="100" name="Elipse 9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1" name="Rectángulo 100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02" name="Grupo 101"/>
            <p:cNvGrpSpPr/>
            <p:nvPr/>
          </p:nvGrpSpPr>
          <p:grpSpPr>
            <a:xfrm>
              <a:off x="661989" y="2625710"/>
              <a:ext cx="222399" cy="213445"/>
              <a:chOff x="9143929" y="1138431"/>
              <a:chExt cx="228431" cy="222121"/>
            </a:xfrm>
          </p:grpSpPr>
          <p:sp>
            <p:nvSpPr>
              <p:cNvPr id="103" name="Elipse 102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4" name="Rectángulo 103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>
              <a:off x="661989" y="2853175"/>
              <a:ext cx="222399" cy="213445"/>
              <a:chOff x="9143929" y="1138431"/>
              <a:chExt cx="228431" cy="222121"/>
            </a:xfrm>
          </p:grpSpPr>
          <p:sp>
            <p:nvSpPr>
              <p:cNvPr id="106" name="Elipse 10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07" name="Rectángulo 106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111" name="Grupo 110"/>
            <p:cNvGrpSpPr/>
            <p:nvPr/>
          </p:nvGrpSpPr>
          <p:grpSpPr>
            <a:xfrm>
              <a:off x="3026807" y="1283326"/>
              <a:ext cx="271920" cy="213445"/>
              <a:chOff x="9118496" y="1138431"/>
              <a:chExt cx="279293" cy="222121"/>
            </a:xfrm>
          </p:grpSpPr>
          <p:sp>
            <p:nvSpPr>
              <p:cNvPr id="112" name="Elipse 11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3" name="Rectángulo 112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117" name="Grupo 116"/>
            <p:cNvGrpSpPr/>
            <p:nvPr/>
          </p:nvGrpSpPr>
          <p:grpSpPr>
            <a:xfrm>
              <a:off x="3026807" y="1736612"/>
              <a:ext cx="271920" cy="213445"/>
              <a:chOff x="9118496" y="1138431"/>
              <a:chExt cx="279293" cy="222121"/>
            </a:xfrm>
          </p:grpSpPr>
          <p:sp>
            <p:nvSpPr>
              <p:cNvPr id="118" name="Elipse 11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19" name="Rectángulo 118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3026807" y="1963255"/>
              <a:ext cx="271920" cy="213445"/>
              <a:chOff x="9118496" y="1138431"/>
              <a:chExt cx="279293" cy="222121"/>
            </a:xfrm>
          </p:grpSpPr>
          <p:sp>
            <p:nvSpPr>
              <p:cNvPr id="121" name="Elipse 12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2" name="Rectángulo 121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</p:grpSp>
        <p:grpSp>
          <p:nvGrpSpPr>
            <p:cNvPr id="123" name="Grupo 122"/>
            <p:cNvGrpSpPr/>
            <p:nvPr/>
          </p:nvGrpSpPr>
          <p:grpSpPr>
            <a:xfrm>
              <a:off x="3026807" y="2189898"/>
              <a:ext cx="271920" cy="213445"/>
              <a:chOff x="9118496" y="1138431"/>
              <a:chExt cx="279293" cy="222121"/>
            </a:xfrm>
          </p:grpSpPr>
          <p:sp>
            <p:nvSpPr>
              <p:cNvPr id="124" name="Elipse 123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5" name="Rectángulo 124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14</a:t>
                </a:r>
              </a:p>
            </p:txBody>
          </p:sp>
        </p:grpSp>
        <p:grpSp>
          <p:nvGrpSpPr>
            <p:cNvPr id="126" name="Grupo 125"/>
            <p:cNvGrpSpPr/>
            <p:nvPr/>
          </p:nvGrpSpPr>
          <p:grpSpPr>
            <a:xfrm>
              <a:off x="3026807" y="2416541"/>
              <a:ext cx="271920" cy="213445"/>
              <a:chOff x="9118496" y="1138431"/>
              <a:chExt cx="279293" cy="222121"/>
            </a:xfrm>
          </p:grpSpPr>
          <p:sp>
            <p:nvSpPr>
              <p:cNvPr id="127" name="Elipse 126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28" name="Rectángulo 127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15</a:t>
                </a:r>
              </a:p>
            </p:txBody>
          </p:sp>
        </p:grpSp>
        <p:grpSp>
          <p:nvGrpSpPr>
            <p:cNvPr id="129" name="Grupo 128"/>
            <p:cNvGrpSpPr/>
            <p:nvPr/>
          </p:nvGrpSpPr>
          <p:grpSpPr>
            <a:xfrm>
              <a:off x="3026807" y="2643184"/>
              <a:ext cx="271920" cy="213445"/>
              <a:chOff x="9118496" y="1138431"/>
              <a:chExt cx="279293" cy="222121"/>
            </a:xfrm>
          </p:grpSpPr>
          <p:sp>
            <p:nvSpPr>
              <p:cNvPr id="130" name="Elipse 129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1" name="Rectángulo 130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grpSp>
          <p:nvGrpSpPr>
            <p:cNvPr id="138" name="Grupo 137"/>
            <p:cNvGrpSpPr/>
            <p:nvPr/>
          </p:nvGrpSpPr>
          <p:grpSpPr>
            <a:xfrm>
              <a:off x="5242006" y="1282406"/>
              <a:ext cx="271920" cy="213446"/>
              <a:chOff x="9118495" y="1138433"/>
              <a:chExt cx="279293" cy="222122"/>
            </a:xfrm>
          </p:grpSpPr>
          <p:sp>
            <p:nvSpPr>
              <p:cNvPr id="139" name="Elipse 13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0" name="Rectángulo 139">
                <a:hlinkClick r:id="" action="ppaction://noaction"/>
              </p:cNvPr>
              <p:cNvSpPr/>
              <p:nvPr/>
            </p:nvSpPr>
            <p:spPr>
              <a:xfrm>
                <a:off x="9118495" y="1138433"/>
                <a:ext cx="279293" cy="22212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grpSp>
          <p:nvGrpSpPr>
            <p:cNvPr id="141" name="Grupo 140"/>
            <p:cNvGrpSpPr/>
            <p:nvPr/>
          </p:nvGrpSpPr>
          <p:grpSpPr>
            <a:xfrm>
              <a:off x="5242006" y="1477907"/>
              <a:ext cx="271920" cy="213445"/>
              <a:chOff x="9118495" y="1138431"/>
              <a:chExt cx="279293" cy="222121"/>
            </a:xfrm>
          </p:grpSpPr>
          <p:sp>
            <p:nvSpPr>
              <p:cNvPr id="142" name="Elipse 14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3" name="Rectángulo 142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grpSp>
          <p:nvGrpSpPr>
            <p:cNvPr id="144" name="Grupo 143"/>
            <p:cNvGrpSpPr/>
            <p:nvPr/>
          </p:nvGrpSpPr>
          <p:grpSpPr>
            <a:xfrm>
              <a:off x="5242006" y="1710006"/>
              <a:ext cx="271920" cy="213445"/>
              <a:chOff x="9118495" y="1138431"/>
              <a:chExt cx="279293" cy="222121"/>
            </a:xfrm>
          </p:grpSpPr>
          <p:sp>
            <p:nvSpPr>
              <p:cNvPr id="145" name="Elipse 14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6" name="Rectángulo 145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</p:grpSp>
        <p:grpSp>
          <p:nvGrpSpPr>
            <p:cNvPr id="147" name="Grupo 146"/>
            <p:cNvGrpSpPr/>
            <p:nvPr/>
          </p:nvGrpSpPr>
          <p:grpSpPr>
            <a:xfrm>
              <a:off x="5242006" y="1937675"/>
              <a:ext cx="271920" cy="213445"/>
              <a:chOff x="9118495" y="1138431"/>
              <a:chExt cx="279293" cy="222121"/>
            </a:xfrm>
          </p:grpSpPr>
          <p:sp>
            <p:nvSpPr>
              <p:cNvPr id="148" name="Elipse 14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49" name="Rectángulo 148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</p:grpSp>
        <p:grpSp>
          <p:nvGrpSpPr>
            <p:cNvPr id="150" name="Grupo 149"/>
            <p:cNvGrpSpPr/>
            <p:nvPr/>
          </p:nvGrpSpPr>
          <p:grpSpPr>
            <a:xfrm>
              <a:off x="3026807" y="2869828"/>
              <a:ext cx="271920" cy="213445"/>
              <a:chOff x="9118496" y="1138431"/>
              <a:chExt cx="279293" cy="222121"/>
            </a:xfrm>
          </p:grpSpPr>
          <p:sp>
            <p:nvSpPr>
              <p:cNvPr id="151" name="Elipse 150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52" name="Rectángulo 151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grpSp>
          <p:nvGrpSpPr>
            <p:cNvPr id="135" name="Grupo 134"/>
            <p:cNvGrpSpPr/>
            <p:nvPr/>
          </p:nvGrpSpPr>
          <p:grpSpPr>
            <a:xfrm>
              <a:off x="661989" y="3080643"/>
              <a:ext cx="222399" cy="213445"/>
              <a:chOff x="9143929" y="1138431"/>
              <a:chExt cx="228431" cy="222121"/>
            </a:xfrm>
          </p:grpSpPr>
          <p:sp>
            <p:nvSpPr>
              <p:cNvPr id="136" name="Elipse 13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37" name="Rectángulo 136">
                <a:hlinkClick r:id="" action="ppaction://noaction"/>
              </p:cNvPr>
              <p:cNvSpPr/>
              <p:nvPr/>
            </p:nvSpPr>
            <p:spPr>
              <a:xfrm>
                <a:off x="9143929" y="1138431"/>
                <a:ext cx="228431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175" name="Grupo 174"/>
            <p:cNvGrpSpPr/>
            <p:nvPr/>
          </p:nvGrpSpPr>
          <p:grpSpPr>
            <a:xfrm>
              <a:off x="3026807" y="1509969"/>
              <a:ext cx="271920" cy="213445"/>
              <a:chOff x="9118496" y="1138431"/>
              <a:chExt cx="279293" cy="222121"/>
            </a:xfrm>
          </p:grpSpPr>
          <p:sp>
            <p:nvSpPr>
              <p:cNvPr id="176" name="Elipse 175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77" name="Rectángulo 176">
                <a:hlinkClick r:id="" action="ppaction://noaction"/>
              </p:cNvPr>
              <p:cNvSpPr/>
              <p:nvPr/>
            </p:nvSpPr>
            <p:spPr>
              <a:xfrm>
                <a:off x="9118496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grpSp>
          <p:nvGrpSpPr>
            <p:cNvPr id="178" name="Grupo 177"/>
            <p:cNvGrpSpPr/>
            <p:nvPr/>
          </p:nvGrpSpPr>
          <p:grpSpPr>
            <a:xfrm>
              <a:off x="5242006" y="2198403"/>
              <a:ext cx="271920" cy="213445"/>
              <a:chOff x="9118495" y="1138431"/>
              <a:chExt cx="279293" cy="222121"/>
            </a:xfrm>
          </p:grpSpPr>
          <p:sp>
            <p:nvSpPr>
              <p:cNvPr id="179" name="Elipse 178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0" name="Rectángulo 179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grpSp>
          <p:nvGrpSpPr>
            <p:cNvPr id="181" name="Grupo 180"/>
            <p:cNvGrpSpPr/>
            <p:nvPr/>
          </p:nvGrpSpPr>
          <p:grpSpPr>
            <a:xfrm>
              <a:off x="5242006" y="2432930"/>
              <a:ext cx="271920" cy="213445"/>
              <a:chOff x="9118495" y="1138431"/>
              <a:chExt cx="279293" cy="222121"/>
            </a:xfrm>
          </p:grpSpPr>
          <p:sp>
            <p:nvSpPr>
              <p:cNvPr id="182" name="Elipse 181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3" name="Rectángulo 182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grpSp>
          <p:nvGrpSpPr>
            <p:cNvPr id="184" name="Grupo 183"/>
            <p:cNvGrpSpPr/>
            <p:nvPr/>
          </p:nvGrpSpPr>
          <p:grpSpPr>
            <a:xfrm>
              <a:off x="5242006" y="2650583"/>
              <a:ext cx="271920" cy="213445"/>
              <a:chOff x="9118495" y="1138431"/>
              <a:chExt cx="279293" cy="222121"/>
            </a:xfrm>
          </p:grpSpPr>
          <p:sp>
            <p:nvSpPr>
              <p:cNvPr id="185" name="Elipse 184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86" name="Rectángulo 185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grpSp>
          <p:nvGrpSpPr>
            <p:cNvPr id="167" name="Grupo 166"/>
            <p:cNvGrpSpPr/>
            <p:nvPr/>
          </p:nvGrpSpPr>
          <p:grpSpPr>
            <a:xfrm>
              <a:off x="3026807" y="3076258"/>
              <a:ext cx="271920" cy="213445"/>
              <a:chOff x="9118495" y="1138431"/>
              <a:chExt cx="279293" cy="222121"/>
            </a:xfrm>
          </p:grpSpPr>
          <p:sp>
            <p:nvSpPr>
              <p:cNvPr id="168" name="Elipse 167">
                <a:hlinkClick r:id="" action="ppaction://noaction"/>
              </p:cNvPr>
              <p:cNvSpPr/>
              <p:nvPr/>
            </p:nvSpPr>
            <p:spPr>
              <a:xfrm>
                <a:off x="9194796" y="1170915"/>
                <a:ext cx="147905" cy="14985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25" dirty="0"/>
              </a:p>
            </p:txBody>
          </p:sp>
          <p:sp>
            <p:nvSpPr>
              <p:cNvPr id="169" name="Rectángulo 168">
                <a:hlinkClick r:id="" action="ppaction://noaction"/>
              </p:cNvPr>
              <p:cNvSpPr/>
              <p:nvPr/>
            </p:nvSpPr>
            <p:spPr>
              <a:xfrm>
                <a:off x="9118495" y="1138431"/>
                <a:ext cx="279293" cy="2221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825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  <p:sp>
        <p:nvSpPr>
          <p:cNvPr id="161" name="Elipse 160">
            <a:hlinkClick r:id="" action="ppaction://noaction"/>
            <a:extLst>
              <a:ext uri="{FF2B5EF4-FFF2-40B4-BE49-F238E27FC236}">
                <a16:creationId xmlns:a16="http://schemas.microsoft.com/office/drawing/2014/main" id="{098FF26D-41F5-407E-A4DD-581559E409C8}"/>
              </a:ext>
            </a:extLst>
          </p:cNvPr>
          <p:cNvSpPr/>
          <p:nvPr/>
        </p:nvSpPr>
        <p:spPr>
          <a:xfrm>
            <a:off x="5743178" y="2771397"/>
            <a:ext cx="153821" cy="1479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825" dirty="0"/>
          </a:p>
        </p:txBody>
      </p:sp>
      <p:sp>
        <p:nvSpPr>
          <p:cNvPr id="163" name="Rectángulo 162">
            <a:hlinkClick r:id="" action="ppaction://noaction"/>
            <a:extLst>
              <a:ext uri="{FF2B5EF4-FFF2-40B4-BE49-F238E27FC236}">
                <a16:creationId xmlns:a16="http://schemas.microsoft.com/office/drawing/2014/main" id="{30F04719-659B-42EE-9D2F-E3E16DBA4D77}"/>
              </a:ext>
            </a:extLst>
          </p:cNvPr>
          <p:cNvSpPr/>
          <p:nvPr/>
        </p:nvSpPr>
        <p:spPr>
          <a:xfrm>
            <a:off x="5670175" y="2736152"/>
            <a:ext cx="290464" cy="21929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CL" sz="825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64" name="Elipse 163">
            <a:hlinkClick r:id="" action="ppaction://noaction"/>
            <a:extLst>
              <a:ext uri="{FF2B5EF4-FFF2-40B4-BE49-F238E27FC236}">
                <a16:creationId xmlns:a16="http://schemas.microsoft.com/office/drawing/2014/main" id="{E67D1BFC-D521-4A64-BACE-30BC17A5470D}"/>
              </a:ext>
            </a:extLst>
          </p:cNvPr>
          <p:cNvSpPr/>
          <p:nvPr/>
        </p:nvSpPr>
        <p:spPr>
          <a:xfrm>
            <a:off x="3400146" y="4219407"/>
            <a:ext cx="99249" cy="1171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825" dirty="0"/>
          </a:p>
        </p:txBody>
      </p:sp>
      <p:sp>
        <p:nvSpPr>
          <p:cNvPr id="165" name="Rectángulo 164">
            <a:hlinkClick r:id="" action="ppaction://noaction"/>
            <a:extLst>
              <a:ext uri="{FF2B5EF4-FFF2-40B4-BE49-F238E27FC236}">
                <a16:creationId xmlns:a16="http://schemas.microsoft.com/office/drawing/2014/main" id="{6FA16BDC-C4DD-45B1-9B0A-AFF87D84283E}"/>
              </a:ext>
            </a:extLst>
          </p:cNvPr>
          <p:cNvSpPr/>
          <p:nvPr/>
        </p:nvSpPr>
        <p:spPr>
          <a:xfrm>
            <a:off x="3314537" y="4185831"/>
            <a:ext cx="261610" cy="18466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CL" sz="600" dirty="0">
                <a:solidFill>
                  <a:schemeClr val="bg1"/>
                </a:solidFill>
              </a:rPr>
              <a:t>26</a:t>
            </a:r>
          </a:p>
        </p:txBody>
      </p: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E826ED2F-E37D-4526-98CD-EFC84765087C}"/>
              </a:ext>
            </a:extLst>
          </p:cNvPr>
          <p:cNvGrpSpPr/>
          <p:nvPr/>
        </p:nvGrpSpPr>
        <p:grpSpPr>
          <a:xfrm>
            <a:off x="1169179" y="3978299"/>
            <a:ext cx="223138" cy="184666"/>
            <a:chOff x="9105352" y="1138431"/>
            <a:chExt cx="305584" cy="256230"/>
          </a:xfrm>
        </p:grpSpPr>
        <p:sp>
          <p:nvSpPr>
            <p:cNvPr id="170" name="Elipse 169">
              <a:hlinkClick r:id="" action="ppaction://noaction"/>
              <a:extLst>
                <a:ext uri="{FF2B5EF4-FFF2-40B4-BE49-F238E27FC236}">
                  <a16:creationId xmlns:a16="http://schemas.microsoft.com/office/drawing/2014/main" id="{A23D7CBB-CB6C-496B-B370-4AC088B4C283}"/>
                </a:ext>
              </a:extLst>
            </p:cNvPr>
            <p:cNvSpPr/>
            <p:nvPr/>
          </p:nvSpPr>
          <p:spPr>
            <a:xfrm>
              <a:off x="9194796" y="1170915"/>
              <a:ext cx="147905" cy="14985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600" dirty="0"/>
            </a:p>
          </p:txBody>
        </p:sp>
        <p:sp>
          <p:nvSpPr>
            <p:cNvPr id="171" name="Rectángulo 170">
              <a:hlinkClick r:id="" action="ppaction://noaction"/>
              <a:extLst>
                <a:ext uri="{FF2B5EF4-FFF2-40B4-BE49-F238E27FC236}">
                  <a16:creationId xmlns:a16="http://schemas.microsoft.com/office/drawing/2014/main" id="{F5EA8CC1-7612-45C6-AEDA-D21DE6E38C0B}"/>
                </a:ext>
              </a:extLst>
            </p:cNvPr>
            <p:cNvSpPr/>
            <p:nvPr/>
          </p:nvSpPr>
          <p:spPr>
            <a:xfrm>
              <a:off x="9105352" y="1138431"/>
              <a:ext cx="305584" cy="256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CL" sz="6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703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644C18-C52A-4535-9BF0-486E4CEBC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ACCE595-5568-40A7-BA41-8C86C5A448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50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83649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D1A20D-B1D1-483B-A1DF-63FE5EED2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2192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42DB2E-5C84-4046-8999-FF33855DA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51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01988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31286" y="271333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PLAN NACIONAL HOSPITALES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Situación a Junio 2019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28DD1F10-2F5F-45D6-9515-C931610BB5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6</a:t>
            </a:fld>
            <a:endParaRPr lang="en-US" altLang="es-CL"/>
          </a:p>
        </p:txBody>
      </p:sp>
      <p:cxnSp>
        <p:nvCxnSpPr>
          <p:cNvPr id="11" name="10 Conector recto"/>
          <p:cNvCxnSpPr>
            <a:cxnSpLocks/>
            <a:endCxn id="2" idx="0"/>
          </p:cNvCxnSpPr>
          <p:nvPr/>
        </p:nvCxnSpPr>
        <p:spPr>
          <a:xfrm flipV="1">
            <a:off x="231286" y="652527"/>
            <a:ext cx="6505516" cy="8402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1126790" y="1973779"/>
            <a:ext cx="764381" cy="764381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1126790" y="3177521"/>
            <a:ext cx="764381" cy="764381"/>
          </a:xfrm>
          <a:prstGeom prst="ellipse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72" y="2186693"/>
            <a:ext cx="21611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 terminados</a:t>
            </a: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59" y="1925788"/>
            <a:ext cx="43313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309" y="3161275"/>
            <a:ext cx="70724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30</a:t>
            </a:r>
          </a:p>
        </p:txBody>
      </p:sp>
      <p:sp>
        <p:nvSpPr>
          <p:cNvPr id="13" name="Elipse 23">
            <a:extLst>
              <a:ext uri="{FF2B5EF4-FFF2-40B4-BE49-F238E27FC236}">
                <a16:creationId xmlns:a16="http://schemas.microsoft.com/office/drawing/2014/main" id="{DC9CD379-520F-40B3-BE5E-B992B12524AC}"/>
              </a:ext>
            </a:extLst>
          </p:cNvPr>
          <p:cNvSpPr/>
          <p:nvPr/>
        </p:nvSpPr>
        <p:spPr bwMode="auto">
          <a:xfrm>
            <a:off x="1126790" y="4423756"/>
            <a:ext cx="764381" cy="76438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44FEC11B-2078-42E7-BFD4-135D1BAB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675" y="4381067"/>
            <a:ext cx="45878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71" y="3386588"/>
            <a:ext cx="25458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</a:t>
            </a:r>
            <a:r>
              <a:rPr lang="es-ES" altLang="es-CL" sz="1600" b="1" dirty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construcción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ED7B64-194E-4339-9918-3585E220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72" y="4487773"/>
            <a:ext cx="2207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6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Hospitales en licitación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2" y="2002617"/>
            <a:ext cx="609320" cy="609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7" y="3273607"/>
            <a:ext cx="763675" cy="5801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6" y="4381685"/>
            <a:ext cx="991561" cy="7532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4C967FF-53DF-4054-9EB9-DD6383DBCF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02"/>
          <a:stretch/>
        </p:blipFill>
        <p:spPr>
          <a:xfrm>
            <a:off x="4437061" y="652527"/>
            <a:ext cx="4599481" cy="60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6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31286" y="404683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PLAN NACIONAL DE INVERSIONES 2018-2022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: APS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0C3830-3311-4E0C-BC61-C73E33AD90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7</a:t>
            </a:fld>
            <a:endParaRPr lang="en-US" altLang="es-CL"/>
          </a:p>
        </p:txBody>
      </p:sp>
      <p:cxnSp>
        <p:nvCxnSpPr>
          <p:cNvPr id="11" name="10 Conector recto"/>
          <p:cNvCxnSpPr/>
          <p:nvPr/>
        </p:nvCxnSpPr>
        <p:spPr>
          <a:xfrm>
            <a:off x="382801" y="764154"/>
            <a:ext cx="55218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23">
            <a:extLst>
              <a:ext uri="{FF2B5EF4-FFF2-40B4-BE49-F238E27FC236}">
                <a16:creationId xmlns:a16="http://schemas.microsoft.com/office/drawing/2014/main" id="{346CEEA2-F987-4ECE-9037-DBEA8BBBA599}"/>
              </a:ext>
            </a:extLst>
          </p:cNvPr>
          <p:cNvSpPr/>
          <p:nvPr/>
        </p:nvSpPr>
        <p:spPr bwMode="auto">
          <a:xfrm>
            <a:off x="1101995" y="1859862"/>
            <a:ext cx="764381" cy="764381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9" name="Elipse 23">
            <a:extLst>
              <a:ext uri="{FF2B5EF4-FFF2-40B4-BE49-F238E27FC236}">
                <a16:creationId xmlns:a16="http://schemas.microsoft.com/office/drawing/2014/main" id="{8EFE6F85-C69F-4308-9933-E98321515718}"/>
              </a:ext>
            </a:extLst>
          </p:cNvPr>
          <p:cNvSpPr/>
          <p:nvPr/>
        </p:nvSpPr>
        <p:spPr bwMode="auto">
          <a:xfrm>
            <a:off x="1101995" y="3208384"/>
            <a:ext cx="764381" cy="764381"/>
          </a:xfrm>
          <a:prstGeom prst="ellipse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CFC820-08E6-4E36-BDF6-B9A95F23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376" y="2057388"/>
            <a:ext cx="176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terminados</a:t>
            </a:r>
          </a:p>
        </p:txBody>
      </p:sp>
      <p:sp>
        <p:nvSpPr>
          <p:cNvPr id="24" name="CuadroTexto 3">
            <a:extLst>
              <a:ext uri="{FF2B5EF4-FFF2-40B4-BE49-F238E27FC236}">
                <a16:creationId xmlns:a16="http://schemas.microsoft.com/office/drawing/2014/main" id="{BA7B3759-84F3-4669-A6FA-EC41E1DD0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80" y="1879853"/>
            <a:ext cx="88357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120</a:t>
            </a:r>
          </a:p>
        </p:txBody>
      </p:sp>
      <p:sp>
        <p:nvSpPr>
          <p:cNvPr id="25" name="CuadroTexto 3">
            <a:extLst>
              <a:ext uri="{FF2B5EF4-FFF2-40B4-BE49-F238E27FC236}">
                <a16:creationId xmlns:a16="http://schemas.microsoft.com/office/drawing/2014/main" id="{0A8943ED-DD22-4E5E-83A9-84EA53F6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514" y="3192138"/>
            <a:ext cx="74090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40</a:t>
            </a:r>
          </a:p>
        </p:txBody>
      </p:sp>
      <p:sp>
        <p:nvSpPr>
          <p:cNvPr id="28" name="Elipse 23">
            <a:extLst>
              <a:ext uri="{FF2B5EF4-FFF2-40B4-BE49-F238E27FC236}">
                <a16:creationId xmlns:a16="http://schemas.microsoft.com/office/drawing/2014/main" id="{DBDF56B6-D011-40E0-B214-E5DD64DAB0E5}"/>
              </a:ext>
            </a:extLst>
          </p:cNvPr>
          <p:cNvSpPr/>
          <p:nvPr/>
        </p:nvSpPr>
        <p:spPr bwMode="auto">
          <a:xfrm>
            <a:off x="1101995" y="4477479"/>
            <a:ext cx="764381" cy="76438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9" name="CuadroTexto 3">
            <a:extLst>
              <a:ext uri="{FF2B5EF4-FFF2-40B4-BE49-F238E27FC236}">
                <a16:creationId xmlns:a16="http://schemas.microsoft.com/office/drawing/2014/main" id="{4A424C24-33F9-4525-849F-F808B5DD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235" y="4452444"/>
            <a:ext cx="74090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405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40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36651DF-F12D-4807-8197-1F77F25C0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376" y="3417452"/>
            <a:ext cx="2191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en construcción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F525744-0E21-40DC-9BF4-EE258E8B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378" y="4689616"/>
            <a:ext cx="2065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18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en diseño, licitación o estudio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9A9EC41-2E17-415D-A891-D5E96852E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" y="3304470"/>
            <a:ext cx="763675" cy="58016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7E5CC46-920D-4D66-8588-F47A3B7DE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" y="4435408"/>
            <a:ext cx="991561" cy="75329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1942E42-64DA-4831-9BCC-179ECA1D2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8" y="2020663"/>
            <a:ext cx="715032" cy="5434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B820D7-6294-4E4B-8D70-C27D4804E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533" y="1714163"/>
            <a:ext cx="5051998" cy="34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31286" y="404683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PLAN NACIONAL APS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Situación a Junio 2019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8ED6CFA-040C-4B64-93B4-F9A2E8900A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8</a:t>
            </a:fld>
            <a:endParaRPr lang="en-US" altLang="es-CL"/>
          </a:p>
        </p:txBody>
      </p:sp>
      <p:sp>
        <p:nvSpPr>
          <p:cNvPr id="20" name="Elipse 23">
            <a:extLst>
              <a:ext uri="{FF2B5EF4-FFF2-40B4-BE49-F238E27FC236}">
                <a16:creationId xmlns:a16="http://schemas.microsoft.com/office/drawing/2014/main" id="{D055634A-4864-41A1-80E2-6DEE35092077}"/>
              </a:ext>
            </a:extLst>
          </p:cNvPr>
          <p:cNvSpPr/>
          <p:nvPr/>
        </p:nvSpPr>
        <p:spPr bwMode="auto">
          <a:xfrm>
            <a:off x="491263" y="2259331"/>
            <a:ext cx="1167935" cy="99654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6354D7-0AAE-4E6C-8661-ED59AC61F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66" y="3514855"/>
            <a:ext cx="18927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/>
            <a:r>
              <a:rPr lang="es-ES" altLang="es-CL" sz="27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terminados</a:t>
            </a:r>
          </a:p>
        </p:txBody>
      </p:sp>
      <p:sp>
        <p:nvSpPr>
          <p:cNvPr id="28" name="CuadroTexto 3">
            <a:extLst>
              <a:ext uri="{FF2B5EF4-FFF2-40B4-BE49-F238E27FC236}">
                <a16:creationId xmlns:a16="http://schemas.microsoft.com/office/drawing/2014/main" id="{91E99127-92CA-4C15-8346-7D6E202CA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55" y="2439417"/>
            <a:ext cx="11679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33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047C53C-FFD2-4D4E-89B8-0DA0EB120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r="2678" b="22108"/>
          <a:stretch/>
        </p:blipFill>
        <p:spPr>
          <a:xfrm>
            <a:off x="2502080" y="725700"/>
            <a:ext cx="6196958" cy="6033879"/>
          </a:xfrm>
          <a:prstGeom prst="rect">
            <a:avLst/>
          </a:prstGeom>
        </p:spPr>
      </p:pic>
      <p:cxnSp>
        <p:nvCxnSpPr>
          <p:cNvPr id="11" name="10 Conector recto"/>
          <p:cNvCxnSpPr>
            <a:cxnSpLocks/>
          </p:cNvCxnSpPr>
          <p:nvPr/>
        </p:nvCxnSpPr>
        <p:spPr>
          <a:xfrm>
            <a:off x="231286" y="817140"/>
            <a:ext cx="5512289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6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3E532C-E8CB-4DD4-9159-A420FD9CD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1" b="4580"/>
          <a:stretch/>
        </p:blipFill>
        <p:spPr>
          <a:xfrm>
            <a:off x="3724275" y="544727"/>
            <a:ext cx="5399331" cy="6176752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31286" y="261808"/>
            <a:ext cx="8615534" cy="389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››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PLAN NACIONAL APS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s-CL" sz="2000" b="0" dirty="0">
                <a:solidFill>
                  <a:schemeClr val="accent1">
                    <a:lumMod val="75000"/>
                  </a:schemeClr>
                </a:solidFill>
              </a:rPr>
              <a:t>Situación a Junio 2019</a:t>
            </a:r>
            <a:endParaRPr lang="es-CL" sz="2000" b="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8ED6CFA-040C-4B64-93B4-F9A2E8900A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B0F573-33CA-4682-8F2A-363C6838D33C}" type="slidenum">
              <a:rPr lang="en-US" altLang="es-CL" smtClean="0"/>
              <a:pPr>
                <a:defRPr/>
              </a:pPr>
              <a:t>9</a:t>
            </a:fld>
            <a:endParaRPr lang="en-US" altLang="es-CL"/>
          </a:p>
        </p:txBody>
      </p:sp>
      <p:cxnSp>
        <p:nvCxnSpPr>
          <p:cNvPr id="11" name="10 Conector recto"/>
          <p:cNvCxnSpPr>
            <a:cxnSpLocks/>
          </p:cNvCxnSpPr>
          <p:nvPr/>
        </p:nvCxnSpPr>
        <p:spPr>
          <a:xfrm>
            <a:off x="231286" y="598064"/>
            <a:ext cx="434071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4EA3954F-B680-441B-B5AC-F5E1B3D44507}"/>
              </a:ext>
            </a:extLst>
          </p:cNvPr>
          <p:cNvSpPr/>
          <p:nvPr/>
        </p:nvSpPr>
        <p:spPr bwMode="auto">
          <a:xfrm>
            <a:off x="401087" y="1831915"/>
            <a:ext cx="1191493" cy="1151315"/>
          </a:xfrm>
          <a:prstGeom prst="ellipse">
            <a:avLst/>
          </a:prstGeom>
          <a:solidFill>
            <a:srgbClr val="3AA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9" name="CuadroTexto 3">
            <a:extLst>
              <a:ext uri="{FF2B5EF4-FFF2-40B4-BE49-F238E27FC236}">
                <a16:creationId xmlns:a16="http://schemas.microsoft.com/office/drawing/2014/main" id="{2D2A0007-37C7-41B6-A3DD-70098DDE5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92" y="2065384"/>
            <a:ext cx="7158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33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62</a:t>
            </a:r>
          </a:p>
        </p:txBody>
      </p:sp>
      <p:sp>
        <p:nvSpPr>
          <p:cNvPr id="30" name="Elipse 23">
            <a:extLst>
              <a:ext uri="{FF2B5EF4-FFF2-40B4-BE49-F238E27FC236}">
                <a16:creationId xmlns:a16="http://schemas.microsoft.com/office/drawing/2014/main" id="{A3BA5065-0793-433E-B193-40FA411F7550}"/>
              </a:ext>
            </a:extLst>
          </p:cNvPr>
          <p:cNvSpPr/>
          <p:nvPr/>
        </p:nvSpPr>
        <p:spPr bwMode="auto">
          <a:xfrm>
            <a:off x="401087" y="4497602"/>
            <a:ext cx="1043340" cy="10039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1" name="CuadroTexto 3">
            <a:extLst>
              <a:ext uri="{FF2B5EF4-FFF2-40B4-BE49-F238E27FC236}">
                <a16:creationId xmlns:a16="http://schemas.microsoft.com/office/drawing/2014/main" id="{E6C42A2C-5969-4BF7-8421-59170E10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31" y="4678079"/>
            <a:ext cx="68404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33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7A28494-330E-4C71-AD4B-0DFC5CD31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574" y="2050495"/>
            <a:ext cx="21146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en construcción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D7D5643-B34E-4E95-91C6-81F67997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493" y="4497603"/>
            <a:ext cx="32954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es-ES" altLang="es-CL" sz="27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APS </a:t>
            </a:r>
          </a:p>
          <a:p>
            <a:r>
              <a:rPr lang="es-ES" altLang="es-CL" sz="2700" b="1" dirty="0">
                <a:solidFill>
                  <a:schemeClr val="bg2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en licitación</a:t>
            </a:r>
          </a:p>
        </p:txBody>
      </p:sp>
    </p:spTree>
    <p:extLst>
      <p:ext uri="{BB962C8B-B14F-4D97-AF65-F5344CB8AC3E}">
        <p14:creationId xmlns:p14="http://schemas.microsoft.com/office/powerpoint/2010/main" val="1310414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11378</TotalTime>
  <Words>1234</Words>
  <Application>Microsoft Office PowerPoint</Application>
  <PresentationFormat>Carta (216 x 279 mm)</PresentationFormat>
  <Paragraphs>618</Paragraphs>
  <Slides>51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Candara</vt:lpstr>
      <vt:lpstr>gobCL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Alfredo Antonio Del Rio Rodriguez</dc:creator>
  <cp:lastModifiedBy>Isabel Quintana del Olmo</cp:lastModifiedBy>
  <cp:revision>578</cp:revision>
  <cp:lastPrinted>2019-07-01T13:40:47Z</cp:lastPrinted>
  <dcterms:created xsi:type="dcterms:W3CDTF">2018-04-18T19:19:01Z</dcterms:created>
  <dcterms:modified xsi:type="dcterms:W3CDTF">2019-07-01T14:18:23Z</dcterms:modified>
</cp:coreProperties>
</file>