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2.xml" ContentType="application/vnd.openxmlformats-officedocument.presentationml.notesSlide+xml"/>
  <Override PartName="/ppt/tags/tag29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3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4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5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6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7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8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1" r:id="rId2"/>
    <p:sldId id="284" r:id="rId3"/>
    <p:sldId id="286" r:id="rId4"/>
    <p:sldId id="287" r:id="rId5"/>
    <p:sldId id="288" r:id="rId6"/>
    <p:sldId id="296" r:id="rId7"/>
    <p:sldId id="298" r:id="rId8"/>
    <p:sldId id="300" r:id="rId9"/>
    <p:sldId id="301" r:id="rId10"/>
    <p:sldId id="302" r:id="rId11"/>
    <p:sldId id="303" r:id="rId12"/>
    <p:sldId id="260" r:id="rId13"/>
  </p:sldIdLst>
  <p:sldSz cx="12192000" cy="6858000"/>
  <p:notesSz cx="7010400" cy="9296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C7E7"/>
    <a:srgbClr val="4472C4"/>
    <a:srgbClr val="22B573"/>
    <a:srgbClr val="525252"/>
    <a:srgbClr val="0063AE"/>
    <a:srgbClr val="AFCA11"/>
    <a:srgbClr val="1C9CD9"/>
    <a:srgbClr val="F51C41"/>
    <a:srgbClr val="ED6160"/>
    <a:srgbClr val="072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00" autoAdjust="0"/>
    <p:restoredTop sz="94704"/>
  </p:normalViewPr>
  <p:slideViewPr>
    <p:cSldViewPr snapToGrid="0" snapToObjects="1" showGuides="1">
      <p:cViewPr varScale="1">
        <p:scale>
          <a:sx n="89" d="100"/>
          <a:sy n="89" d="100"/>
        </p:scale>
        <p:origin x="26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10892081523551E-2"/>
          <c:y val="5.5913978494623658E-2"/>
          <c:w val="0.86234547276979623"/>
          <c:h val="0.72150537634408607"/>
        </c:manualLayout>
      </c:layout>
      <c:scatterChart>
        <c:scatterStyle val="lineMarker"/>
        <c:varyColors val="0"/>
        <c:ser>
          <c:idx val="0"/>
          <c:order val="0"/>
          <c:spPr>
            <a:ln w="19050" algn="ctr">
              <a:solidFill>
                <a:srgbClr val="364D6E"/>
              </a:solidFill>
              <a:prstDash val="solid"/>
            </a:ln>
          </c:spPr>
          <c:marker>
            <c:symbol val="none"/>
          </c:marker>
          <c:dLbls>
            <c:dLbl>
              <c:idx val="8"/>
              <c:layout>
                <c:manualLayout>
                  <c:x val="0"/>
                  <c:y val="-9.6774193548387094E-2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Candara"/>
                      <a:ea typeface="+mn-ea"/>
                      <a:cs typeface="+mn-cs"/>
                      <a:sym typeface="Candara"/>
                    </a:defRPr>
                  </a:pPr>
                  <a:endParaRPr lang="es-C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AA2-4602-BE44-FA2B40347F86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Sheet1!$A$1:$I$1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xVal>
          <c:yVal>
            <c:numRef>
              <c:f>Sheet1!$A$2:$I$2</c:f>
              <c:numCache>
                <c:formatCode>General</c:formatCode>
                <c:ptCount val="9"/>
                <c:pt idx="0">
                  <c:v>4543228</c:v>
                </c:pt>
                <c:pt idx="1">
                  <c:v>3896333</c:v>
                </c:pt>
                <c:pt idx="2">
                  <c:v>3232924</c:v>
                </c:pt>
                <c:pt idx="3">
                  <c:v>3195978</c:v>
                </c:pt>
                <c:pt idx="4">
                  <c:v>3296448</c:v>
                </c:pt>
                <c:pt idx="5">
                  <c:v>3271437</c:v>
                </c:pt>
                <c:pt idx="6">
                  <c:v>3253015</c:v>
                </c:pt>
                <c:pt idx="7">
                  <c:v>3305849</c:v>
                </c:pt>
                <c:pt idx="8">
                  <c:v>3398935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AA2-4602-BE44-FA2B40347F86}"/>
            </c:ext>
          </c:extLst>
        </c:ser>
        <c:ser>
          <c:idx val="1"/>
          <c:order val="1"/>
          <c:spPr>
            <a:ln w="19050" algn="ctr">
              <a:solidFill>
                <a:srgbClr val="C30C3E"/>
              </a:solidFill>
              <a:prstDash val="solid"/>
            </a:ln>
          </c:spPr>
          <c:marker>
            <c:symbol val="none"/>
          </c:marker>
          <c:xVal>
            <c:numRef>
              <c:f>Sheet1!$A$1:$I$1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xVal>
          <c:yVal>
            <c:numRef>
              <c:f>Sheet1!$A$3:$I$3</c:f>
              <c:numCache>
                <c:formatCode>General</c:formatCode>
                <c:ptCount val="9"/>
                <c:pt idx="0">
                  <c:v>6124052.9575551786</c:v>
                </c:pt>
                <c:pt idx="1">
                  <c:v>7242194.9575551786</c:v>
                </c:pt>
                <c:pt idx="2">
                  <c:v>8079932.9575551786</c:v>
                </c:pt>
                <c:pt idx="3">
                  <c:v>8190984.9575551786</c:v>
                </c:pt>
                <c:pt idx="4">
                  <c:v>8107591.9575551786</c:v>
                </c:pt>
                <c:pt idx="5">
                  <c:v>7920510.9575551786</c:v>
                </c:pt>
                <c:pt idx="6">
                  <c:v>8281398.9575551786</c:v>
                </c:pt>
                <c:pt idx="7">
                  <c:v>8556400.9575551786</c:v>
                </c:pt>
                <c:pt idx="8">
                  <c:v>8781672.9575551786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AA2-4602-BE44-FA2B40347F86}"/>
            </c:ext>
          </c:extLst>
        </c:ser>
        <c:ser>
          <c:idx val="2"/>
          <c:order val="2"/>
          <c:spPr>
            <a:ln w="19050" algn="ctr">
              <a:solidFill>
                <a:schemeClr val="accent3"/>
              </a:solidFill>
              <a:prstDash val="solid"/>
            </a:ln>
          </c:spPr>
          <c:marker>
            <c:symbol val="none"/>
          </c:marker>
          <c:xVal>
            <c:numRef>
              <c:f>Sheet1!$A$1:$I$1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xVal>
          <c:yVal>
            <c:numRef>
              <c:f>Sheet1!$A$4:$I$4</c:f>
              <c:numCache>
                <c:formatCode>General</c:formatCode>
                <c:ptCount val="9"/>
                <c:pt idx="0">
                  <c:v>10667280.957555179</c:v>
                </c:pt>
                <c:pt idx="1">
                  <c:v>11138527.957555179</c:v>
                </c:pt>
                <c:pt idx="2">
                  <c:v>11312856.957555179</c:v>
                </c:pt>
                <c:pt idx="3">
                  <c:v>11386962.957555179</c:v>
                </c:pt>
                <c:pt idx="4">
                  <c:v>11404039.957555179</c:v>
                </c:pt>
                <c:pt idx="5">
                  <c:v>11191947.957555179</c:v>
                </c:pt>
                <c:pt idx="6">
                  <c:v>11534413.957555179</c:v>
                </c:pt>
                <c:pt idx="7">
                  <c:v>11862249.957555179</c:v>
                </c:pt>
                <c:pt idx="8">
                  <c:v>12180607.957555179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AA2-4602-BE44-FA2B40347F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967344"/>
        <c:axId val="157967904"/>
      </c:scatterChart>
      <c:valAx>
        <c:axId val="157967344"/>
        <c:scaling>
          <c:orientation val="minMax"/>
          <c:max val="2018"/>
          <c:min val="2010"/>
        </c:scaling>
        <c:delete val="0"/>
        <c:axPos val="b"/>
        <c:majorGridlines>
          <c:spPr>
            <a:ln>
              <a:noFill/>
            </a:ln>
          </c:spPr>
        </c:majorGridlines>
        <c:numFmt formatCode="0;&quot;-&quot;0" sourceLinked="0"/>
        <c:majorTickMark val="out"/>
        <c:minorTickMark val="none"/>
        <c:tickLblPos val="nextTo"/>
        <c:spPr>
          <a:ln w="9525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1200">
                <a:solidFill>
                  <a:schemeClr val="tx1"/>
                </a:solidFill>
                <a:latin typeface="Candara"/>
                <a:ea typeface="+mn-ea"/>
                <a:cs typeface="+mn-cs"/>
                <a:sym typeface="Candara"/>
              </a:defRPr>
            </a:pPr>
            <a:endParaRPr lang="es-CL"/>
          </a:p>
        </c:txPr>
        <c:crossAx val="157967904"/>
        <c:crosses val="min"/>
        <c:crossBetween val="midCat"/>
        <c:majorUnit val="1"/>
      </c:valAx>
      <c:valAx>
        <c:axId val="157967904"/>
        <c:scaling>
          <c:orientation val="minMax"/>
          <c:max val="12935774.957555179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57967344"/>
        <c:crosses val="min"/>
        <c:crossBetween val="midCat"/>
        <c:majorUnit val="5000000"/>
      </c:valAx>
    </c:plotArea>
    <c:plotVisOnly val="0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1770468859342194"/>
          <c:y val="0.14285714285714288"/>
          <c:w val="0.36389083275017492"/>
          <c:h val="0.7142857142857143"/>
        </c:manualLayout>
      </c:layout>
      <c:pieChart>
        <c:varyColors val="0"/>
        <c:ser>
          <c:idx val="0"/>
          <c:order val="0"/>
          <c:dPt>
            <c:idx val="0"/>
            <c:bubble3D val="0"/>
            <c:explosion val="10"/>
            <c:spPr>
              <a:solidFill>
                <a:srgbClr val="364D6E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8CC-4765-822E-CE5A2ECD04C1}"/>
              </c:ext>
            </c:extLst>
          </c:dPt>
          <c:dPt>
            <c:idx val="1"/>
            <c:bubble3D val="0"/>
            <c:spPr>
              <a:solidFill>
                <a:srgbClr val="C30C3E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8CC-4765-822E-CE5A2ECD04C1}"/>
              </c:ext>
            </c:extLst>
          </c:dPt>
          <c:dLbls>
            <c:dLbl>
              <c:idx val="0"/>
              <c:layout>
                <c:manualLayout>
                  <c:x val="2.0293911826452064E-2"/>
                  <c:y val="-5.4945054945054949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Candara"/>
                      <a:ea typeface="+mn-ea"/>
                      <a:cs typeface="+mn-cs"/>
                      <a:sym typeface="Candara"/>
                    </a:defRPr>
                  </a:pPr>
                  <a:endParaRPr lang="es-C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8CC-4765-822E-CE5A2ECD04C1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layout>
                <c:manualLayout>
                  <c:x val="-2.8691392582225334E-2"/>
                  <c:y val="-2.7472527472527475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Candara"/>
                      <a:ea typeface="+mn-ea"/>
                      <a:cs typeface="+mn-cs"/>
                      <a:sym typeface="Candara"/>
                    </a:defRPr>
                  </a:pPr>
                  <a:endParaRPr lang="es-C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8CC-4765-822E-CE5A2ECD04C1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Sheet1!$A$1:$A$2</c:f>
              <c:numCache>
                <c:formatCode>General</c:formatCode>
                <c:ptCount val="2"/>
                <c:pt idx="0">
                  <c:v>35.684922113691812</c:v>
                </c:pt>
                <c:pt idx="1">
                  <c:v>64.315077886308188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8CC-4765-822E-CE5A2ECD04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6"/>
      </c:pieChart>
    </c:plotArea>
    <c:plotVisOnly val="0"/>
    <c:dispBlanksAs val="gap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1511710432931156"/>
          <c:y val="0.14285714285714288"/>
          <c:w val="0.36905606813342795"/>
          <c:h val="0.7142857142857143"/>
        </c:manualLayout>
      </c:layout>
      <c:pieChart>
        <c:varyColors val="0"/>
        <c:ser>
          <c:idx val="0"/>
          <c:order val="0"/>
          <c:dPt>
            <c:idx val="0"/>
            <c:bubble3D val="0"/>
            <c:explosion val="10"/>
            <c:spPr>
              <a:solidFill>
                <a:srgbClr val="364D6E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C2F-4AC9-8B4E-A8FC4492575E}"/>
              </c:ext>
            </c:extLst>
          </c:dPt>
          <c:dPt>
            <c:idx val="1"/>
            <c:bubble3D val="0"/>
            <c:spPr>
              <a:solidFill>
                <a:srgbClr val="C30C3E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C2F-4AC9-8B4E-A8FC4492575E}"/>
              </c:ext>
            </c:extLst>
          </c:dPt>
          <c:dLbls>
            <c:dLbl>
              <c:idx val="0"/>
              <c:layout>
                <c:manualLayout>
                  <c:x val="-2.2001419446415899E-2"/>
                  <c:y val="-2.7472527472527475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Candara"/>
                      <a:ea typeface="+mn-ea"/>
                      <a:cs typeface="+mn-cs"/>
                      <a:sym typeface="Candara"/>
                    </a:defRPr>
                  </a:pPr>
                  <a:endParaRPr lang="es-C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C2F-4AC9-8B4E-A8FC4492575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layout>
                <c:manualLayout>
                  <c:x val="3.1227821149751596E-2"/>
                  <c:y val="-4.120879120879121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Candara"/>
                      <a:ea typeface="+mn-ea"/>
                      <a:cs typeface="+mn-cs"/>
                      <a:sym typeface="Candara"/>
                    </a:defRPr>
                  </a:pPr>
                  <a:endParaRPr lang="es-C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C2F-4AC9-8B4E-A8FC4492575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Sheet1!$A$1:$A$2</c:f>
              <c:numCache>
                <c:formatCode>General</c:formatCode>
                <c:ptCount val="2"/>
                <c:pt idx="0">
                  <c:v>24</c:v>
                </c:pt>
                <c:pt idx="1">
                  <c:v>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C2F-4AC9-8B4E-A8FC44925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27"/>
      </c:pieChart>
    </c:plotArea>
    <c:plotVisOnly val="0"/>
    <c:dispBlanksAs val="gap"/>
    <c:showDLblsOverMax val="1"/>
  </c:chart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78142E-BFFD-480D-B427-2C25A73E2A13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BC11725C-B33A-4B01-BC85-40056D896D1B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ES" sz="1600" b="1" dirty="0">
              <a:latin typeface="Candara" panose="020E0502030303020204" pitchFamily="34" charset="0"/>
              <a:cs typeface="Arial" pitchFamily="34" charset="0"/>
            </a:rPr>
            <a:t>Protección Financiera</a:t>
          </a:r>
          <a:endParaRPr lang="es-CL" sz="1600" dirty="0"/>
        </a:p>
      </dgm:t>
    </dgm:pt>
    <dgm:pt modelId="{7CA5DFF5-9FB5-42D6-AD73-5CD14FA3EF42}" type="parTrans" cxnId="{2E6C71C3-CA19-4347-8509-0B63D16AA8B5}">
      <dgm:prSet/>
      <dgm:spPr/>
      <dgm:t>
        <a:bodyPr/>
        <a:lstStyle/>
        <a:p>
          <a:endParaRPr lang="es-CL" sz="2400"/>
        </a:p>
      </dgm:t>
    </dgm:pt>
    <dgm:pt modelId="{C8733731-DF45-477A-A618-EAF778630357}" type="sibTrans" cxnId="{2E6C71C3-CA19-4347-8509-0B63D16AA8B5}">
      <dgm:prSet/>
      <dgm:spPr/>
      <dgm:t>
        <a:bodyPr/>
        <a:lstStyle/>
        <a:p>
          <a:endParaRPr lang="es-CL" sz="2400"/>
        </a:p>
      </dgm:t>
    </dgm:pt>
    <dgm:pt modelId="{2121F459-C42C-4AC5-9A29-E906F03C8E2D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ES" sz="1600" b="1" dirty="0">
              <a:latin typeface="Candara" panose="020E0502030303020204" pitchFamily="34" charset="0"/>
              <a:cs typeface="Arial" pitchFamily="34" charset="0"/>
            </a:rPr>
            <a:t>Oportunidad</a:t>
          </a:r>
          <a:endParaRPr lang="es-CL" sz="1600" dirty="0"/>
        </a:p>
      </dgm:t>
    </dgm:pt>
    <dgm:pt modelId="{A2BE3D1B-A133-4871-AF76-C6425CABECEA}" type="parTrans" cxnId="{727AF102-A8B3-4611-BD07-2B834DF7A3EC}">
      <dgm:prSet/>
      <dgm:spPr/>
      <dgm:t>
        <a:bodyPr/>
        <a:lstStyle/>
        <a:p>
          <a:endParaRPr lang="es-CL" sz="2400"/>
        </a:p>
      </dgm:t>
    </dgm:pt>
    <dgm:pt modelId="{9778BFF3-5986-4351-8DC2-D8889A2A6298}" type="sibTrans" cxnId="{727AF102-A8B3-4611-BD07-2B834DF7A3EC}">
      <dgm:prSet/>
      <dgm:spPr/>
      <dgm:t>
        <a:bodyPr/>
        <a:lstStyle/>
        <a:p>
          <a:endParaRPr lang="es-CL" sz="2400"/>
        </a:p>
      </dgm:t>
    </dgm:pt>
    <dgm:pt modelId="{BA4B6B62-7E09-4349-8E57-3CF73BDBA3CF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ES" sz="1600" b="1" dirty="0">
              <a:latin typeface="Candara" panose="020E0502030303020204" pitchFamily="34" charset="0"/>
              <a:cs typeface="Arial" pitchFamily="34" charset="0"/>
            </a:rPr>
            <a:t>Servicio</a:t>
          </a:r>
          <a:endParaRPr lang="es-CL" sz="1600" dirty="0"/>
        </a:p>
      </dgm:t>
    </dgm:pt>
    <dgm:pt modelId="{F418A519-3625-4E06-8712-765F0304A384}" type="parTrans" cxnId="{2329F929-3F47-4045-856E-55DF8B97B431}">
      <dgm:prSet/>
      <dgm:spPr/>
      <dgm:t>
        <a:bodyPr/>
        <a:lstStyle/>
        <a:p>
          <a:endParaRPr lang="es-CL" sz="2400"/>
        </a:p>
      </dgm:t>
    </dgm:pt>
    <dgm:pt modelId="{94B6EB82-DE99-4E03-AFDB-3ACC3C8A5C33}" type="sibTrans" cxnId="{2329F929-3F47-4045-856E-55DF8B97B431}">
      <dgm:prSet/>
      <dgm:spPr/>
      <dgm:t>
        <a:bodyPr/>
        <a:lstStyle/>
        <a:p>
          <a:endParaRPr lang="es-CL" sz="2400"/>
        </a:p>
      </dgm:t>
    </dgm:pt>
    <dgm:pt modelId="{55E88A32-BCC5-4E39-8F58-9D6F29F43C40}">
      <dgm:prSet custT="1"/>
      <dgm:spPr>
        <a:solidFill>
          <a:srgbClr val="002060"/>
        </a:solidFill>
      </dgm:spPr>
      <dgm:t>
        <a:bodyPr/>
        <a:lstStyle/>
        <a:p>
          <a:r>
            <a:rPr lang="es-ES" sz="1100" dirty="0">
              <a:latin typeface="Candara" panose="020E0502030303020204" pitchFamily="34" charset="0"/>
              <a:cs typeface="Arial" pitchFamily="34" charset="0"/>
            </a:rPr>
            <a:t>Seguro Salud Clase Media</a:t>
          </a:r>
        </a:p>
      </dgm:t>
    </dgm:pt>
    <dgm:pt modelId="{33DB5B7C-A508-424F-86FC-45FAD3D82BD1}" type="parTrans" cxnId="{2C009D4D-DA83-4A41-BD12-C6CAB795A46C}">
      <dgm:prSet/>
      <dgm:spPr/>
      <dgm:t>
        <a:bodyPr/>
        <a:lstStyle/>
        <a:p>
          <a:endParaRPr lang="es-CL" sz="2400"/>
        </a:p>
      </dgm:t>
    </dgm:pt>
    <dgm:pt modelId="{1F31C609-89D9-4A9C-910A-DFEB754F769C}" type="sibTrans" cxnId="{2C009D4D-DA83-4A41-BD12-C6CAB795A46C}">
      <dgm:prSet/>
      <dgm:spPr/>
      <dgm:t>
        <a:bodyPr/>
        <a:lstStyle/>
        <a:p>
          <a:endParaRPr lang="es-CL" sz="2400"/>
        </a:p>
      </dgm:t>
    </dgm:pt>
    <dgm:pt modelId="{EA90E02B-4265-4988-AF84-0DBB950E3B3F}">
      <dgm:prSet custT="1"/>
      <dgm:spPr>
        <a:solidFill>
          <a:srgbClr val="002060"/>
        </a:solidFill>
      </dgm:spPr>
      <dgm:t>
        <a:bodyPr/>
        <a:lstStyle/>
        <a:p>
          <a:r>
            <a:rPr lang="es-ES" sz="1100" dirty="0">
              <a:latin typeface="Candara" panose="020E0502030303020204" pitchFamily="34" charset="0"/>
              <a:cs typeface="Arial" pitchFamily="34" charset="0"/>
            </a:rPr>
            <a:t>Calidad recíproca de cónyuges/convivientes</a:t>
          </a:r>
        </a:p>
      </dgm:t>
    </dgm:pt>
    <dgm:pt modelId="{6C6BDA4B-CC6F-4F05-867A-D0F4FCCC6AF7}" type="parTrans" cxnId="{1A8DE848-1210-4BFD-A04C-27FB7132669E}">
      <dgm:prSet/>
      <dgm:spPr/>
      <dgm:t>
        <a:bodyPr/>
        <a:lstStyle/>
        <a:p>
          <a:endParaRPr lang="es-CL" sz="2400"/>
        </a:p>
      </dgm:t>
    </dgm:pt>
    <dgm:pt modelId="{BAB317CA-8670-46BC-8894-C4111A00EB0A}" type="sibTrans" cxnId="{1A8DE848-1210-4BFD-A04C-27FB7132669E}">
      <dgm:prSet/>
      <dgm:spPr/>
      <dgm:t>
        <a:bodyPr/>
        <a:lstStyle/>
        <a:p>
          <a:endParaRPr lang="es-CL" sz="2400"/>
        </a:p>
      </dgm:t>
    </dgm:pt>
    <dgm:pt modelId="{E58BA148-E28E-4FC0-9A0F-AD2E26218210}">
      <dgm:prSet phldrT="[Texto]" custT="1"/>
      <dgm:spPr>
        <a:solidFill>
          <a:srgbClr val="002060"/>
        </a:solidFill>
      </dgm:spPr>
      <dgm:t>
        <a:bodyPr/>
        <a:lstStyle/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>
              <a:latin typeface="Candara" panose="020E0502030303020204" pitchFamily="34" charset="0"/>
              <a:cs typeface="Arial" pitchFamily="34" charset="0"/>
            </a:rPr>
            <a:t>Acceso</a:t>
          </a:r>
          <a:endParaRPr lang="es-CL" sz="1600" dirty="0"/>
        </a:p>
      </dgm:t>
    </dgm:pt>
    <dgm:pt modelId="{C8C0C302-7988-4642-BD61-C18C9B01DA16}" type="parTrans" cxnId="{FE4E4EDF-AEDC-4B42-8E30-B9F40C7777D3}">
      <dgm:prSet/>
      <dgm:spPr/>
      <dgm:t>
        <a:bodyPr/>
        <a:lstStyle/>
        <a:p>
          <a:endParaRPr lang="es-CL" sz="2400"/>
        </a:p>
      </dgm:t>
    </dgm:pt>
    <dgm:pt modelId="{01CE9780-CE06-4652-B6AF-7C48C7DE1DA1}" type="sibTrans" cxnId="{FE4E4EDF-AEDC-4B42-8E30-B9F40C7777D3}">
      <dgm:prSet/>
      <dgm:spPr/>
      <dgm:t>
        <a:bodyPr/>
        <a:lstStyle/>
        <a:p>
          <a:endParaRPr lang="es-CL" sz="2400"/>
        </a:p>
      </dgm:t>
    </dgm:pt>
    <dgm:pt modelId="{83C22BA3-19E2-4B13-AC75-291523564412}">
      <dgm:prSet custT="1"/>
      <dgm:spPr>
        <a:solidFill>
          <a:srgbClr val="002060"/>
        </a:solidFill>
      </dgm:spPr>
      <dgm:t>
        <a:bodyPr/>
        <a:lstStyle/>
        <a:p>
          <a:pPr marL="57150" indent="0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sz="1050" dirty="0">
              <a:latin typeface="Candara" panose="020E0502030303020204" pitchFamily="34" charset="0"/>
              <a:cs typeface="Arial" pitchFamily="34" charset="0"/>
            </a:rPr>
            <a:t>Nuevos </a:t>
          </a:r>
          <a:r>
            <a:rPr lang="es-ES" sz="1050" dirty="0" smtClean="0">
              <a:latin typeface="Candara" panose="020E0502030303020204" pitchFamily="34" charset="0"/>
              <a:cs typeface="Arial" pitchFamily="34" charset="0"/>
            </a:rPr>
            <a:t>fórmula de financiamiento al </a:t>
          </a:r>
          <a:r>
            <a:rPr lang="es-ES" sz="1050" dirty="0">
              <a:latin typeface="Candara" panose="020E0502030303020204" pitchFamily="34" charset="0"/>
              <a:cs typeface="Arial" pitchFamily="34" charset="0"/>
            </a:rPr>
            <a:t>SNSS</a:t>
          </a:r>
        </a:p>
      </dgm:t>
    </dgm:pt>
    <dgm:pt modelId="{97FB8184-0579-48EC-9A0E-F311D084A9B7}" type="parTrans" cxnId="{0CE782A7-C159-4244-9D85-F0F0104727DF}">
      <dgm:prSet/>
      <dgm:spPr/>
      <dgm:t>
        <a:bodyPr/>
        <a:lstStyle/>
        <a:p>
          <a:endParaRPr lang="es-CL" sz="2400"/>
        </a:p>
      </dgm:t>
    </dgm:pt>
    <dgm:pt modelId="{25810C88-EFAC-4774-A3AC-00A78D884C2F}" type="sibTrans" cxnId="{0CE782A7-C159-4244-9D85-F0F0104727DF}">
      <dgm:prSet/>
      <dgm:spPr/>
      <dgm:t>
        <a:bodyPr/>
        <a:lstStyle/>
        <a:p>
          <a:endParaRPr lang="es-CL" sz="2400"/>
        </a:p>
      </dgm:t>
    </dgm:pt>
    <dgm:pt modelId="{1216DDC2-33D6-4B03-AA75-03B5B0A58F8A}">
      <dgm:prSet custT="1"/>
      <dgm:spPr>
        <a:solidFill>
          <a:srgbClr val="00206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s-ES" sz="1050" dirty="0">
              <a:latin typeface="Candara" panose="020E0502030303020204" pitchFamily="34" charset="0"/>
              <a:cs typeface="Arial" pitchFamily="34" charset="0"/>
            </a:rPr>
            <a:t>Flexibilidad de topes en MLE</a:t>
          </a:r>
        </a:p>
      </dgm:t>
    </dgm:pt>
    <dgm:pt modelId="{3BC6BDA5-A326-4879-82FA-D12B610607E1}" type="parTrans" cxnId="{A7DD8A28-B430-4979-AD4B-E33DB73A65E3}">
      <dgm:prSet/>
      <dgm:spPr/>
      <dgm:t>
        <a:bodyPr/>
        <a:lstStyle/>
        <a:p>
          <a:endParaRPr lang="es-CL" sz="2400"/>
        </a:p>
      </dgm:t>
    </dgm:pt>
    <dgm:pt modelId="{358624AB-1194-4872-8C23-368524CB54B9}" type="sibTrans" cxnId="{A7DD8A28-B430-4979-AD4B-E33DB73A65E3}">
      <dgm:prSet/>
      <dgm:spPr/>
      <dgm:t>
        <a:bodyPr/>
        <a:lstStyle/>
        <a:p>
          <a:endParaRPr lang="es-CL" sz="2400"/>
        </a:p>
      </dgm:t>
    </dgm:pt>
    <dgm:pt modelId="{E02E8576-D380-4032-AEFE-5E12E7A5C755}">
      <dgm:prSet custT="1"/>
      <dgm:spPr>
        <a:solidFill>
          <a:srgbClr val="002060"/>
        </a:solidFill>
      </dgm:spPr>
      <dgm:t>
        <a:bodyPr/>
        <a:lstStyle/>
        <a:p>
          <a:r>
            <a:rPr lang="es-ES" sz="1100" dirty="0">
              <a:latin typeface="Candara" panose="020E0502030303020204" pitchFamily="34" charset="0"/>
              <a:cs typeface="Arial" pitchFamily="34" charset="0"/>
            </a:rPr>
            <a:t>Nuevos mecanismos de pago</a:t>
          </a:r>
        </a:p>
      </dgm:t>
    </dgm:pt>
    <dgm:pt modelId="{1502E823-B379-4E9D-BA3F-FDA77A0A2793}" type="parTrans" cxnId="{60A9886D-97A6-47DE-BE64-B1202BDF84E0}">
      <dgm:prSet/>
      <dgm:spPr/>
      <dgm:t>
        <a:bodyPr/>
        <a:lstStyle/>
        <a:p>
          <a:endParaRPr lang="es-CL" sz="2400"/>
        </a:p>
      </dgm:t>
    </dgm:pt>
    <dgm:pt modelId="{D09D6F83-60A5-4CC2-B224-B11001B066EF}" type="sibTrans" cxnId="{60A9886D-97A6-47DE-BE64-B1202BDF84E0}">
      <dgm:prSet/>
      <dgm:spPr/>
      <dgm:t>
        <a:bodyPr/>
        <a:lstStyle/>
        <a:p>
          <a:endParaRPr lang="es-CL" sz="2400"/>
        </a:p>
      </dgm:t>
    </dgm:pt>
    <dgm:pt modelId="{87B84336-372C-47EB-B15A-74B969AB0855}">
      <dgm:prSet custT="1"/>
      <dgm:spPr>
        <a:solidFill>
          <a:srgbClr val="002060"/>
        </a:solidFill>
      </dgm:spPr>
      <dgm:t>
        <a:bodyPr/>
        <a:lstStyle/>
        <a:p>
          <a:r>
            <a:rPr lang="es-ES" sz="1100" dirty="0">
              <a:latin typeface="Candara" panose="020E0502030303020204" pitchFamily="34" charset="0"/>
              <a:cs typeface="Arial" pitchFamily="34" charset="0"/>
            </a:rPr>
            <a:t>Facultad de derivación desde Fonasa</a:t>
          </a:r>
        </a:p>
      </dgm:t>
    </dgm:pt>
    <dgm:pt modelId="{1F656601-C552-4DBF-AE8A-3F1E70E6121F}" type="parTrans" cxnId="{2942B285-9212-4A0D-BEDF-3F7344098B75}">
      <dgm:prSet/>
      <dgm:spPr/>
      <dgm:t>
        <a:bodyPr/>
        <a:lstStyle/>
        <a:p>
          <a:endParaRPr lang="es-CL" sz="2400"/>
        </a:p>
      </dgm:t>
    </dgm:pt>
    <dgm:pt modelId="{FFBE7DE0-8CC6-47CA-A0E2-68807E876A80}" type="sibTrans" cxnId="{2942B285-9212-4A0D-BEDF-3F7344098B75}">
      <dgm:prSet/>
      <dgm:spPr/>
      <dgm:t>
        <a:bodyPr/>
        <a:lstStyle/>
        <a:p>
          <a:endParaRPr lang="es-CL" sz="2400"/>
        </a:p>
      </dgm:t>
    </dgm:pt>
    <dgm:pt modelId="{4601F95C-A502-4B4B-ADED-7F91259DD9A7}">
      <dgm:prSet custT="1"/>
      <dgm:spPr>
        <a:solidFill>
          <a:srgbClr val="002060"/>
        </a:solidFill>
      </dgm:spPr>
      <dgm:t>
        <a:bodyPr/>
        <a:lstStyle/>
        <a:p>
          <a:r>
            <a:rPr lang="es-ES" sz="1100" dirty="0">
              <a:latin typeface="Candara" panose="020E0502030303020204" pitchFamily="34" charset="0"/>
              <a:cs typeface="Arial" pitchFamily="34" charset="0"/>
            </a:rPr>
            <a:t>Fortalecimiento del modelo de atención</a:t>
          </a:r>
        </a:p>
      </dgm:t>
    </dgm:pt>
    <dgm:pt modelId="{DB8E67C9-3ED1-4262-9D9F-443834169E58}" type="parTrans" cxnId="{CC83830C-4BB9-4708-BA2E-F2623710880D}">
      <dgm:prSet/>
      <dgm:spPr/>
      <dgm:t>
        <a:bodyPr/>
        <a:lstStyle/>
        <a:p>
          <a:endParaRPr lang="es-CL" sz="2400"/>
        </a:p>
      </dgm:t>
    </dgm:pt>
    <dgm:pt modelId="{1B219CCF-25A2-4205-91B8-E5A4B8EFB15A}" type="sibTrans" cxnId="{CC83830C-4BB9-4708-BA2E-F2623710880D}">
      <dgm:prSet/>
      <dgm:spPr/>
      <dgm:t>
        <a:bodyPr/>
        <a:lstStyle/>
        <a:p>
          <a:endParaRPr lang="es-CL" sz="2400"/>
        </a:p>
      </dgm:t>
    </dgm:pt>
    <dgm:pt modelId="{837EDFE6-D5A8-44AE-8C81-4AD6EE3C6FC9}">
      <dgm:prSet custT="1"/>
      <dgm:spPr>
        <a:solidFill>
          <a:srgbClr val="002060"/>
        </a:solidFill>
      </dgm:spPr>
      <dgm:t>
        <a:bodyPr/>
        <a:lstStyle/>
        <a:p>
          <a:r>
            <a:rPr lang="es-ES" sz="1100" dirty="0">
              <a:latin typeface="Candara" panose="020E0502030303020204" pitchFamily="34" charset="0"/>
              <a:cs typeface="Arial" pitchFamily="34" charset="0"/>
            </a:rPr>
            <a:t>Reducción gasto de bolsillo</a:t>
          </a:r>
        </a:p>
      </dgm:t>
    </dgm:pt>
    <dgm:pt modelId="{1C061363-0ACC-44DE-B04C-FD4146A10F07}" type="parTrans" cxnId="{7554BEF7-CBC3-41E6-B8BF-9E65B06AB72B}">
      <dgm:prSet/>
      <dgm:spPr/>
      <dgm:t>
        <a:bodyPr/>
        <a:lstStyle/>
        <a:p>
          <a:endParaRPr lang="es-CL" sz="2400"/>
        </a:p>
      </dgm:t>
    </dgm:pt>
    <dgm:pt modelId="{816F9CB5-B1A7-45FC-AA99-285AEB5D76CC}" type="sibTrans" cxnId="{7554BEF7-CBC3-41E6-B8BF-9E65B06AB72B}">
      <dgm:prSet/>
      <dgm:spPr/>
      <dgm:t>
        <a:bodyPr/>
        <a:lstStyle/>
        <a:p>
          <a:endParaRPr lang="es-CL" sz="2400"/>
        </a:p>
      </dgm:t>
    </dgm:pt>
    <dgm:pt modelId="{267CD1B9-A9CF-4D02-A757-D03939CB252A}">
      <dgm:prSet custT="1"/>
      <dgm:spPr>
        <a:solidFill>
          <a:srgbClr val="002060"/>
        </a:solidFill>
      </dgm:spPr>
      <dgm:t>
        <a:bodyPr/>
        <a:lstStyle/>
        <a:p>
          <a:r>
            <a:rPr lang="es-ES" sz="1100" dirty="0">
              <a:latin typeface="Candara" panose="020E0502030303020204" pitchFamily="34" charset="0"/>
              <a:cs typeface="Arial" pitchFamily="34" charset="0"/>
            </a:rPr>
            <a:t>Uso de tecnologías</a:t>
          </a:r>
        </a:p>
      </dgm:t>
    </dgm:pt>
    <dgm:pt modelId="{97230C47-0B16-4D72-BB5C-E7F8DB722BEC}" type="parTrans" cxnId="{45E41ED9-1A6A-442B-893A-7E47945E0C97}">
      <dgm:prSet/>
      <dgm:spPr/>
      <dgm:t>
        <a:bodyPr/>
        <a:lstStyle/>
        <a:p>
          <a:endParaRPr lang="es-CL" sz="2400"/>
        </a:p>
      </dgm:t>
    </dgm:pt>
    <dgm:pt modelId="{1B67393A-B5BB-4CFD-A59B-39AE0FC63783}" type="sibTrans" cxnId="{45E41ED9-1A6A-442B-893A-7E47945E0C97}">
      <dgm:prSet/>
      <dgm:spPr/>
      <dgm:t>
        <a:bodyPr/>
        <a:lstStyle/>
        <a:p>
          <a:endParaRPr lang="es-CL" sz="2400"/>
        </a:p>
      </dgm:t>
    </dgm:pt>
    <dgm:pt modelId="{F30A7D4E-8F65-4CD5-B29E-02B2F79FD1FC}">
      <dgm:prSet custT="1"/>
      <dgm:spPr>
        <a:solidFill>
          <a:srgbClr val="002060"/>
        </a:solidFill>
      </dgm:spPr>
      <dgm:t>
        <a:bodyPr/>
        <a:lstStyle/>
        <a:p>
          <a:pPr marL="57150" indent="0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sz="1050" dirty="0">
              <a:latin typeface="Candara" panose="020E0502030303020204" pitchFamily="34" charset="0"/>
              <a:cs typeface="Arial" pitchFamily="34" charset="0"/>
            </a:rPr>
            <a:t> Resolución integral</a:t>
          </a:r>
        </a:p>
      </dgm:t>
    </dgm:pt>
    <dgm:pt modelId="{81339F46-7FA7-4C8A-B007-25C618894B5B}" type="parTrans" cxnId="{F85BDA48-A142-474C-982E-630A323C593B}">
      <dgm:prSet/>
      <dgm:spPr/>
      <dgm:t>
        <a:bodyPr/>
        <a:lstStyle/>
        <a:p>
          <a:endParaRPr lang="es-CL"/>
        </a:p>
      </dgm:t>
    </dgm:pt>
    <dgm:pt modelId="{DD696892-9460-47C0-A6AA-B4B8B8A847B7}" type="sibTrans" cxnId="{F85BDA48-A142-474C-982E-630A323C593B}">
      <dgm:prSet/>
      <dgm:spPr/>
      <dgm:t>
        <a:bodyPr/>
        <a:lstStyle/>
        <a:p>
          <a:endParaRPr lang="es-CL"/>
        </a:p>
      </dgm:t>
    </dgm:pt>
    <dgm:pt modelId="{AF607C84-E534-4078-BFC0-AA10A7C91557}">
      <dgm:prSet custT="1"/>
      <dgm:spPr>
        <a:solidFill>
          <a:srgbClr val="002060"/>
        </a:solidFill>
      </dgm:spPr>
      <dgm:t>
        <a:bodyPr/>
        <a:lstStyle/>
        <a:p>
          <a:pPr marL="57150" indent="0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sz="1050" dirty="0">
              <a:latin typeface="Candara" panose="020E0502030303020204" pitchFamily="34" charset="0"/>
              <a:cs typeface="Arial" pitchFamily="34" charset="0"/>
            </a:rPr>
            <a:t>Cuidado de población</a:t>
          </a:r>
        </a:p>
      </dgm:t>
    </dgm:pt>
    <dgm:pt modelId="{1855709C-BA7E-4553-8D5E-D1704ED72CFD}" type="parTrans" cxnId="{EF98AB19-817B-4A1A-8D1F-8686769DF4E9}">
      <dgm:prSet/>
      <dgm:spPr/>
      <dgm:t>
        <a:bodyPr/>
        <a:lstStyle/>
        <a:p>
          <a:endParaRPr lang="es-CL"/>
        </a:p>
      </dgm:t>
    </dgm:pt>
    <dgm:pt modelId="{22D7C331-C29A-41C2-B1D3-00B6E216D2D2}" type="sibTrans" cxnId="{EF98AB19-817B-4A1A-8D1F-8686769DF4E9}">
      <dgm:prSet/>
      <dgm:spPr/>
      <dgm:t>
        <a:bodyPr/>
        <a:lstStyle/>
        <a:p>
          <a:endParaRPr lang="es-CL"/>
        </a:p>
      </dgm:t>
    </dgm:pt>
    <dgm:pt modelId="{1BCAFBFC-AD2F-47A0-B485-5BF0B17748E2}">
      <dgm:prSet custT="1"/>
      <dgm:spPr>
        <a:solidFill>
          <a:srgbClr val="002060"/>
        </a:solidFill>
      </dgm:spPr>
      <dgm:t>
        <a:bodyPr/>
        <a:lstStyle/>
        <a:p>
          <a:r>
            <a:rPr lang="es-ES" sz="1100" dirty="0">
              <a:latin typeface="Candara" panose="020E0502030303020204" pitchFamily="34" charset="0"/>
              <a:cs typeface="Arial" pitchFamily="34" charset="0"/>
            </a:rPr>
            <a:t>MAI y MLE</a:t>
          </a:r>
        </a:p>
      </dgm:t>
    </dgm:pt>
    <dgm:pt modelId="{0D1300D7-4038-4D6D-88CE-5B51FF468947}" type="parTrans" cxnId="{5DD5F037-F0DF-4E8F-9389-B458A2B90546}">
      <dgm:prSet/>
      <dgm:spPr/>
      <dgm:t>
        <a:bodyPr/>
        <a:lstStyle/>
        <a:p>
          <a:endParaRPr lang="es-CL"/>
        </a:p>
      </dgm:t>
    </dgm:pt>
    <dgm:pt modelId="{A4A45CBA-CF81-46E3-B0FC-7087EBF41CDA}" type="sibTrans" cxnId="{5DD5F037-F0DF-4E8F-9389-B458A2B90546}">
      <dgm:prSet/>
      <dgm:spPr/>
      <dgm:t>
        <a:bodyPr/>
        <a:lstStyle/>
        <a:p>
          <a:endParaRPr lang="es-CL"/>
        </a:p>
      </dgm:t>
    </dgm:pt>
    <dgm:pt modelId="{9C564FC4-8050-4C09-AF09-1D615ADE5AE6}">
      <dgm:prSet custT="1"/>
      <dgm:spPr>
        <a:solidFill>
          <a:srgbClr val="00206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s-ES" sz="1050" dirty="0">
              <a:latin typeface="Candara" panose="020E0502030303020204" pitchFamily="34" charset="0"/>
              <a:cs typeface="Arial" pitchFamily="34" charset="0"/>
            </a:rPr>
            <a:t>Trazabilidad beneficiarios</a:t>
          </a:r>
        </a:p>
        <a:p>
          <a:pPr marL="57150" indent="0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ES" sz="1050" dirty="0">
            <a:latin typeface="Candara" panose="020E0502030303020204" pitchFamily="34" charset="0"/>
            <a:cs typeface="Arial" pitchFamily="34" charset="0"/>
          </a:endParaRPr>
        </a:p>
      </dgm:t>
    </dgm:pt>
    <dgm:pt modelId="{8959B9A7-1F94-407F-9995-E79554EF6611}" type="parTrans" cxnId="{CFFFCA10-2922-41AB-9BBC-A4D059362890}">
      <dgm:prSet/>
      <dgm:spPr/>
      <dgm:t>
        <a:bodyPr/>
        <a:lstStyle/>
        <a:p>
          <a:endParaRPr lang="es-CL"/>
        </a:p>
      </dgm:t>
    </dgm:pt>
    <dgm:pt modelId="{58B5DA11-20B2-4903-A5F5-D0282C4A40D6}" type="sibTrans" cxnId="{CFFFCA10-2922-41AB-9BBC-A4D059362890}">
      <dgm:prSet/>
      <dgm:spPr/>
      <dgm:t>
        <a:bodyPr/>
        <a:lstStyle/>
        <a:p>
          <a:endParaRPr lang="es-CL"/>
        </a:p>
      </dgm:t>
    </dgm:pt>
    <dgm:pt modelId="{E3709049-0FDA-44D7-9699-8885426AB4C1}" type="pres">
      <dgm:prSet presAssocID="{B578142E-BFFD-480D-B427-2C25A73E2A13}" presName="Name0" presStyleCnt="0">
        <dgm:presLayoutVars>
          <dgm:dir/>
          <dgm:resizeHandles val="exact"/>
        </dgm:presLayoutVars>
      </dgm:prSet>
      <dgm:spPr/>
    </dgm:pt>
    <dgm:pt modelId="{6C9FD32A-9117-44D4-9D1E-E9617AF839BA}" type="pres">
      <dgm:prSet presAssocID="{B578142E-BFFD-480D-B427-2C25A73E2A13}" presName="fgShape" presStyleLbl="fgShp" presStyleIdx="0" presStyleCnt="1" custScaleY="65133" custLinFactNeighborY="31627"/>
      <dgm:spPr>
        <a:solidFill>
          <a:schemeClr val="accent1">
            <a:lumMod val="75000"/>
          </a:schemeClr>
        </a:solidFill>
      </dgm:spPr>
    </dgm:pt>
    <dgm:pt modelId="{402A7C04-1857-40F3-AFDE-41654CA76052}" type="pres">
      <dgm:prSet presAssocID="{B578142E-BFFD-480D-B427-2C25A73E2A13}" presName="linComp" presStyleCnt="0"/>
      <dgm:spPr/>
    </dgm:pt>
    <dgm:pt modelId="{8F0CBA19-A50A-4B96-BB75-1B90CCEDF835}" type="pres">
      <dgm:prSet presAssocID="{E58BA148-E28E-4FC0-9A0F-AD2E26218210}" presName="compNode" presStyleCnt="0"/>
      <dgm:spPr/>
    </dgm:pt>
    <dgm:pt modelId="{6CBA2725-98D9-4EED-BA1F-E5E1C0894BAE}" type="pres">
      <dgm:prSet presAssocID="{E58BA148-E28E-4FC0-9A0F-AD2E26218210}" presName="bkgdShape" presStyleLbl="node1" presStyleIdx="0" presStyleCnt="4" custLinFactNeighborX="-95"/>
      <dgm:spPr/>
      <dgm:t>
        <a:bodyPr/>
        <a:lstStyle/>
        <a:p>
          <a:endParaRPr lang="es-CL"/>
        </a:p>
      </dgm:t>
    </dgm:pt>
    <dgm:pt modelId="{43BF1628-5311-4125-A898-9781754F91B3}" type="pres">
      <dgm:prSet presAssocID="{E58BA148-E28E-4FC0-9A0F-AD2E26218210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B041D32-61C3-42FE-BEBC-997BA0341A98}" type="pres">
      <dgm:prSet presAssocID="{E58BA148-E28E-4FC0-9A0F-AD2E26218210}" presName="invisiNode" presStyleLbl="node1" presStyleIdx="0" presStyleCnt="4"/>
      <dgm:spPr/>
    </dgm:pt>
    <dgm:pt modelId="{5AAF8E8B-0132-49BC-8B37-408A4DE416DE}" type="pres">
      <dgm:prSet presAssocID="{E58BA148-E28E-4FC0-9A0F-AD2E26218210}" presName="imagNode" presStyleLbl="fgImgPlace1" presStyleIdx="0" presStyleCnt="4"/>
      <dgm:spPr>
        <a:blipFill rotWithShape="1">
          <a:blip xmlns:r="http://schemas.openxmlformats.org/officeDocument/2006/relationships" r:embed="rId1"/>
          <a:srcRect/>
          <a:stretch>
            <a:fillRect l="-3000" r="-3000"/>
          </a:stretch>
        </a:blipFill>
      </dgm:spPr>
    </dgm:pt>
    <dgm:pt modelId="{3D3C9B55-157F-4E13-94CB-130C069A9475}" type="pres">
      <dgm:prSet presAssocID="{01CE9780-CE06-4652-B6AF-7C48C7DE1DA1}" presName="sibTrans" presStyleLbl="sibTrans2D1" presStyleIdx="0" presStyleCnt="0"/>
      <dgm:spPr/>
      <dgm:t>
        <a:bodyPr/>
        <a:lstStyle/>
        <a:p>
          <a:endParaRPr lang="es-CL"/>
        </a:p>
      </dgm:t>
    </dgm:pt>
    <dgm:pt modelId="{30217BEF-E12A-4D48-9331-0CF0487A592F}" type="pres">
      <dgm:prSet presAssocID="{BC11725C-B33A-4B01-BC85-40056D896D1B}" presName="compNode" presStyleCnt="0"/>
      <dgm:spPr/>
    </dgm:pt>
    <dgm:pt modelId="{B33A3A67-4EC6-4418-BE5B-0365DA7403CD}" type="pres">
      <dgm:prSet presAssocID="{BC11725C-B33A-4B01-BC85-40056D896D1B}" presName="bkgdShape" presStyleLbl="node1" presStyleIdx="1" presStyleCnt="4" custLinFactX="3158" custLinFactNeighborX="100000"/>
      <dgm:spPr/>
      <dgm:t>
        <a:bodyPr/>
        <a:lstStyle/>
        <a:p>
          <a:endParaRPr lang="es-CL"/>
        </a:p>
      </dgm:t>
    </dgm:pt>
    <dgm:pt modelId="{6760DAB9-1B77-42C4-A472-171EE1FBA4AB}" type="pres">
      <dgm:prSet presAssocID="{BC11725C-B33A-4B01-BC85-40056D896D1B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B5DE8F2-B65F-495F-B1FD-1B1753553084}" type="pres">
      <dgm:prSet presAssocID="{BC11725C-B33A-4B01-BC85-40056D896D1B}" presName="invisiNode" presStyleLbl="node1" presStyleIdx="1" presStyleCnt="4"/>
      <dgm:spPr/>
    </dgm:pt>
    <dgm:pt modelId="{A4CE7FD6-2800-45FD-B703-B7A4B5A3C743}" type="pres">
      <dgm:prSet presAssocID="{BC11725C-B33A-4B01-BC85-40056D896D1B}" presName="imagNode" presStyleLbl="fgImgPlace1" presStyleIdx="1" presStyleCnt="4" custLinFactX="59683" custLinFactNeighborX="100000" custLinFactNeighborY="-5870"/>
      <dgm:spPr>
        <a:blipFill rotWithShape="1">
          <a:blip xmlns:r="http://schemas.openxmlformats.org/officeDocument/2006/relationships" r:embed="rId2">
            <a:duotone>
              <a:prstClr val="black"/>
              <a:srgbClr val="FFC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</dgm:pt>
    <dgm:pt modelId="{3A004E20-F0FE-4886-921F-2E96D5EFB4CD}" type="pres">
      <dgm:prSet presAssocID="{C8733731-DF45-477A-A618-EAF778630357}" presName="sibTrans" presStyleLbl="sibTrans2D1" presStyleIdx="0" presStyleCnt="0"/>
      <dgm:spPr/>
      <dgm:t>
        <a:bodyPr/>
        <a:lstStyle/>
        <a:p>
          <a:endParaRPr lang="es-CL"/>
        </a:p>
      </dgm:t>
    </dgm:pt>
    <dgm:pt modelId="{523D6B7B-076C-40C5-AF64-669339003944}" type="pres">
      <dgm:prSet presAssocID="{2121F459-C42C-4AC5-9A29-E906F03C8E2D}" presName="compNode" presStyleCnt="0"/>
      <dgm:spPr/>
    </dgm:pt>
    <dgm:pt modelId="{80133059-ABA6-4468-972C-778A3E74FE8E}" type="pres">
      <dgm:prSet presAssocID="{2121F459-C42C-4AC5-9A29-E906F03C8E2D}" presName="bkgdShape" presStyleLbl="node1" presStyleIdx="2" presStyleCnt="4" custLinFactX="-3723" custLinFactNeighborX="-100000"/>
      <dgm:spPr/>
      <dgm:t>
        <a:bodyPr/>
        <a:lstStyle/>
        <a:p>
          <a:endParaRPr lang="es-CL"/>
        </a:p>
      </dgm:t>
    </dgm:pt>
    <dgm:pt modelId="{3047DFDF-80C6-4CA4-9BFA-CAAB37C4E27C}" type="pres">
      <dgm:prSet presAssocID="{2121F459-C42C-4AC5-9A29-E906F03C8E2D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9194938-F5A6-40B7-86EC-92E2BDFE5DBC}" type="pres">
      <dgm:prSet presAssocID="{2121F459-C42C-4AC5-9A29-E906F03C8E2D}" presName="invisiNode" presStyleLbl="node1" presStyleIdx="2" presStyleCnt="4"/>
      <dgm:spPr/>
    </dgm:pt>
    <dgm:pt modelId="{E70964C6-84B5-49BD-A3F8-F5C49B8203FB}" type="pres">
      <dgm:prSet presAssocID="{2121F459-C42C-4AC5-9A29-E906F03C8E2D}" presName="imagNode" presStyleLbl="fgImgPlace1" presStyleIdx="2" presStyleCnt="4" custLinFactX="-64379" custLinFactNeighborX="-100000" custLinFactNeighborY="-8219"/>
      <dgm:spPr>
        <a:blipFill rotWithShape="1">
          <a:blip xmlns:r="http://schemas.openxmlformats.org/officeDocument/2006/relationships" r:embed="rId3">
            <a:duotone>
              <a:prstClr val="black"/>
              <a:srgbClr val="70AD47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39D5521-3443-453A-B522-24BA05499040}" type="pres">
      <dgm:prSet presAssocID="{9778BFF3-5986-4351-8DC2-D8889A2A6298}" presName="sibTrans" presStyleLbl="sibTrans2D1" presStyleIdx="0" presStyleCnt="0"/>
      <dgm:spPr/>
      <dgm:t>
        <a:bodyPr/>
        <a:lstStyle/>
        <a:p>
          <a:endParaRPr lang="es-CL"/>
        </a:p>
      </dgm:t>
    </dgm:pt>
    <dgm:pt modelId="{B6EB19DD-B2F1-4220-BF7D-7006ACE20FF0}" type="pres">
      <dgm:prSet presAssocID="{BA4B6B62-7E09-4349-8E57-3CF73BDBA3CF}" presName="compNode" presStyleCnt="0"/>
      <dgm:spPr/>
    </dgm:pt>
    <dgm:pt modelId="{F47943F6-FA14-419B-A24E-FBD403407322}" type="pres">
      <dgm:prSet presAssocID="{BA4B6B62-7E09-4349-8E57-3CF73BDBA3CF}" presName="bkgdShape" presStyleLbl="node1" presStyleIdx="3" presStyleCnt="4" custLinFactNeighborX="-95"/>
      <dgm:spPr/>
      <dgm:t>
        <a:bodyPr/>
        <a:lstStyle/>
        <a:p>
          <a:endParaRPr lang="es-CL"/>
        </a:p>
      </dgm:t>
    </dgm:pt>
    <dgm:pt modelId="{02944AA1-32A5-4ED7-B1ED-BBC9A98F2E4F}" type="pres">
      <dgm:prSet presAssocID="{BA4B6B62-7E09-4349-8E57-3CF73BDBA3CF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61773A0-ECFB-4482-985D-ED8D384B90D6}" type="pres">
      <dgm:prSet presAssocID="{BA4B6B62-7E09-4349-8E57-3CF73BDBA3CF}" presName="invisiNode" presStyleLbl="node1" presStyleIdx="3" presStyleCnt="4"/>
      <dgm:spPr/>
    </dgm:pt>
    <dgm:pt modelId="{FB19796A-0DBC-4739-87A9-4A9CEC00A3D2}" type="pres">
      <dgm:prSet presAssocID="{BA4B6B62-7E09-4349-8E57-3CF73BDBA3CF}" presName="imagNode" presStyleLbl="fgImgPlace1" presStyleIdx="3" presStyleCnt="4"/>
      <dgm:spPr>
        <a:blipFill rotWithShape="1">
          <a:blip xmlns:r="http://schemas.openxmlformats.org/officeDocument/2006/relationships" r:embed="rId4">
            <a:duotone>
              <a:prstClr val="black"/>
              <a:srgbClr val="ED7D31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</dgm:pt>
  </dgm:ptLst>
  <dgm:cxnLst>
    <dgm:cxn modelId="{60A9886D-97A6-47DE-BE64-B1202BDF84E0}" srcId="{2121F459-C42C-4AC5-9A29-E906F03C8E2D}" destId="{E02E8576-D380-4032-AEFE-5E12E7A5C755}" srcOrd="0" destOrd="0" parTransId="{1502E823-B379-4E9D-BA3F-FDA77A0A2793}" sibTransId="{D09D6F83-60A5-4CC2-B224-B11001B066EF}"/>
    <dgm:cxn modelId="{15D06546-4C9C-4BB4-B92C-33DDFD292B02}" type="presOf" srcId="{BA4B6B62-7E09-4349-8E57-3CF73BDBA3CF}" destId="{02944AA1-32A5-4ED7-B1ED-BBC9A98F2E4F}" srcOrd="1" destOrd="0" presId="urn:microsoft.com/office/officeart/2005/8/layout/hList7"/>
    <dgm:cxn modelId="{2942B285-9212-4A0D-BEDF-3F7344098B75}" srcId="{2121F459-C42C-4AC5-9A29-E906F03C8E2D}" destId="{87B84336-372C-47EB-B15A-74B969AB0855}" srcOrd="1" destOrd="0" parTransId="{1F656601-C552-4DBF-AE8A-3F1E70E6121F}" sibTransId="{FFBE7DE0-8CC6-47CA-A0E2-68807E876A80}"/>
    <dgm:cxn modelId="{8CE99769-F858-46D0-82CA-48EFCC28C89C}" type="presOf" srcId="{BC11725C-B33A-4B01-BC85-40056D896D1B}" destId="{6760DAB9-1B77-42C4-A472-171EE1FBA4AB}" srcOrd="1" destOrd="0" presId="urn:microsoft.com/office/officeart/2005/8/layout/hList7"/>
    <dgm:cxn modelId="{FE4E4EDF-AEDC-4B42-8E30-B9F40C7777D3}" srcId="{B578142E-BFFD-480D-B427-2C25A73E2A13}" destId="{E58BA148-E28E-4FC0-9A0F-AD2E26218210}" srcOrd="0" destOrd="0" parTransId="{C8C0C302-7988-4642-BD61-C18C9B01DA16}" sibTransId="{01CE9780-CE06-4652-B6AF-7C48C7DE1DA1}"/>
    <dgm:cxn modelId="{3B790C1F-F15B-4A37-BC40-1EB272F7E70E}" type="presOf" srcId="{B578142E-BFFD-480D-B427-2C25A73E2A13}" destId="{E3709049-0FDA-44D7-9699-8885426AB4C1}" srcOrd="0" destOrd="0" presId="urn:microsoft.com/office/officeart/2005/8/layout/hList7"/>
    <dgm:cxn modelId="{D49DEFC0-CA64-4FE5-A6CB-87D9A3870EAE}" type="presOf" srcId="{55E88A32-BCC5-4E39-8F58-9D6F29F43C40}" destId="{B33A3A67-4EC6-4418-BE5B-0365DA7403CD}" srcOrd="0" destOrd="1" presId="urn:microsoft.com/office/officeart/2005/8/layout/hList7"/>
    <dgm:cxn modelId="{CC83830C-4BB9-4708-BA2E-F2623710880D}" srcId="{BA4B6B62-7E09-4349-8E57-3CF73BDBA3CF}" destId="{4601F95C-A502-4B4B-ADED-7F91259DD9A7}" srcOrd="0" destOrd="0" parTransId="{DB8E67C9-3ED1-4262-9D9F-443834169E58}" sibTransId="{1B219CCF-25A2-4205-91B8-E5A4B8EFB15A}"/>
    <dgm:cxn modelId="{D45D98DC-CE79-4778-9D35-8C36963DD390}" type="presOf" srcId="{55E88A32-BCC5-4E39-8F58-9D6F29F43C40}" destId="{6760DAB9-1B77-42C4-A472-171EE1FBA4AB}" srcOrd="1" destOrd="1" presId="urn:microsoft.com/office/officeart/2005/8/layout/hList7"/>
    <dgm:cxn modelId="{FC3AE243-224A-4269-96F7-0809ECC0E60B}" type="presOf" srcId="{BA4B6B62-7E09-4349-8E57-3CF73BDBA3CF}" destId="{F47943F6-FA14-419B-A24E-FBD403407322}" srcOrd="0" destOrd="0" presId="urn:microsoft.com/office/officeart/2005/8/layout/hList7"/>
    <dgm:cxn modelId="{0C11BFD6-D9D4-41C5-AB3B-02BA94BF474E}" type="presOf" srcId="{837EDFE6-D5A8-44AE-8C81-4AD6EE3C6FC9}" destId="{02944AA1-32A5-4ED7-B1ED-BBC9A98F2E4F}" srcOrd="1" destOrd="2" presId="urn:microsoft.com/office/officeart/2005/8/layout/hList7"/>
    <dgm:cxn modelId="{8E413B05-B90B-4F49-9A44-3E154830E34C}" type="presOf" srcId="{2121F459-C42C-4AC5-9A29-E906F03C8E2D}" destId="{3047DFDF-80C6-4CA4-9BFA-CAAB37C4E27C}" srcOrd="1" destOrd="0" presId="urn:microsoft.com/office/officeart/2005/8/layout/hList7"/>
    <dgm:cxn modelId="{48393146-8C30-4516-A9E1-EC509E54E740}" type="presOf" srcId="{1216DDC2-33D6-4B03-AA75-03B5B0A58F8A}" destId="{43BF1628-5311-4125-A898-9781754F91B3}" srcOrd="1" destOrd="4" presId="urn:microsoft.com/office/officeart/2005/8/layout/hList7"/>
    <dgm:cxn modelId="{03341A39-7933-45BB-9EE2-AFA08DECBC10}" type="presOf" srcId="{837EDFE6-D5A8-44AE-8C81-4AD6EE3C6FC9}" destId="{F47943F6-FA14-419B-A24E-FBD403407322}" srcOrd="0" destOrd="2" presId="urn:microsoft.com/office/officeart/2005/8/layout/hList7"/>
    <dgm:cxn modelId="{E38F8C9B-4B11-4894-9069-3A395BF71A1E}" type="presOf" srcId="{01CE9780-CE06-4652-B6AF-7C48C7DE1DA1}" destId="{3D3C9B55-157F-4E13-94CB-130C069A9475}" srcOrd="0" destOrd="0" presId="urn:microsoft.com/office/officeart/2005/8/layout/hList7"/>
    <dgm:cxn modelId="{E651D621-9C11-4A9C-B347-3D7D55A60E22}" type="presOf" srcId="{2121F459-C42C-4AC5-9A29-E906F03C8E2D}" destId="{80133059-ABA6-4468-972C-778A3E74FE8E}" srcOrd="0" destOrd="0" presId="urn:microsoft.com/office/officeart/2005/8/layout/hList7"/>
    <dgm:cxn modelId="{BBD4D11F-DCA0-4293-A4A3-7BF4972B3A50}" type="presOf" srcId="{E58BA148-E28E-4FC0-9A0F-AD2E26218210}" destId="{6CBA2725-98D9-4EED-BA1F-E5E1C0894BAE}" srcOrd="0" destOrd="0" presId="urn:microsoft.com/office/officeart/2005/8/layout/hList7"/>
    <dgm:cxn modelId="{7126DABE-C992-479D-BD1A-227393A7A9CB}" type="presOf" srcId="{9C564FC4-8050-4C09-AF09-1D615ADE5AE6}" destId="{6CBA2725-98D9-4EED-BA1F-E5E1C0894BAE}" srcOrd="0" destOrd="5" presId="urn:microsoft.com/office/officeart/2005/8/layout/hList7"/>
    <dgm:cxn modelId="{DE461E82-8781-4EFB-AF24-3CF493569213}" type="presOf" srcId="{AF607C84-E534-4078-BFC0-AA10A7C91557}" destId="{43BF1628-5311-4125-A898-9781754F91B3}" srcOrd="1" destOrd="3" presId="urn:microsoft.com/office/officeart/2005/8/layout/hList7"/>
    <dgm:cxn modelId="{27B252AA-D6BA-4555-B08C-96EEF3C5CDF4}" type="presOf" srcId="{F30A7D4E-8F65-4CD5-B29E-02B2F79FD1FC}" destId="{43BF1628-5311-4125-A898-9781754F91B3}" srcOrd="1" destOrd="2" presId="urn:microsoft.com/office/officeart/2005/8/layout/hList7"/>
    <dgm:cxn modelId="{27DC1B52-E170-47A4-A2CF-8A0F703DB8B6}" type="presOf" srcId="{E58BA148-E28E-4FC0-9A0F-AD2E26218210}" destId="{43BF1628-5311-4125-A898-9781754F91B3}" srcOrd="1" destOrd="0" presId="urn:microsoft.com/office/officeart/2005/8/layout/hList7"/>
    <dgm:cxn modelId="{73A41BBD-9C83-49DA-A143-1513ECFFC6A4}" type="presOf" srcId="{EA90E02B-4265-4988-AF84-0DBB950E3B3F}" destId="{6760DAB9-1B77-42C4-A472-171EE1FBA4AB}" srcOrd="1" destOrd="2" presId="urn:microsoft.com/office/officeart/2005/8/layout/hList7"/>
    <dgm:cxn modelId="{C3EA36F3-AE62-46F8-AA74-6C48FA740EF3}" type="presOf" srcId="{AF607C84-E534-4078-BFC0-AA10A7C91557}" destId="{6CBA2725-98D9-4EED-BA1F-E5E1C0894BAE}" srcOrd="0" destOrd="3" presId="urn:microsoft.com/office/officeart/2005/8/layout/hList7"/>
    <dgm:cxn modelId="{57FAC126-17CB-48A4-A739-B0B77599414A}" type="presOf" srcId="{F30A7D4E-8F65-4CD5-B29E-02B2F79FD1FC}" destId="{6CBA2725-98D9-4EED-BA1F-E5E1C0894BAE}" srcOrd="0" destOrd="2" presId="urn:microsoft.com/office/officeart/2005/8/layout/hList7"/>
    <dgm:cxn modelId="{BAEC9C6A-066C-4811-AD2E-F0F6B979FFDE}" type="presOf" srcId="{4601F95C-A502-4B4B-ADED-7F91259DD9A7}" destId="{02944AA1-32A5-4ED7-B1ED-BBC9A98F2E4F}" srcOrd="1" destOrd="1" presId="urn:microsoft.com/office/officeart/2005/8/layout/hList7"/>
    <dgm:cxn modelId="{BA9CE014-F23C-4A8D-967E-894600E8EDA8}" type="presOf" srcId="{EA90E02B-4265-4988-AF84-0DBB950E3B3F}" destId="{B33A3A67-4EC6-4418-BE5B-0365DA7403CD}" srcOrd="0" destOrd="2" presId="urn:microsoft.com/office/officeart/2005/8/layout/hList7"/>
    <dgm:cxn modelId="{2C009D4D-DA83-4A41-BD12-C6CAB795A46C}" srcId="{BC11725C-B33A-4B01-BC85-40056D896D1B}" destId="{55E88A32-BCC5-4E39-8F58-9D6F29F43C40}" srcOrd="0" destOrd="0" parTransId="{33DB5B7C-A508-424F-86FC-45FAD3D82BD1}" sibTransId="{1F31C609-89D9-4A9C-910A-DFEB754F769C}"/>
    <dgm:cxn modelId="{2329F929-3F47-4045-856E-55DF8B97B431}" srcId="{B578142E-BFFD-480D-B427-2C25A73E2A13}" destId="{BA4B6B62-7E09-4349-8E57-3CF73BDBA3CF}" srcOrd="3" destOrd="0" parTransId="{F418A519-3625-4E06-8712-765F0304A384}" sibTransId="{94B6EB82-DE99-4E03-AFDB-3ACC3C8A5C33}"/>
    <dgm:cxn modelId="{F85BDA48-A142-474C-982E-630A323C593B}" srcId="{E58BA148-E28E-4FC0-9A0F-AD2E26218210}" destId="{F30A7D4E-8F65-4CD5-B29E-02B2F79FD1FC}" srcOrd="1" destOrd="0" parTransId="{81339F46-7FA7-4C8A-B007-25C618894B5B}" sibTransId="{DD696892-9460-47C0-A6AA-B4B8B8A847B7}"/>
    <dgm:cxn modelId="{5DD5F037-F0DF-4E8F-9389-B458A2B90546}" srcId="{BC11725C-B33A-4B01-BC85-40056D896D1B}" destId="{1BCAFBFC-AD2F-47A0-B485-5BF0B17748E2}" srcOrd="2" destOrd="0" parTransId="{0D1300D7-4038-4D6D-88CE-5B51FF468947}" sibTransId="{A4A45CBA-CF81-46E3-B0FC-7087EBF41CDA}"/>
    <dgm:cxn modelId="{CFFFCA10-2922-41AB-9BBC-A4D059362890}" srcId="{E58BA148-E28E-4FC0-9A0F-AD2E26218210}" destId="{9C564FC4-8050-4C09-AF09-1D615ADE5AE6}" srcOrd="4" destOrd="0" parTransId="{8959B9A7-1F94-407F-9995-E79554EF6611}" sibTransId="{58B5DA11-20B2-4903-A5F5-D0282C4A40D6}"/>
    <dgm:cxn modelId="{9FC61FB8-51E2-4ACF-A366-DC7A5B85604F}" type="presOf" srcId="{9C564FC4-8050-4C09-AF09-1D615ADE5AE6}" destId="{43BF1628-5311-4125-A898-9781754F91B3}" srcOrd="1" destOrd="5" presId="urn:microsoft.com/office/officeart/2005/8/layout/hList7"/>
    <dgm:cxn modelId="{F67D711A-E020-4A07-8697-B18F336673BA}" type="presOf" srcId="{E02E8576-D380-4032-AEFE-5E12E7A5C755}" destId="{80133059-ABA6-4468-972C-778A3E74FE8E}" srcOrd="0" destOrd="1" presId="urn:microsoft.com/office/officeart/2005/8/layout/hList7"/>
    <dgm:cxn modelId="{EF98AB19-817B-4A1A-8D1F-8686769DF4E9}" srcId="{E58BA148-E28E-4FC0-9A0F-AD2E26218210}" destId="{AF607C84-E534-4078-BFC0-AA10A7C91557}" srcOrd="2" destOrd="0" parTransId="{1855709C-BA7E-4553-8D5E-D1704ED72CFD}" sibTransId="{22D7C331-C29A-41C2-B1D3-00B6E216D2D2}"/>
    <dgm:cxn modelId="{4A19259D-21A8-4042-8BA0-67D38E4793D4}" type="presOf" srcId="{87B84336-372C-47EB-B15A-74B969AB0855}" destId="{80133059-ABA6-4468-972C-778A3E74FE8E}" srcOrd="0" destOrd="2" presId="urn:microsoft.com/office/officeart/2005/8/layout/hList7"/>
    <dgm:cxn modelId="{F35901D6-A698-41CC-8E7E-A44533A212CA}" type="presOf" srcId="{C8733731-DF45-477A-A618-EAF778630357}" destId="{3A004E20-F0FE-4886-921F-2E96D5EFB4CD}" srcOrd="0" destOrd="0" presId="urn:microsoft.com/office/officeart/2005/8/layout/hList7"/>
    <dgm:cxn modelId="{80222ACE-B126-4B2B-A3DC-FE12EFC8FEF7}" type="presOf" srcId="{1BCAFBFC-AD2F-47A0-B485-5BF0B17748E2}" destId="{6760DAB9-1B77-42C4-A472-171EE1FBA4AB}" srcOrd="1" destOrd="3" presId="urn:microsoft.com/office/officeart/2005/8/layout/hList7"/>
    <dgm:cxn modelId="{3037329F-F739-44DA-AE53-1E69BFB89E0E}" type="presOf" srcId="{E02E8576-D380-4032-AEFE-5E12E7A5C755}" destId="{3047DFDF-80C6-4CA4-9BFA-CAAB37C4E27C}" srcOrd="1" destOrd="1" presId="urn:microsoft.com/office/officeart/2005/8/layout/hList7"/>
    <dgm:cxn modelId="{259EA194-E11E-49CE-B136-66D0309DF8DC}" type="presOf" srcId="{267CD1B9-A9CF-4D02-A757-D03939CB252A}" destId="{02944AA1-32A5-4ED7-B1ED-BBC9A98F2E4F}" srcOrd="1" destOrd="3" presId="urn:microsoft.com/office/officeart/2005/8/layout/hList7"/>
    <dgm:cxn modelId="{2E6C71C3-CA19-4347-8509-0B63D16AA8B5}" srcId="{B578142E-BFFD-480D-B427-2C25A73E2A13}" destId="{BC11725C-B33A-4B01-BC85-40056D896D1B}" srcOrd="1" destOrd="0" parTransId="{7CA5DFF5-9FB5-42D6-AD73-5CD14FA3EF42}" sibTransId="{C8733731-DF45-477A-A618-EAF778630357}"/>
    <dgm:cxn modelId="{8DD11697-376E-409B-869D-37584C0DEA4C}" type="presOf" srcId="{9778BFF3-5986-4351-8DC2-D8889A2A6298}" destId="{C39D5521-3443-453A-B522-24BA05499040}" srcOrd="0" destOrd="0" presId="urn:microsoft.com/office/officeart/2005/8/layout/hList7"/>
    <dgm:cxn modelId="{7A515A51-816E-47A6-AF80-9EE802EB6FE2}" type="presOf" srcId="{1216DDC2-33D6-4B03-AA75-03B5B0A58F8A}" destId="{6CBA2725-98D9-4EED-BA1F-E5E1C0894BAE}" srcOrd="0" destOrd="4" presId="urn:microsoft.com/office/officeart/2005/8/layout/hList7"/>
    <dgm:cxn modelId="{A7DD8A28-B430-4979-AD4B-E33DB73A65E3}" srcId="{E58BA148-E28E-4FC0-9A0F-AD2E26218210}" destId="{1216DDC2-33D6-4B03-AA75-03B5B0A58F8A}" srcOrd="3" destOrd="0" parTransId="{3BC6BDA5-A326-4879-82FA-D12B610607E1}" sibTransId="{358624AB-1194-4872-8C23-368524CB54B9}"/>
    <dgm:cxn modelId="{017948E8-65C5-4A0D-A5E1-7F6906AB39D1}" type="presOf" srcId="{83C22BA3-19E2-4B13-AC75-291523564412}" destId="{6CBA2725-98D9-4EED-BA1F-E5E1C0894BAE}" srcOrd="0" destOrd="1" presId="urn:microsoft.com/office/officeart/2005/8/layout/hList7"/>
    <dgm:cxn modelId="{E9854F17-C182-4131-A2E0-71FC2C7E3FAC}" type="presOf" srcId="{1BCAFBFC-AD2F-47A0-B485-5BF0B17748E2}" destId="{B33A3A67-4EC6-4418-BE5B-0365DA7403CD}" srcOrd="0" destOrd="3" presId="urn:microsoft.com/office/officeart/2005/8/layout/hList7"/>
    <dgm:cxn modelId="{DF0DC0F7-846A-4FE7-BBF0-38C8558F9776}" type="presOf" srcId="{4601F95C-A502-4B4B-ADED-7F91259DD9A7}" destId="{F47943F6-FA14-419B-A24E-FBD403407322}" srcOrd="0" destOrd="1" presId="urn:microsoft.com/office/officeart/2005/8/layout/hList7"/>
    <dgm:cxn modelId="{727AF102-A8B3-4611-BD07-2B834DF7A3EC}" srcId="{B578142E-BFFD-480D-B427-2C25A73E2A13}" destId="{2121F459-C42C-4AC5-9A29-E906F03C8E2D}" srcOrd="2" destOrd="0" parTransId="{A2BE3D1B-A133-4871-AF76-C6425CABECEA}" sibTransId="{9778BFF3-5986-4351-8DC2-D8889A2A6298}"/>
    <dgm:cxn modelId="{0CE782A7-C159-4244-9D85-F0F0104727DF}" srcId="{E58BA148-E28E-4FC0-9A0F-AD2E26218210}" destId="{83C22BA3-19E2-4B13-AC75-291523564412}" srcOrd="0" destOrd="0" parTransId="{97FB8184-0579-48EC-9A0E-F311D084A9B7}" sibTransId="{25810C88-EFAC-4774-A3AC-00A78D884C2F}"/>
    <dgm:cxn modelId="{24CE89E2-8364-4E76-922C-FB8EA667923E}" type="presOf" srcId="{BC11725C-B33A-4B01-BC85-40056D896D1B}" destId="{B33A3A67-4EC6-4418-BE5B-0365DA7403CD}" srcOrd="0" destOrd="0" presId="urn:microsoft.com/office/officeart/2005/8/layout/hList7"/>
    <dgm:cxn modelId="{7554BEF7-CBC3-41E6-B8BF-9E65B06AB72B}" srcId="{BA4B6B62-7E09-4349-8E57-3CF73BDBA3CF}" destId="{837EDFE6-D5A8-44AE-8C81-4AD6EE3C6FC9}" srcOrd="1" destOrd="0" parTransId="{1C061363-0ACC-44DE-B04C-FD4146A10F07}" sibTransId="{816F9CB5-B1A7-45FC-AA99-285AEB5D76CC}"/>
    <dgm:cxn modelId="{54C5D5D8-190E-495D-83EA-EFFA575BA4C7}" type="presOf" srcId="{83C22BA3-19E2-4B13-AC75-291523564412}" destId="{43BF1628-5311-4125-A898-9781754F91B3}" srcOrd="1" destOrd="1" presId="urn:microsoft.com/office/officeart/2005/8/layout/hList7"/>
    <dgm:cxn modelId="{1A8DE848-1210-4BFD-A04C-27FB7132669E}" srcId="{BC11725C-B33A-4B01-BC85-40056D896D1B}" destId="{EA90E02B-4265-4988-AF84-0DBB950E3B3F}" srcOrd="1" destOrd="0" parTransId="{6C6BDA4B-CC6F-4F05-867A-D0F4FCCC6AF7}" sibTransId="{BAB317CA-8670-46BC-8894-C4111A00EB0A}"/>
    <dgm:cxn modelId="{45E41ED9-1A6A-442B-893A-7E47945E0C97}" srcId="{BA4B6B62-7E09-4349-8E57-3CF73BDBA3CF}" destId="{267CD1B9-A9CF-4D02-A757-D03939CB252A}" srcOrd="2" destOrd="0" parTransId="{97230C47-0B16-4D72-BB5C-E7F8DB722BEC}" sibTransId="{1B67393A-B5BB-4CFD-A59B-39AE0FC63783}"/>
    <dgm:cxn modelId="{84F40728-A272-4E50-9971-7076639985AD}" type="presOf" srcId="{87B84336-372C-47EB-B15A-74B969AB0855}" destId="{3047DFDF-80C6-4CA4-9BFA-CAAB37C4E27C}" srcOrd="1" destOrd="2" presId="urn:microsoft.com/office/officeart/2005/8/layout/hList7"/>
    <dgm:cxn modelId="{1DBF6111-DF99-49B2-8553-A7FCC088A465}" type="presOf" srcId="{267CD1B9-A9CF-4D02-A757-D03939CB252A}" destId="{F47943F6-FA14-419B-A24E-FBD403407322}" srcOrd="0" destOrd="3" presId="urn:microsoft.com/office/officeart/2005/8/layout/hList7"/>
    <dgm:cxn modelId="{22AC7136-80C7-47C4-841E-F287F99E1521}" type="presParOf" srcId="{E3709049-0FDA-44D7-9699-8885426AB4C1}" destId="{6C9FD32A-9117-44D4-9D1E-E9617AF839BA}" srcOrd="0" destOrd="0" presId="urn:microsoft.com/office/officeart/2005/8/layout/hList7"/>
    <dgm:cxn modelId="{E8AF8868-8945-4171-AB3B-8FA3E7CA7071}" type="presParOf" srcId="{E3709049-0FDA-44D7-9699-8885426AB4C1}" destId="{402A7C04-1857-40F3-AFDE-41654CA76052}" srcOrd="1" destOrd="0" presId="urn:microsoft.com/office/officeart/2005/8/layout/hList7"/>
    <dgm:cxn modelId="{491B33A0-F68E-4C73-BBE1-C2E261509E19}" type="presParOf" srcId="{402A7C04-1857-40F3-AFDE-41654CA76052}" destId="{8F0CBA19-A50A-4B96-BB75-1B90CCEDF835}" srcOrd="0" destOrd="0" presId="urn:microsoft.com/office/officeart/2005/8/layout/hList7"/>
    <dgm:cxn modelId="{0A805D31-1D80-494A-B64E-154234F89B9A}" type="presParOf" srcId="{8F0CBA19-A50A-4B96-BB75-1B90CCEDF835}" destId="{6CBA2725-98D9-4EED-BA1F-E5E1C0894BAE}" srcOrd="0" destOrd="0" presId="urn:microsoft.com/office/officeart/2005/8/layout/hList7"/>
    <dgm:cxn modelId="{6B0BBB00-B03E-481C-829A-9D8081AD1A53}" type="presParOf" srcId="{8F0CBA19-A50A-4B96-BB75-1B90CCEDF835}" destId="{43BF1628-5311-4125-A898-9781754F91B3}" srcOrd="1" destOrd="0" presId="urn:microsoft.com/office/officeart/2005/8/layout/hList7"/>
    <dgm:cxn modelId="{994F3EEF-9D08-427A-B053-1026E3301253}" type="presParOf" srcId="{8F0CBA19-A50A-4B96-BB75-1B90CCEDF835}" destId="{6B041D32-61C3-42FE-BEBC-997BA0341A98}" srcOrd="2" destOrd="0" presId="urn:microsoft.com/office/officeart/2005/8/layout/hList7"/>
    <dgm:cxn modelId="{56A54F0C-5697-4A12-91A3-6239C365EB12}" type="presParOf" srcId="{8F0CBA19-A50A-4B96-BB75-1B90CCEDF835}" destId="{5AAF8E8B-0132-49BC-8B37-408A4DE416DE}" srcOrd="3" destOrd="0" presId="urn:microsoft.com/office/officeart/2005/8/layout/hList7"/>
    <dgm:cxn modelId="{2A312434-0F5A-4D58-8F2E-0B4F9DA0FDA3}" type="presParOf" srcId="{402A7C04-1857-40F3-AFDE-41654CA76052}" destId="{3D3C9B55-157F-4E13-94CB-130C069A9475}" srcOrd="1" destOrd="0" presId="urn:microsoft.com/office/officeart/2005/8/layout/hList7"/>
    <dgm:cxn modelId="{E08CC36C-A93E-4E73-B663-1C9FCECE31D5}" type="presParOf" srcId="{402A7C04-1857-40F3-AFDE-41654CA76052}" destId="{30217BEF-E12A-4D48-9331-0CF0487A592F}" srcOrd="2" destOrd="0" presId="urn:microsoft.com/office/officeart/2005/8/layout/hList7"/>
    <dgm:cxn modelId="{9091C152-D0C2-4BEA-A315-E401CF6EBAD1}" type="presParOf" srcId="{30217BEF-E12A-4D48-9331-0CF0487A592F}" destId="{B33A3A67-4EC6-4418-BE5B-0365DA7403CD}" srcOrd="0" destOrd="0" presId="urn:microsoft.com/office/officeart/2005/8/layout/hList7"/>
    <dgm:cxn modelId="{D6BBA3BF-576F-441A-99D3-D0AE835DC774}" type="presParOf" srcId="{30217BEF-E12A-4D48-9331-0CF0487A592F}" destId="{6760DAB9-1B77-42C4-A472-171EE1FBA4AB}" srcOrd="1" destOrd="0" presId="urn:microsoft.com/office/officeart/2005/8/layout/hList7"/>
    <dgm:cxn modelId="{AEB9AE7B-E47B-4584-95AB-85F6C22EC47A}" type="presParOf" srcId="{30217BEF-E12A-4D48-9331-0CF0487A592F}" destId="{AB5DE8F2-B65F-495F-B1FD-1B1753553084}" srcOrd="2" destOrd="0" presId="urn:microsoft.com/office/officeart/2005/8/layout/hList7"/>
    <dgm:cxn modelId="{3C9A10C6-F440-472A-87CA-337F2A866B03}" type="presParOf" srcId="{30217BEF-E12A-4D48-9331-0CF0487A592F}" destId="{A4CE7FD6-2800-45FD-B703-B7A4B5A3C743}" srcOrd="3" destOrd="0" presId="urn:microsoft.com/office/officeart/2005/8/layout/hList7"/>
    <dgm:cxn modelId="{9883BD78-0B33-4F8B-A4F8-5F8446FF9DD8}" type="presParOf" srcId="{402A7C04-1857-40F3-AFDE-41654CA76052}" destId="{3A004E20-F0FE-4886-921F-2E96D5EFB4CD}" srcOrd="3" destOrd="0" presId="urn:microsoft.com/office/officeart/2005/8/layout/hList7"/>
    <dgm:cxn modelId="{1FDACC75-2183-4006-B067-A7E5394F0CF7}" type="presParOf" srcId="{402A7C04-1857-40F3-AFDE-41654CA76052}" destId="{523D6B7B-076C-40C5-AF64-669339003944}" srcOrd="4" destOrd="0" presId="urn:microsoft.com/office/officeart/2005/8/layout/hList7"/>
    <dgm:cxn modelId="{E8EE76A3-0CA3-4AB6-8C7F-123B56A8116E}" type="presParOf" srcId="{523D6B7B-076C-40C5-AF64-669339003944}" destId="{80133059-ABA6-4468-972C-778A3E74FE8E}" srcOrd="0" destOrd="0" presId="urn:microsoft.com/office/officeart/2005/8/layout/hList7"/>
    <dgm:cxn modelId="{70283C77-11CC-4C88-A2B6-23E693D8F1D5}" type="presParOf" srcId="{523D6B7B-076C-40C5-AF64-669339003944}" destId="{3047DFDF-80C6-4CA4-9BFA-CAAB37C4E27C}" srcOrd="1" destOrd="0" presId="urn:microsoft.com/office/officeart/2005/8/layout/hList7"/>
    <dgm:cxn modelId="{8F01024C-A996-4468-9ED8-F0CD00861394}" type="presParOf" srcId="{523D6B7B-076C-40C5-AF64-669339003944}" destId="{69194938-F5A6-40B7-86EC-92E2BDFE5DBC}" srcOrd="2" destOrd="0" presId="urn:microsoft.com/office/officeart/2005/8/layout/hList7"/>
    <dgm:cxn modelId="{DEEA8B06-93E6-4846-848B-C680BBCB6431}" type="presParOf" srcId="{523D6B7B-076C-40C5-AF64-669339003944}" destId="{E70964C6-84B5-49BD-A3F8-F5C49B8203FB}" srcOrd="3" destOrd="0" presId="urn:microsoft.com/office/officeart/2005/8/layout/hList7"/>
    <dgm:cxn modelId="{165BE5C0-9ACF-4590-A559-284903CD7AA3}" type="presParOf" srcId="{402A7C04-1857-40F3-AFDE-41654CA76052}" destId="{C39D5521-3443-453A-B522-24BA05499040}" srcOrd="5" destOrd="0" presId="urn:microsoft.com/office/officeart/2005/8/layout/hList7"/>
    <dgm:cxn modelId="{52DBD025-48E5-4391-AD2F-5EB774936B57}" type="presParOf" srcId="{402A7C04-1857-40F3-AFDE-41654CA76052}" destId="{B6EB19DD-B2F1-4220-BF7D-7006ACE20FF0}" srcOrd="6" destOrd="0" presId="urn:microsoft.com/office/officeart/2005/8/layout/hList7"/>
    <dgm:cxn modelId="{F204FE24-F502-422A-99EB-94B1F2F2055E}" type="presParOf" srcId="{B6EB19DD-B2F1-4220-BF7D-7006ACE20FF0}" destId="{F47943F6-FA14-419B-A24E-FBD403407322}" srcOrd="0" destOrd="0" presId="urn:microsoft.com/office/officeart/2005/8/layout/hList7"/>
    <dgm:cxn modelId="{1EBA4DB1-64C3-48E6-A99A-6E2590FCBB32}" type="presParOf" srcId="{B6EB19DD-B2F1-4220-BF7D-7006ACE20FF0}" destId="{02944AA1-32A5-4ED7-B1ED-BBC9A98F2E4F}" srcOrd="1" destOrd="0" presId="urn:microsoft.com/office/officeart/2005/8/layout/hList7"/>
    <dgm:cxn modelId="{B19F17B5-E657-4083-815B-282ED9E5BB84}" type="presParOf" srcId="{B6EB19DD-B2F1-4220-BF7D-7006ACE20FF0}" destId="{661773A0-ECFB-4482-985D-ED8D384B90D6}" srcOrd="2" destOrd="0" presId="urn:microsoft.com/office/officeart/2005/8/layout/hList7"/>
    <dgm:cxn modelId="{FDB93C6F-450D-47AE-B43B-108FEDD88E33}" type="presParOf" srcId="{B6EB19DD-B2F1-4220-BF7D-7006ACE20FF0}" destId="{FB19796A-0DBC-4739-87A9-4A9CEC00A3D2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8257CB-19FC-4016-9EFC-25D75109CFFA}" type="doc">
      <dgm:prSet loTypeId="urn:microsoft.com/office/officeart/2005/8/layout/radial3" loCatId="cycle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es-CL"/>
        </a:p>
      </dgm:t>
    </dgm:pt>
    <dgm:pt modelId="{08DC82D5-71A8-448B-87A8-97E29BB94A33}">
      <dgm:prSet phldrT="[Texto]" custT="1"/>
      <dgm:spPr/>
      <dgm:t>
        <a:bodyPr/>
        <a:lstStyle/>
        <a:p>
          <a:r>
            <a:rPr lang="es-CL" sz="1800" b="1" dirty="0">
              <a:latin typeface="Candara" panose="020E0502030303020204" pitchFamily="34" charset="0"/>
            </a:rPr>
            <a:t>Fortalecimiento del Fonasa</a:t>
          </a:r>
        </a:p>
      </dgm:t>
    </dgm:pt>
    <dgm:pt modelId="{B8580F3F-092A-4521-B99B-DC14CF40646B}" type="parTrans" cxnId="{3AA67991-C08E-48C8-8E68-F0FD9BA28644}">
      <dgm:prSet/>
      <dgm:spPr/>
      <dgm:t>
        <a:bodyPr/>
        <a:lstStyle/>
        <a:p>
          <a:endParaRPr lang="es-CL" sz="1400">
            <a:solidFill>
              <a:schemeClr val="tx2"/>
            </a:solidFill>
            <a:latin typeface="Candara" panose="020E0502030303020204" pitchFamily="34" charset="0"/>
          </a:endParaRPr>
        </a:p>
      </dgm:t>
    </dgm:pt>
    <dgm:pt modelId="{0AD07830-BC92-4861-890A-8774BC8CDD3B}" type="sibTrans" cxnId="{3AA67991-C08E-48C8-8E68-F0FD9BA28644}">
      <dgm:prSet/>
      <dgm:spPr/>
      <dgm:t>
        <a:bodyPr/>
        <a:lstStyle/>
        <a:p>
          <a:endParaRPr lang="es-CL" sz="1400">
            <a:solidFill>
              <a:schemeClr val="tx2"/>
            </a:solidFill>
            <a:latin typeface="Candara" panose="020E0502030303020204" pitchFamily="34" charset="0"/>
          </a:endParaRPr>
        </a:p>
      </dgm:t>
    </dgm:pt>
    <dgm:pt modelId="{828E144D-7EC3-40A2-8AC6-DCFC1B2419A3}">
      <dgm:prSet phldrT="[Texto]" custT="1"/>
      <dgm:spPr/>
      <dgm:t>
        <a:bodyPr/>
        <a:lstStyle/>
        <a:p>
          <a:r>
            <a:rPr lang="es-CL" sz="1400" b="1" dirty="0">
              <a:ln/>
              <a:latin typeface="Candara" panose="020E0502030303020204" pitchFamily="34" charset="0"/>
            </a:rPr>
            <a:t>Rol</a:t>
          </a:r>
        </a:p>
      </dgm:t>
    </dgm:pt>
    <dgm:pt modelId="{B99804D8-EE34-4BA6-B467-F2C6F6B15505}" type="parTrans" cxnId="{D404A7D9-17DA-4F77-BB60-04951F1222AD}">
      <dgm:prSet/>
      <dgm:spPr/>
      <dgm:t>
        <a:bodyPr/>
        <a:lstStyle/>
        <a:p>
          <a:endParaRPr lang="es-CL" sz="1400">
            <a:solidFill>
              <a:schemeClr val="tx2"/>
            </a:solidFill>
            <a:latin typeface="Candara" panose="020E0502030303020204" pitchFamily="34" charset="0"/>
          </a:endParaRPr>
        </a:p>
      </dgm:t>
    </dgm:pt>
    <dgm:pt modelId="{20D8F269-3BF0-475E-A494-4B66295412D0}" type="sibTrans" cxnId="{D404A7D9-17DA-4F77-BB60-04951F1222AD}">
      <dgm:prSet/>
      <dgm:spPr/>
      <dgm:t>
        <a:bodyPr/>
        <a:lstStyle/>
        <a:p>
          <a:endParaRPr lang="es-CL" sz="1400">
            <a:solidFill>
              <a:schemeClr val="tx2"/>
            </a:solidFill>
            <a:latin typeface="Candara" panose="020E0502030303020204" pitchFamily="34" charset="0"/>
          </a:endParaRPr>
        </a:p>
      </dgm:t>
    </dgm:pt>
    <dgm:pt modelId="{C1298DA3-FEA8-4DAB-874F-CB978B444B99}">
      <dgm:prSet phldrT="[Texto]" custT="1"/>
      <dgm:spPr/>
      <dgm:t>
        <a:bodyPr/>
        <a:lstStyle/>
        <a:p>
          <a:r>
            <a:rPr lang="es-CL" sz="1200" b="1" dirty="0">
              <a:ln/>
              <a:latin typeface="Candara" panose="020E0502030303020204" pitchFamily="34" charset="0"/>
            </a:rPr>
            <a:t>Red Prestadores MLE</a:t>
          </a:r>
        </a:p>
      </dgm:t>
    </dgm:pt>
    <dgm:pt modelId="{EE74E0E6-31D0-4C40-B02E-2526F651B286}" type="parTrans" cxnId="{5843A9F6-D394-4AA3-8023-6EF59FF5A3A3}">
      <dgm:prSet/>
      <dgm:spPr/>
      <dgm:t>
        <a:bodyPr/>
        <a:lstStyle/>
        <a:p>
          <a:endParaRPr lang="es-CL" sz="1400">
            <a:solidFill>
              <a:schemeClr val="tx2"/>
            </a:solidFill>
            <a:latin typeface="Candara" panose="020E0502030303020204" pitchFamily="34" charset="0"/>
          </a:endParaRPr>
        </a:p>
      </dgm:t>
    </dgm:pt>
    <dgm:pt modelId="{5C0B1693-662D-4F08-9F47-193E55029EE6}" type="sibTrans" cxnId="{5843A9F6-D394-4AA3-8023-6EF59FF5A3A3}">
      <dgm:prSet/>
      <dgm:spPr/>
      <dgm:t>
        <a:bodyPr/>
        <a:lstStyle/>
        <a:p>
          <a:endParaRPr lang="es-CL" sz="1400">
            <a:solidFill>
              <a:schemeClr val="tx2"/>
            </a:solidFill>
            <a:latin typeface="Candara" panose="020E0502030303020204" pitchFamily="34" charset="0"/>
          </a:endParaRPr>
        </a:p>
      </dgm:t>
    </dgm:pt>
    <dgm:pt modelId="{3841C9D8-20E3-4370-9BB6-A0EC4A68A7BC}">
      <dgm:prSet phldrT="[Texto]" custT="1"/>
      <dgm:spPr/>
      <dgm:t>
        <a:bodyPr/>
        <a:lstStyle/>
        <a:p>
          <a:r>
            <a:rPr lang="es-CL" sz="1200" b="1" dirty="0">
              <a:ln/>
              <a:latin typeface="Candara" panose="020E0502030303020204" pitchFamily="34" charset="0"/>
            </a:rPr>
            <a:t>Relación con los Servicios de Salud</a:t>
          </a:r>
        </a:p>
      </dgm:t>
    </dgm:pt>
    <dgm:pt modelId="{274AE135-E938-45B5-A744-A5403790624C}" type="parTrans" cxnId="{D0970951-42AD-4F99-86D7-6F2FE58A9FCB}">
      <dgm:prSet/>
      <dgm:spPr/>
      <dgm:t>
        <a:bodyPr/>
        <a:lstStyle/>
        <a:p>
          <a:endParaRPr lang="es-CL" sz="1400">
            <a:solidFill>
              <a:schemeClr val="tx2"/>
            </a:solidFill>
            <a:latin typeface="Candara" panose="020E0502030303020204" pitchFamily="34" charset="0"/>
          </a:endParaRPr>
        </a:p>
      </dgm:t>
    </dgm:pt>
    <dgm:pt modelId="{54C7176A-56F4-42DD-8641-2A462B865019}" type="sibTrans" cxnId="{D0970951-42AD-4F99-86D7-6F2FE58A9FCB}">
      <dgm:prSet/>
      <dgm:spPr/>
      <dgm:t>
        <a:bodyPr/>
        <a:lstStyle/>
        <a:p>
          <a:endParaRPr lang="es-CL" sz="1400">
            <a:solidFill>
              <a:schemeClr val="tx2"/>
            </a:solidFill>
            <a:latin typeface="Candara" panose="020E0502030303020204" pitchFamily="34" charset="0"/>
          </a:endParaRPr>
        </a:p>
      </dgm:t>
    </dgm:pt>
    <dgm:pt modelId="{0E1C377B-4593-4BBC-9375-5989ABF86045}">
      <dgm:prSet phldrT="[Texto]" custT="1"/>
      <dgm:spPr/>
      <dgm:t>
        <a:bodyPr/>
        <a:lstStyle/>
        <a:p>
          <a:r>
            <a:rPr lang="es-CL" sz="1400" b="1" dirty="0">
              <a:ln/>
              <a:latin typeface="Candara" panose="020E0502030303020204" pitchFamily="34" charset="0"/>
            </a:rPr>
            <a:t>Financia-miento</a:t>
          </a:r>
        </a:p>
      </dgm:t>
    </dgm:pt>
    <dgm:pt modelId="{41E17C7A-DF3D-4006-B37C-04B6C120CEF4}" type="parTrans" cxnId="{D8440EFF-A7DC-4924-B974-DF84AC9E623A}">
      <dgm:prSet/>
      <dgm:spPr/>
      <dgm:t>
        <a:bodyPr/>
        <a:lstStyle/>
        <a:p>
          <a:endParaRPr lang="es-CL" sz="1400">
            <a:solidFill>
              <a:schemeClr val="tx2"/>
            </a:solidFill>
            <a:latin typeface="Candara" panose="020E0502030303020204" pitchFamily="34" charset="0"/>
          </a:endParaRPr>
        </a:p>
      </dgm:t>
    </dgm:pt>
    <dgm:pt modelId="{E84DE63A-C877-41B4-8586-A6CCB3651663}" type="sibTrans" cxnId="{D8440EFF-A7DC-4924-B974-DF84AC9E623A}">
      <dgm:prSet/>
      <dgm:spPr/>
      <dgm:t>
        <a:bodyPr/>
        <a:lstStyle/>
        <a:p>
          <a:endParaRPr lang="es-CL" sz="1400">
            <a:solidFill>
              <a:schemeClr val="tx2"/>
            </a:solidFill>
            <a:latin typeface="Candara" panose="020E0502030303020204" pitchFamily="34" charset="0"/>
          </a:endParaRPr>
        </a:p>
      </dgm:t>
    </dgm:pt>
    <dgm:pt modelId="{FF003C59-0D7A-40F9-8AA9-14BA3CD3899F}">
      <dgm:prSet custT="1"/>
      <dgm:spPr/>
      <dgm:t>
        <a:bodyPr/>
        <a:lstStyle/>
        <a:p>
          <a:r>
            <a:rPr lang="es-CL" sz="1400" b="1" dirty="0">
              <a:latin typeface="Candara" panose="020E0502030303020204" pitchFamily="34" charset="0"/>
            </a:rPr>
            <a:t>Modelo de atención</a:t>
          </a:r>
        </a:p>
      </dgm:t>
    </dgm:pt>
    <dgm:pt modelId="{AA9F0CA6-6876-426D-9E33-0A6BE9AE97EA}" type="parTrans" cxnId="{78E210DB-7866-418F-979B-0D4C14E5FF54}">
      <dgm:prSet/>
      <dgm:spPr/>
      <dgm:t>
        <a:bodyPr/>
        <a:lstStyle/>
        <a:p>
          <a:endParaRPr lang="es-CL" sz="1400">
            <a:latin typeface="Candara" panose="020E0502030303020204" pitchFamily="34" charset="0"/>
          </a:endParaRPr>
        </a:p>
      </dgm:t>
    </dgm:pt>
    <dgm:pt modelId="{1C728EF1-DAED-451A-AD16-752EAFAE00BB}" type="sibTrans" cxnId="{78E210DB-7866-418F-979B-0D4C14E5FF54}">
      <dgm:prSet/>
      <dgm:spPr/>
      <dgm:t>
        <a:bodyPr/>
        <a:lstStyle/>
        <a:p>
          <a:endParaRPr lang="es-CL" sz="1400">
            <a:latin typeface="Candara" panose="020E0502030303020204" pitchFamily="34" charset="0"/>
          </a:endParaRPr>
        </a:p>
      </dgm:t>
    </dgm:pt>
    <dgm:pt modelId="{0DBAF69D-EC32-4BE0-95BE-A6FF900D4DD3}" type="pres">
      <dgm:prSet presAssocID="{438257CB-19FC-4016-9EFC-25D75109CFF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E143DFE-4E20-4FE7-A723-825497F3240D}" type="pres">
      <dgm:prSet presAssocID="{438257CB-19FC-4016-9EFC-25D75109CFFA}" presName="radial" presStyleCnt="0">
        <dgm:presLayoutVars>
          <dgm:animLvl val="ctr"/>
        </dgm:presLayoutVars>
      </dgm:prSet>
      <dgm:spPr/>
    </dgm:pt>
    <dgm:pt modelId="{1D95E3FB-DDE8-469D-8552-B9E672A8BD0B}" type="pres">
      <dgm:prSet presAssocID="{08DC82D5-71A8-448B-87A8-97E29BB94A33}" presName="centerShape" presStyleLbl="vennNode1" presStyleIdx="0" presStyleCnt="6" custScaleX="106341" custScaleY="107371"/>
      <dgm:spPr/>
      <dgm:t>
        <a:bodyPr/>
        <a:lstStyle/>
        <a:p>
          <a:endParaRPr lang="es-CL"/>
        </a:p>
      </dgm:t>
    </dgm:pt>
    <dgm:pt modelId="{719309D2-0E7B-423F-8A6E-AEA8626D32E5}" type="pres">
      <dgm:prSet presAssocID="{828E144D-7EC3-40A2-8AC6-DCFC1B2419A3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B1143C9-8515-466B-A46A-96862841A24A}" type="pres">
      <dgm:prSet presAssocID="{FF003C59-0D7A-40F9-8AA9-14BA3CD3899F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769D97C-5CF7-43EC-A3A2-1BFCA1D83D51}" type="pres">
      <dgm:prSet presAssocID="{C1298DA3-FEA8-4DAB-874F-CB978B444B99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B88CE1E-28E5-4170-9B86-4107F088112F}" type="pres">
      <dgm:prSet presAssocID="{3841C9D8-20E3-4370-9BB6-A0EC4A68A7BC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06CCD8A-EDD2-4FC2-8AD6-0CDE873F4151}" type="pres">
      <dgm:prSet presAssocID="{0E1C377B-4593-4BBC-9375-5989ABF86045}" presName="node" presStyleLbl="vennNode1" presStyleIdx="5" presStyleCnt="6" custScaleX="10241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78E210DB-7866-418F-979B-0D4C14E5FF54}" srcId="{08DC82D5-71A8-448B-87A8-97E29BB94A33}" destId="{FF003C59-0D7A-40F9-8AA9-14BA3CD3899F}" srcOrd="1" destOrd="0" parTransId="{AA9F0CA6-6876-426D-9E33-0A6BE9AE97EA}" sibTransId="{1C728EF1-DAED-451A-AD16-752EAFAE00BB}"/>
    <dgm:cxn modelId="{574144BD-175B-4305-9915-7CF4045EC5C4}" type="presOf" srcId="{828E144D-7EC3-40A2-8AC6-DCFC1B2419A3}" destId="{719309D2-0E7B-423F-8A6E-AEA8626D32E5}" srcOrd="0" destOrd="0" presId="urn:microsoft.com/office/officeart/2005/8/layout/radial3"/>
    <dgm:cxn modelId="{D404A7D9-17DA-4F77-BB60-04951F1222AD}" srcId="{08DC82D5-71A8-448B-87A8-97E29BB94A33}" destId="{828E144D-7EC3-40A2-8AC6-DCFC1B2419A3}" srcOrd="0" destOrd="0" parTransId="{B99804D8-EE34-4BA6-B467-F2C6F6B15505}" sibTransId="{20D8F269-3BF0-475E-A494-4B66295412D0}"/>
    <dgm:cxn modelId="{0BEC9DC6-4FF7-4613-81AF-CE2EEF773DA8}" type="presOf" srcId="{08DC82D5-71A8-448B-87A8-97E29BB94A33}" destId="{1D95E3FB-DDE8-469D-8552-B9E672A8BD0B}" srcOrd="0" destOrd="0" presId="urn:microsoft.com/office/officeart/2005/8/layout/radial3"/>
    <dgm:cxn modelId="{FFE027CC-9EA3-4E16-81B9-15D5FE4AEC90}" type="presOf" srcId="{C1298DA3-FEA8-4DAB-874F-CB978B444B99}" destId="{3769D97C-5CF7-43EC-A3A2-1BFCA1D83D51}" srcOrd="0" destOrd="0" presId="urn:microsoft.com/office/officeart/2005/8/layout/radial3"/>
    <dgm:cxn modelId="{3AA67991-C08E-48C8-8E68-F0FD9BA28644}" srcId="{438257CB-19FC-4016-9EFC-25D75109CFFA}" destId="{08DC82D5-71A8-448B-87A8-97E29BB94A33}" srcOrd="0" destOrd="0" parTransId="{B8580F3F-092A-4521-B99B-DC14CF40646B}" sibTransId="{0AD07830-BC92-4861-890A-8774BC8CDD3B}"/>
    <dgm:cxn modelId="{D8440EFF-A7DC-4924-B974-DF84AC9E623A}" srcId="{08DC82D5-71A8-448B-87A8-97E29BB94A33}" destId="{0E1C377B-4593-4BBC-9375-5989ABF86045}" srcOrd="4" destOrd="0" parTransId="{41E17C7A-DF3D-4006-B37C-04B6C120CEF4}" sibTransId="{E84DE63A-C877-41B4-8586-A6CCB3651663}"/>
    <dgm:cxn modelId="{1563D0D8-373E-47DA-8A3A-FA486D3AA97F}" type="presOf" srcId="{FF003C59-0D7A-40F9-8AA9-14BA3CD3899F}" destId="{9B1143C9-8515-466B-A46A-96862841A24A}" srcOrd="0" destOrd="0" presId="urn:microsoft.com/office/officeart/2005/8/layout/radial3"/>
    <dgm:cxn modelId="{8B986EC3-DAF6-47E8-A409-9CF6AF8A31E0}" type="presOf" srcId="{438257CB-19FC-4016-9EFC-25D75109CFFA}" destId="{0DBAF69D-EC32-4BE0-95BE-A6FF900D4DD3}" srcOrd="0" destOrd="0" presId="urn:microsoft.com/office/officeart/2005/8/layout/radial3"/>
    <dgm:cxn modelId="{5843A9F6-D394-4AA3-8023-6EF59FF5A3A3}" srcId="{08DC82D5-71A8-448B-87A8-97E29BB94A33}" destId="{C1298DA3-FEA8-4DAB-874F-CB978B444B99}" srcOrd="2" destOrd="0" parTransId="{EE74E0E6-31D0-4C40-B02E-2526F651B286}" sibTransId="{5C0B1693-662D-4F08-9F47-193E55029EE6}"/>
    <dgm:cxn modelId="{D0970951-42AD-4F99-86D7-6F2FE58A9FCB}" srcId="{08DC82D5-71A8-448B-87A8-97E29BB94A33}" destId="{3841C9D8-20E3-4370-9BB6-A0EC4A68A7BC}" srcOrd="3" destOrd="0" parTransId="{274AE135-E938-45B5-A744-A5403790624C}" sibTransId="{54C7176A-56F4-42DD-8641-2A462B865019}"/>
    <dgm:cxn modelId="{9BFDFC7C-2458-4A20-B0FC-F3857ABED638}" type="presOf" srcId="{3841C9D8-20E3-4370-9BB6-A0EC4A68A7BC}" destId="{4B88CE1E-28E5-4170-9B86-4107F088112F}" srcOrd="0" destOrd="0" presId="urn:microsoft.com/office/officeart/2005/8/layout/radial3"/>
    <dgm:cxn modelId="{9FD53357-A468-4EEE-86C7-F1457B1CA208}" type="presOf" srcId="{0E1C377B-4593-4BBC-9375-5989ABF86045}" destId="{A06CCD8A-EDD2-4FC2-8AD6-0CDE873F4151}" srcOrd="0" destOrd="0" presId="urn:microsoft.com/office/officeart/2005/8/layout/radial3"/>
    <dgm:cxn modelId="{ECC19456-6999-4A83-9235-E59D748187C5}" type="presParOf" srcId="{0DBAF69D-EC32-4BE0-95BE-A6FF900D4DD3}" destId="{8E143DFE-4E20-4FE7-A723-825497F3240D}" srcOrd="0" destOrd="0" presId="urn:microsoft.com/office/officeart/2005/8/layout/radial3"/>
    <dgm:cxn modelId="{719FC471-8452-4E09-AD8B-365178122350}" type="presParOf" srcId="{8E143DFE-4E20-4FE7-A723-825497F3240D}" destId="{1D95E3FB-DDE8-469D-8552-B9E672A8BD0B}" srcOrd="0" destOrd="0" presId="urn:microsoft.com/office/officeart/2005/8/layout/radial3"/>
    <dgm:cxn modelId="{3FC7A65B-1524-4793-A3C4-0B38BB715833}" type="presParOf" srcId="{8E143DFE-4E20-4FE7-A723-825497F3240D}" destId="{719309D2-0E7B-423F-8A6E-AEA8626D32E5}" srcOrd="1" destOrd="0" presId="urn:microsoft.com/office/officeart/2005/8/layout/radial3"/>
    <dgm:cxn modelId="{C8054744-B965-4699-B701-BC63C77FE729}" type="presParOf" srcId="{8E143DFE-4E20-4FE7-A723-825497F3240D}" destId="{9B1143C9-8515-466B-A46A-96862841A24A}" srcOrd="2" destOrd="0" presId="urn:microsoft.com/office/officeart/2005/8/layout/radial3"/>
    <dgm:cxn modelId="{EDBA8158-D9B5-4CC6-84E1-4B2E74A4281D}" type="presParOf" srcId="{8E143DFE-4E20-4FE7-A723-825497F3240D}" destId="{3769D97C-5CF7-43EC-A3A2-1BFCA1D83D51}" srcOrd="3" destOrd="0" presId="urn:microsoft.com/office/officeart/2005/8/layout/radial3"/>
    <dgm:cxn modelId="{162A6403-5A6B-4A31-94F0-A29A5607D0C6}" type="presParOf" srcId="{8E143DFE-4E20-4FE7-A723-825497F3240D}" destId="{4B88CE1E-28E5-4170-9B86-4107F088112F}" srcOrd="4" destOrd="0" presId="urn:microsoft.com/office/officeart/2005/8/layout/radial3"/>
    <dgm:cxn modelId="{8B4A4824-62BF-4912-B856-AD10E34B9F07}" type="presParOf" srcId="{8E143DFE-4E20-4FE7-A723-825497F3240D}" destId="{A06CCD8A-EDD2-4FC2-8AD6-0CDE873F4151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BA2725-98D9-4EED-BA1F-E5E1C0894BAE}">
      <dsp:nvSpPr>
        <dsp:cNvPr id="0" name=""/>
        <dsp:cNvSpPr/>
      </dsp:nvSpPr>
      <dsp:spPr>
        <a:xfrm>
          <a:off x="9" y="0"/>
          <a:ext cx="2286750" cy="4391909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>
              <a:latin typeface="Candara" panose="020E0502030303020204" pitchFamily="34" charset="0"/>
              <a:cs typeface="Arial" pitchFamily="34" charset="0"/>
            </a:rPr>
            <a:t>Acceso</a:t>
          </a:r>
          <a:endParaRPr lang="es-CL" sz="1600" kern="1200" dirty="0"/>
        </a:p>
        <a:p>
          <a:pPr marL="57150" lvl="1" indent="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s-ES" sz="1050" kern="1200" dirty="0">
              <a:latin typeface="Candara" panose="020E0502030303020204" pitchFamily="34" charset="0"/>
              <a:cs typeface="Arial" pitchFamily="34" charset="0"/>
            </a:rPr>
            <a:t>Nuevos </a:t>
          </a:r>
          <a:r>
            <a:rPr lang="es-ES" sz="1050" kern="1200" dirty="0" smtClean="0">
              <a:latin typeface="Candara" panose="020E0502030303020204" pitchFamily="34" charset="0"/>
              <a:cs typeface="Arial" pitchFamily="34" charset="0"/>
            </a:rPr>
            <a:t>fórmula de financiamiento al </a:t>
          </a:r>
          <a:r>
            <a:rPr lang="es-ES" sz="1050" kern="1200" dirty="0">
              <a:latin typeface="Candara" panose="020E0502030303020204" pitchFamily="34" charset="0"/>
              <a:cs typeface="Arial" pitchFamily="34" charset="0"/>
            </a:rPr>
            <a:t>SNSS</a:t>
          </a:r>
        </a:p>
        <a:p>
          <a:pPr marL="57150" lvl="1" indent="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s-ES" sz="1050" kern="1200" dirty="0">
              <a:latin typeface="Candara" panose="020E0502030303020204" pitchFamily="34" charset="0"/>
              <a:cs typeface="Arial" pitchFamily="34" charset="0"/>
            </a:rPr>
            <a:t> Resolución integral</a:t>
          </a:r>
        </a:p>
        <a:p>
          <a:pPr marL="57150" lvl="1" indent="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s-ES" sz="1050" kern="1200" dirty="0">
              <a:latin typeface="Candara" panose="020E0502030303020204" pitchFamily="34" charset="0"/>
              <a:cs typeface="Arial" pitchFamily="34" charset="0"/>
            </a:rPr>
            <a:t>Cuidado de población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•"/>
            <a:tabLst/>
            <a:defRPr/>
          </a:pPr>
          <a:r>
            <a:rPr lang="es-ES" sz="1050" kern="1200" dirty="0">
              <a:latin typeface="Candara" panose="020E0502030303020204" pitchFamily="34" charset="0"/>
              <a:cs typeface="Arial" pitchFamily="34" charset="0"/>
            </a:rPr>
            <a:t>Flexibilidad de topes en MLE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•"/>
            <a:tabLst/>
            <a:defRPr/>
          </a:pPr>
          <a:r>
            <a:rPr lang="es-ES" sz="1050" kern="1200" dirty="0">
              <a:latin typeface="Candara" panose="020E0502030303020204" pitchFamily="34" charset="0"/>
              <a:cs typeface="Arial" pitchFamily="34" charset="0"/>
            </a:rPr>
            <a:t>Trazabilidad beneficiarios</a:t>
          </a:r>
        </a:p>
        <a:p>
          <a:pPr marL="57150" lvl="1" indent="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050" kern="1200" dirty="0">
            <a:latin typeface="Candara" panose="020E0502030303020204" pitchFamily="34" charset="0"/>
            <a:cs typeface="Arial" pitchFamily="34" charset="0"/>
          </a:endParaRPr>
        </a:p>
      </dsp:txBody>
      <dsp:txXfrm>
        <a:off x="9" y="1756763"/>
        <a:ext cx="2286750" cy="1756763"/>
      </dsp:txXfrm>
    </dsp:sp>
    <dsp:sp modelId="{5AAF8E8B-0132-49BC-8B37-408A4DE416DE}">
      <dsp:nvSpPr>
        <dsp:cNvPr id="0" name=""/>
        <dsp:cNvSpPr/>
      </dsp:nvSpPr>
      <dsp:spPr>
        <a:xfrm>
          <a:off x="414303" y="263514"/>
          <a:ext cx="1462505" cy="1462505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 l="-3000" r="-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3A3A67-4EC6-4418-BE5B-0365DA7403CD}">
      <dsp:nvSpPr>
        <dsp:cNvPr id="0" name=""/>
        <dsp:cNvSpPr/>
      </dsp:nvSpPr>
      <dsp:spPr>
        <a:xfrm>
          <a:off x="4716500" y="0"/>
          <a:ext cx="2286750" cy="4391909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>
              <a:latin typeface="Candara" panose="020E0502030303020204" pitchFamily="34" charset="0"/>
              <a:cs typeface="Arial" pitchFamily="34" charset="0"/>
            </a:rPr>
            <a:t>Protección Financiera</a:t>
          </a:r>
          <a:endParaRPr lang="es-CL" sz="16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>
              <a:latin typeface="Candara" panose="020E0502030303020204" pitchFamily="34" charset="0"/>
              <a:cs typeface="Arial" pitchFamily="34" charset="0"/>
            </a:rPr>
            <a:t>Seguro Salud Clase Media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>
              <a:latin typeface="Candara" panose="020E0502030303020204" pitchFamily="34" charset="0"/>
              <a:cs typeface="Arial" pitchFamily="34" charset="0"/>
            </a:rPr>
            <a:t>Calidad recíproca de cónyuges/convivientes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>
              <a:latin typeface="Candara" panose="020E0502030303020204" pitchFamily="34" charset="0"/>
              <a:cs typeface="Arial" pitchFamily="34" charset="0"/>
            </a:rPr>
            <a:t>MAI y MLE</a:t>
          </a:r>
        </a:p>
      </dsp:txBody>
      <dsp:txXfrm>
        <a:off x="4716500" y="1756763"/>
        <a:ext cx="2286750" cy="1756763"/>
      </dsp:txXfrm>
    </dsp:sp>
    <dsp:sp modelId="{A4CE7FD6-2800-45FD-B703-B7A4B5A3C743}">
      <dsp:nvSpPr>
        <dsp:cNvPr id="0" name=""/>
        <dsp:cNvSpPr/>
      </dsp:nvSpPr>
      <dsp:spPr>
        <a:xfrm>
          <a:off x="5105029" y="177665"/>
          <a:ext cx="1462505" cy="1462505"/>
        </a:xfrm>
        <a:prstGeom prst="ellipse">
          <a:avLst/>
        </a:prstGeom>
        <a:blipFill rotWithShape="1">
          <a:blip xmlns:r="http://schemas.openxmlformats.org/officeDocument/2006/relationships" r:embed="rId2">
            <a:duotone>
              <a:prstClr val="black"/>
              <a:srgbClr val="FFC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133059-ABA6-4468-972C-778A3E74FE8E}">
      <dsp:nvSpPr>
        <dsp:cNvPr id="0" name=""/>
        <dsp:cNvSpPr/>
      </dsp:nvSpPr>
      <dsp:spPr>
        <a:xfrm>
          <a:off x="2341001" y="0"/>
          <a:ext cx="2286750" cy="4391909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>
              <a:latin typeface="Candara" panose="020E0502030303020204" pitchFamily="34" charset="0"/>
              <a:cs typeface="Arial" pitchFamily="34" charset="0"/>
            </a:rPr>
            <a:t>Oportunidad</a:t>
          </a:r>
          <a:endParaRPr lang="es-CL" sz="16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>
              <a:latin typeface="Candara" panose="020E0502030303020204" pitchFamily="34" charset="0"/>
              <a:cs typeface="Arial" pitchFamily="34" charset="0"/>
            </a:rPr>
            <a:t>Nuevos mecanismos de pago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>
              <a:latin typeface="Candara" panose="020E0502030303020204" pitchFamily="34" charset="0"/>
              <a:cs typeface="Arial" pitchFamily="34" charset="0"/>
            </a:rPr>
            <a:t>Facultad de derivación desde Fonasa</a:t>
          </a:r>
        </a:p>
      </dsp:txBody>
      <dsp:txXfrm>
        <a:off x="2341001" y="1756763"/>
        <a:ext cx="2286750" cy="1756763"/>
      </dsp:txXfrm>
    </dsp:sp>
    <dsp:sp modelId="{E70964C6-84B5-49BD-A3F8-F5C49B8203FB}">
      <dsp:nvSpPr>
        <dsp:cNvPr id="0" name=""/>
        <dsp:cNvSpPr/>
      </dsp:nvSpPr>
      <dsp:spPr>
        <a:xfrm>
          <a:off x="2720957" y="143311"/>
          <a:ext cx="1462505" cy="1462505"/>
        </a:xfrm>
        <a:prstGeom prst="ellipse">
          <a:avLst/>
        </a:prstGeom>
        <a:blipFill rotWithShape="1">
          <a:blip xmlns:r="http://schemas.openxmlformats.org/officeDocument/2006/relationships" r:embed="rId3">
            <a:duotone>
              <a:prstClr val="black"/>
              <a:srgbClr val="70AD47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7943F6-FA14-419B-A24E-FBD403407322}">
      <dsp:nvSpPr>
        <dsp:cNvPr id="0" name=""/>
        <dsp:cNvSpPr/>
      </dsp:nvSpPr>
      <dsp:spPr>
        <a:xfrm>
          <a:off x="7066067" y="0"/>
          <a:ext cx="2286750" cy="4391909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>
              <a:latin typeface="Candara" panose="020E0502030303020204" pitchFamily="34" charset="0"/>
              <a:cs typeface="Arial" pitchFamily="34" charset="0"/>
            </a:rPr>
            <a:t>Servicio</a:t>
          </a:r>
          <a:endParaRPr lang="es-CL" sz="16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>
              <a:latin typeface="Candara" panose="020E0502030303020204" pitchFamily="34" charset="0"/>
              <a:cs typeface="Arial" pitchFamily="34" charset="0"/>
            </a:rPr>
            <a:t>Fortalecimiento del modelo de atención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>
              <a:latin typeface="Candara" panose="020E0502030303020204" pitchFamily="34" charset="0"/>
              <a:cs typeface="Arial" pitchFamily="34" charset="0"/>
            </a:rPr>
            <a:t>Reducción gasto de bolsillo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>
              <a:latin typeface="Candara" panose="020E0502030303020204" pitchFamily="34" charset="0"/>
              <a:cs typeface="Arial" pitchFamily="34" charset="0"/>
            </a:rPr>
            <a:t>Uso de tecnologías</a:t>
          </a:r>
        </a:p>
      </dsp:txBody>
      <dsp:txXfrm>
        <a:off x="7066067" y="1756763"/>
        <a:ext cx="2286750" cy="1756763"/>
      </dsp:txXfrm>
    </dsp:sp>
    <dsp:sp modelId="{FB19796A-0DBC-4739-87A9-4A9CEC00A3D2}">
      <dsp:nvSpPr>
        <dsp:cNvPr id="0" name=""/>
        <dsp:cNvSpPr/>
      </dsp:nvSpPr>
      <dsp:spPr>
        <a:xfrm>
          <a:off x="7480362" y="263514"/>
          <a:ext cx="1462505" cy="1462505"/>
        </a:xfrm>
        <a:prstGeom prst="ellipse">
          <a:avLst/>
        </a:prstGeom>
        <a:blipFill rotWithShape="1">
          <a:blip xmlns:r="http://schemas.openxmlformats.org/officeDocument/2006/relationships" r:embed="rId4">
            <a:duotone>
              <a:prstClr val="black"/>
              <a:srgbClr val="ED7D31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9FD32A-9117-44D4-9D1E-E9617AF839BA}">
      <dsp:nvSpPr>
        <dsp:cNvPr id="0" name=""/>
        <dsp:cNvSpPr/>
      </dsp:nvSpPr>
      <dsp:spPr>
        <a:xfrm>
          <a:off x="374286" y="3836731"/>
          <a:ext cx="8608598" cy="429087"/>
        </a:xfrm>
        <a:prstGeom prst="leftRightArrow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95E3FB-DDE8-469D-8552-B9E672A8BD0B}">
      <dsp:nvSpPr>
        <dsp:cNvPr id="0" name=""/>
        <dsp:cNvSpPr/>
      </dsp:nvSpPr>
      <dsp:spPr>
        <a:xfrm>
          <a:off x="2918091" y="1230024"/>
          <a:ext cx="3315340" cy="3347452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dirty="0">
              <a:latin typeface="Candara" panose="020E0502030303020204" pitchFamily="34" charset="0"/>
            </a:rPr>
            <a:t>Fortalecimiento del Fonasa</a:t>
          </a:r>
        </a:p>
      </dsp:txBody>
      <dsp:txXfrm>
        <a:off x="3403611" y="1720247"/>
        <a:ext cx="2344300" cy="2367006"/>
      </dsp:txXfrm>
    </dsp:sp>
    <dsp:sp modelId="{719309D2-0E7B-423F-8A6E-AEA8626D32E5}">
      <dsp:nvSpPr>
        <dsp:cNvPr id="0" name=""/>
        <dsp:cNvSpPr/>
      </dsp:nvSpPr>
      <dsp:spPr>
        <a:xfrm>
          <a:off x="3796349" y="96186"/>
          <a:ext cx="1558825" cy="1558825"/>
        </a:xfrm>
        <a:prstGeom prst="ellipse">
          <a:avLst/>
        </a:prstGeom>
        <a:solidFill>
          <a:schemeClr val="accent1">
            <a:shade val="80000"/>
            <a:alpha val="50000"/>
            <a:hueOff val="116961"/>
            <a:satOff val="862"/>
            <a:lumOff val="1024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>
              <a:ln/>
              <a:latin typeface="Candara" panose="020E0502030303020204" pitchFamily="34" charset="0"/>
            </a:rPr>
            <a:t>Rol</a:t>
          </a:r>
        </a:p>
      </dsp:txBody>
      <dsp:txXfrm>
        <a:off x="4024634" y="324471"/>
        <a:ext cx="1102255" cy="1102255"/>
      </dsp:txXfrm>
    </dsp:sp>
    <dsp:sp modelId="{9B1143C9-8515-466B-A46A-96862841A24A}">
      <dsp:nvSpPr>
        <dsp:cNvPr id="0" name=""/>
        <dsp:cNvSpPr/>
      </dsp:nvSpPr>
      <dsp:spPr>
        <a:xfrm>
          <a:off x="5725235" y="1497604"/>
          <a:ext cx="1558825" cy="1558825"/>
        </a:xfrm>
        <a:prstGeom prst="ellipse">
          <a:avLst/>
        </a:prstGeom>
        <a:solidFill>
          <a:schemeClr val="accent1">
            <a:shade val="80000"/>
            <a:alpha val="50000"/>
            <a:hueOff val="233923"/>
            <a:satOff val="1724"/>
            <a:lumOff val="2049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>
              <a:latin typeface="Candara" panose="020E0502030303020204" pitchFamily="34" charset="0"/>
            </a:rPr>
            <a:t>Modelo de atención</a:t>
          </a:r>
        </a:p>
      </dsp:txBody>
      <dsp:txXfrm>
        <a:off x="5953520" y="1725889"/>
        <a:ext cx="1102255" cy="1102255"/>
      </dsp:txXfrm>
    </dsp:sp>
    <dsp:sp modelId="{3769D97C-5CF7-43EC-A3A2-1BFCA1D83D51}">
      <dsp:nvSpPr>
        <dsp:cNvPr id="0" name=""/>
        <dsp:cNvSpPr/>
      </dsp:nvSpPr>
      <dsp:spPr>
        <a:xfrm>
          <a:off x="4988466" y="3765147"/>
          <a:ext cx="1558825" cy="1558825"/>
        </a:xfrm>
        <a:prstGeom prst="ellipse">
          <a:avLst/>
        </a:prstGeom>
        <a:solidFill>
          <a:schemeClr val="accent1">
            <a:shade val="80000"/>
            <a:alpha val="50000"/>
            <a:hueOff val="350884"/>
            <a:satOff val="2586"/>
            <a:lumOff val="3073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>
              <a:ln/>
              <a:latin typeface="Candara" panose="020E0502030303020204" pitchFamily="34" charset="0"/>
            </a:rPr>
            <a:t>Red Prestadores MLE</a:t>
          </a:r>
        </a:p>
      </dsp:txBody>
      <dsp:txXfrm>
        <a:off x="5216751" y="3993432"/>
        <a:ext cx="1102255" cy="1102255"/>
      </dsp:txXfrm>
    </dsp:sp>
    <dsp:sp modelId="{4B88CE1E-28E5-4170-9B86-4107F088112F}">
      <dsp:nvSpPr>
        <dsp:cNvPr id="0" name=""/>
        <dsp:cNvSpPr/>
      </dsp:nvSpPr>
      <dsp:spPr>
        <a:xfrm>
          <a:off x="2604231" y="3765147"/>
          <a:ext cx="1558825" cy="1558825"/>
        </a:xfrm>
        <a:prstGeom prst="ellipse">
          <a:avLst/>
        </a:prstGeom>
        <a:solidFill>
          <a:schemeClr val="accent1">
            <a:shade val="80000"/>
            <a:alpha val="50000"/>
            <a:hueOff val="233923"/>
            <a:satOff val="1724"/>
            <a:lumOff val="2049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>
              <a:ln/>
              <a:latin typeface="Candara" panose="020E0502030303020204" pitchFamily="34" charset="0"/>
            </a:rPr>
            <a:t>Relación con los Servicios de Salud</a:t>
          </a:r>
        </a:p>
      </dsp:txBody>
      <dsp:txXfrm>
        <a:off x="2832516" y="3993432"/>
        <a:ext cx="1102255" cy="1102255"/>
      </dsp:txXfrm>
    </dsp:sp>
    <dsp:sp modelId="{A06CCD8A-EDD2-4FC2-8AD6-0CDE873F4151}">
      <dsp:nvSpPr>
        <dsp:cNvPr id="0" name=""/>
        <dsp:cNvSpPr/>
      </dsp:nvSpPr>
      <dsp:spPr>
        <a:xfrm>
          <a:off x="1848624" y="1497604"/>
          <a:ext cx="1596501" cy="1558825"/>
        </a:xfrm>
        <a:prstGeom prst="ellipse">
          <a:avLst/>
        </a:prstGeom>
        <a:solidFill>
          <a:schemeClr val="accent1">
            <a:shade val="80000"/>
            <a:alpha val="50000"/>
            <a:hueOff val="116961"/>
            <a:satOff val="862"/>
            <a:lumOff val="1024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>
              <a:ln/>
              <a:latin typeface="Candara" panose="020E0502030303020204" pitchFamily="34" charset="0"/>
            </a:rPr>
            <a:t>Financia-miento</a:t>
          </a:r>
        </a:p>
      </dsp:txBody>
      <dsp:txXfrm>
        <a:off x="2082426" y="1725889"/>
        <a:ext cx="1128897" cy="1102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CC0012-5F54-714A-A560-1295749F1B45}" type="datetimeFigureOut">
              <a:rPr lang="es-ES_tradnl" smtClean="0"/>
              <a:t>18/06/2019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B8EBE1-85DE-E347-8022-8C741FAFC9F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53280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5408AE2-01AF-A649-B3D0-453DCEFBE57A}" type="datetimeFigureOut">
              <a:rPr lang="es-ES_tradnl" smtClean="0"/>
              <a:t>18/06/2019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18505E-768A-8C4C-884C-94F745FC657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66561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31800" y="708025"/>
            <a:ext cx="6302375" cy="35448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22B208DF-24DF-1C46-8C17-8757FEFE8420}" type="slidenum">
              <a:rPr lang="en-US">
                <a:solidFill>
                  <a:prstClr val="black"/>
                </a:solidFill>
                <a:latin typeface="Calibri"/>
              </a:rPr>
              <a:pPr defTabSz="465887"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7390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31800" y="708025"/>
            <a:ext cx="6302375" cy="35448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08DF-24DF-1C46-8C17-8757FEFE842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60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568" eaLnBrk="0" hangingPunct="0"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1pPr>
            <a:lvl2pPr marL="757066" indent="-291179" defTabSz="949568" eaLnBrk="0" hangingPunct="0"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2pPr>
            <a:lvl3pPr marL="1164717" indent="-232943" defTabSz="949568" eaLnBrk="0" hangingPunct="0"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3pPr>
            <a:lvl4pPr marL="1630604" indent="-232943" defTabSz="949568" eaLnBrk="0" hangingPunct="0"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4pPr>
            <a:lvl5pPr marL="2096491" indent="-232943" defTabSz="949568" eaLnBrk="0" hangingPunct="0"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5pPr>
            <a:lvl6pPr marL="2562377" indent="-232943" defTabSz="94956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6pPr>
            <a:lvl7pPr marL="3028264" indent="-232943" defTabSz="94956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7pPr>
            <a:lvl8pPr marL="3494151" indent="-232943" defTabSz="94956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8pPr>
            <a:lvl9pPr marL="3960038" indent="-232943" defTabSz="94956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9pPr>
          </a:lstStyle>
          <a:p>
            <a:fld id="{DF7B8809-5CA3-47A5-B613-093F9D5C84F3}" type="slidenum">
              <a:rPr lang="en-US" altLang="es-CL" sz="1200">
                <a:solidFill>
                  <a:schemeClr val="tx1"/>
                </a:solidFill>
                <a:latin typeface="Times" charset="0"/>
              </a:rPr>
              <a:pPr/>
              <a:t>5</a:t>
            </a:fld>
            <a:endParaRPr lang="en-US" altLang="es-CL" sz="12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" charset="0"/>
              <a:ea typeface="PMingLiU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2283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El</a:t>
            </a:r>
            <a:r>
              <a:rPr lang="es-CL" baseline="0" dirty="0"/>
              <a:t> equipo clínico no tiene acceso a todas las interacciones que hemos tenido con los distintos servicios médicos. Sólo ven una parcialidad o muchas veces nada.</a:t>
            </a: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C79ED-4FFE-5E44-8960-31D712D03F85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9858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568" eaLnBrk="0" hangingPunct="0"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1pPr>
            <a:lvl2pPr marL="757066" indent="-291179" defTabSz="949568" eaLnBrk="0" hangingPunct="0"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2pPr>
            <a:lvl3pPr marL="1164717" indent="-232943" defTabSz="949568" eaLnBrk="0" hangingPunct="0"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3pPr>
            <a:lvl4pPr marL="1630604" indent="-232943" defTabSz="949568" eaLnBrk="0" hangingPunct="0"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4pPr>
            <a:lvl5pPr marL="2096491" indent="-232943" defTabSz="949568" eaLnBrk="0" hangingPunct="0"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5pPr>
            <a:lvl6pPr marL="2562377" indent="-232943" defTabSz="94956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6pPr>
            <a:lvl7pPr marL="3028264" indent="-232943" defTabSz="94956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7pPr>
            <a:lvl8pPr marL="3494151" indent="-232943" defTabSz="94956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8pPr>
            <a:lvl9pPr marL="3960038" indent="-232943" defTabSz="94956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9pPr>
          </a:lstStyle>
          <a:p>
            <a:fld id="{DF7B8809-5CA3-47A5-B613-093F9D5C84F3}" type="slidenum">
              <a:rPr lang="en-US" altLang="es-CL" sz="1200">
                <a:solidFill>
                  <a:schemeClr val="tx1"/>
                </a:solidFill>
                <a:latin typeface="Times" charset="0"/>
              </a:rPr>
              <a:pPr/>
              <a:t>7</a:t>
            </a:fld>
            <a:endParaRPr lang="en-US" altLang="es-CL" sz="12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" charset="0"/>
              <a:ea typeface="PMingLiU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6803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568" eaLnBrk="0" hangingPunct="0"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1pPr>
            <a:lvl2pPr marL="757066" indent="-291179" defTabSz="949568" eaLnBrk="0" hangingPunct="0"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2pPr>
            <a:lvl3pPr marL="1164717" indent="-232943" defTabSz="949568" eaLnBrk="0" hangingPunct="0"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3pPr>
            <a:lvl4pPr marL="1630604" indent="-232943" defTabSz="949568" eaLnBrk="0" hangingPunct="0"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4pPr>
            <a:lvl5pPr marL="2096491" indent="-232943" defTabSz="949568" eaLnBrk="0" hangingPunct="0"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5pPr>
            <a:lvl6pPr marL="2562377" indent="-232943" defTabSz="94956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6pPr>
            <a:lvl7pPr marL="3028264" indent="-232943" defTabSz="94956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7pPr>
            <a:lvl8pPr marL="3494151" indent="-232943" defTabSz="94956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8pPr>
            <a:lvl9pPr marL="3960038" indent="-232943" defTabSz="94956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9pPr>
          </a:lstStyle>
          <a:p>
            <a:fld id="{DF7B8809-5CA3-47A5-B613-093F9D5C84F3}" type="slidenum">
              <a:rPr lang="en-US" altLang="es-CL" sz="1200">
                <a:solidFill>
                  <a:schemeClr val="tx1"/>
                </a:solidFill>
                <a:latin typeface="Times" charset="0"/>
              </a:rPr>
              <a:pPr/>
              <a:t>8</a:t>
            </a:fld>
            <a:endParaRPr lang="en-US" altLang="es-CL" sz="12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" charset="0"/>
              <a:ea typeface="PMingLiU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1735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El</a:t>
            </a:r>
            <a:r>
              <a:rPr lang="es-CL" baseline="0" dirty="0"/>
              <a:t> equipo clínico no tiene acceso a todas las interacciones que hemos tenido con los distintos servicios médicos. Sólo ven una parcialidad o muchas veces nada.</a:t>
            </a: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C79ED-4FFE-5E44-8960-31D712D03F85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326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568" eaLnBrk="0" hangingPunct="0"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1pPr>
            <a:lvl2pPr marL="757066" indent="-291179" defTabSz="949568" eaLnBrk="0" hangingPunct="0"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2pPr>
            <a:lvl3pPr marL="1164717" indent="-232943" defTabSz="949568" eaLnBrk="0" hangingPunct="0"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3pPr>
            <a:lvl4pPr marL="1630604" indent="-232943" defTabSz="949568" eaLnBrk="0" hangingPunct="0"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4pPr>
            <a:lvl5pPr marL="2096491" indent="-232943" defTabSz="949568" eaLnBrk="0" hangingPunct="0"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5pPr>
            <a:lvl6pPr marL="2562377" indent="-232943" defTabSz="94956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6pPr>
            <a:lvl7pPr marL="3028264" indent="-232943" defTabSz="94956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7pPr>
            <a:lvl8pPr marL="3494151" indent="-232943" defTabSz="94956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8pPr>
            <a:lvl9pPr marL="3960038" indent="-232943" defTabSz="94956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AEA754"/>
                </a:solidFill>
                <a:latin typeface="Arial Black" charset="0"/>
                <a:ea typeface="ＭＳ Ｐゴシック" charset="-128"/>
              </a:defRPr>
            </a:lvl9pPr>
          </a:lstStyle>
          <a:p>
            <a:fld id="{DF7B8809-5CA3-47A5-B613-093F9D5C84F3}" type="slidenum">
              <a:rPr lang="en-US" altLang="es-CL" sz="1200">
                <a:solidFill>
                  <a:schemeClr val="tx1"/>
                </a:solidFill>
                <a:latin typeface="Times" charset="0"/>
              </a:rPr>
              <a:pPr/>
              <a:t>10</a:t>
            </a:fld>
            <a:endParaRPr lang="en-US" altLang="es-CL" sz="12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" charset="0"/>
              <a:ea typeface="PMingLiU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6621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31800" y="708025"/>
            <a:ext cx="6302375" cy="35448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08DF-24DF-1C46-8C17-8757FEFE842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44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CD29-0BE2-E54F-A186-2312880F8181}" type="datetimeFigureOut">
              <a:rPr lang="es-ES_tradnl" smtClean="0"/>
              <a:t>18/06/2019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DD4D-C87C-E84F-A38A-22616CDF16E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8903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CD29-0BE2-E54F-A186-2312880F8181}" type="datetimeFigureOut">
              <a:rPr lang="es-ES_tradnl" smtClean="0"/>
              <a:t>18/06/2019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DD4D-C87C-E84F-A38A-22616CDF16E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280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CD29-0BE2-E54F-A186-2312880F8181}" type="datetimeFigureOut">
              <a:rPr lang="es-ES_tradnl" smtClean="0"/>
              <a:t>18/06/2019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DD4D-C87C-E84F-A38A-22616CDF16E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9844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5">
            <a:extLst>
              <a:ext uri="{FF2B5EF4-FFF2-40B4-BE49-F238E27FC236}">
                <a16:creationId xmlns="" xmlns:a16="http://schemas.microsoft.com/office/drawing/2014/main" id="{27302863-7C93-4652-ABFA-C76B3E59F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6000" y="6473347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5E10838F-9F77-44FD-A9AF-8F7B74B74566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0" name="10 Conector recto">
            <a:extLst>
              <a:ext uri="{FF2B5EF4-FFF2-40B4-BE49-F238E27FC236}">
                <a16:creationId xmlns="" xmlns:a16="http://schemas.microsoft.com/office/drawing/2014/main" id="{DA2B6C81-A038-44C3-89B8-A2BD5FF623F4}"/>
              </a:ext>
            </a:extLst>
          </p:cNvPr>
          <p:cNvCxnSpPr/>
          <p:nvPr userDrawn="1"/>
        </p:nvCxnSpPr>
        <p:spPr>
          <a:xfrm>
            <a:off x="336000" y="647308"/>
            <a:ext cx="115200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4">
            <a:extLst>
              <a:ext uri="{FF2B5EF4-FFF2-40B4-BE49-F238E27FC236}">
                <a16:creationId xmlns="" xmlns:a16="http://schemas.microsoft.com/office/drawing/2014/main" id="{EC008A5D-F310-4C06-8FE7-AE8687EEBCB6}"/>
              </a:ext>
            </a:extLst>
          </p:cNvPr>
          <p:cNvSpPr txBox="1">
            <a:spLocks/>
          </p:cNvSpPr>
          <p:nvPr userDrawn="1"/>
        </p:nvSpPr>
        <p:spPr>
          <a:xfrm>
            <a:off x="411177" y="81692"/>
            <a:ext cx="11658999" cy="69261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s-CL" sz="2933" kern="0" dirty="0">
              <a:solidFill>
                <a:srgbClr val="0070C0"/>
              </a:solidFill>
              <a:latin typeface="+mn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04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2"/>
          <p:cNvSpPr>
            <a:spLocks noGrp="1"/>
          </p:cNvSpPr>
          <p:nvPr>
            <p:ph idx="18" hasCustomPrompt="1"/>
          </p:nvPr>
        </p:nvSpPr>
        <p:spPr>
          <a:xfrm>
            <a:off x="4639735" y="3035300"/>
            <a:ext cx="7010399" cy="3236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aseline="0">
                <a:solidFill>
                  <a:schemeClr val="tx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defRPr sz="2400">
                <a:solidFill>
                  <a:schemeClr val="bg1"/>
                </a:solidFill>
                <a:latin typeface="gobCL"/>
                <a:cs typeface="gobCL"/>
              </a:defRPr>
            </a:lvl2pPr>
            <a:lvl3pPr>
              <a:defRPr sz="2400">
                <a:solidFill>
                  <a:schemeClr val="bg1"/>
                </a:solidFill>
                <a:latin typeface="gobCL"/>
                <a:cs typeface="gobCL"/>
              </a:defRPr>
            </a:lvl3pPr>
          </a:lstStyle>
          <a:p>
            <a:pPr lvl="0"/>
            <a:r>
              <a:rPr lang="es-ES_tradnl" dirty="0"/>
              <a:t>Contenido de la </a:t>
            </a:r>
            <a:r>
              <a:rPr lang="es-ES_tradnl" dirty="0" err="1"/>
              <a:t>slide</a:t>
            </a:r>
            <a:r>
              <a:rPr lang="es-ES_tradnl" dirty="0"/>
              <a:t> en dos columnas de texto. </a:t>
            </a:r>
            <a:r>
              <a:rPr lang="es-ES_tradnl" dirty="0" err="1"/>
              <a:t>Verdana</a:t>
            </a:r>
            <a:r>
              <a:rPr lang="es-ES_tradnl" dirty="0"/>
              <a:t> 15pt. </a:t>
            </a:r>
          </a:p>
          <a:p>
            <a:pPr lvl="0"/>
            <a:endParaRPr lang="es-ES_tradnl" dirty="0"/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Texto texto texto texto texto texto texto texto texto texto texto texto texto texto texto.</a:t>
            </a:r>
          </a:p>
          <a:p>
            <a:pPr lvl="0"/>
            <a:r>
              <a:rPr lang="es-ES_tradnl" dirty="0"/>
              <a:t> </a:t>
            </a:r>
          </a:p>
        </p:txBody>
      </p:sp>
      <p:sp>
        <p:nvSpPr>
          <p:cNvPr id="7" name="Marcador de contenido 12"/>
          <p:cNvSpPr>
            <a:spLocks noGrp="1"/>
          </p:cNvSpPr>
          <p:nvPr>
            <p:ph sz="quarter" idx="12" hasCustomPrompt="1"/>
          </p:nvPr>
        </p:nvSpPr>
        <p:spPr>
          <a:xfrm>
            <a:off x="4639733" y="1066801"/>
            <a:ext cx="7010400" cy="990600"/>
          </a:xfrm>
          <a:prstGeom prst="rect">
            <a:avLst/>
          </a:prstGeom>
        </p:spPr>
        <p:txBody>
          <a:bodyPr vert="horz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667" b="1" i="0" spc="0">
                <a:solidFill>
                  <a:schemeClr val="accent1"/>
                </a:solidFill>
                <a:latin typeface="Verdana"/>
              </a:defRPr>
            </a:lvl1pPr>
          </a:lstStyle>
          <a:p>
            <a:pPr lvl="0"/>
            <a:r>
              <a:rPr lang="es-ES" dirty="0"/>
              <a:t>Titulo del capítulo/tema de la </a:t>
            </a:r>
            <a:r>
              <a:rPr lang="es-ES" dirty="0" err="1"/>
              <a:t>diapo</a:t>
            </a:r>
            <a:r>
              <a:rPr lang="es-ES" dirty="0"/>
              <a:t>. en máx. dos líneas. </a:t>
            </a:r>
            <a:r>
              <a:rPr lang="es-ES" dirty="0" err="1"/>
              <a:t>Verdana</a:t>
            </a:r>
            <a:r>
              <a:rPr lang="es-ES" dirty="0"/>
              <a:t> Negrita 20pt:</a:t>
            </a:r>
          </a:p>
          <a:p>
            <a:pPr lvl="0"/>
            <a:endParaRPr lang="es-ES" dirty="0"/>
          </a:p>
        </p:txBody>
      </p:sp>
      <p:sp>
        <p:nvSpPr>
          <p:cNvPr id="8" name="Marcador de contenido 12"/>
          <p:cNvSpPr>
            <a:spLocks noGrp="1"/>
          </p:cNvSpPr>
          <p:nvPr>
            <p:ph sz="quarter" idx="13" hasCustomPrompt="1"/>
          </p:nvPr>
        </p:nvSpPr>
        <p:spPr>
          <a:xfrm>
            <a:off x="4639733" y="2184401"/>
            <a:ext cx="7010400" cy="723900"/>
          </a:xfrm>
          <a:prstGeom prst="rect">
            <a:avLst/>
          </a:prstGeom>
        </p:spPr>
        <p:txBody>
          <a:bodyPr vert="horz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0" i="0" spc="0">
                <a:solidFill>
                  <a:srgbClr val="4F81BD"/>
                </a:solidFill>
                <a:latin typeface="Verdana"/>
              </a:defRPr>
            </a:lvl1pPr>
          </a:lstStyle>
          <a:p>
            <a:pPr lvl="0"/>
            <a:r>
              <a:rPr lang="es-ES" dirty="0"/>
              <a:t>(Línea adicional) Subtema </a:t>
            </a:r>
            <a:r>
              <a:rPr lang="es-ES" dirty="0" err="1"/>
              <a:t>Verdana</a:t>
            </a:r>
            <a:r>
              <a:rPr lang="es-ES" dirty="0"/>
              <a:t> 18pt</a:t>
            </a:r>
          </a:p>
          <a:p>
            <a:pPr lvl="0"/>
            <a:endParaRPr lang="es-ES" dirty="0"/>
          </a:p>
        </p:txBody>
      </p:sp>
      <p:sp>
        <p:nvSpPr>
          <p:cNvPr id="2" name="CuadroTexto 1"/>
          <p:cNvSpPr txBox="1"/>
          <p:nvPr userDrawn="1"/>
        </p:nvSpPr>
        <p:spPr>
          <a:xfrm>
            <a:off x="11592318" y="6415393"/>
            <a:ext cx="389850" cy="256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F0D743BD-13B2-8146-8C09-0F6A22AE68B5}" type="slidenum">
              <a:rPr lang="es-ES" sz="1067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pPr algn="r"/>
              <a:t>‹Nº›</a:t>
            </a:fld>
            <a:endParaRPr lang="es-ES" sz="1067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12533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CD29-0BE2-E54F-A186-2312880F8181}" type="datetimeFigureOut">
              <a:rPr lang="es-ES_tradnl" smtClean="0"/>
              <a:t>18/06/2019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DD4D-C87C-E84F-A38A-22616CDF16E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436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CD29-0BE2-E54F-A186-2312880F8181}" type="datetimeFigureOut">
              <a:rPr lang="es-ES_tradnl" smtClean="0"/>
              <a:t>18/06/2019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DD4D-C87C-E84F-A38A-22616CDF16E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7716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CD29-0BE2-E54F-A186-2312880F8181}" type="datetimeFigureOut">
              <a:rPr lang="es-ES_tradnl" smtClean="0"/>
              <a:t>18/06/2019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DD4D-C87C-E84F-A38A-22616CDF16E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5190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CD29-0BE2-E54F-A186-2312880F8181}" type="datetimeFigureOut">
              <a:rPr lang="es-ES_tradnl" smtClean="0"/>
              <a:t>18/06/2019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DD4D-C87C-E84F-A38A-22616CDF16E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0710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CD29-0BE2-E54F-A186-2312880F8181}" type="datetimeFigureOut">
              <a:rPr lang="es-ES_tradnl" smtClean="0"/>
              <a:t>18/06/2019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DD4D-C87C-E84F-A38A-22616CDF16E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754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CD29-0BE2-E54F-A186-2312880F8181}" type="datetimeFigureOut">
              <a:rPr lang="es-ES_tradnl" smtClean="0"/>
              <a:t>18/06/2019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DD4D-C87C-E84F-A38A-22616CDF16E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9010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CD29-0BE2-E54F-A186-2312880F8181}" type="datetimeFigureOut">
              <a:rPr lang="es-ES_tradnl" smtClean="0"/>
              <a:t>18/06/2019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DD4D-C87C-E84F-A38A-22616CDF16E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5327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CD29-0BE2-E54F-A186-2312880F8181}" type="datetimeFigureOut">
              <a:rPr lang="es-ES_tradnl" smtClean="0"/>
              <a:t>18/06/2019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DD4D-C87C-E84F-A38A-22616CDF16E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695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ECD29-0BE2-E54F-A186-2312880F8181}" type="datetimeFigureOut">
              <a:rPr lang="es-ES_tradnl" smtClean="0"/>
              <a:t>18/06/2019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CDD4D-C87C-E84F-A38A-22616CDF16E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646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image" Target="../media/image8.emf"/><Relationship Id="rId2" Type="http://schemas.openxmlformats.org/officeDocument/2006/relationships/tags" Target="../tags/tag40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3.png"/><Relationship Id="rId3" Type="http://schemas.openxmlformats.org/officeDocument/2006/relationships/tags" Target="../tags/tag43.xml"/><Relationship Id="rId7" Type="http://schemas.openxmlformats.org/officeDocument/2006/relationships/image" Target="../media/image2.emf"/><Relationship Id="rId12" Type="http://schemas.microsoft.com/office/2007/relationships/diagramDrawing" Target="../diagrams/drawing2.xml"/><Relationship Id="rId2" Type="http://schemas.openxmlformats.org/officeDocument/2006/relationships/tags" Target="../tags/tag4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11" Type="http://schemas.openxmlformats.org/officeDocument/2006/relationships/diagramColors" Target="../diagrams/colors2.xml"/><Relationship Id="rId5" Type="http://schemas.openxmlformats.org/officeDocument/2006/relationships/notesSlide" Target="../notesSlides/notesSlide9.xml"/><Relationship Id="rId10" Type="http://schemas.openxmlformats.org/officeDocument/2006/relationships/diagramQuickStyle" Target="../diagrams/quickStyle2.xml"/><Relationship Id="rId4" Type="http://schemas.openxmlformats.org/officeDocument/2006/relationships/slideLayout" Target="../slideLayouts/slideLayout12.xml"/><Relationship Id="rId9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2.xml"/><Relationship Id="rId18" Type="http://schemas.openxmlformats.org/officeDocument/2006/relationships/tags" Target="../tags/tag17.xml"/><Relationship Id="rId26" Type="http://schemas.openxmlformats.org/officeDocument/2006/relationships/tags" Target="../tags/tag25.xml"/><Relationship Id="rId3" Type="http://schemas.openxmlformats.org/officeDocument/2006/relationships/tags" Target="../tags/tag2.xml"/><Relationship Id="rId21" Type="http://schemas.openxmlformats.org/officeDocument/2006/relationships/tags" Target="../tags/tag20.xml"/><Relationship Id="rId34" Type="http://schemas.openxmlformats.org/officeDocument/2006/relationships/chart" Target="../charts/chart2.xml"/><Relationship Id="rId7" Type="http://schemas.openxmlformats.org/officeDocument/2006/relationships/tags" Target="../tags/tag6.xml"/><Relationship Id="rId12" Type="http://schemas.openxmlformats.org/officeDocument/2006/relationships/tags" Target="../tags/tag11.xml"/><Relationship Id="rId17" Type="http://schemas.openxmlformats.org/officeDocument/2006/relationships/tags" Target="../tags/tag16.xml"/><Relationship Id="rId25" Type="http://schemas.openxmlformats.org/officeDocument/2006/relationships/tags" Target="../tags/tag24.xml"/><Relationship Id="rId33" Type="http://schemas.openxmlformats.org/officeDocument/2006/relationships/chart" Target="../charts/chart1.xml"/><Relationship Id="rId2" Type="http://schemas.openxmlformats.org/officeDocument/2006/relationships/tags" Target="../tags/tag1.xml"/><Relationship Id="rId16" Type="http://schemas.openxmlformats.org/officeDocument/2006/relationships/tags" Target="../tags/tag15.xml"/><Relationship Id="rId20" Type="http://schemas.openxmlformats.org/officeDocument/2006/relationships/tags" Target="../tags/tag19.xml"/><Relationship Id="rId29" Type="http://schemas.openxmlformats.org/officeDocument/2006/relationships/notesSlide" Target="../notesSlides/notesSlide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24" Type="http://schemas.openxmlformats.org/officeDocument/2006/relationships/tags" Target="../tags/tag23.xml"/><Relationship Id="rId32" Type="http://schemas.openxmlformats.org/officeDocument/2006/relationships/image" Target="../media/image3.png"/><Relationship Id="rId5" Type="http://schemas.openxmlformats.org/officeDocument/2006/relationships/tags" Target="../tags/tag4.xml"/><Relationship Id="rId15" Type="http://schemas.openxmlformats.org/officeDocument/2006/relationships/tags" Target="../tags/tag14.xml"/><Relationship Id="rId23" Type="http://schemas.openxmlformats.org/officeDocument/2006/relationships/tags" Target="../tags/tag22.xml"/><Relationship Id="rId28" Type="http://schemas.openxmlformats.org/officeDocument/2006/relationships/slideLayout" Target="../slideLayouts/slideLayout13.xml"/><Relationship Id="rId10" Type="http://schemas.openxmlformats.org/officeDocument/2006/relationships/tags" Target="../tags/tag9.xml"/><Relationship Id="rId19" Type="http://schemas.openxmlformats.org/officeDocument/2006/relationships/tags" Target="../tags/tag18.xml"/><Relationship Id="rId31" Type="http://schemas.openxmlformats.org/officeDocument/2006/relationships/image" Target="../media/image2.emf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tags" Target="../tags/tag13.xml"/><Relationship Id="rId22" Type="http://schemas.openxmlformats.org/officeDocument/2006/relationships/tags" Target="../tags/tag21.xml"/><Relationship Id="rId27" Type="http://schemas.openxmlformats.org/officeDocument/2006/relationships/tags" Target="../tags/tag26.xml"/><Relationship Id="rId30" Type="http://schemas.openxmlformats.org/officeDocument/2006/relationships/oleObject" Target="../embeddings/oleObject1.bin"/><Relationship Id="rId35" Type="http://schemas.openxmlformats.org/officeDocument/2006/relationships/chart" Target="../charts/chart3.xml"/><Relationship Id="rId8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8.xml"/><Relationship Id="rId7" Type="http://schemas.openxmlformats.org/officeDocument/2006/relationships/image" Target="../media/image2.emf"/><Relationship Id="rId12" Type="http://schemas.openxmlformats.org/officeDocument/2006/relationships/image" Target="../media/image7.jpeg"/><Relationship Id="rId2" Type="http://schemas.openxmlformats.org/officeDocument/2006/relationships/tags" Target="../tags/tag2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png"/><Relationship Id="rId5" Type="http://schemas.openxmlformats.org/officeDocument/2006/relationships/notesSlide" Target="../notesSlides/notesSlide2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slideLayout" Target="../slideLayouts/slideLayout12.xml"/><Relationship Id="rId7" Type="http://schemas.openxmlformats.org/officeDocument/2006/relationships/diagramLayout" Target="../diagrams/layout1.xml"/><Relationship Id="rId2" Type="http://schemas.openxmlformats.org/officeDocument/2006/relationships/tags" Target="../tags/tag29.xml"/><Relationship Id="rId1" Type="http://schemas.openxmlformats.org/officeDocument/2006/relationships/vmlDrawing" Target="../drawings/vmlDrawing3.vml"/><Relationship Id="rId6" Type="http://schemas.openxmlformats.org/officeDocument/2006/relationships/diagramData" Target="../diagrams/data1.xml"/><Relationship Id="rId5" Type="http://schemas.openxmlformats.org/officeDocument/2006/relationships/image" Target="../media/image8.emf"/><Relationship Id="rId10" Type="http://schemas.microsoft.com/office/2007/relationships/diagramDrawing" Target="../diagrams/drawing1.xml"/><Relationship Id="rId4" Type="http://schemas.openxmlformats.org/officeDocument/2006/relationships/oleObject" Target="../embeddings/oleObject3.bin"/><Relationship Id="rId9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image" Target="../media/image8.emf"/><Relationship Id="rId2" Type="http://schemas.openxmlformats.org/officeDocument/2006/relationships/tags" Target="../tags/tag30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7" Type="http://schemas.openxmlformats.org/officeDocument/2006/relationships/image" Target="../media/image8.emf"/><Relationship Id="rId2" Type="http://schemas.openxmlformats.org/officeDocument/2006/relationships/tags" Target="../tags/tag3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image" Target="../media/image8.emf"/><Relationship Id="rId2" Type="http://schemas.openxmlformats.org/officeDocument/2006/relationships/tags" Target="../tags/tag3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7" Type="http://schemas.openxmlformats.org/officeDocument/2006/relationships/image" Target="../media/image8.emf"/><Relationship Id="rId2" Type="http://schemas.openxmlformats.org/officeDocument/2006/relationships/tags" Target="../tags/tag3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7" Type="http://schemas.openxmlformats.org/officeDocument/2006/relationships/image" Target="../media/image8.emf"/><Relationship Id="rId2" Type="http://schemas.openxmlformats.org/officeDocument/2006/relationships/tags" Target="../tags/tag38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655900" y="5542635"/>
            <a:ext cx="2090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200" b="1" dirty="0" smtClean="0">
                <a:solidFill>
                  <a:srgbClr val="525252"/>
                </a:solidFill>
                <a:latin typeface="Arial" charset="0"/>
                <a:ea typeface="Arial" charset="0"/>
                <a:cs typeface="Arial" charset="0"/>
              </a:rPr>
              <a:t>Fondo Nacional de Salud</a:t>
            </a:r>
          </a:p>
          <a:p>
            <a:pPr algn="r"/>
            <a:r>
              <a:rPr lang="es-ES" sz="1200" dirty="0" smtClean="0">
                <a:solidFill>
                  <a:srgbClr val="525252"/>
                </a:solidFill>
                <a:latin typeface="Arial" charset="0"/>
                <a:ea typeface="Arial" charset="0"/>
                <a:cs typeface="Arial" charset="0"/>
              </a:rPr>
              <a:t>18 de junio de 2018</a:t>
            </a:r>
          </a:p>
        </p:txBody>
      </p:sp>
      <p:sp>
        <p:nvSpPr>
          <p:cNvPr id="4" name="3 Marcador de contenido"/>
          <p:cNvSpPr txBox="1">
            <a:spLocks/>
          </p:cNvSpPr>
          <p:nvPr/>
        </p:nvSpPr>
        <p:spPr>
          <a:xfrm>
            <a:off x="364076" y="2474252"/>
            <a:ext cx="11467368" cy="1259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_trad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b="1" spc="-150" dirty="0" smtClean="0">
                <a:solidFill>
                  <a:srgbClr val="0063AE"/>
                </a:solidFill>
                <a:latin typeface="Arial Black" charset="0"/>
                <a:ea typeface="Arial Black" charset="0"/>
                <a:cs typeface="Arial Black" charset="0"/>
              </a:rPr>
              <a:t>FORTALECIMIENTO DE FONASA</a:t>
            </a:r>
          </a:p>
        </p:txBody>
      </p:sp>
    </p:spTree>
    <p:extLst>
      <p:ext uri="{BB962C8B-B14F-4D97-AF65-F5344CB8AC3E}">
        <p14:creationId xmlns:p14="http://schemas.microsoft.com/office/powerpoint/2010/main" val="165803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 hidden="1">
            <a:extLst>
              <a:ext uri="{FF2B5EF4-FFF2-40B4-BE49-F238E27FC236}">
                <a16:creationId xmlns="" xmlns:a16="http://schemas.microsoft.com/office/drawing/2014/main" id="{592A5904-E8A3-45B6-9D3C-9581D9903E4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7" name="Diapositiva de think-cell" r:id="rId6" imgW="395" imgH="396" progId="TCLayout.ActiveDocument.1">
                  <p:embed/>
                </p:oleObj>
              </mc:Choice>
              <mc:Fallback>
                <p:oleObj name="Diapositiva de think-cell" r:id="rId6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ángulo 1" hidden="1">
            <a:extLst>
              <a:ext uri="{FF2B5EF4-FFF2-40B4-BE49-F238E27FC236}">
                <a16:creationId xmlns="" xmlns:a16="http://schemas.microsoft.com/office/drawing/2014/main" id="{011AAE4B-F24D-4F0D-8E39-736FDF2A529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5867" dirty="0">
              <a:latin typeface="Calibri" panose="020F0502020204030204" pitchFamily="34" charset="0"/>
              <a:ea typeface="PMingLiU" panose="02020500000000000000" pitchFamily="18" charset="-120"/>
              <a:cs typeface="+mj-cs"/>
              <a:sym typeface="Calibri" panose="020F0502020204030204" pitchFamily="34" charset="0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="" xmlns:a16="http://schemas.microsoft.com/office/drawing/2014/main" id="{7A0021DB-8CEE-4A29-A7FC-FFCBD9D2B7BA}"/>
              </a:ext>
            </a:extLst>
          </p:cNvPr>
          <p:cNvSpPr txBox="1">
            <a:spLocks/>
          </p:cNvSpPr>
          <p:nvPr/>
        </p:nvSpPr>
        <p:spPr>
          <a:xfrm>
            <a:off x="214482" y="34087"/>
            <a:ext cx="11658999" cy="736775"/>
          </a:xfrm>
          <a:prstGeom prst="rect">
            <a:avLst/>
          </a:prstGeom>
        </p:spPr>
        <p:txBody>
          <a:bodyPr anchor="ctr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CL" sz="2933" kern="0" dirty="0">
                <a:solidFill>
                  <a:srgbClr val="0070C0"/>
                </a:solidFill>
                <a:latin typeface="Candara" panose="020E0502030303020204" pitchFamily="34" charset="0"/>
                <a:cs typeface="Calibri Light" panose="020F0302020204030204" pitchFamily="34" charset="0"/>
              </a:rPr>
              <a:t>›› PROPUESTA ADMINISTRATIVA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="" xmlns:a16="http://schemas.microsoft.com/office/drawing/2014/main" id="{CC6416AF-D2D8-4CCB-9A20-00E63BED0D03}"/>
              </a:ext>
            </a:extLst>
          </p:cNvPr>
          <p:cNvGrpSpPr/>
          <p:nvPr/>
        </p:nvGrpSpPr>
        <p:grpSpPr>
          <a:xfrm>
            <a:off x="382951" y="1019970"/>
            <a:ext cx="5280000" cy="5515743"/>
            <a:chOff x="457336" y="913839"/>
            <a:chExt cx="3561928" cy="4136807"/>
          </a:xfrm>
        </p:grpSpPr>
        <p:sp>
          <p:nvSpPr>
            <p:cNvPr id="11" name="Marcador de contenido 2">
              <a:extLst>
                <a:ext uri="{FF2B5EF4-FFF2-40B4-BE49-F238E27FC236}">
                  <a16:creationId xmlns="" xmlns:a16="http://schemas.microsoft.com/office/drawing/2014/main" id="{250990F0-0FCD-4363-9954-BDE3A02CF343}"/>
                </a:ext>
              </a:extLst>
            </p:cNvPr>
            <p:cNvSpPr txBox="1">
              <a:spLocks/>
            </p:cNvSpPr>
            <p:nvPr/>
          </p:nvSpPr>
          <p:spPr>
            <a:xfrm>
              <a:off x="457337" y="941756"/>
              <a:ext cx="3561927" cy="74222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cmpd="sng">
              <a:noFill/>
            </a:ln>
          </p:spPr>
          <p:txBody>
            <a:bodyPr vert="horz" lIns="288000" tIns="144000" rIns="163933" bIns="81967" rtlCol="0" anchor="ctr" anchorCtr="0">
              <a:noAutofit/>
            </a:bodyPr>
            <a:lstStyle>
              <a:lvl1pPr marL="461063" indent="-461063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98971" indent="-384219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3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536878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151629" indent="-307376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66380" indent="-307376" algn="l" defTabSz="614751" rtl="0" eaLnBrk="1" latinLnBrk="0" hangingPunct="1">
                <a:spcBef>
                  <a:spcPct val="20000"/>
                </a:spcBef>
                <a:buFont typeface="Arial"/>
                <a:buChar char="»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381131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95882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610633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225385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CL" sz="2667" b="1" dirty="0">
                  <a:solidFill>
                    <a:srgbClr val="DB4144"/>
                  </a:solidFill>
                  <a:latin typeface="Candara" panose="020E0502030303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PRINCIPIO: ATENCIÓN DIGNA Y CENTRADA EN LOS USUARIOS</a:t>
              </a:r>
              <a:endParaRPr lang="es-CL" sz="4267" b="1" dirty="0">
                <a:solidFill>
                  <a:srgbClr val="DB4144"/>
                </a:solidFill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" name="Marcador de contenido 9">
              <a:extLst>
                <a:ext uri="{FF2B5EF4-FFF2-40B4-BE49-F238E27FC236}">
                  <a16:creationId xmlns="" xmlns:a16="http://schemas.microsoft.com/office/drawing/2014/main" id="{B39B032F-631A-4007-8000-7637D6C0F87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57336" y="1683982"/>
              <a:ext cx="3561927" cy="3366664"/>
            </a:xfrm>
            <a:prstGeom prst="rect">
              <a:avLst/>
            </a:prstGeom>
            <a:solidFill>
              <a:srgbClr val="DB4144">
                <a:alpha val="30000"/>
              </a:srgbClr>
            </a:solidFill>
            <a:ln>
              <a:noFill/>
            </a:ln>
            <a:extLst/>
          </p:spPr>
          <p:txBody>
            <a:bodyPr vert="horz" wrap="square" lIns="288000" tIns="192000" rIns="192000" bIns="14400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4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8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8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r>
                <a:rPr lang="es-ES" sz="213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Mejorar experiencia de usuarios en Fonasa</a:t>
              </a: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r>
                <a:rPr lang="es-ES" sz="213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Reducir gasto de bolsillo</a:t>
              </a: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r>
                <a:rPr lang="es-ES" sz="213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Uso de tecnologías</a:t>
              </a: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CL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7C9525A5-2F93-4187-B5AF-7C210B650E3C}"/>
                </a:ext>
              </a:extLst>
            </p:cNvPr>
            <p:cNvSpPr/>
            <p:nvPr/>
          </p:nvSpPr>
          <p:spPr>
            <a:xfrm>
              <a:off x="457337" y="913839"/>
              <a:ext cx="3561927" cy="104214"/>
            </a:xfrm>
            <a:prstGeom prst="rect">
              <a:avLst/>
            </a:prstGeom>
            <a:solidFill>
              <a:srgbClr val="DB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2400">
                <a:latin typeface="Candara" panose="020E0502030303020204" pitchFamily="34" charset="0"/>
              </a:endParaRPr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="" xmlns:a16="http://schemas.microsoft.com/office/drawing/2014/main" id="{DDBBF4F3-E89F-469E-BC4B-4CF1246BD854}"/>
              </a:ext>
            </a:extLst>
          </p:cNvPr>
          <p:cNvGrpSpPr/>
          <p:nvPr/>
        </p:nvGrpSpPr>
        <p:grpSpPr>
          <a:xfrm>
            <a:off x="6529055" y="1031898"/>
            <a:ext cx="5280000" cy="5503815"/>
            <a:chOff x="4356902" y="901519"/>
            <a:chExt cx="4563816" cy="4127861"/>
          </a:xfrm>
        </p:grpSpPr>
        <p:sp>
          <p:nvSpPr>
            <p:cNvPr id="14" name="Marcador de contenido 2">
              <a:extLst>
                <a:ext uri="{FF2B5EF4-FFF2-40B4-BE49-F238E27FC236}">
                  <a16:creationId xmlns="" xmlns:a16="http://schemas.microsoft.com/office/drawing/2014/main" id="{26CC62F5-7562-4084-A624-22F882EBB348}"/>
                </a:ext>
              </a:extLst>
            </p:cNvPr>
            <p:cNvSpPr txBox="1">
              <a:spLocks/>
            </p:cNvSpPr>
            <p:nvPr/>
          </p:nvSpPr>
          <p:spPr>
            <a:xfrm>
              <a:off x="4356904" y="925058"/>
              <a:ext cx="4563814" cy="7376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cmpd="sng">
              <a:noFill/>
            </a:ln>
          </p:spPr>
          <p:txBody>
            <a:bodyPr vert="horz" lIns="288000" tIns="144000" rIns="163933" bIns="81967" rtlCol="0" anchor="ctr" anchorCtr="0">
              <a:noAutofit/>
            </a:bodyPr>
            <a:lstStyle>
              <a:lvl1pPr marL="461063" indent="-461063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98971" indent="-384219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3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536878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151629" indent="-307376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66380" indent="-307376" algn="l" defTabSz="614751" rtl="0" eaLnBrk="1" latinLnBrk="0" hangingPunct="1">
                <a:spcBef>
                  <a:spcPct val="20000"/>
                </a:spcBef>
                <a:buFont typeface="Arial"/>
                <a:buChar char="»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381131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95882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610633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225385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CL" sz="2667" b="1" dirty="0">
                  <a:solidFill>
                    <a:srgbClr val="006CB7"/>
                  </a:solidFill>
                  <a:latin typeface="Candara" panose="020E0502030303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PROPUESTAS</a:t>
              </a:r>
              <a:endParaRPr lang="es-CL" sz="4267" b="1" dirty="0">
                <a:solidFill>
                  <a:srgbClr val="006CB7"/>
                </a:solidFill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" name="Marcador de contenido 9">
              <a:extLst>
                <a:ext uri="{FF2B5EF4-FFF2-40B4-BE49-F238E27FC236}">
                  <a16:creationId xmlns="" xmlns:a16="http://schemas.microsoft.com/office/drawing/2014/main" id="{7176D3B1-6519-4805-8378-F735075C25D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356903" y="1662716"/>
              <a:ext cx="4563814" cy="3366664"/>
            </a:xfrm>
            <a:prstGeom prst="rect">
              <a:avLst/>
            </a:prstGeom>
            <a:solidFill>
              <a:srgbClr val="BFD3E8"/>
            </a:solidFill>
            <a:ln>
              <a:noFill/>
            </a:ln>
            <a:extLst/>
          </p:spPr>
          <p:txBody>
            <a:bodyPr vert="horz" wrap="square" lIns="288000" tIns="192000" rIns="192000" bIns="14400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4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8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8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91995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  <a:buChar char="•"/>
              </a:pPr>
              <a:r>
                <a:rPr lang="es-CL" sz="213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Fortalecimiento del modelo de atención</a:t>
              </a:r>
            </a:p>
            <a:p>
              <a:pPr marL="725382" lvl="2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</a:pPr>
              <a:r>
                <a:rPr lang="es-CL" sz="1467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Incorporación de Departamento de experiencia de usuarios</a:t>
              </a:r>
            </a:p>
            <a:p>
              <a:pPr marL="725382" lvl="2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</a:pPr>
              <a:r>
                <a:rPr lang="es-CL" sz="1467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Creación de “Fonasa Resuelve” al interior del Servicio, con el fin de comprometer la resolución de inquietudes de los usuarios con plazos acotados y trazabilidad</a:t>
              </a:r>
            </a:p>
            <a:p>
              <a:pPr marL="725382" lvl="2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</a:pPr>
              <a:r>
                <a:rPr lang="es-CL" sz="1467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Creación de nuevas soluciones para orientación a los beneficiarios (“Tu eliges”), así como la eliminación de trámites (“ya nací, soy Fonasa”, LME) </a:t>
              </a:r>
            </a:p>
            <a:p>
              <a:pPr algn="just">
                <a:spcBef>
                  <a:spcPts val="267"/>
                </a:spcBef>
                <a:buClr>
                  <a:srgbClr val="0070C0"/>
                </a:buClr>
              </a:pPr>
              <a:r>
                <a:rPr lang="es-CL" sz="213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Disminución de gasto de bolsillo en medicamentos</a:t>
              </a:r>
            </a:p>
            <a:p>
              <a:pPr marL="725382" lvl="2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</a:pPr>
              <a:r>
                <a:rPr lang="es-CL" sz="1467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Licitación </a:t>
              </a:r>
              <a:r>
                <a:rPr lang="es-CL" sz="1467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con farmacias (cadenas e independientes) para posibilitar la compra de medicamentos más baratos por parte de sus beneficiarios</a:t>
              </a:r>
              <a:endParaRPr lang="es-ES" sz="1467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191995" lvl="1" indent="0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</a:pPr>
              <a:endParaRPr lang="es-CL" sz="1467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725382" lvl="2" indent="0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</a:pPr>
              <a:endParaRPr lang="es-ES" sz="1467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0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  <a:buNone/>
              </a:pPr>
              <a:endParaRPr lang="es-ES" sz="1467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725382" lvl="2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</a:pPr>
              <a:endParaRPr lang="es-ES" sz="1467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C296C65-8E5D-4AD0-8C8E-629F3903EF36}"/>
                </a:ext>
              </a:extLst>
            </p:cNvPr>
            <p:cNvSpPr/>
            <p:nvPr/>
          </p:nvSpPr>
          <p:spPr>
            <a:xfrm>
              <a:off x="4356902" y="901519"/>
              <a:ext cx="4563814" cy="104214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2400">
                <a:latin typeface="Candara" panose="020E0502030303020204" pitchFamily="34" charset="0"/>
              </a:endParaRPr>
            </a:p>
          </p:txBody>
        </p:sp>
      </p:grpSp>
      <p:sp>
        <p:nvSpPr>
          <p:cNvPr id="10" name="Flecha: a la derecha 9">
            <a:extLst>
              <a:ext uri="{FF2B5EF4-FFF2-40B4-BE49-F238E27FC236}">
                <a16:creationId xmlns="" xmlns:a16="http://schemas.microsoft.com/office/drawing/2014/main" id="{98469B26-68B1-4585-AD49-733E079ED97F}"/>
              </a:ext>
            </a:extLst>
          </p:cNvPr>
          <p:cNvSpPr/>
          <p:nvPr/>
        </p:nvSpPr>
        <p:spPr>
          <a:xfrm>
            <a:off x="5730659" y="2996840"/>
            <a:ext cx="626645" cy="864321"/>
          </a:xfrm>
          <a:prstGeom prst="rightArrow">
            <a:avLst/>
          </a:prstGeom>
          <a:solidFill>
            <a:srgbClr val="006CB7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</p:spTree>
    <p:extLst>
      <p:ext uri="{BB962C8B-B14F-4D97-AF65-F5344CB8AC3E}">
        <p14:creationId xmlns:p14="http://schemas.microsoft.com/office/powerpoint/2010/main" val="384863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1" name="Diapositiva de think-cell" r:id="rId6" imgW="421" imgH="423" progId="TCLayout.ActiveDocument.1">
                  <p:embed/>
                </p:oleObj>
              </mc:Choice>
              <mc:Fallback>
                <p:oleObj name="Diapositiva de think-cell" r:id="rId6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ángulo 2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s-CL" sz="1600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grpSp>
        <p:nvGrpSpPr>
          <p:cNvPr id="18" name="Grupo 17">
            <a:extLst>
              <a:ext uri="{FF2B5EF4-FFF2-40B4-BE49-F238E27FC236}">
                <a16:creationId xmlns="" xmlns:a16="http://schemas.microsoft.com/office/drawing/2014/main" id="{6F35C37E-3A5D-4B4B-839E-2C2727F9291A}"/>
              </a:ext>
            </a:extLst>
          </p:cNvPr>
          <p:cNvGrpSpPr/>
          <p:nvPr/>
        </p:nvGrpSpPr>
        <p:grpSpPr>
          <a:xfrm>
            <a:off x="937475" y="818975"/>
            <a:ext cx="9449864" cy="5420159"/>
            <a:chOff x="1890501" y="1200689"/>
            <a:chExt cx="8716861" cy="5322766"/>
          </a:xfrm>
        </p:grpSpPr>
        <p:graphicFrame>
          <p:nvGraphicFramePr>
            <p:cNvPr id="22" name="Diagrama 21"/>
            <p:cNvGraphicFramePr/>
            <p:nvPr>
              <p:extLst/>
            </p:nvPr>
          </p:nvGraphicFramePr>
          <p:xfrm>
            <a:off x="2183077" y="1200689"/>
            <a:ext cx="8424285" cy="532276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23" name="CuadroTexto 22"/>
            <p:cNvSpPr txBox="1"/>
            <p:nvPr/>
          </p:nvSpPr>
          <p:spPr>
            <a:xfrm>
              <a:off x="8225988" y="5033643"/>
              <a:ext cx="2168580" cy="1478805"/>
            </a:xfrm>
            <a:prstGeom prst="rect">
              <a:avLst/>
            </a:prstGeom>
          </p:spPr>
          <p:txBody>
            <a:bodyPr vert="horz" wrap="square" lIns="68580" tIns="34291" rIns="68580" bIns="34291" rtlCol="0" anchor="ctr">
              <a:spAutoFit/>
            </a:bodyPr>
            <a:lstStyle>
              <a:defPPr>
                <a:defRPr lang="es-ES_tradnl"/>
              </a:defPPr>
              <a:lvl1pPr>
                <a:defRPr sz="1400" b="1">
                  <a:solidFill>
                    <a:schemeClr val="accent5">
                      <a:lumMod val="75000"/>
                    </a:schemeClr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pPr algn="r"/>
              <a:r>
                <a:rPr lang="es-ES" sz="1867" b="0" dirty="0">
                  <a:solidFill>
                    <a:srgbClr val="404040"/>
                  </a:solidFill>
                  <a:latin typeface="Candara" panose="020E0502030303020204" pitchFamily="34" charset="0"/>
                  <a:cs typeface="Arial"/>
                </a:rPr>
                <a:t>Mejorar la cobertura y protección financiera, pasar de lo curativo a la prevención </a:t>
              </a:r>
              <a:endParaRPr lang="es-CL" sz="1867" b="0" dirty="0">
                <a:solidFill>
                  <a:srgbClr val="404040"/>
                </a:solidFill>
                <a:latin typeface="Candara" panose="020E0502030303020204" pitchFamily="34" charset="0"/>
                <a:cs typeface="Arial"/>
              </a:endParaRPr>
            </a:p>
            <a:p>
              <a:endParaRPr lang="es-CL" sz="1867" b="0" dirty="0">
                <a:solidFill>
                  <a:srgbClr val="404040"/>
                </a:solidFill>
                <a:latin typeface="Candara" panose="020E0502030303020204" pitchFamily="34" charset="0"/>
                <a:cs typeface="Arial"/>
              </a:endParaRPr>
            </a:p>
          </p:txBody>
        </p:sp>
        <p:sp>
          <p:nvSpPr>
            <p:cNvPr id="24" name="Rectángulo 23"/>
            <p:cNvSpPr/>
            <p:nvPr/>
          </p:nvSpPr>
          <p:spPr>
            <a:xfrm>
              <a:off x="7141700" y="1437195"/>
              <a:ext cx="2168578" cy="914486"/>
            </a:xfrm>
            <a:prstGeom prst="rect">
              <a:avLst/>
            </a:prstGeom>
          </p:spPr>
          <p:txBody>
            <a:bodyPr vert="horz" wrap="square" lIns="68580" tIns="34291" rIns="68580" bIns="34291" rtlCol="0" anchor="ctr">
              <a:spAutoFit/>
            </a:bodyPr>
            <a:lstStyle/>
            <a:p>
              <a:r>
                <a:rPr lang="es-CL" sz="1867" dirty="0">
                  <a:solidFill>
                    <a:srgbClr val="404040"/>
                  </a:solidFill>
                  <a:latin typeface="Candara" panose="020E0502030303020204" pitchFamily="34" charset="0"/>
                  <a:ea typeface="Arial" charset="0"/>
                  <a:cs typeface="Arial"/>
                </a:rPr>
                <a:t>Transitar de una lógica de Fondo a una  de Seguro Público </a:t>
              </a:r>
            </a:p>
          </p:txBody>
        </p:sp>
        <p:sp>
          <p:nvSpPr>
            <p:cNvPr id="25" name="Rectángulo 24"/>
            <p:cNvSpPr/>
            <p:nvPr/>
          </p:nvSpPr>
          <p:spPr>
            <a:xfrm>
              <a:off x="2311277" y="5090441"/>
              <a:ext cx="2030375" cy="1196645"/>
            </a:xfrm>
            <a:prstGeom prst="rect">
              <a:avLst/>
            </a:prstGeom>
          </p:spPr>
          <p:txBody>
            <a:bodyPr vert="horz" wrap="square" lIns="68580" tIns="34291" rIns="68580" bIns="34291" rtlCol="0" anchor="ctr">
              <a:spAutoFit/>
            </a:bodyPr>
            <a:lstStyle/>
            <a:p>
              <a:pPr algn="r"/>
              <a:r>
                <a:rPr lang="es-ES" sz="1867" dirty="0">
                  <a:solidFill>
                    <a:schemeClr val="accent6">
                      <a:lumMod val="50000"/>
                    </a:schemeClr>
                  </a:solidFill>
                  <a:latin typeface="Candara" panose="020E0502030303020204" pitchFamily="34" charset="0"/>
                  <a:ea typeface="Arial" charset="0"/>
                  <a:cs typeface="Arial"/>
                </a:rPr>
                <a:t>Velar por la calidad, acceso, oportunidad y protección financiera</a:t>
              </a:r>
              <a:endParaRPr lang="es-CL" sz="1867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  <a:ea typeface="Arial" charset="0"/>
                <a:cs typeface="Arial"/>
              </a:endParaRPr>
            </a:p>
          </p:txBody>
        </p:sp>
        <p:sp>
          <p:nvSpPr>
            <p:cNvPr id="26" name="CuadroTexto 25"/>
            <p:cNvSpPr txBox="1"/>
            <p:nvPr/>
          </p:nvSpPr>
          <p:spPr>
            <a:xfrm>
              <a:off x="1890501" y="2426766"/>
              <a:ext cx="2030375" cy="1478805"/>
            </a:xfrm>
            <a:prstGeom prst="rect">
              <a:avLst/>
            </a:prstGeom>
          </p:spPr>
          <p:txBody>
            <a:bodyPr vert="horz" wrap="square" lIns="68580" tIns="34291" rIns="68580" bIns="34291" rtlCol="0" anchor="ctr">
              <a:spAutoFit/>
            </a:bodyPr>
            <a:lstStyle>
              <a:defPPr>
                <a:defRPr lang="es-ES_tradnl"/>
              </a:defPPr>
              <a:lvl1pPr>
                <a:defRPr sz="1400" b="1">
                  <a:solidFill>
                    <a:schemeClr val="accent5">
                      <a:lumMod val="75000"/>
                    </a:schemeClr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r>
                <a:rPr lang="es-ES" sz="1867" b="0" dirty="0">
                  <a:solidFill>
                    <a:srgbClr val="404040"/>
                  </a:solidFill>
                  <a:latin typeface="Candara" panose="020E0502030303020204" pitchFamily="34" charset="0"/>
                  <a:cs typeface="Arial"/>
                </a:rPr>
                <a:t>Pasar de financiar el gasto, a comprar soluciones sanitarias integrales y cuidado de poblaciones</a:t>
              </a:r>
              <a:endParaRPr lang="es-CL" sz="1867" b="0" dirty="0">
                <a:solidFill>
                  <a:srgbClr val="404040"/>
                </a:solidFill>
                <a:latin typeface="Candara" panose="020E0502030303020204" pitchFamily="34" charset="0"/>
                <a:cs typeface="Arial"/>
              </a:endParaRPr>
            </a:p>
          </p:txBody>
        </p:sp>
      </p:grpSp>
      <p:sp>
        <p:nvSpPr>
          <p:cNvPr id="19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533400" y="82551"/>
            <a:ext cx="11658600" cy="692149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0" indent="0">
              <a:spcBef>
                <a:spcPts val="0"/>
              </a:spcBef>
              <a:buNone/>
            </a:pPr>
            <a:r>
              <a:rPr lang="es-CL" sz="2933" kern="0" dirty="0">
                <a:solidFill>
                  <a:srgbClr val="0070C0"/>
                </a:solidFill>
                <a:latin typeface="+mj-lt"/>
                <a:cs typeface="Calibri Light" panose="020F0302020204030204" pitchFamily="34" charset="0"/>
              </a:rPr>
              <a:t>›› </a:t>
            </a:r>
            <a:r>
              <a:rPr lang="es-CL" sz="2933" dirty="0">
                <a:solidFill>
                  <a:srgbClr val="0070C0"/>
                </a:solidFill>
                <a:latin typeface="+mj-lt"/>
              </a:rPr>
              <a:t>PUNTOS CENTRALES DEL FORTALECIMIENTO DE FONASA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8417042" y="2213106"/>
            <a:ext cx="2149359" cy="2080508"/>
          </a:xfrm>
          <a:prstGeom prst="rect">
            <a:avLst/>
          </a:prstGeom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es-ES_tradnl"/>
            </a:defPPr>
            <a:lvl1pPr>
              <a:defRPr sz="1400" b="1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r"/>
            <a:r>
              <a:rPr lang="es-CL" sz="1867" b="0" dirty="0">
                <a:solidFill>
                  <a:srgbClr val="404040"/>
                </a:solidFill>
                <a:latin typeface="Candara" panose="020E0502030303020204" pitchFamily="34" charset="0"/>
                <a:cs typeface="Arial"/>
              </a:rPr>
              <a:t>Un nuevo Trato: simplificar y mejorar la calidad de atención centrada en sus usuarios</a:t>
            </a:r>
          </a:p>
          <a:p>
            <a:endParaRPr lang="es-CL" sz="1867" b="0" dirty="0">
              <a:solidFill>
                <a:srgbClr val="404040"/>
              </a:solidFill>
              <a:latin typeface="Candara" panose="020E0502030303020204" pitchFamily="34" charset="0"/>
              <a:cs typeface="Arial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="" xmlns:a16="http://schemas.microsoft.com/office/drawing/2014/main" id="{1B12052B-E626-4447-B789-95D60F8E484D}"/>
              </a:ext>
            </a:extLst>
          </p:cNvPr>
          <p:cNvPicPr>
            <a:picLocks noChangeAspect="1"/>
          </p:cNvPicPr>
          <p:nvPr/>
        </p:nvPicPr>
        <p:blipFill>
          <a:blip r:embed="rId1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6400" y="-118533"/>
            <a:ext cx="1574800" cy="89010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="" xmlns:a16="http://schemas.microsoft.com/office/drawing/2014/main" id="{344C5759-D53B-4261-9015-F1913ED1E0B0}"/>
              </a:ext>
            </a:extLst>
          </p:cNvPr>
          <p:cNvPicPr>
            <a:picLocks noChangeAspect="1"/>
          </p:cNvPicPr>
          <p:nvPr/>
        </p:nvPicPr>
        <p:blipFill>
          <a:blip r:embed="rId1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90413" y="3848336"/>
            <a:ext cx="1574800" cy="89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8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000"/>
    </mc:Choice>
    <mc:Fallback xmlns="">
      <p:transition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E7DAC26B-8253-43DC-B43A-2B16D7CF6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080" y="0"/>
            <a:ext cx="3795807" cy="214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739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5" name="Diapositiva de think-cell" r:id="rId30" imgW="421" imgH="423" progId="TCLayout.ActiveDocument.1">
                  <p:embed/>
                </p:oleObj>
              </mc:Choice>
              <mc:Fallback>
                <p:oleObj name="Diapositiva de think-cell" r:id="rId30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ángulo 2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s-CL" sz="1600" dirty="0">
              <a:solidFill>
                <a:prstClr val="white"/>
              </a:solidFill>
              <a:latin typeface="Candara" panose="020E0502030303020204" pitchFamily="34" charset="0"/>
              <a:sym typeface="Candara" panose="020E0502030303020204" pitchFamily="34" charset="0"/>
            </a:endParaRPr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411175" y="81692"/>
            <a:ext cx="11658999" cy="692616"/>
          </a:xfrm>
          <a:noFill/>
          <a:ln>
            <a:noFill/>
          </a:ln>
        </p:spPr>
        <p:txBody>
          <a:bodyPr anchor="ctr"/>
          <a:lstStyle/>
          <a:p>
            <a:pPr>
              <a:spcBef>
                <a:spcPts val="0"/>
              </a:spcBef>
            </a:pPr>
            <a:r>
              <a:rPr lang="es-CL" sz="2933" b="0" kern="0" dirty="0">
                <a:solidFill>
                  <a:srgbClr val="0070C0"/>
                </a:solidFill>
                <a:cs typeface="Calibri Light" panose="020F0302020204030204" pitchFamily="34" charset="0"/>
              </a:rPr>
              <a:t>››</a:t>
            </a:r>
            <a:r>
              <a:rPr lang="es-CL" sz="2933" kern="0" dirty="0">
                <a:solidFill>
                  <a:srgbClr val="0070C0"/>
                </a:solidFill>
                <a:cs typeface="Calibri Light" panose="020F0302020204030204" pitchFamily="34" charset="0"/>
              </a:rPr>
              <a:t> </a:t>
            </a:r>
            <a:r>
              <a:rPr lang="es-CL" sz="2933" b="0" dirty="0">
                <a:solidFill>
                  <a:srgbClr val="0070C0"/>
                </a:solidFill>
                <a:latin typeface="Candara" panose="020E0502030303020204" pitchFamily="34" charset="0"/>
              </a:rPr>
              <a:t>FORTALECIMIENTO DE FONASA - ANTECEDENTES</a:t>
            </a:r>
          </a:p>
        </p:txBody>
      </p:sp>
      <p:cxnSp>
        <p:nvCxnSpPr>
          <p:cNvPr id="20" name="10 Conector recto"/>
          <p:cNvCxnSpPr/>
          <p:nvPr/>
        </p:nvCxnSpPr>
        <p:spPr>
          <a:xfrm>
            <a:off x="320558" y="748669"/>
            <a:ext cx="11040533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207279" y="1277424"/>
            <a:ext cx="5747347" cy="549054"/>
          </a:xfrm>
          <a:prstGeom prst="rect">
            <a:avLst/>
          </a:prstGeom>
          <a:noFill/>
        </p:spPr>
        <p:txBody>
          <a:bodyPr wrap="none" lIns="240000" tIns="129600" rIns="240000" bIns="129600" rtlCol="0" anchor="t" anchorCtr="0">
            <a:spAutoFit/>
          </a:bodyPr>
          <a:lstStyle/>
          <a:p>
            <a:pPr defTabSz="609585">
              <a:defRPr/>
            </a:pPr>
            <a:r>
              <a:rPr lang="es-CL" sz="1867" b="1" u="sng" dirty="0">
                <a:solidFill>
                  <a:prstClr val="black"/>
                </a:solidFill>
                <a:latin typeface="Candara"/>
                <a:cs typeface="Candara"/>
              </a:rPr>
              <a:t>Evolución del número de beneficiarios según tramo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07279" y="4420331"/>
            <a:ext cx="2977358" cy="549054"/>
          </a:xfrm>
          <a:prstGeom prst="rect">
            <a:avLst/>
          </a:prstGeom>
          <a:noFill/>
        </p:spPr>
        <p:txBody>
          <a:bodyPr wrap="none" lIns="240000" tIns="129600" rIns="240000" bIns="129600" rtlCol="0" anchor="t" anchorCtr="0">
            <a:spAutoFit/>
          </a:bodyPr>
          <a:lstStyle/>
          <a:p>
            <a:pPr defTabSz="609585">
              <a:defRPr/>
            </a:pPr>
            <a:r>
              <a:rPr lang="es-CL" sz="1867" b="1" u="sng" dirty="0">
                <a:solidFill>
                  <a:prstClr val="black"/>
                </a:solidFill>
                <a:latin typeface="Candara"/>
                <a:cs typeface="Candara"/>
              </a:rPr>
              <a:t>Composición porcentual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="" xmlns:a16="http://schemas.microsoft.com/office/drawing/2014/main" id="{8616F88A-9DD1-4EBD-8C6A-29AC1BDAB6D8}"/>
              </a:ext>
            </a:extLst>
          </p:cNvPr>
          <p:cNvPicPr>
            <a:picLocks noChangeAspect="1"/>
          </p:cNvPicPr>
          <p:nvPr/>
        </p:nvPicPr>
        <p:blipFill>
          <a:blip r:embed="rId3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6400" y="-118533"/>
            <a:ext cx="1574800" cy="890104"/>
          </a:xfrm>
          <a:prstGeom prst="rect">
            <a:avLst/>
          </a:prstGeom>
        </p:spPr>
      </p:pic>
      <p:cxnSp>
        <p:nvCxnSpPr>
          <p:cNvPr id="17" name="Conector recto 16">
            <a:extLst>
              <a:ext uri="{FF2B5EF4-FFF2-40B4-BE49-F238E27FC236}">
                <a16:creationId xmlns="" xmlns:a16="http://schemas.microsoft.com/office/drawing/2014/main" id="{0B0BE3D8-0ED2-48C2-8544-EF6F815D8231}"/>
              </a:ext>
            </a:extLst>
          </p:cNvPr>
          <p:cNvCxnSpPr/>
          <p:nvPr>
            <p:custDataLst>
              <p:tags r:id="rId4"/>
            </p:custDataLst>
          </p:nvPr>
        </p:nvCxnSpPr>
        <p:spPr bwMode="auto">
          <a:xfrm>
            <a:off x="2277534" y="2531414"/>
            <a:ext cx="67733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="" xmlns:a16="http://schemas.microsoft.com/office/drawing/2014/main" id="{7464323A-9967-4001-9685-559E9F73E690}"/>
              </a:ext>
            </a:extLst>
          </p:cNvPr>
          <p:cNvCxnSpPr/>
          <p:nvPr>
            <p:custDataLst>
              <p:tags r:id="rId5"/>
            </p:custDataLst>
          </p:nvPr>
        </p:nvCxnSpPr>
        <p:spPr bwMode="auto">
          <a:xfrm>
            <a:off x="2277534" y="1983198"/>
            <a:ext cx="67733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9" name="Chart 3">
            <a:extLst>
              <a:ext uri="{FF2B5EF4-FFF2-40B4-BE49-F238E27FC236}">
                <a16:creationId xmlns="" xmlns:a16="http://schemas.microsoft.com/office/drawing/2014/main" id="{08876FC8-6B0E-42AD-BCA2-DBC970A2A875}"/>
              </a:ext>
            </a:extLst>
          </p:cNvPr>
          <p:cNvGraphicFramePr/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673934885"/>
              </p:ext>
            </p:extLst>
          </p:nvPr>
        </p:nvGraphicFramePr>
        <p:xfrm>
          <a:off x="1953685" y="1873132"/>
          <a:ext cx="6335183" cy="196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3"/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BB3A34D1-631F-4B78-8CCD-4287CC050431}"/>
              </a:ext>
            </a:extLst>
          </p:cNvPr>
          <p:cNvSpPr/>
          <p:nvPr>
            <p:custDataLst>
              <p:tags r:id="rId7"/>
            </p:custDataLst>
          </p:nvPr>
        </p:nvSpPr>
        <p:spPr bwMode="gray">
          <a:xfrm>
            <a:off x="1183217" y="2427699"/>
            <a:ext cx="958851" cy="22013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2662607D-6B45-48C1-9445-01FAF93A0A88}" type="datetime'''''''''1''''''''0.''''''''''00''''0''.''''0''0''''''''0'''">
              <a:rPr lang="es-CL" altLang="en-US" sz="1600">
                <a:solidFill>
                  <a:schemeClr val="tx1"/>
                </a:solidFill>
                <a:latin typeface="Candara" panose="020E0502030303020204" pitchFamily="34" charset="0"/>
                <a:sym typeface="Candara" panose="020E0502030303020204" pitchFamily="34" charset="0"/>
              </a:rPr>
              <a:pPr algn="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10.000.000</a:t>
            </a:fld>
            <a:endParaRPr lang="es-CL" sz="1600">
              <a:solidFill>
                <a:schemeClr val="tx1"/>
              </a:solidFill>
              <a:latin typeface="Candara" panose="020E0502030303020204" pitchFamily="34" charset="0"/>
              <a:sym typeface="Candara" panose="020E0502030303020204" pitchFamily="3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F7DF7B1A-25EF-431A-989E-785145FA363E}"/>
              </a:ext>
            </a:extLst>
          </p:cNvPr>
          <p:cNvSpPr/>
          <p:nvPr>
            <p:custDataLst>
              <p:tags r:id="rId8"/>
            </p:custDataLst>
          </p:nvPr>
        </p:nvSpPr>
        <p:spPr bwMode="gray">
          <a:xfrm>
            <a:off x="1195918" y="1879481"/>
            <a:ext cx="946151" cy="22013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BE397269-BB0D-4640-9A1C-587F8C7B58C0}" type="datetime'''1''5''''''''''''''''''.''0''0''''0''''.0''''''00'''">
              <a:rPr lang="es-CL" altLang="en-US" sz="1600">
                <a:solidFill>
                  <a:schemeClr val="tx1"/>
                </a:solidFill>
                <a:latin typeface="Candara" panose="020E0502030303020204" pitchFamily="34" charset="0"/>
                <a:sym typeface="Candara" panose="020E0502030303020204" pitchFamily="34" charset="0"/>
              </a:rPr>
              <a:pPr algn="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15.000.000</a:t>
            </a:fld>
            <a:endParaRPr lang="es-CL" sz="1600" dirty="0">
              <a:solidFill>
                <a:schemeClr val="tx1"/>
              </a:solidFill>
              <a:latin typeface="Candara" panose="020E0502030303020204" pitchFamily="34" charset="0"/>
              <a:sym typeface="Candara" panose="020E0502030303020204" pitchFamily="34" charset="0"/>
            </a:endParaRPr>
          </a:p>
        </p:txBody>
      </p:sp>
      <p:sp useBgFill="1">
        <p:nvSpPr>
          <p:cNvPr id="13" name="Forma libre: forma 12">
            <a:extLst>
              <a:ext uri="{FF2B5EF4-FFF2-40B4-BE49-F238E27FC236}">
                <a16:creationId xmlns="" xmlns:a16="http://schemas.microsoft.com/office/drawing/2014/main" id="{BAB9B392-7110-4CDF-ABCA-3CC1234A56C8}"/>
              </a:ext>
            </a:extLst>
          </p:cNvPr>
          <p:cNvSpPr/>
          <p:nvPr>
            <p:custDataLst>
              <p:tags r:id="rId9"/>
            </p:custDataLst>
          </p:nvPr>
        </p:nvSpPr>
        <p:spPr bwMode="auto">
          <a:xfrm>
            <a:off x="2247900" y="2753665"/>
            <a:ext cx="194733" cy="129117"/>
          </a:xfrm>
          <a:custGeom>
            <a:avLst/>
            <a:gdLst/>
            <a:ahLst/>
            <a:cxnLst/>
            <a:rect l="0" t="0" r="0" b="0"/>
            <a:pathLst>
              <a:path w="146051" h="96838">
                <a:moveTo>
                  <a:pt x="0" y="39687"/>
                </a:moveTo>
                <a:lnTo>
                  <a:pt x="146050" y="0"/>
                </a:lnTo>
                <a:lnTo>
                  <a:pt x="146050" y="57150"/>
                </a:lnTo>
                <a:lnTo>
                  <a:pt x="0" y="96837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  <p:sp>
        <p:nvSpPr>
          <p:cNvPr id="10" name="Forma libre: forma 9">
            <a:extLst>
              <a:ext uri="{FF2B5EF4-FFF2-40B4-BE49-F238E27FC236}">
                <a16:creationId xmlns="" xmlns:a16="http://schemas.microsoft.com/office/drawing/2014/main" id="{B1D3F484-4F0E-4909-8B41-B59C225DF9CF}"/>
              </a:ext>
            </a:extLst>
          </p:cNvPr>
          <p:cNvSpPr/>
          <p:nvPr>
            <p:custDataLst>
              <p:tags r:id="rId10"/>
            </p:custDataLst>
          </p:nvPr>
        </p:nvSpPr>
        <p:spPr bwMode="auto">
          <a:xfrm>
            <a:off x="2247900" y="2753665"/>
            <a:ext cx="194733" cy="52917"/>
          </a:xfrm>
          <a:custGeom>
            <a:avLst/>
            <a:gdLst/>
            <a:ahLst/>
            <a:cxnLst/>
            <a:rect l="0" t="0" r="0" b="0"/>
            <a:pathLst>
              <a:path w="146051" h="39688">
                <a:moveTo>
                  <a:pt x="0" y="39687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  <p:sp>
        <p:nvSpPr>
          <p:cNvPr id="12" name="Forma libre: forma 11">
            <a:extLst>
              <a:ext uri="{FF2B5EF4-FFF2-40B4-BE49-F238E27FC236}">
                <a16:creationId xmlns="" xmlns:a16="http://schemas.microsoft.com/office/drawing/2014/main" id="{C2DE657A-68D5-4C50-B026-7271C732FC12}"/>
              </a:ext>
            </a:extLst>
          </p:cNvPr>
          <p:cNvSpPr/>
          <p:nvPr>
            <p:custDataLst>
              <p:tags r:id="rId11"/>
            </p:custDataLst>
          </p:nvPr>
        </p:nvSpPr>
        <p:spPr bwMode="auto">
          <a:xfrm>
            <a:off x="2247900" y="2829865"/>
            <a:ext cx="194733" cy="52917"/>
          </a:xfrm>
          <a:custGeom>
            <a:avLst/>
            <a:gdLst/>
            <a:ahLst/>
            <a:cxnLst/>
            <a:rect l="0" t="0" r="0" b="0"/>
            <a:pathLst>
              <a:path w="146051" h="39688">
                <a:moveTo>
                  <a:pt x="0" y="39687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  <p:sp>
        <p:nvSpPr>
          <p:cNvPr id="32" name="Rectángulo 31">
            <a:extLst>
              <a:ext uri="{FF2B5EF4-FFF2-40B4-BE49-F238E27FC236}">
                <a16:creationId xmlns="" xmlns:a16="http://schemas.microsoft.com/office/drawing/2014/main" id="{F3D5F502-D8E9-43DE-8C07-41B1AE22908F}"/>
              </a:ext>
            </a:extLst>
          </p:cNvPr>
          <p:cNvSpPr/>
          <p:nvPr>
            <p:custDataLst>
              <p:tags r:id="rId12"/>
            </p:custDataLst>
          </p:nvPr>
        </p:nvSpPr>
        <p:spPr bwMode="gray">
          <a:xfrm>
            <a:off x="7308851" y="2144065"/>
            <a:ext cx="1001184" cy="22013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29633" tIns="0" rIns="29633" bIns="0" rtlCol="0" anchor="b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6D7B1391-DC21-454C-821E-00C751713E2A}" type="datetime'1''0''''.''''''''''''''84''''''5''''''''''''.''8''9''''8'">
              <a:rPr lang="es-CL" altLang="en-US" sz="1600">
                <a:solidFill>
                  <a:schemeClr val="tx1"/>
                </a:solidFill>
                <a:latin typeface="Candara" panose="020E0502030303020204" pitchFamily="34" charset="0"/>
                <a:sym typeface="Candara" panose="020E0502030303020204" pitchFamily="34" charset="0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10.845.898</a:t>
            </a:fld>
            <a:endParaRPr lang="es-CL" sz="1600">
              <a:solidFill>
                <a:schemeClr val="tx1"/>
              </a:solidFill>
              <a:latin typeface="Candara" panose="020E0502030303020204" pitchFamily="34" charset="0"/>
              <a:sym typeface="Candara" panose="020E0502030303020204" pitchFamily="34" charset="0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="" xmlns:a16="http://schemas.microsoft.com/office/drawing/2014/main" id="{20A31ECC-E71B-4F50-9C2F-13C1BAF9ECF4}"/>
              </a:ext>
            </a:extLst>
          </p:cNvPr>
          <p:cNvSpPr/>
          <p:nvPr>
            <p:custDataLst>
              <p:tags r:id="rId13"/>
            </p:custDataLst>
          </p:nvPr>
        </p:nvSpPr>
        <p:spPr bwMode="gray">
          <a:xfrm>
            <a:off x="7327901" y="1771532"/>
            <a:ext cx="960967" cy="22013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29633" tIns="0" rIns="29633" bIns="0" rtlCol="0" anchor="b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1D5B87D8-F387-4931-A708-155AB8E4DCDB}" type="datetime'''''''''1''4''''''.''''''2''4''''''4''''''''.8''''''3''''''3'">
              <a:rPr lang="es-CL" altLang="en-US" sz="1600">
                <a:solidFill>
                  <a:schemeClr val="tx1"/>
                </a:solidFill>
                <a:latin typeface="Candara" panose="020E0502030303020204" pitchFamily="34" charset="0"/>
                <a:sym typeface="Candara" panose="020E0502030303020204" pitchFamily="34" charset="0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14.244.833</a:t>
            </a:fld>
            <a:endParaRPr lang="es-CL" sz="1600">
              <a:solidFill>
                <a:schemeClr val="tx1"/>
              </a:solidFill>
              <a:latin typeface="Candara" panose="020E0502030303020204" pitchFamily="34" charset="0"/>
              <a:sym typeface="Candara" panose="020E0502030303020204" pitchFamily="34" charset="0"/>
            </a:endParaRPr>
          </a:p>
        </p:txBody>
      </p:sp>
      <p:cxnSp>
        <p:nvCxnSpPr>
          <p:cNvPr id="38" name="Conector recto 37">
            <a:extLst>
              <a:ext uri="{FF2B5EF4-FFF2-40B4-BE49-F238E27FC236}">
                <a16:creationId xmlns="" xmlns:a16="http://schemas.microsoft.com/office/drawing/2014/main" id="{EA63FB98-EE01-4DF8-9D65-4E8C5E73BD6D}"/>
              </a:ext>
            </a:extLst>
          </p:cNvPr>
          <p:cNvCxnSpPr/>
          <p:nvPr>
            <p:custDataLst>
              <p:tags r:id="rId14"/>
            </p:custDataLst>
          </p:nvPr>
        </p:nvCxnSpPr>
        <p:spPr bwMode="gray">
          <a:xfrm>
            <a:off x="8959851" y="2470032"/>
            <a:ext cx="292100" cy="0"/>
          </a:xfrm>
          <a:prstGeom prst="line">
            <a:avLst/>
          </a:prstGeom>
          <a:ln w="19050" cap="flat" cmpd="sng" algn="ctr">
            <a:solidFill>
              <a:srgbClr val="364D6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="" xmlns:a16="http://schemas.microsoft.com/office/drawing/2014/main" id="{702582C3-0A2A-4B3F-B1FF-B2595A32CD3A}"/>
              </a:ext>
            </a:extLst>
          </p:cNvPr>
          <p:cNvCxnSpPr/>
          <p:nvPr>
            <p:custDataLst>
              <p:tags r:id="rId15"/>
            </p:custDataLst>
          </p:nvPr>
        </p:nvCxnSpPr>
        <p:spPr bwMode="gray">
          <a:xfrm>
            <a:off x="9580034" y="2470032"/>
            <a:ext cx="292100" cy="0"/>
          </a:xfrm>
          <a:prstGeom prst="line">
            <a:avLst/>
          </a:prstGeom>
          <a:ln w="19050" cap="flat" cmpd="sng" algn="ctr">
            <a:solidFill>
              <a:srgbClr val="C30C3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="" xmlns:a16="http://schemas.microsoft.com/office/drawing/2014/main" id="{84F3A601-3480-4F1B-B2F2-FA309D74BEB6}"/>
              </a:ext>
            </a:extLst>
          </p:cNvPr>
          <p:cNvCxnSpPr/>
          <p:nvPr>
            <p:custDataLst>
              <p:tags r:id="rId16"/>
            </p:custDataLst>
          </p:nvPr>
        </p:nvCxnSpPr>
        <p:spPr bwMode="gray">
          <a:xfrm>
            <a:off x="10437285" y="2470032"/>
            <a:ext cx="292100" cy="0"/>
          </a:xfrm>
          <a:prstGeom prst="line">
            <a:avLst/>
          </a:prstGeom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ángulo 13">
            <a:extLst>
              <a:ext uri="{FF2B5EF4-FFF2-40B4-BE49-F238E27FC236}">
                <a16:creationId xmlns="" xmlns:a16="http://schemas.microsoft.com/office/drawing/2014/main" id="{2E5C024C-0CC8-4E75-9218-599F5375BB06}"/>
              </a:ext>
            </a:extLst>
          </p:cNvPr>
          <p:cNvSpPr/>
          <p:nvPr>
            <p:custDataLst>
              <p:tags r:id="rId17"/>
            </p:custDataLst>
          </p:nvPr>
        </p:nvSpPr>
        <p:spPr bwMode="auto">
          <a:xfrm>
            <a:off x="9319685" y="2357849"/>
            <a:ext cx="124884" cy="24341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defTabSz="609585">
              <a:spcBef>
                <a:spcPct val="0"/>
              </a:spcBef>
              <a:spcAft>
                <a:spcPct val="0"/>
              </a:spcAft>
              <a:defRPr/>
            </a:pPr>
            <a:fld id="{1FDB2883-3E5A-4010-9CBE-DE064ED33066}" type="datetime'''''''''''''''''''''''''A'''''''''''''''''''''''''''''''''">
              <a:rPr lang="es-CL" altLang="en-US" sz="1600">
                <a:solidFill>
                  <a:prstClr val="black"/>
                </a:solidFill>
                <a:latin typeface="Candara" panose="020E0502030303020204" pitchFamily="34" charset="0"/>
                <a:sym typeface="Candara" panose="020E0502030303020204" pitchFamily="34" charset="0"/>
              </a:rPr>
              <a:pPr defTabSz="609585">
                <a:spcBef>
                  <a:spcPct val="0"/>
                </a:spcBef>
                <a:spcAft>
                  <a:spcPct val="0"/>
                </a:spcAft>
                <a:defRPr/>
              </a:pPr>
              <a:t>A</a:t>
            </a:fld>
            <a:endParaRPr lang="es-CL" sz="1600">
              <a:solidFill>
                <a:prstClr val="black"/>
              </a:solidFill>
              <a:latin typeface="Candara" panose="020E0502030303020204" pitchFamily="34" charset="0"/>
              <a:sym typeface="Candara" panose="020E0502030303020204" pitchFamily="34" charset="0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="" xmlns:a16="http://schemas.microsoft.com/office/drawing/2014/main" id="{E299928E-C4CF-4DFE-8632-7E3A9D01D788}"/>
              </a:ext>
            </a:extLst>
          </p:cNvPr>
          <p:cNvSpPr/>
          <p:nvPr>
            <p:custDataLst>
              <p:tags r:id="rId18"/>
            </p:custDataLst>
          </p:nvPr>
        </p:nvSpPr>
        <p:spPr bwMode="auto">
          <a:xfrm>
            <a:off x="9939867" y="2357849"/>
            <a:ext cx="361951" cy="24341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defTabSz="609585">
              <a:spcBef>
                <a:spcPct val="0"/>
              </a:spcBef>
              <a:spcAft>
                <a:spcPct val="0"/>
              </a:spcAft>
              <a:defRPr/>
            </a:pPr>
            <a:fld id="{7F2C60AA-1F94-45C7-8C64-E2F0A6F49132}" type="datetime'''''''''B''''''''''''''''C''''''''''''''''D'''''''''''''">
              <a:rPr lang="es-CL" altLang="en-US" sz="1600">
                <a:solidFill>
                  <a:prstClr val="black"/>
                </a:solidFill>
                <a:latin typeface="Candara" panose="020E0502030303020204" pitchFamily="34" charset="0"/>
                <a:sym typeface="Candara" panose="020E0502030303020204" pitchFamily="34" charset="0"/>
              </a:rPr>
              <a:pPr defTabSz="609585">
                <a:spcBef>
                  <a:spcPct val="0"/>
                </a:spcBef>
                <a:spcAft>
                  <a:spcPct val="0"/>
                </a:spcAft>
                <a:defRPr/>
              </a:pPr>
              <a:t>BCD</a:t>
            </a:fld>
            <a:endParaRPr lang="es-CL" sz="1600">
              <a:solidFill>
                <a:prstClr val="black"/>
              </a:solidFill>
              <a:latin typeface="Candara" panose="020E0502030303020204" pitchFamily="34" charset="0"/>
              <a:sym typeface="Candara" panose="020E0502030303020204" pitchFamily="34" charset="0"/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="" xmlns:a16="http://schemas.microsoft.com/office/drawing/2014/main" id="{947767C2-0C1B-43A9-8E49-934E56C616CF}"/>
              </a:ext>
            </a:extLst>
          </p:cNvPr>
          <p:cNvSpPr/>
          <p:nvPr>
            <p:custDataLst>
              <p:tags r:id="rId19"/>
            </p:custDataLst>
          </p:nvPr>
        </p:nvSpPr>
        <p:spPr bwMode="auto">
          <a:xfrm>
            <a:off x="10797117" y="2357849"/>
            <a:ext cx="569384" cy="24341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defTabSz="609585">
              <a:spcBef>
                <a:spcPct val="0"/>
              </a:spcBef>
              <a:spcAft>
                <a:spcPct val="0"/>
              </a:spcAft>
              <a:defRPr/>
            </a:pPr>
            <a:fld id="{8E2F17A7-1A74-4629-818B-8DE3373BC41F}" type="datetime'TO''''''''''''''''''TAL'''''''''''''''''''''''''''''''''''''''">
              <a:rPr lang="es-CL" altLang="en-US" sz="1600">
                <a:solidFill>
                  <a:prstClr val="black"/>
                </a:solidFill>
                <a:latin typeface="Candara" panose="020E0502030303020204" pitchFamily="34" charset="0"/>
                <a:sym typeface="Candara" panose="020E0502030303020204" pitchFamily="34" charset="0"/>
              </a:rPr>
              <a:pPr defTabSz="609585">
                <a:spcBef>
                  <a:spcPct val="0"/>
                </a:spcBef>
                <a:spcAft>
                  <a:spcPct val="0"/>
                </a:spcAft>
                <a:defRPr/>
              </a:pPr>
              <a:t>TOTAL</a:t>
            </a:fld>
            <a:endParaRPr lang="es-CL" sz="1600">
              <a:solidFill>
                <a:prstClr val="black"/>
              </a:solidFill>
              <a:latin typeface="Candara" panose="020E0502030303020204" pitchFamily="34" charset="0"/>
              <a:sym typeface="Candara" panose="020E0502030303020204" pitchFamily="34" charset="0"/>
            </a:endParaRPr>
          </a:p>
        </p:txBody>
      </p:sp>
      <p:graphicFrame>
        <p:nvGraphicFramePr>
          <p:cNvPr id="70" name="Chart 3">
            <a:extLst>
              <a:ext uri="{FF2B5EF4-FFF2-40B4-BE49-F238E27FC236}">
                <a16:creationId xmlns="" xmlns:a16="http://schemas.microsoft.com/office/drawing/2014/main" id="{CC5035C5-CA13-403B-98A4-62B2B47CD8E9}"/>
              </a:ext>
            </a:extLst>
          </p:cNvPr>
          <p:cNvGraphicFramePr/>
          <p:nvPr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3480238998"/>
              </p:ext>
            </p:extLst>
          </p:nvPr>
        </p:nvGraphicFramePr>
        <p:xfrm>
          <a:off x="2952751" y="4837538"/>
          <a:ext cx="3024716" cy="1540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4"/>
          </a:graphicData>
        </a:graphic>
      </p:graphicFrame>
      <p:sp>
        <p:nvSpPr>
          <p:cNvPr id="76" name="Rectángulo 75">
            <a:extLst>
              <a:ext uri="{FF2B5EF4-FFF2-40B4-BE49-F238E27FC236}">
                <a16:creationId xmlns="" xmlns:a16="http://schemas.microsoft.com/office/drawing/2014/main" id="{CF6F663D-CD30-45AB-9A37-D5E8D1383A50}"/>
              </a:ext>
            </a:extLst>
          </p:cNvPr>
          <p:cNvSpPr/>
          <p:nvPr>
            <p:custDataLst>
              <p:tags r:id="rId21"/>
            </p:custDataLst>
          </p:nvPr>
        </p:nvSpPr>
        <p:spPr bwMode="auto">
          <a:xfrm>
            <a:off x="9770534" y="5303205"/>
            <a:ext cx="285751" cy="213784"/>
          </a:xfrm>
          <a:prstGeom prst="rect">
            <a:avLst/>
          </a:prstGeom>
          <a:solidFill>
            <a:srgbClr val="C30C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es-CL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5" name="Rectángulo 74">
            <a:extLst>
              <a:ext uri="{FF2B5EF4-FFF2-40B4-BE49-F238E27FC236}">
                <a16:creationId xmlns="" xmlns:a16="http://schemas.microsoft.com/office/drawing/2014/main" id="{80560F80-365C-4A3B-ADF8-9F71DF271A5C}"/>
              </a:ext>
            </a:extLst>
          </p:cNvPr>
          <p:cNvSpPr/>
          <p:nvPr>
            <p:custDataLst>
              <p:tags r:id="rId22"/>
            </p:custDataLst>
          </p:nvPr>
        </p:nvSpPr>
        <p:spPr bwMode="auto">
          <a:xfrm>
            <a:off x="9770534" y="4992054"/>
            <a:ext cx="285751" cy="213784"/>
          </a:xfrm>
          <a:prstGeom prst="rect">
            <a:avLst/>
          </a:prstGeom>
          <a:solidFill>
            <a:srgbClr val="364D6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es-CL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3" name="Rectángulo 52">
            <a:extLst>
              <a:ext uri="{FF2B5EF4-FFF2-40B4-BE49-F238E27FC236}">
                <a16:creationId xmlns="" xmlns:a16="http://schemas.microsoft.com/office/drawing/2014/main" id="{07F4956E-63D7-48C4-B4E4-B39EADDC642F}"/>
              </a:ext>
            </a:extLst>
          </p:cNvPr>
          <p:cNvSpPr/>
          <p:nvPr>
            <p:custDataLst>
              <p:tags r:id="rId23"/>
            </p:custDataLst>
          </p:nvPr>
        </p:nvSpPr>
        <p:spPr bwMode="auto">
          <a:xfrm>
            <a:off x="10124018" y="4985706"/>
            <a:ext cx="124884" cy="24341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defTabSz="609585">
              <a:spcBef>
                <a:spcPct val="0"/>
              </a:spcBef>
              <a:spcAft>
                <a:spcPct val="0"/>
              </a:spcAft>
              <a:defRPr/>
            </a:pPr>
            <a:fld id="{4BF27E6D-FA81-4C56-90BA-81B082B1BEE6}" type="datetime'''''''''''''''''''''''''''''''A'''''''">
              <a:rPr lang="es-CL" altLang="en-US" sz="1600">
                <a:solidFill>
                  <a:prstClr val="black"/>
                </a:solidFill>
                <a:latin typeface="Candara" panose="020E0502030303020204" pitchFamily="34" charset="0"/>
                <a:sym typeface="Candara" panose="020E0502030303020204" pitchFamily="34" charset="0"/>
              </a:rPr>
              <a:pPr defTabSz="609585">
                <a:spcBef>
                  <a:spcPct val="0"/>
                </a:spcBef>
                <a:spcAft>
                  <a:spcPct val="0"/>
                </a:spcAft>
                <a:defRPr/>
              </a:pPr>
              <a:t>A</a:t>
            </a:fld>
            <a:endParaRPr lang="es-CL" sz="1600">
              <a:solidFill>
                <a:prstClr val="black"/>
              </a:solidFill>
              <a:latin typeface="Candara" panose="020E0502030303020204" pitchFamily="34" charset="0"/>
              <a:sym typeface="Candara" panose="020E0502030303020204" pitchFamily="34" charset="0"/>
            </a:endParaRPr>
          </a:p>
        </p:txBody>
      </p:sp>
      <p:sp>
        <p:nvSpPr>
          <p:cNvPr id="54" name="Rectángulo 53">
            <a:extLst>
              <a:ext uri="{FF2B5EF4-FFF2-40B4-BE49-F238E27FC236}">
                <a16:creationId xmlns="" xmlns:a16="http://schemas.microsoft.com/office/drawing/2014/main" id="{F130FFEE-A27B-4281-99F9-0E588AAD8898}"/>
              </a:ext>
            </a:extLst>
          </p:cNvPr>
          <p:cNvSpPr/>
          <p:nvPr>
            <p:custDataLst>
              <p:tags r:id="rId24"/>
            </p:custDataLst>
          </p:nvPr>
        </p:nvSpPr>
        <p:spPr bwMode="auto">
          <a:xfrm>
            <a:off x="10124018" y="5296855"/>
            <a:ext cx="361951" cy="24341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defTabSz="609585">
              <a:spcBef>
                <a:spcPct val="0"/>
              </a:spcBef>
              <a:spcAft>
                <a:spcPct val="0"/>
              </a:spcAft>
              <a:defRPr/>
            </a:pPr>
            <a:fld id="{71441BAC-90C9-4EED-AED7-3B488FEDB635}" type="datetime'''''''''''''''B''''''''''''''''''''''''''''''''CD'''">
              <a:rPr lang="es-CL" altLang="en-US" sz="1600">
                <a:solidFill>
                  <a:prstClr val="black"/>
                </a:solidFill>
                <a:latin typeface="Candara" panose="020E0502030303020204" pitchFamily="34" charset="0"/>
                <a:sym typeface="Candara" panose="020E0502030303020204" pitchFamily="34" charset="0"/>
              </a:rPr>
              <a:pPr defTabSz="609585">
                <a:spcBef>
                  <a:spcPct val="0"/>
                </a:spcBef>
                <a:spcAft>
                  <a:spcPct val="0"/>
                </a:spcAft>
                <a:defRPr/>
              </a:pPr>
              <a:t>BCD</a:t>
            </a:fld>
            <a:endParaRPr lang="es-CL" sz="1600">
              <a:solidFill>
                <a:prstClr val="black"/>
              </a:solidFill>
              <a:latin typeface="Candara" panose="020E0502030303020204" pitchFamily="34" charset="0"/>
              <a:sym typeface="Candara" panose="020E0502030303020204" pitchFamily="34" charset="0"/>
            </a:endParaRPr>
          </a:p>
        </p:txBody>
      </p:sp>
      <p:graphicFrame>
        <p:nvGraphicFramePr>
          <p:cNvPr id="71" name="Chart 3">
            <a:extLst>
              <a:ext uri="{FF2B5EF4-FFF2-40B4-BE49-F238E27FC236}">
                <a16:creationId xmlns="" xmlns:a16="http://schemas.microsoft.com/office/drawing/2014/main" id="{F6CC77B4-FE92-4D05-A197-866569D816DB}"/>
              </a:ext>
            </a:extLst>
          </p:cNvPr>
          <p:cNvGraphicFramePr/>
          <p:nvPr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val="1461377453"/>
              </p:ext>
            </p:extLst>
          </p:nvPr>
        </p:nvGraphicFramePr>
        <p:xfrm>
          <a:off x="6189133" y="4837538"/>
          <a:ext cx="2982384" cy="1540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5"/>
          </a:graphicData>
        </a:graphic>
      </p:graphicFrame>
      <p:cxnSp>
        <p:nvCxnSpPr>
          <p:cNvPr id="90" name="Conector recto 89">
            <a:extLst>
              <a:ext uri="{FF2B5EF4-FFF2-40B4-BE49-F238E27FC236}">
                <a16:creationId xmlns="" xmlns:a16="http://schemas.microsoft.com/office/drawing/2014/main" id="{6A468491-BD76-4032-B60E-62E8E6EDE6C2}"/>
              </a:ext>
            </a:extLst>
          </p:cNvPr>
          <p:cNvCxnSpPr/>
          <p:nvPr>
            <p:custDataLst>
              <p:tags r:id="rId26"/>
            </p:custDataLst>
          </p:nvPr>
        </p:nvCxnSpPr>
        <p:spPr bwMode="auto">
          <a:xfrm flipV="1">
            <a:off x="4701117" y="5982655"/>
            <a:ext cx="2575984" cy="122767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>
            <a:extLst>
              <a:ext uri="{FF2B5EF4-FFF2-40B4-BE49-F238E27FC236}">
                <a16:creationId xmlns="" xmlns:a16="http://schemas.microsoft.com/office/drawing/2014/main" id="{8359C990-E294-4291-ABA9-37D3A704FEDC}"/>
              </a:ext>
            </a:extLst>
          </p:cNvPr>
          <p:cNvCxnSpPr/>
          <p:nvPr>
            <p:custDataLst>
              <p:tags r:id="rId27"/>
            </p:custDataLst>
          </p:nvPr>
        </p:nvCxnSpPr>
        <p:spPr bwMode="auto">
          <a:xfrm>
            <a:off x="4705351" y="5112706"/>
            <a:ext cx="2573867" cy="116417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CuadroTexto 90">
            <a:extLst>
              <a:ext uri="{FF2B5EF4-FFF2-40B4-BE49-F238E27FC236}">
                <a16:creationId xmlns="" xmlns:a16="http://schemas.microsoft.com/office/drawing/2014/main" id="{FA0C3DD6-12E0-48E8-BC99-E077C6970FDA}"/>
              </a:ext>
            </a:extLst>
          </p:cNvPr>
          <p:cNvSpPr txBox="1"/>
          <p:nvPr/>
        </p:nvSpPr>
        <p:spPr>
          <a:xfrm>
            <a:off x="3969652" y="4589888"/>
            <a:ext cx="1193211" cy="549054"/>
          </a:xfrm>
          <a:prstGeom prst="rect">
            <a:avLst/>
          </a:prstGeom>
          <a:noFill/>
        </p:spPr>
        <p:txBody>
          <a:bodyPr wrap="square" lIns="240000" tIns="129600" rIns="240000" bIns="129600" rtlCol="0" anchor="t" anchorCtr="0">
            <a:spAutoFit/>
          </a:bodyPr>
          <a:lstStyle/>
          <a:p>
            <a:pPr defTabSz="609585">
              <a:defRPr/>
            </a:pPr>
            <a:r>
              <a:rPr lang="es-CL" sz="1867" b="1" dirty="0">
                <a:solidFill>
                  <a:prstClr val="black"/>
                </a:solidFill>
                <a:latin typeface="Candara"/>
                <a:cs typeface="Candara"/>
              </a:rPr>
              <a:t>2010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="" xmlns:a16="http://schemas.microsoft.com/office/drawing/2014/main" id="{0F522FBA-F334-4DE5-A70A-4490E4DECFC2}"/>
              </a:ext>
            </a:extLst>
          </p:cNvPr>
          <p:cNvSpPr txBox="1"/>
          <p:nvPr/>
        </p:nvSpPr>
        <p:spPr>
          <a:xfrm>
            <a:off x="7164161" y="4589888"/>
            <a:ext cx="1193211" cy="549054"/>
          </a:xfrm>
          <a:prstGeom prst="rect">
            <a:avLst/>
          </a:prstGeom>
          <a:noFill/>
        </p:spPr>
        <p:txBody>
          <a:bodyPr wrap="square" lIns="240000" tIns="129600" rIns="240000" bIns="129600" rtlCol="0" anchor="t" anchorCtr="0">
            <a:spAutoFit/>
          </a:bodyPr>
          <a:lstStyle/>
          <a:p>
            <a:pPr defTabSz="609585">
              <a:defRPr/>
            </a:pPr>
            <a:r>
              <a:rPr lang="es-CL" sz="1867" b="1" dirty="0">
                <a:solidFill>
                  <a:prstClr val="black"/>
                </a:solidFill>
                <a:latin typeface="Candara"/>
                <a:cs typeface="Candara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275341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000"/>
    </mc:Choice>
    <mc:Fallback xmlns="">
      <p:transition advTm="4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3" name="Diapositiva de think-cell" r:id="rId6" imgW="421" imgH="423" progId="TCLayout.ActiveDocument.1">
                  <p:embed/>
                </p:oleObj>
              </mc:Choice>
              <mc:Fallback>
                <p:oleObj name="Diapositiva de think-cell" r:id="rId6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ángulo 2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s-CL" sz="1600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9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146496" y="69851"/>
            <a:ext cx="11658600" cy="692149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0" indent="0">
              <a:spcBef>
                <a:spcPts val="0"/>
              </a:spcBef>
              <a:buNone/>
            </a:pPr>
            <a:r>
              <a:rPr lang="es-CL" sz="2667" kern="0" dirty="0">
                <a:solidFill>
                  <a:srgbClr val="0070C0"/>
                </a:solidFill>
                <a:latin typeface="Candara" panose="020E0502030303020204" pitchFamily="34" charset="0"/>
                <a:cs typeface="Calibri Light" panose="020F0302020204030204" pitchFamily="34" charset="0"/>
              </a:rPr>
              <a:t>›› </a:t>
            </a:r>
            <a:r>
              <a:rPr lang="es-CL" sz="2533" dirty="0">
                <a:solidFill>
                  <a:srgbClr val="0070C0"/>
                </a:solidFill>
                <a:latin typeface="Candara" panose="020E0502030303020204" pitchFamily="34" charset="0"/>
              </a:rPr>
              <a:t>RESPONSABILIDADES DEL </a:t>
            </a:r>
            <a:r>
              <a:rPr lang="es-CL" sz="2533" b="1" dirty="0">
                <a:solidFill>
                  <a:srgbClr val="0070C0"/>
                </a:solidFill>
                <a:latin typeface="Candara" panose="020E0502030303020204" pitchFamily="34" charset="0"/>
              </a:rPr>
              <a:t>ASEGURADOR</a:t>
            </a:r>
            <a:r>
              <a:rPr lang="es-CL" sz="2533" dirty="0">
                <a:solidFill>
                  <a:srgbClr val="0070C0"/>
                </a:solidFill>
                <a:latin typeface="Candara" panose="020E0502030303020204" pitchFamily="34" charset="0"/>
              </a:rPr>
              <a:t> Y  DEL </a:t>
            </a:r>
            <a:r>
              <a:rPr lang="es-CL" sz="2533" b="1" dirty="0">
                <a:solidFill>
                  <a:srgbClr val="0070C0"/>
                </a:solidFill>
                <a:latin typeface="Candara" panose="020E0502030303020204" pitchFamily="34" charset="0"/>
              </a:rPr>
              <a:t>PRESTADOR SANITARIO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DE6DB6C6-4966-42D9-8D15-3BF371B1FDD4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6400" y="-118533"/>
            <a:ext cx="1574800" cy="8901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861" y="1466924"/>
            <a:ext cx="2013855" cy="2018683"/>
          </a:xfrm>
          <a:prstGeom prst="rect">
            <a:avLst/>
          </a:prstGeom>
        </p:spPr>
      </p:pic>
      <p:sp>
        <p:nvSpPr>
          <p:cNvPr id="15" name="Freeform: Shape 7">
            <a:extLst>
              <a:ext uri="{FF2B5EF4-FFF2-40B4-BE49-F238E27FC236}">
                <a16:creationId xmlns="" xmlns:a16="http://schemas.microsoft.com/office/drawing/2014/main" id="{656ADADE-011F-49BD-A6C9-BE80BA474B72}"/>
              </a:ext>
            </a:extLst>
          </p:cNvPr>
          <p:cNvSpPr>
            <a:spLocks/>
          </p:cNvSpPr>
          <p:nvPr/>
        </p:nvSpPr>
        <p:spPr bwMode="auto">
          <a:xfrm>
            <a:off x="400657" y="3775360"/>
            <a:ext cx="4035380" cy="2320641"/>
          </a:xfrm>
          <a:custGeom>
            <a:avLst/>
            <a:gdLst>
              <a:gd name="connsiteX0" fmla="*/ 2044671 w 2151063"/>
              <a:gd name="connsiteY0" fmla="*/ 546100 h 1182688"/>
              <a:gd name="connsiteX1" fmla="*/ 2052215 w 2151063"/>
              <a:gd name="connsiteY1" fmla="*/ 567545 h 1182688"/>
              <a:gd name="connsiteX2" fmla="*/ 2064523 w 2151063"/>
              <a:gd name="connsiteY2" fmla="*/ 611628 h 1182688"/>
              <a:gd name="connsiteX3" fmla="*/ 2072464 w 2151063"/>
              <a:gd name="connsiteY3" fmla="*/ 657298 h 1182688"/>
              <a:gd name="connsiteX4" fmla="*/ 2074847 w 2151063"/>
              <a:gd name="connsiteY4" fmla="*/ 704161 h 1182688"/>
              <a:gd name="connsiteX5" fmla="*/ 2073258 w 2151063"/>
              <a:gd name="connsiteY5" fmla="*/ 728386 h 1182688"/>
              <a:gd name="connsiteX6" fmla="*/ 2070876 w 2151063"/>
              <a:gd name="connsiteY6" fmla="*/ 758171 h 1182688"/>
              <a:gd name="connsiteX7" fmla="*/ 2056979 w 2151063"/>
              <a:gd name="connsiteY7" fmla="*/ 813771 h 1182688"/>
              <a:gd name="connsiteX8" fmla="*/ 2034745 w 2151063"/>
              <a:gd name="connsiteY8" fmla="*/ 864207 h 1182688"/>
              <a:gd name="connsiteX9" fmla="*/ 2004966 w 2151063"/>
              <a:gd name="connsiteY9" fmla="*/ 909481 h 1182688"/>
              <a:gd name="connsiteX10" fmla="*/ 1968438 w 2151063"/>
              <a:gd name="connsiteY10" fmla="*/ 949989 h 1182688"/>
              <a:gd name="connsiteX11" fmla="*/ 1926350 w 2151063"/>
              <a:gd name="connsiteY11" fmla="*/ 985731 h 1182688"/>
              <a:gd name="connsiteX12" fmla="*/ 1879102 w 2151063"/>
              <a:gd name="connsiteY12" fmla="*/ 1015913 h 1182688"/>
              <a:gd name="connsiteX13" fmla="*/ 1827882 w 2151063"/>
              <a:gd name="connsiteY13" fmla="*/ 1041330 h 1182688"/>
              <a:gd name="connsiteX14" fmla="*/ 1801280 w 2151063"/>
              <a:gd name="connsiteY14" fmla="*/ 1052053 h 1182688"/>
              <a:gd name="connsiteX15" fmla="*/ 1767928 w 2151063"/>
              <a:gd name="connsiteY15" fmla="*/ 1064364 h 1182688"/>
              <a:gd name="connsiteX16" fmla="*/ 1699239 w 2151063"/>
              <a:gd name="connsiteY16" fmla="*/ 1085015 h 1182688"/>
              <a:gd name="connsiteX17" fmla="*/ 1629358 w 2151063"/>
              <a:gd name="connsiteY17" fmla="*/ 1102092 h 1182688"/>
              <a:gd name="connsiteX18" fmla="*/ 1557889 w 2151063"/>
              <a:gd name="connsiteY18" fmla="*/ 1114801 h 1182688"/>
              <a:gd name="connsiteX19" fmla="*/ 1449892 w 2151063"/>
              <a:gd name="connsiteY19" fmla="*/ 1129892 h 1182688"/>
              <a:gd name="connsiteX20" fmla="*/ 1304969 w 2151063"/>
              <a:gd name="connsiteY20" fmla="*/ 1141012 h 1182688"/>
              <a:gd name="connsiteX21" fmla="*/ 1234692 w 2151063"/>
              <a:gd name="connsiteY21" fmla="*/ 1144189 h 1182688"/>
              <a:gd name="connsiteX22" fmla="*/ 1219604 w 2151063"/>
              <a:gd name="connsiteY22" fmla="*/ 1144586 h 1182688"/>
              <a:gd name="connsiteX23" fmla="*/ 1204913 w 2151063"/>
              <a:gd name="connsiteY23" fmla="*/ 1145380 h 1182688"/>
              <a:gd name="connsiteX24" fmla="*/ 1205310 w 2151063"/>
              <a:gd name="connsiteY24" fmla="*/ 1146969 h 1182688"/>
              <a:gd name="connsiteX25" fmla="*/ 1205310 w 2151063"/>
              <a:gd name="connsiteY25" fmla="*/ 1147763 h 1182688"/>
              <a:gd name="connsiteX26" fmla="*/ 1259309 w 2151063"/>
              <a:gd name="connsiteY26" fmla="*/ 1147366 h 1182688"/>
              <a:gd name="connsiteX27" fmla="*/ 1367306 w 2151063"/>
              <a:gd name="connsiteY27" fmla="*/ 1143792 h 1182688"/>
              <a:gd name="connsiteX28" fmla="*/ 1420908 w 2151063"/>
              <a:gd name="connsiteY28" fmla="*/ 1140615 h 1182688"/>
              <a:gd name="connsiteX29" fmla="*/ 1484832 w 2151063"/>
              <a:gd name="connsiteY29" fmla="*/ 1137040 h 1182688"/>
              <a:gd name="connsiteX30" fmla="*/ 1616256 w 2151063"/>
              <a:gd name="connsiteY30" fmla="*/ 1127906 h 1182688"/>
              <a:gd name="connsiteX31" fmla="*/ 1715915 w 2151063"/>
              <a:gd name="connsiteY31" fmla="*/ 1114404 h 1182688"/>
              <a:gd name="connsiteX32" fmla="*/ 1781031 w 2151063"/>
              <a:gd name="connsiteY32" fmla="*/ 1101298 h 1182688"/>
              <a:gd name="connsiteX33" fmla="*/ 1844558 w 2151063"/>
              <a:gd name="connsiteY33" fmla="*/ 1084618 h 1182688"/>
              <a:gd name="connsiteX34" fmla="*/ 1905307 w 2151063"/>
              <a:gd name="connsiteY34" fmla="*/ 1062379 h 1182688"/>
              <a:gd name="connsiteX35" fmla="*/ 1934291 w 2151063"/>
              <a:gd name="connsiteY35" fmla="*/ 1048876 h 1182688"/>
              <a:gd name="connsiteX36" fmla="*/ 1948982 w 2151063"/>
              <a:gd name="connsiteY36" fmla="*/ 1041727 h 1182688"/>
              <a:gd name="connsiteX37" fmla="*/ 1975584 w 2151063"/>
              <a:gd name="connsiteY37" fmla="*/ 1025445 h 1182688"/>
              <a:gd name="connsiteX38" fmla="*/ 2000201 w 2151063"/>
              <a:gd name="connsiteY38" fmla="*/ 1007176 h 1182688"/>
              <a:gd name="connsiteX39" fmla="*/ 2022436 w 2151063"/>
              <a:gd name="connsiteY39" fmla="*/ 987717 h 1182688"/>
              <a:gd name="connsiteX40" fmla="*/ 2041892 w 2151063"/>
              <a:gd name="connsiteY40" fmla="*/ 966668 h 1182688"/>
              <a:gd name="connsiteX41" fmla="*/ 2059362 w 2151063"/>
              <a:gd name="connsiteY41" fmla="*/ 943635 h 1182688"/>
              <a:gd name="connsiteX42" fmla="*/ 2074450 w 2151063"/>
              <a:gd name="connsiteY42" fmla="*/ 919409 h 1182688"/>
              <a:gd name="connsiteX43" fmla="*/ 2087155 w 2151063"/>
              <a:gd name="connsiteY43" fmla="*/ 893992 h 1182688"/>
              <a:gd name="connsiteX44" fmla="*/ 2097081 w 2151063"/>
              <a:gd name="connsiteY44" fmla="*/ 867781 h 1182688"/>
              <a:gd name="connsiteX45" fmla="*/ 2105419 w 2151063"/>
              <a:gd name="connsiteY45" fmla="*/ 840379 h 1182688"/>
              <a:gd name="connsiteX46" fmla="*/ 2112566 w 2151063"/>
              <a:gd name="connsiteY46" fmla="*/ 797885 h 1182688"/>
              <a:gd name="connsiteX47" fmla="*/ 2112963 w 2151063"/>
              <a:gd name="connsiteY47" fmla="*/ 739109 h 1182688"/>
              <a:gd name="connsiteX48" fmla="*/ 2103831 w 2151063"/>
              <a:gd name="connsiteY48" fmla="*/ 678744 h 1182688"/>
              <a:gd name="connsiteX49" fmla="*/ 2094699 w 2151063"/>
              <a:gd name="connsiteY49" fmla="*/ 648561 h 1182688"/>
              <a:gd name="connsiteX50" fmla="*/ 2084773 w 2151063"/>
              <a:gd name="connsiteY50" fmla="*/ 621159 h 1182688"/>
              <a:gd name="connsiteX51" fmla="*/ 2059362 w 2151063"/>
              <a:gd name="connsiteY51" fmla="*/ 569928 h 1182688"/>
              <a:gd name="connsiteX52" fmla="*/ 233158 w 2151063"/>
              <a:gd name="connsiteY52" fmla="*/ 230187 h 1182688"/>
              <a:gd name="connsiteX53" fmla="*/ 206541 w 2151063"/>
              <a:gd name="connsiteY53" fmla="*/ 244085 h 1182688"/>
              <a:gd name="connsiteX54" fmla="*/ 158870 w 2151063"/>
              <a:gd name="connsiteY54" fmla="*/ 277836 h 1182688"/>
              <a:gd name="connsiteX55" fmla="*/ 117952 w 2151063"/>
              <a:gd name="connsiteY55" fmla="*/ 317146 h 1182688"/>
              <a:gd name="connsiteX56" fmla="*/ 84980 w 2151063"/>
              <a:gd name="connsiteY56" fmla="*/ 362810 h 1182688"/>
              <a:gd name="connsiteX57" fmla="*/ 59953 w 2151063"/>
              <a:gd name="connsiteY57" fmla="*/ 412444 h 1182688"/>
              <a:gd name="connsiteX58" fmla="*/ 43268 w 2151063"/>
              <a:gd name="connsiteY58" fmla="*/ 466446 h 1182688"/>
              <a:gd name="connsiteX59" fmla="*/ 34925 w 2151063"/>
              <a:gd name="connsiteY59" fmla="*/ 523624 h 1182688"/>
              <a:gd name="connsiteX60" fmla="*/ 36117 w 2151063"/>
              <a:gd name="connsiteY60" fmla="*/ 582788 h 1182688"/>
              <a:gd name="connsiteX61" fmla="*/ 40090 w 2151063"/>
              <a:gd name="connsiteY61" fmla="*/ 613363 h 1182688"/>
              <a:gd name="connsiteX62" fmla="*/ 46446 w 2151063"/>
              <a:gd name="connsiteY62" fmla="*/ 643143 h 1182688"/>
              <a:gd name="connsiteX63" fmla="*/ 65117 w 2151063"/>
              <a:gd name="connsiteY63" fmla="*/ 699528 h 1182688"/>
              <a:gd name="connsiteX64" fmla="*/ 91336 w 2151063"/>
              <a:gd name="connsiteY64" fmla="*/ 753133 h 1182688"/>
              <a:gd name="connsiteX65" fmla="*/ 123514 w 2151063"/>
              <a:gd name="connsiteY65" fmla="*/ 802767 h 1182688"/>
              <a:gd name="connsiteX66" fmla="*/ 162446 w 2151063"/>
              <a:gd name="connsiteY66" fmla="*/ 848430 h 1182688"/>
              <a:gd name="connsiteX67" fmla="*/ 205350 w 2151063"/>
              <a:gd name="connsiteY67" fmla="*/ 889726 h 1182688"/>
              <a:gd name="connsiteX68" fmla="*/ 252226 w 2151063"/>
              <a:gd name="connsiteY68" fmla="*/ 927051 h 1182688"/>
              <a:gd name="connsiteX69" fmla="*/ 302281 w 2151063"/>
              <a:gd name="connsiteY69" fmla="*/ 959611 h 1182688"/>
              <a:gd name="connsiteX70" fmla="*/ 328103 w 2151063"/>
              <a:gd name="connsiteY70" fmla="*/ 973906 h 1182688"/>
              <a:gd name="connsiteX71" fmla="*/ 356308 w 2151063"/>
              <a:gd name="connsiteY71" fmla="*/ 988994 h 1182688"/>
              <a:gd name="connsiteX72" fmla="*/ 414706 w 2151063"/>
              <a:gd name="connsiteY72" fmla="*/ 1014010 h 1182688"/>
              <a:gd name="connsiteX73" fmla="*/ 444500 w 2151063"/>
              <a:gd name="connsiteY73" fmla="*/ 1025525 h 1182688"/>
              <a:gd name="connsiteX74" fmla="*/ 419076 w 2151063"/>
              <a:gd name="connsiteY74" fmla="*/ 1013613 h 1182688"/>
              <a:gd name="connsiteX75" fmla="*/ 371007 w 2151063"/>
              <a:gd name="connsiteY75" fmla="*/ 988597 h 1182688"/>
              <a:gd name="connsiteX76" fmla="*/ 347171 w 2151063"/>
              <a:gd name="connsiteY76" fmla="*/ 973906 h 1182688"/>
              <a:gd name="connsiteX77" fmla="*/ 322541 w 2151063"/>
              <a:gd name="connsiteY77" fmla="*/ 958420 h 1182688"/>
              <a:gd name="connsiteX78" fmla="*/ 274473 w 2151063"/>
              <a:gd name="connsiteY78" fmla="*/ 922683 h 1182688"/>
              <a:gd name="connsiteX79" fmla="*/ 229583 w 2151063"/>
              <a:gd name="connsiteY79" fmla="*/ 882579 h 1182688"/>
              <a:gd name="connsiteX80" fmla="*/ 189459 w 2151063"/>
              <a:gd name="connsiteY80" fmla="*/ 838106 h 1182688"/>
              <a:gd name="connsiteX81" fmla="*/ 154103 w 2151063"/>
              <a:gd name="connsiteY81" fmla="*/ 790458 h 1182688"/>
              <a:gd name="connsiteX82" fmla="*/ 124706 w 2151063"/>
              <a:gd name="connsiteY82" fmla="*/ 738838 h 1182688"/>
              <a:gd name="connsiteX83" fmla="*/ 102062 w 2151063"/>
              <a:gd name="connsiteY83" fmla="*/ 683645 h 1182688"/>
              <a:gd name="connsiteX84" fmla="*/ 86966 w 2151063"/>
              <a:gd name="connsiteY84" fmla="*/ 625672 h 1182688"/>
              <a:gd name="connsiteX85" fmla="*/ 83391 w 2151063"/>
              <a:gd name="connsiteY85" fmla="*/ 595892 h 1182688"/>
              <a:gd name="connsiteX86" fmla="*/ 81405 w 2151063"/>
              <a:gd name="connsiteY86" fmla="*/ 569685 h 1182688"/>
              <a:gd name="connsiteX87" fmla="*/ 83391 w 2151063"/>
              <a:gd name="connsiteY87" fmla="*/ 518462 h 1182688"/>
              <a:gd name="connsiteX88" fmla="*/ 92131 w 2151063"/>
              <a:gd name="connsiteY88" fmla="*/ 468828 h 1182688"/>
              <a:gd name="connsiteX89" fmla="*/ 106829 w 2151063"/>
              <a:gd name="connsiteY89" fmla="*/ 419591 h 1182688"/>
              <a:gd name="connsiteX90" fmla="*/ 127089 w 2151063"/>
              <a:gd name="connsiteY90" fmla="*/ 373531 h 1182688"/>
              <a:gd name="connsiteX91" fmla="*/ 152117 w 2151063"/>
              <a:gd name="connsiteY91" fmla="*/ 329058 h 1182688"/>
              <a:gd name="connsiteX92" fmla="*/ 181911 w 2151063"/>
              <a:gd name="connsiteY92" fmla="*/ 287366 h 1182688"/>
              <a:gd name="connsiteX93" fmla="*/ 215281 w 2151063"/>
              <a:gd name="connsiteY93" fmla="*/ 248452 h 1182688"/>
              <a:gd name="connsiteX94" fmla="*/ 950292 w 2151063"/>
              <a:gd name="connsiteY94" fmla="*/ 112712 h 1182688"/>
              <a:gd name="connsiteX95" fmla="*/ 822075 w 2151063"/>
              <a:gd name="connsiteY95" fmla="*/ 115489 h 1182688"/>
              <a:gd name="connsiteX96" fmla="*/ 758561 w 2151063"/>
              <a:gd name="connsiteY96" fmla="*/ 119456 h 1182688"/>
              <a:gd name="connsiteX97" fmla="*/ 705369 w 2151063"/>
              <a:gd name="connsiteY97" fmla="*/ 124217 h 1182688"/>
              <a:gd name="connsiteX98" fmla="*/ 597397 w 2151063"/>
              <a:gd name="connsiteY98" fmla="*/ 136118 h 1182688"/>
              <a:gd name="connsiteX99" fmla="*/ 488631 w 2151063"/>
              <a:gd name="connsiteY99" fmla="*/ 153574 h 1182688"/>
              <a:gd name="connsiteX100" fmla="*/ 381849 w 2151063"/>
              <a:gd name="connsiteY100" fmla="*/ 178170 h 1182688"/>
              <a:gd name="connsiteX101" fmla="*/ 329848 w 2151063"/>
              <a:gd name="connsiteY101" fmla="*/ 193643 h 1182688"/>
              <a:gd name="connsiteX102" fmla="*/ 309206 w 2151063"/>
              <a:gd name="connsiteY102" fmla="*/ 208321 h 1182688"/>
              <a:gd name="connsiteX103" fmla="*/ 270304 w 2151063"/>
              <a:gd name="connsiteY103" fmla="*/ 239662 h 1182688"/>
              <a:gd name="connsiteX104" fmla="*/ 234181 w 2151063"/>
              <a:gd name="connsiteY104" fmla="*/ 274970 h 1182688"/>
              <a:gd name="connsiteX105" fmla="*/ 201631 w 2151063"/>
              <a:gd name="connsiteY105" fmla="*/ 313848 h 1182688"/>
              <a:gd name="connsiteX106" fmla="*/ 186943 w 2151063"/>
              <a:gd name="connsiteY106" fmla="*/ 334874 h 1182688"/>
              <a:gd name="connsiteX107" fmla="*/ 169080 w 2151063"/>
              <a:gd name="connsiteY107" fmla="*/ 362248 h 1182688"/>
              <a:gd name="connsiteX108" fmla="*/ 142087 w 2151063"/>
              <a:gd name="connsiteY108" fmla="*/ 418185 h 1182688"/>
              <a:gd name="connsiteX109" fmla="*/ 124621 w 2151063"/>
              <a:gd name="connsiteY109" fmla="*/ 475709 h 1182688"/>
              <a:gd name="connsiteX110" fmla="*/ 115888 w 2151063"/>
              <a:gd name="connsiteY110" fmla="*/ 534423 h 1182688"/>
              <a:gd name="connsiteX111" fmla="*/ 115888 w 2151063"/>
              <a:gd name="connsiteY111" fmla="*/ 593534 h 1182688"/>
              <a:gd name="connsiteX112" fmla="*/ 125415 w 2151063"/>
              <a:gd name="connsiteY112" fmla="*/ 652249 h 1182688"/>
              <a:gd name="connsiteX113" fmla="*/ 144469 w 2151063"/>
              <a:gd name="connsiteY113" fmla="*/ 709773 h 1182688"/>
              <a:gd name="connsiteX114" fmla="*/ 172256 w 2151063"/>
              <a:gd name="connsiteY114" fmla="*/ 765313 h 1182688"/>
              <a:gd name="connsiteX115" fmla="*/ 189722 w 2151063"/>
              <a:gd name="connsiteY115" fmla="*/ 792290 h 1182688"/>
              <a:gd name="connsiteX116" fmla="*/ 209570 w 2151063"/>
              <a:gd name="connsiteY116" fmla="*/ 818870 h 1182688"/>
              <a:gd name="connsiteX117" fmla="*/ 252044 w 2151063"/>
              <a:gd name="connsiteY117" fmla="*/ 866080 h 1182688"/>
              <a:gd name="connsiteX118" fmla="*/ 300076 w 2151063"/>
              <a:gd name="connsiteY118" fmla="*/ 908132 h 1182688"/>
              <a:gd name="connsiteX119" fmla="*/ 352077 w 2151063"/>
              <a:gd name="connsiteY119" fmla="*/ 944630 h 1182688"/>
              <a:gd name="connsiteX120" fmla="*/ 407651 w 2151063"/>
              <a:gd name="connsiteY120" fmla="*/ 976764 h 1182688"/>
              <a:gd name="connsiteX121" fmla="*/ 465210 w 2151063"/>
              <a:gd name="connsiteY121" fmla="*/ 1004931 h 1182688"/>
              <a:gd name="connsiteX122" fmla="*/ 524754 w 2151063"/>
              <a:gd name="connsiteY122" fmla="*/ 1029131 h 1182688"/>
              <a:gd name="connsiteX123" fmla="*/ 585488 w 2151063"/>
              <a:gd name="connsiteY123" fmla="*/ 1050157 h 1182688"/>
              <a:gd name="connsiteX124" fmla="*/ 616054 w 2151063"/>
              <a:gd name="connsiteY124" fmla="*/ 1059281 h 1182688"/>
              <a:gd name="connsiteX125" fmla="*/ 666467 w 2151063"/>
              <a:gd name="connsiteY125" fmla="*/ 1074753 h 1182688"/>
              <a:gd name="connsiteX126" fmla="*/ 717675 w 2151063"/>
              <a:gd name="connsiteY126" fmla="*/ 1089432 h 1182688"/>
              <a:gd name="connsiteX127" fmla="*/ 795875 w 2151063"/>
              <a:gd name="connsiteY127" fmla="*/ 1098953 h 1182688"/>
              <a:gd name="connsiteX128" fmla="*/ 873282 w 2151063"/>
              <a:gd name="connsiteY128" fmla="*/ 1105697 h 1182688"/>
              <a:gd name="connsiteX129" fmla="*/ 943940 w 2151063"/>
              <a:gd name="connsiteY129" fmla="*/ 1111251 h 1182688"/>
              <a:gd name="connsiteX130" fmla="*/ 1085654 w 2151063"/>
              <a:gd name="connsiteY130" fmla="*/ 1116012 h 1182688"/>
              <a:gd name="connsiteX131" fmla="*/ 1227765 w 2151063"/>
              <a:gd name="connsiteY131" fmla="*/ 1113632 h 1182688"/>
              <a:gd name="connsiteX132" fmla="*/ 1369081 w 2151063"/>
              <a:gd name="connsiteY132" fmla="*/ 1103714 h 1182688"/>
              <a:gd name="connsiteX133" fmla="*/ 1440136 w 2151063"/>
              <a:gd name="connsiteY133" fmla="*/ 1096176 h 1182688"/>
              <a:gd name="connsiteX134" fmla="*/ 1498886 w 2151063"/>
              <a:gd name="connsiteY134" fmla="*/ 1089432 h 1182688"/>
              <a:gd name="connsiteX135" fmla="*/ 1589392 w 2151063"/>
              <a:gd name="connsiteY135" fmla="*/ 1075944 h 1182688"/>
              <a:gd name="connsiteX136" fmla="*/ 1650127 w 2151063"/>
              <a:gd name="connsiteY136" fmla="*/ 1064439 h 1182688"/>
              <a:gd name="connsiteX137" fmla="*/ 1709670 w 2151063"/>
              <a:gd name="connsiteY137" fmla="*/ 1050554 h 1182688"/>
              <a:gd name="connsiteX138" fmla="*/ 1768420 w 2151063"/>
              <a:gd name="connsiteY138" fmla="*/ 1032701 h 1182688"/>
              <a:gd name="connsiteX139" fmla="*/ 1824391 w 2151063"/>
              <a:gd name="connsiteY139" fmla="*/ 1010088 h 1182688"/>
              <a:gd name="connsiteX140" fmla="*/ 1877980 w 2151063"/>
              <a:gd name="connsiteY140" fmla="*/ 981921 h 1182688"/>
              <a:gd name="connsiteX141" fmla="*/ 1902988 w 2151063"/>
              <a:gd name="connsiteY141" fmla="*/ 965259 h 1182688"/>
              <a:gd name="connsiteX142" fmla="*/ 1916485 w 2151063"/>
              <a:gd name="connsiteY142" fmla="*/ 956135 h 1182688"/>
              <a:gd name="connsiteX143" fmla="*/ 1941890 w 2151063"/>
              <a:gd name="connsiteY143" fmla="*/ 935109 h 1182688"/>
              <a:gd name="connsiteX144" fmla="*/ 1963723 w 2151063"/>
              <a:gd name="connsiteY144" fmla="*/ 912099 h 1182688"/>
              <a:gd name="connsiteX145" fmla="*/ 1982777 w 2151063"/>
              <a:gd name="connsiteY145" fmla="*/ 887899 h 1182688"/>
              <a:gd name="connsiteX146" fmla="*/ 1999449 w 2151063"/>
              <a:gd name="connsiteY146" fmla="*/ 862113 h 1182688"/>
              <a:gd name="connsiteX147" fmla="*/ 2013342 w 2151063"/>
              <a:gd name="connsiteY147" fmla="*/ 834739 h 1182688"/>
              <a:gd name="connsiteX148" fmla="*/ 2024457 w 2151063"/>
              <a:gd name="connsiteY148" fmla="*/ 806572 h 1182688"/>
              <a:gd name="connsiteX149" fmla="*/ 2032793 w 2151063"/>
              <a:gd name="connsiteY149" fmla="*/ 777612 h 1182688"/>
              <a:gd name="connsiteX150" fmla="*/ 2038351 w 2151063"/>
              <a:gd name="connsiteY150" fmla="*/ 747858 h 1182688"/>
              <a:gd name="connsiteX151" fmla="*/ 2041526 w 2151063"/>
              <a:gd name="connsiteY151" fmla="*/ 717707 h 1182688"/>
              <a:gd name="connsiteX152" fmla="*/ 2041526 w 2151063"/>
              <a:gd name="connsiteY152" fmla="*/ 671291 h 1182688"/>
              <a:gd name="connsiteX153" fmla="*/ 2032396 w 2151063"/>
              <a:gd name="connsiteY153" fmla="*/ 609403 h 1182688"/>
              <a:gd name="connsiteX154" fmla="*/ 2013342 w 2151063"/>
              <a:gd name="connsiteY154" fmla="*/ 548705 h 1182688"/>
              <a:gd name="connsiteX155" fmla="*/ 1999846 w 2151063"/>
              <a:gd name="connsiteY155" fmla="*/ 519745 h 1182688"/>
              <a:gd name="connsiteX156" fmla="*/ 1988731 w 2151063"/>
              <a:gd name="connsiteY156" fmla="*/ 497925 h 1182688"/>
              <a:gd name="connsiteX157" fmla="*/ 1962929 w 2151063"/>
              <a:gd name="connsiteY157" fmla="*/ 456667 h 1182688"/>
              <a:gd name="connsiteX158" fmla="*/ 1948241 w 2151063"/>
              <a:gd name="connsiteY158" fmla="*/ 437227 h 1182688"/>
              <a:gd name="connsiteX159" fmla="*/ 1925615 w 2151063"/>
              <a:gd name="connsiteY159" fmla="*/ 417788 h 1182688"/>
              <a:gd name="connsiteX160" fmla="*/ 1877980 w 2151063"/>
              <a:gd name="connsiteY160" fmla="*/ 381687 h 1182688"/>
              <a:gd name="connsiteX161" fmla="*/ 1827963 w 2151063"/>
              <a:gd name="connsiteY161" fmla="*/ 348759 h 1182688"/>
              <a:gd name="connsiteX162" fmla="*/ 1776756 w 2151063"/>
              <a:gd name="connsiteY162" fmla="*/ 319005 h 1182688"/>
              <a:gd name="connsiteX163" fmla="*/ 1750954 w 2151063"/>
              <a:gd name="connsiteY163" fmla="*/ 305120 h 1182688"/>
              <a:gd name="connsiteX164" fmla="*/ 1722373 w 2151063"/>
              <a:gd name="connsiteY164" fmla="*/ 290838 h 1182688"/>
              <a:gd name="connsiteX165" fmla="*/ 1664417 w 2151063"/>
              <a:gd name="connsiteY165" fmla="*/ 263068 h 1182688"/>
              <a:gd name="connsiteX166" fmla="*/ 1575896 w 2151063"/>
              <a:gd name="connsiteY166" fmla="*/ 225777 h 1182688"/>
              <a:gd name="connsiteX167" fmla="*/ 1454824 w 2151063"/>
              <a:gd name="connsiteY167" fmla="*/ 185708 h 1182688"/>
              <a:gd name="connsiteX168" fmla="*/ 1330973 w 2151063"/>
              <a:gd name="connsiteY168" fmla="*/ 154367 h 1182688"/>
              <a:gd name="connsiteX169" fmla="*/ 1205535 w 2151063"/>
              <a:gd name="connsiteY169" fmla="*/ 132548 h 1182688"/>
              <a:gd name="connsiteX170" fmla="*/ 1077715 w 2151063"/>
              <a:gd name="connsiteY170" fmla="*/ 118663 h 1182688"/>
              <a:gd name="connsiteX171" fmla="*/ 970360 w 2151063"/>
              <a:gd name="connsiteY171" fmla="*/ 31750 h 1182688"/>
              <a:gd name="connsiteX172" fmla="*/ 905670 w 2151063"/>
              <a:gd name="connsiteY172" fmla="*/ 32146 h 1182688"/>
              <a:gd name="connsiteX173" fmla="*/ 840582 w 2151063"/>
              <a:gd name="connsiteY173" fmla="*/ 35712 h 1182688"/>
              <a:gd name="connsiteX174" fmla="*/ 775891 w 2151063"/>
              <a:gd name="connsiteY174" fmla="*/ 41654 h 1182688"/>
              <a:gd name="connsiteX175" fmla="*/ 711994 w 2151063"/>
              <a:gd name="connsiteY175" fmla="*/ 51559 h 1182688"/>
              <a:gd name="connsiteX176" fmla="*/ 648098 w 2151063"/>
              <a:gd name="connsiteY176" fmla="*/ 64236 h 1182688"/>
              <a:gd name="connsiteX177" fmla="*/ 616744 w 2151063"/>
              <a:gd name="connsiteY177" fmla="*/ 71764 h 1182688"/>
              <a:gd name="connsiteX178" fmla="*/ 574279 w 2151063"/>
              <a:gd name="connsiteY178" fmla="*/ 82856 h 1182688"/>
              <a:gd name="connsiteX179" fmla="*/ 490538 w 2151063"/>
              <a:gd name="connsiteY179" fmla="*/ 110985 h 1182688"/>
              <a:gd name="connsiteX180" fmla="*/ 449263 w 2151063"/>
              <a:gd name="connsiteY180" fmla="*/ 128020 h 1182688"/>
              <a:gd name="connsiteX181" fmla="*/ 508794 w 2151063"/>
              <a:gd name="connsiteY181" fmla="*/ 115739 h 1182688"/>
              <a:gd name="connsiteX182" fmla="*/ 629048 w 2151063"/>
              <a:gd name="connsiteY182" fmla="*/ 96326 h 1182688"/>
              <a:gd name="connsiteX183" fmla="*/ 750491 w 2151063"/>
              <a:gd name="connsiteY183" fmla="*/ 83253 h 1182688"/>
              <a:gd name="connsiteX184" fmla="*/ 872729 w 2151063"/>
              <a:gd name="connsiteY184" fmla="*/ 77310 h 1182688"/>
              <a:gd name="connsiteX185" fmla="*/ 933451 w 2151063"/>
              <a:gd name="connsiteY185" fmla="*/ 76914 h 1182688"/>
              <a:gd name="connsiteX186" fmla="*/ 1003301 w 2151063"/>
              <a:gd name="connsiteY186" fmla="*/ 77706 h 1182688"/>
              <a:gd name="connsiteX187" fmla="*/ 1142207 w 2151063"/>
              <a:gd name="connsiteY187" fmla="*/ 87611 h 1182688"/>
              <a:gd name="connsiteX188" fmla="*/ 1245395 w 2151063"/>
              <a:gd name="connsiteY188" fmla="*/ 101873 h 1182688"/>
              <a:gd name="connsiteX189" fmla="*/ 1314451 w 2151063"/>
              <a:gd name="connsiteY189" fmla="*/ 114154 h 1182688"/>
              <a:gd name="connsiteX190" fmla="*/ 1382317 w 2151063"/>
              <a:gd name="connsiteY190" fmla="*/ 129209 h 1182688"/>
              <a:gd name="connsiteX191" fmla="*/ 1449785 w 2151063"/>
              <a:gd name="connsiteY191" fmla="*/ 146640 h 1182688"/>
              <a:gd name="connsiteX192" fmla="*/ 1483123 w 2151063"/>
              <a:gd name="connsiteY192" fmla="*/ 156148 h 1182688"/>
              <a:gd name="connsiteX193" fmla="*/ 1547417 w 2151063"/>
              <a:gd name="connsiteY193" fmla="*/ 176750 h 1182688"/>
              <a:gd name="connsiteX194" fmla="*/ 1643064 w 2151063"/>
              <a:gd name="connsiteY194" fmla="*/ 213197 h 1182688"/>
              <a:gd name="connsiteX195" fmla="*/ 1705770 w 2151063"/>
              <a:gd name="connsiteY195" fmla="*/ 240533 h 1182688"/>
              <a:gd name="connsiteX196" fmla="*/ 1736726 w 2151063"/>
              <a:gd name="connsiteY196" fmla="*/ 255588 h 1182688"/>
              <a:gd name="connsiteX197" fmla="*/ 1709342 w 2151063"/>
              <a:gd name="connsiteY197" fmla="*/ 238949 h 1182688"/>
              <a:gd name="connsiteX198" fmla="*/ 1653382 w 2151063"/>
              <a:gd name="connsiteY198" fmla="*/ 208047 h 1182688"/>
              <a:gd name="connsiteX199" fmla="*/ 1625601 w 2151063"/>
              <a:gd name="connsiteY199" fmla="*/ 193785 h 1182688"/>
              <a:gd name="connsiteX200" fmla="*/ 1596232 w 2151063"/>
              <a:gd name="connsiteY200" fmla="*/ 179523 h 1182688"/>
              <a:gd name="connsiteX201" fmla="*/ 1537495 w 2151063"/>
              <a:gd name="connsiteY201" fmla="*/ 152583 h 1182688"/>
              <a:gd name="connsiteX202" fmla="*/ 1477567 w 2151063"/>
              <a:gd name="connsiteY202" fmla="*/ 128416 h 1182688"/>
              <a:gd name="connsiteX203" fmla="*/ 1416448 w 2151063"/>
              <a:gd name="connsiteY203" fmla="*/ 107023 h 1182688"/>
              <a:gd name="connsiteX204" fmla="*/ 1354139 w 2151063"/>
              <a:gd name="connsiteY204" fmla="*/ 88007 h 1182688"/>
              <a:gd name="connsiteX205" fmla="*/ 1291432 w 2151063"/>
              <a:gd name="connsiteY205" fmla="*/ 72160 h 1182688"/>
              <a:gd name="connsiteX206" fmla="*/ 1227932 w 2151063"/>
              <a:gd name="connsiteY206" fmla="*/ 58294 h 1182688"/>
              <a:gd name="connsiteX207" fmla="*/ 1163638 w 2151063"/>
              <a:gd name="connsiteY207" fmla="*/ 47597 h 1182688"/>
              <a:gd name="connsiteX208" fmla="*/ 1099345 w 2151063"/>
              <a:gd name="connsiteY208" fmla="*/ 39277 h 1182688"/>
              <a:gd name="connsiteX209" fmla="*/ 1034654 w 2151063"/>
              <a:gd name="connsiteY209" fmla="*/ 34127 h 1182688"/>
              <a:gd name="connsiteX210" fmla="*/ 976240 w 2151063"/>
              <a:gd name="connsiteY210" fmla="*/ 0 h 1182688"/>
              <a:gd name="connsiteX211" fmla="*/ 1045347 w 2151063"/>
              <a:gd name="connsiteY211" fmla="*/ 3172 h 1182688"/>
              <a:gd name="connsiteX212" fmla="*/ 1114851 w 2151063"/>
              <a:gd name="connsiteY212" fmla="*/ 8723 h 1182688"/>
              <a:gd name="connsiteX213" fmla="*/ 1183959 w 2151063"/>
              <a:gd name="connsiteY213" fmla="*/ 18238 h 1182688"/>
              <a:gd name="connsiteX214" fmla="*/ 1252669 w 2151063"/>
              <a:gd name="connsiteY214" fmla="*/ 30529 h 1182688"/>
              <a:gd name="connsiteX215" fmla="*/ 1321379 w 2151063"/>
              <a:gd name="connsiteY215" fmla="*/ 45198 h 1182688"/>
              <a:gd name="connsiteX216" fmla="*/ 1389295 w 2151063"/>
              <a:gd name="connsiteY216" fmla="*/ 63833 h 1182688"/>
              <a:gd name="connsiteX217" fmla="*/ 1455622 w 2151063"/>
              <a:gd name="connsiteY217" fmla="*/ 85242 h 1182688"/>
              <a:gd name="connsiteX218" fmla="*/ 1521154 w 2151063"/>
              <a:gd name="connsiteY218" fmla="*/ 109427 h 1182688"/>
              <a:gd name="connsiteX219" fmla="*/ 1585496 w 2151063"/>
              <a:gd name="connsiteY219" fmla="*/ 136784 h 1182688"/>
              <a:gd name="connsiteX220" fmla="*/ 1647851 w 2151063"/>
              <a:gd name="connsiteY220" fmla="*/ 166916 h 1182688"/>
              <a:gd name="connsiteX221" fmla="*/ 1707823 w 2151063"/>
              <a:gd name="connsiteY221" fmla="*/ 200617 h 1182688"/>
              <a:gd name="connsiteX222" fmla="*/ 1766604 w 2151063"/>
              <a:gd name="connsiteY222" fmla="*/ 237093 h 1182688"/>
              <a:gd name="connsiteX223" fmla="*/ 1822605 w 2151063"/>
              <a:gd name="connsiteY223" fmla="*/ 275947 h 1182688"/>
              <a:gd name="connsiteX224" fmla="*/ 1849613 w 2151063"/>
              <a:gd name="connsiteY224" fmla="*/ 296961 h 1182688"/>
              <a:gd name="connsiteX225" fmla="*/ 1875826 w 2151063"/>
              <a:gd name="connsiteY225" fmla="*/ 317974 h 1182688"/>
              <a:gd name="connsiteX226" fmla="*/ 1924280 w 2151063"/>
              <a:gd name="connsiteY226" fmla="*/ 364362 h 1182688"/>
              <a:gd name="connsiteX227" fmla="*/ 1946919 w 2151063"/>
              <a:gd name="connsiteY227" fmla="*/ 388943 h 1182688"/>
              <a:gd name="connsiteX228" fmla="*/ 1957642 w 2151063"/>
              <a:gd name="connsiteY228" fmla="*/ 398458 h 1182688"/>
              <a:gd name="connsiteX229" fmla="*/ 1968366 w 2151063"/>
              <a:gd name="connsiteY229" fmla="*/ 407577 h 1182688"/>
              <a:gd name="connsiteX230" fmla="*/ 1991004 w 2151063"/>
              <a:gd name="connsiteY230" fmla="*/ 428194 h 1182688"/>
              <a:gd name="connsiteX231" fmla="*/ 2032707 w 2151063"/>
              <a:gd name="connsiteY231" fmla="*/ 472203 h 1182688"/>
              <a:gd name="connsiteX232" fmla="*/ 2069247 w 2151063"/>
              <a:gd name="connsiteY232" fmla="*/ 520177 h 1182688"/>
              <a:gd name="connsiteX233" fmla="*/ 2100226 w 2151063"/>
              <a:gd name="connsiteY233" fmla="*/ 572115 h 1182688"/>
              <a:gd name="connsiteX234" fmla="*/ 2124850 w 2151063"/>
              <a:gd name="connsiteY234" fmla="*/ 626432 h 1182688"/>
              <a:gd name="connsiteX235" fmla="*/ 2142325 w 2151063"/>
              <a:gd name="connsiteY235" fmla="*/ 683525 h 1182688"/>
              <a:gd name="connsiteX236" fmla="*/ 2151063 w 2151063"/>
              <a:gd name="connsiteY236" fmla="*/ 742600 h 1182688"/>
              <a:gd name="connsiteX237" fmla="*/ 2151063 w 2151063"/>
              <a:gd name="connsiteY237" fmla="*/ 803261 h 1182688"/>
              <a:gd name="connsiteX238" fmla="*/ 2147091 w 2151063"/>
              <a:gd name="connsiteY238" fmla="*/ 834186 h 1182688"/>
              <a:gd name="connsiteX239" fmla="*/ 2144311 w 2151063"/>
              <a:gd name="connsiteY239" fmla="*/ 848855 h 1182688"/>
              <a:gd name="connsiteX240" fmla="*/ 2136765 w 2151063"/>
              <a:gd name="connsiteY240" fmla="*/ 878195 h 1182688"/>
              <a:gd name="connsiteX241" fmla="*/ 2126439 w 2151063"/>
              <a:gd name="connsiteY241" fmla="*/ 905551 h 1182688"/>
              <a:gd name="connsiteX242" fmla="*/ 2114524 w 2151063"/>
              <a:gd name="connsiteY242" fmla="*/ 931322 h 1182688"/>
              <a:gd name="connsiteX243" fmla="*/ 2092282 w 2151063"/>
              <a:gd name="connsiteY243" fmla="*/ 966609 h 1182688"/>
              <a:gd name="connsiteX244" fmla="*/ 2055743 w 2151063"/>
              <a:gd name="connsiteY244" fmla="*/ 1008239 h 1182688"/>
              <a:gd name="connsiteX245" fmla="*/ 2013246 w 2151063"/>
              <a:gd name="connsiteY245" fmla="*/ 1043921 h 1182688"/>
              <a:gd name="connsiteX246" fmla="*/ 1964791 w 2151063"/>
              <a:gd name="connsiteY246" fmla="*/ 1074054 h 1182688"/>
              <a:gd name="connsiteX247" fmla="*/ 1912762 w 2151063"/>
              <a:gd name="connsiteY247" fmla="*/ 1098239 h 1182688"/>
              <a:gd name="connsiteX248" fmla="*/ 1857556 w 2151063"/>
              <a:gd name="connsiteY248" fmla="*/ 1117666 h 1182688"/>
              <a:gd name="connsiteX249" fmla="*/ 1829754 w 2151063"/>
              <a:gd name="connsiteY249" fmla="*/ 1125596 h 1182688"/>
              <a:gd name="connsiteX250" fmla="*/ 1792817 w 2151063"/>
              <a:gd name="connsiteY250" fmla="*/ 1134318 h 1182688"/>
              <a:gd name="connsiteX251" fmla="*/ 1717753 w 2151063"/>
              <a:gd name="connsiteY251" fmla="*/ 1148988 h 1182688"/>
              <a:gd name="connsiteX252" fmla="*/ 1641894 w 2151063"/>
              <a:gd name="connsiteY252" fmla="*/ 1160882 h 1182688"/>
              <a:gd name="connsiteX253" fmla="*/ 1565240 w 2151063"/>
              <a:gd name="connsiteY253" fmla="*/ 1169208 h 1182688"/>
              <a:gd name="connsiteX254" fmla="*/ 1450061 w 2151063"/>
              <a:gd name="connsiteY254" fmla="*/ 1177930 h 1182688"/>
              <a:gd name="connsiteX255" fmla="*/ 1295960 w 2151063"/>
              <a:gd name="connsiteY255" fmla="*/ 1181895 h 1182688"/>
              <a:gd name="connsiteX256" fmla="*/ 1219704 w 2151063"/>
              <a:gd name="connsiteY256" fmla="*/ 1182688 h 1182688"/>
              <a:gd name="connsiteX257" fmla="*/ 1137093 w 2151063"/>
              <a:gd name="connsiteY257" fmla="*/ 1182688 h 1182688"/>
              <a:gd name="connsiteX258" fmla="*/ 971076 w 2151063"/>
              <a:gd name="connsiteY258" fmla="*/ 1177930 h 1182688"/>
              <a:gd name="connsiteX259" fmla="*/ 723243 w 2151063"/>
              <a:gd name="connsiteY259" fmla="*/ 1163657 h 1182688"/>
              <a:gd name="connsiteX260" fmla="*/ 558021 w 2151063"/>
              <a:gd name="connsiteY260" fmla="*/ 1150177 h 1182688"/>
              <a:gd name="connsiteX261" fmla="*/ 552064 w 2151063"/>
              <a:gd name="connsiteY261" fmla="*/ 1148988 h 1182688"/>
              <a:gd name="connsiteX262" fmla="*/ 546504 w 2151063"/>
              <a:gd name="connsiteY262" fmla="*/ 1141851 h 1182688"/>
              <a:gd name="connsiteX263" fmla="*/ 546504 w 2151063"/>
              <a:gd name="connsiteY263" fmla="*/ 1132732 h 1182688"/>
              <a:gd name="connsiteX264" fmla="*/ 552064 w 2151063"/>
              <a:gd name="connsiteY264" fmla="*/ 1125992 h 1182688"/>
              <a:gd name="connsiteX265" fmla="*/ 558021 w 2151063"/>
              <a:gd name="connsiteY265" fmla="*/ 1125596 h 1182688"/>
              <a:gd name="connsiteX266" fmla="*/ 679555 w 2151063"/>
              <a:gd name="connsiteY266" fmla="*/ 1131146 h 1182688"/>
              <a:gd name="connsiteX267" fmla="*/ 801486 w 2151063"/>
              <a:gd name="connsiteY267" fmla="*/ 1136697 h 1182688"/>
              <a:gd name="connsiteX268" fmla="*/ 774081 w 2151063"/>
              <a:gd name="connsiteY268" fmla="*/ 1130750 h 1182688"/>
              <a:gd name="connsiteX269" fmla="*/ 747471 w 2151063"/>
              <a:gd name="connsiteY269" fmla="*/ 1124010 h 1182688"/>
              <a:gd name="connsiteX270" fmla="*/ 680349 w 2151063"/>
              <a:gd name="connsiteY270" fmla="*/ 1114494 h 1182688"/>
              <a:gd name="connsiteX271" fmla="*/ 614419 w 2151063"/>
              <a:gd name="connsiteY271" fmla="*/ 1102996 h 1182688"/>
              <a:gd name="connsiteX272" fmla="*/ 581057 w 2151063"/>
              <a:gd name="connsiteY272" fmla="*/ 1096256 h 1182688"/>
              <a:gd name="connsiteX273" fmla="*/ 515127 w 2151063"/>
              <a:gd name="connsiteY273" fmla="*/ 1079604 h 1182688"/>
              <a:gd name="connsiteX274" fmla="*/ 450389 w 2151063"/>
              <a:gd name="connsiteY274" fmla="*/ 1060177 h 1182688"/>
              <a:gd name="connsiteX275" fmla="*/ 386445 w 2151063"/>
              <a:gd name="connsiteY275" fmla="*/ 1036388 h 1182688"/>
              <a:gd name="connsiteX276" fmla="*/ 325281 w 2151063"/>
              <a:gd name="connsiteY276" fmla="*/ 1007842 h 1182688"/>
              <a:gd name="connsiteX277" fmla="*/ 266500 w 2151063"/>
              <a:gd name="connsiteY277" fmla="*/ 974935 h 1182688"/>
              <a:gd name="connsiteX278" fmla="*/ 210896 w 2151063"/>
              <a:gd name="connsiteY278" fmla="*/ 936476 h 1182688"/>
              <a:gd name="connsiteX279" fmla="*/ 159265 w 2151063"/>
              <a:gd name="connsiteY279" fmla="*/ 891675 h 1182688"/>
              <a:gd name="connsiteX280" fmla="*/ 135832 w 2151063"/>
              <a:gd name="connsiteY280" fmla="*/ 867093 h 1182688"/>
              <a:gd name="connsiteX281" fmla="*/ 116370 w 2151063"/>
              <a:gd name="connsiteY281" fmla="*/ 844891 h 1182688"/>
              <a:gd name="connsiteX282" fmla="*/ 80625 w 2151063"/>
              <a:gd name="connsiteY282" fmla="*/ 797710 h 1182688"/>
              <a:gd name="connsiteX283" fmla="*/ 50838 w 2151063"/>
              <a:gd name="connsiteY283" fmla="*/ 746564 h 1182688"/>
              <a:gd name="connsiteX284" fmla="*/ 27802 w 2151063"/>
              <a:gd name="connsiteY284" fmla="*/ 693833 h 1182688"/>
              <a:gd name="connsiteX285" fmla="*/ 11121 w 2151063"/>
              <a:gd name="connsiteY285" fmla="*/ 638326 h 1182688"/>
              <a:gd name="connsiteX286" fmla="*/ 1589 w 2151063"/>
              <a:gd name="connsiteY286" fmla="*/ 581234 h 1182688"/>
              <a:gd name="connsiteX287" fmla="*/ 0 w 2151063"/>
              <a:gd name="connsiteY287" fmla="*/ 523348 h 1182688"/>
              <a:gd name="connsiteX288" fmla="*/ 7149 w 2151063"/>
              <a:gd name="connsiteY288" fmla="*/ 464273 h 1182688"/>
              <a:gd name="connsiteX289" fmla="*/ 14298 w 2151063"/>
              <a:gd name="connsiteY289" fmla="*/ 434934 h 1182688"/>
              <a:gd name="connsiteX290" fmla="*/ 22639 w 2151063"/>
              <a:gd name="connsiteY290" fmla="*/ 406388 h 1182688"/>
              <a:gd name="connsiteX291" fmla="*/ 45674 w 2151063"/>
              <a:gd name="connsiteY291" fmla="*/ 355639 h 1182688"/>
              <a:gd name="connsiteX292" fmla="*/ 75065 w 2151063"/>
              <a:gd name="connsiteY292" fmla="*/ 311630 h 1182688"/>
              <a:gd name="connsiteX293" fmla="*/ 110413 w 2151063"/>
              <a:gd name="connsiteY293" fmla="*/ 272776 h 1182688"/>
              <a:gd name="connsiteX294" fmla="*/ 150527 w 2151063"/>
              <a:gd name="connsiteY294" fmla="*/ 239868 h 1182688"/>
              <a:gd name="connsiteX295" fmla="*/ 195407 w 2151063"/>
              <a:gd name="connsiteY295" fmla="*/ 211718 h 1182688"/>
              <a:gd name="connsiteX296" fmla="*/ 243861 w 2151063"/>
              <a:gd name="connsiteY296" fmla="*/ 188723 h 1182688"/>
              <a:gd name="connsiteX297" fmla="*/ 294699 w 2151063"/>
              <a:gd name="connsiteY297" fmla="*/ 168502 h 1182688"/>
              <a:gd name="connsiteX298" fmla="*/ 320912 w 2151063"/>
              <a:gd name="connsiteY298" fmla="*/ 160573 h 1182688"/>
              <a:gd name="connsiteX299" fmla="*/ 348317 w 2151063"/>
              <a:gd name="connsiteY299" fmla="*/ 143524 h 1182688"/>
              <a:gd name="connsiteX300" fmla="*/ 404317 w 2151063"/>
              <a:gd name="connsiteY300" fmla="*/ 112599 h 1182688"/>
              <a:gd name="connsiteX301" fmla="*/ 462701 w 2151063"/>
              <a:gd name="connsiteY301" fmla="*/ 86432 h 1182688"/>
              <a:gd name="connsiteX302" fmla="*/ 523468 w 2151063"/>
              <a:gd name="connsiteY302" fmla="*/ 64229 h 1182688"/>
              <a:gd name="connsiteX303" fmla="*/ 585029 w 2151063"/>
              <a:gd name="connsiteY303" fmla="*/ 45991 h 1182688"/>
              <a:gd name="connsiteX304" fmla="*/ 647781 w 2151063"/>
              <a:gd name="connsiteY304" fmla="*/ 30925 h 1182688"/>
              <a:gd name="connsiteX305" fmla="*/ 711328 w 2151063"/>
              <a:gd name="connsiteY305" fmla="*/ 19427 h 1182688"/>
              <a:gd name="connsiteX306" fmla="*/ 774478 w 2151063"/>
              <a:gd name="connsiteY306" fmla="*/ 10308 h 1182688"/>
              <a:gd name="connsiteX307" fmla="*/ 805854 w 2151063"/>
              <a:gd name="connsiteY307" fmla="*/ 7137 h 1182688"/>
              <a:gd name="connsiteX308" fmla="*/ 839614 w 2151063"/>
              <a:gd name="connsiteY308" fmla="*/ 4361 h 1182688"/>
              <a:gd name="connsiteX309" fmla="*/ 907927 w 2151063"/>
              <a:gd name="connsiteY309" fmla="*/ 396 h 118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2151063" h="1182688">
                <a:moveTo>
                  <a:pt x="2044671" y="546100"/>
                </a:moveTo>
                <a:lnTo>
                  <a:pt x="2052215" y="567545"/>
                </a:lnTo>
                <a:lnTo>
                  <a:pt x="2064523" y="611628"/>
                </a:lnTo>
                <a:lnTo>
                  <a:pt x="2072464" y="657298"/>
                </a:lnTo>
                <a:lnTo>
                  <a:pt x="2074847" y="704161"/>
                </a:lnTo>
                <a:lnTo>
                  <a:pt x="2073258" y="728386"/>
                </a:lnTo>
                <a:lnTo>
                  <a:pt x="2070876" y="758171"/>
                </a:lnTo>
                <a:lnTo>
                  <a:pt x="2056979" y="813771"/>
                </a:lnTo>
                <a:lnTo>
                  <a:pt x="2034745" y="864207"/>
                </a:lnTo>
                <a:lnTo>
                  <a:pt x="2004966" y="909481"/>
                </a:lnTo>
                <a:lnTo>
                  <a:pt x="1968438" y="949989"/>
                </a:lnTo>
                <a:lnTo>
                  <a:pt x="1926350" y="985731"/>
                </a:lnTo>
                <a:lnTo>
                  <a:pt x="1879102" y="1015913"/>
                </a:lnTo>
                <a:lnTo>
                  <a:pt x="1827882" y="1041330"/>
                </a:lnTo>
                <a:lnTo>
                  <a:pt x="1801280" y="1052053"/>
                </a:lnTo>
                <a:lnTo>
                  <a:pt x="1767928" y="1064364"/>
                </a:lnTo>
                <a:lnTo>
                  <a:pt x="1699239" y="1085015"/>
                </a:lnTo>
                <a:lnTo>
                  <a:pt x="1629358" y="1102092"/>
                </a:lnTo>
                <a:lnTo>
                  <a:pt x="1557889" y="1114801"/>
                </a:lnTo>
                <a:lnTo>
                  <a:pt x="1449892" y="1129892"/>
                </a:lnTo>
                <a:lnTo>
                  <a:pt x="1304969" y="1141012"/>
                </a:lnTo>
                <a:lnTo>
                  <a:pt x="1234692" y="1144189"/>
                </a:lnTo>
                <a:lnTo>
                  <a:pt x="1219604" y="1144586"/>
                </a:lnTo>
                <a:lnTo>
                  <a:pt x="1204913" y="1145380"/>
                </a:lnTo>
                <a:lnTo>
                  <a:pt x="1205310" y="1146969"/>
                </a:lnTo>
                <a:lnTo>
                  <a:pt x="1205310" y="1147763"/>
                </a:lnTo>
                <a:lnTo>
                  <a:pt x="1259309" y="1147366"/>
                </a:lnTo>
                <a:lnTo>
                  <a:pt x="1367306" y="1143792"/>
                </a:lnTo>
                <a:lnTo>
                  <a:pt x="1420908" y="1140615"/>
                </a:lnTo>
                <a:lnTo>
                  <a:pt x="1484832" y="1137040"/>
                </a:lnTo>
                <a:lnTo>
                  <a:pt x="1616256" y="1127906"/>
                </a:lnTo>
                <a:lnTo>
                  <a:pt x="1715915" y="1114404"/>
                </a:lnTo>
                <a:lnTo>
                  <a:pt x="1781031" y="1101298"/>
                </a:lnTo>
                <a:lnTo>
                  <a:pt x="1844558" y="1084618"/>
                </a:lnTo>
                <a:lnTo>
                  <a:pt x="1905307" y="1062379"/>
                </a:lnTo>
                <a:lnTo>
                  <a:pt x="1934291" y="1048876"/>
                </a:lnTo>
                <a:lnTo>
                  <a:pt x="1948982" y="1041727"/>
                </a:lnTo>
                <a:lnTo>
                  <a:pt x="1975584" y="1025445"/>
                </a:lnTo>
                <a:lnTo>
                  <a:pt x="2000201" y="1007176"/>
                </a:lnTo>
                <a:lnTo>
                  <a:pt x="2022436" y="987717"/>
                </a:lnTo>
                <a:lnTo>
                  <a:pt x="2041892" y="966668"/>
                </a:lnTo>
                <a:lnTo>
                  <a:pt x="2059362" y="943635"/>
                </a:lnTo>
                <a:lnTo>
                  <a:pt x="2074450" y="919409"/>
                </a:lnTo>
                <a:lnTo>
                  <a:pt x="2087155" y="893992"/>
                </a:lnTo>
                <a:lnTo>
                  <a:pt x="2097081" y="867781"/>
                </a:lnTo>
                <a:lnTo>
                  <a:pt x="2105419" y="840379"/>
                </a:lnTo>
                <a:lnTo>
                  <a:pt x="2112566" y="797885"/>
                </a:lnTo>
                <a:lnTo>
                  <a:pt x="2112963" y="739109"/>
                </a:lnTo>
                <a:lnTo>
                  <a:pt x="2103831" y="678744"/>
                </a:lnTo>
                <a:lnTo>
                  <a:pt x="2094699" y="648561"/>
                </a:lnTo>
                <a:lnTo>
                  <a:pt x="2084773" y="621159"/>
                </a:lnTo>
                <a:lnTo>
                  <a:pt x="2059362" y="569928"/>
                </a:lnTo>
                <a:close/>
                <a:moveTo>
                  <a:pt x="233158" y="230187"/>
                </a:moveTo>
                <a:lnTo>
                  <a:pt x="206541" y="244085"/>
                </a:lnTo>
                <a:lnTo>
                  <a:pt x="158870" y="277836"/>
                </a:lnTo>
                <a:lnTo>
                  <a:pt x="117952" y="317146"/>
                </a:lnTo>
                <a:lnTo>
                  <a:pt x="84980" y="362810"/>
                </a:lnTo>
                <a:lnTo>
                  <a:pt x="59953" y="412444"/>
                </a:lnTo>
                <a:lnTo>
                  <a:pt x="43268" y="466446"/>
                </a:lnTo>
                <a:lnTo>
                  <a:pt x="34925" y="523624"/>
                </a:lnTo>
                <a:lnTo>
                  <a:pt x="36117" y="582788"/>
                </a:lnTo>
                <a:lnTo>
                  <a:pt x="40090" y="613363"/>
                </a:lnTo>
                <a:lnTo>
                  <a:pt x="46446" y="643143"/>
                </a:lnTo>
                <a:lnTo>
                  <a:pt x="65117" y="699528"/>
                </a:lnTo>
                <a:lnTo>
                  <a:pt x="91336" y="753133"/>
                </a:lnTo>
                <a:lnTo>
                  <a:pt x="123514" y="802767"/>
                </a:lnTo>
                <a:lnTo>
                  <a:pt x="162446" y="848430"/>
                </a:lnTo>
                <a:lnTo>
                  <a:pt x="205350" y="889726"/>
                </a:lnTo>
                <a:lnTo>
                  <a:pt x="252226" y="927051"/>
                </a:lnTo>
                <a:lnTo>
                  <a:pt x="302281" y="959611"/>
                </a:lnTo>
                <a:lnTo>
                  <a:pt x="328103" y="973906"/>
                </a:lnTo>
                <a:lnTo>
                  <a:pt x="356308" y="988994"/>
                </a:lnTo>
                <a:lnTo>
                  <a:pt x="414706" y="1014010"/>
                </a:lnTo>
                <a:lnTo>
                  <a:pt x="444500" y="1025525"/>
                </a:lnTo>
                <a:lnTo>
                  <a:pt x="419076" y="1013613"/>
                </a:lnTo>
                <a:lnTo>
                  <a:pt x="371007" y="988597"/>
                </a:lnTo>
                <a:lnTo>
                  <a:pt x="347171" y="973906"/>
                </a:lnTo>
                <a:lnTo>
                  <a:pt x="322541" y="958420"/>
                </a:lnTo>
                <a:lnTo>
                  <a:pt x="274473" y="922683"/>
                </a:lnTo>
                <a:lnTo>
                  <a:pt x="229583" y="882579"/>
                </a:lnTo>
                <a:lnTo>
                  <a:pt x="189459" y="838106"/>
                </a:lnTo>
                <a:lnTo>
                  <a:pt x="154103" y="790458"/>
                </a:lnTo>
                <a:lnTo>
                  <a:pt x="124706" y="738838"/>
                </a:lnTo>
                <a:lnTo>
                  <a:pt x="102062" y="683645"/>
                </a:lnTo>
                <a:lnTo>
                  <a:pt x="86966" y="625672"/>
                </a:lnTo>
                <a:lnTo>
                  <a:pt x="83391" y="595892"/>
                </a:lnTo>
                <a:lnTo>
                  <a:pt x="81405" y="569685"/>
                </a:lnTo>
                <a:lnTo>
                  <a:pt x="83391" y="518462"/>
                </a:lnTo>
                <a:lnTo>
                  <a:pt x="92131" y="468828"/>
                </a:lnTo>
                <a:lnTo>
                  <a:pt x="106829" y="419591"/>
                </a:lnTo>
                <a:lnTo>
                  <a:pt x="127089" y="373531"/>
                </a:lnTo>
                <a:lnTo>
                  <a:pt x="152117" y="329058"/>
                </a:lnTo>
                <a:lnTo>
                  <a:pt x="181911" y="287366"/>
                </a:lnTo>
                <a:lnTo>
                  <a:pt x="215281" y="248452"/>
                </a:lnTo>
                <a:close/>
                <a:moveTo>
                  <a:pt x="950292" y="112712"/>
                </a:moveTo>
                <a:lnTo>
                  <a:pt x="822075" y="115489"/>
                </a:lnTo>
                <a:lnTo>
                  <a:pt x="758561" y="119456"/>
                </a:lnTo>
                <a:lnTo>
                  <a:pt x="705369" y="124217"/>
                </a:lnTo>
                <a:lnTo>
                  <a:pt x="597397" y="136118"/>
                </a:lnTo>
                <a:lnTo>
                  <a:pt x="488631" y="153574"/>
                </a:lnTo>
                <a:lnTo>
                  <a:pt x="381849" y="178170"/>
                </a:lnTo>
                <a:lnTo>
                  <a:pt x="329848" y="193643"/>
                </a:lnTo>
                <a:lnTo>
                  <a:pt x="309206" y="208321"/>
                </a:lnTo>
                <a:lnTo>
                  <a:pt x="270304" y="239662"/>
                </a:lnTo>
                <a:lnTo>
                  <a:pt x="234181" y="274970"/>
                </a:lnTo>
                <a:lnTo>
                  <a:pt x="201631" y="313848"/>
                </a:lnTo>
                <a:lnTo>
                  <a:pt x="186943" y="334874"/>
                </a:lnTo>
                <a:lnTo>
                  <a:pt x="169080" y="362248"/>
                </a:lnTo>
                <a:lnTo>
                  <a:pt x="142087" y="418185"/>
                </a:lnTo>
                <a:lnTo>
                  <a:pt x="124621" y="475709"/>
                </a:lnTo>
                <a:lnTo>
                  <a:pt x="115888" y="534423"/>
                </a:lnTo>
                <a:lnTo>
                  <a:pt x="115888" y="593534"/>
                </a:lnTo>
                <a:lnTo>
                  <a:pt x="125415" y="652249"/>
                </a:lnTo>
                <a:lnTo>
                  <a:pt x="144469" y="709773"/>
                </a:lnTo>
                <a:lnTo>
                  <a:pt x="172256" y="765313"/>
                </a:lnTo>
                <a:lnTo>
                  <a:pt x="189722" y="792290"/>
                </a:lnTo>
                <a:lnTo>
                  <a:pt x="209570" y="818870"/>
                </a:lnTo>
                <a:lnTo>
                  <a:pt x="252044" y="866080"/>
                </a:lnTo>
                <a:lnTo>
                  <a:pt x="300076" y="908132"/>
                </a:lnTo>
                <a:lnTo>
                  <a:pt x="352077" y="944630"/>
                </a:lnTo>
                <a:lnTo>
                  <a:pt x="407651" y="976764"/>
                </a:lnTo>
                <a:lnTo>
                  <a:pt x="465210" y="1004931"/>
                </a:lnTo>
                <a:lnTo>
                  <a:pt x="524754" y="1029131"/>
                </a:lnTo>
                <a:lnTo>
                  <a:pt x="585488" y="1050157"/>
                </a:lnTo>
                <a:lnTo>
                  <a:pt x="616054" y="1059281"/>
                </a:lnTo>
                <a:lnTo>
                  <a:pt x="666467" y="1074753"/>
                </a:lnTo>
                <a:lnTo>
                  <a:pt x="717675" y="1089432"/>
                </a:lnTo>
                <a:lnTo>
                  <a:pt x="795875" y="1098953"/>
                </a:lnTo>
                <a:lnTo>
                  <a:pt x="873282" y="1105697"/>
                </a:lnTo>
                <a:lnTo>
                  <a:pt x="943940" y="1111251"/>
                </a:lnTo>
                <a:lnTo>
                  <a:pt x="1085654" y="1116012"/>
                </a:lnTo>
                <a:lnTo>
                  <a:pt x="1227765" y="1113632"/>
                </a:lnTo>
                <a:lnTo>
                  <a:pt x="1369081" y="1103714"/>
                </a:lnTo>
                <a:lnTo>
                  <a:pt x="1440136" y="1096176"/>
                </a:lnTo>
                <a:lnTo>
                  <a:pt x="1498886" y="1089432"/>
                </a:lnTo>
                <a:lnTo>
                  <a:pt x="1589392" y="1075944"/>
                </a:lnTo>
                <a:lnTo>
                  <a:pt x="1650127" y="1064439"/>
                </a:lnTo>
                <a:lnTo>
                  <a:pt x="1709670" y="1050554"/>
                </a:lnTo>
                <a:lnTo>
                  <a:pt x="1768420" y="1032701"/>
                </a:lnTo>
                <a:lnTo>
                  <a:pt x="1824391" y="1010088"/>
                </a:lnTo>
                <a:lnTo>
                  <a:pt x="1877980" y="981921"/>
                </a:lnTo>
                <a:lnTo>
                  <a:pt x="1902988" y="965259"/>
                </a:lnTo>
                <a:lnTo>
                  <a:pt x="1916485" y="956135"/>
                </a:lnTo>
                <a:lnTo>
                  <a:pt x="1941890" y="935109"/>
                </a:lnTo>
                <a:lnTo>
                  <a:pt x="1963723" y="912099"/>
                </a:lnTo>
                <a:lnTo>
                  <a:pt x="1982777" y="887899"/>
                </a:lnTo>
                <a:lnTo>
                  <a:pt x="1999449" y="862113"/>
                </a:lnTo>
                <a:lnTo>
                  <a:pt x="2013342" y="834739"/>
                </a:lnTo>
                <a:lnTo>
                  <a:pt x="2024457" y="806572"/>
                </a:lnTo>
                <a:lnTo>
                  <a:pt x="2032793" y="777612"/>
                </a:lnTo>
                <a:lnTo>
                  <a:pt x="2038351" y="747858"/>
                </a:lnTo>
                <a:lnTo>
                  <a:pt x="2041526" y="717707"/>
                </a:lnTo>
                <a:lnTo>
                  <a:pt x="2041526" y="671291"/>
                </a:lnTo>
                <a:lnTo>
                  <a:pt x="2032396" y="609403"/>
                </a:lnTo>
                <a:lnTo>
                  <a:pt x="2013342" y="548705"/>
                </a:lnTo>
                <a:lnTo>
                  <a:pt x="1999846" y="519745"/>
                </a:lnTo>
                <a:lnTo>
                  <a:pt x="1988731" y="497925"/>
                </a:lnTo>
                <a:lnTo>
                  <a:pt x="1962929" y="456667"/>
                </a:lnTo>
                <a:lnTo>
                  <a:pt x="1948241" y="437227"/>
                </a:lnTo>
                <a:lnTo>
                  <a:pt x="1925615" y="417788"/>
                </a:lnTo>
                <a:lnTo>
                  <a:pt x="1877980" y="381687"/>
                </a:lnTo>
                <a:lnTo>
                  <a:pt x="1827963" y="348759"/>
                </a:lnTo>
                <a:lnTo>
                  <a:pt x="1776756" y="319005"/>
                </a:lnTo>
                <a:lnTo>
                  <a:pt x="1750954" y="305120"/>
                </a:lnTo>
                <a:lnTo>
                  <a:pt x="1722373" y="290838"/>
                </a:lnTo>
                <a:lnTo>
                  <a:pt x="1664417" y="263068"/>
                </a:lnTo>
                <a:lnTo>
                  <a:pt x="1575896" y="225777"/>
                </a:lnTo>
                <a:lnTo>
                  <a:pt x="1454824" y="185708"/>
                </a:lnTo>
                <a:lnTo>
                  <a:pt x="1330973" y="154367"/>
                </a:lnTo>
                <a:lnTo>
                  <a:pt x="1205535" y="132548"/>
                </a:lnTo>
                <a:lnTo>
                  <a:pt x="1077715" y="118663"/>
                </a:lnTo>
                <a:close/>
                <a:moveTo>
                  <a:pt x="970360" y="31750"/>
                </a:moveTo>
                <a:lnTo>
                  <a:pt x="905670" y="32146"/>
                </a:lnTo>
                <a:lnTo>
                  <a:pt x="840582" y="35712"/>
                </a:lnTo>
                <a:lnTo>
                  <a:pt x="775891" y="41654"/>
                </a:lnTo>
                <a:lnTo>
                  <a:pt x="711994" y="51559"/>
                </a:lnTo>
                <a:lnTo>
                  <a:pt x="648098" y="64236"/>
                </a:lnTo>
                <a:lnTo>
                  <a:pt x="616744" y="71764"/>
                </a:lnTo>
                <a:lnTo>
                  <a:pt x="574279" y="82856"/>
                </a:lnTo>
                <a:lnTo>
                  <a:pt x="490538" y="110985"/>
                </a:lnTo>
                <a:lnTo>
                  <a:pt x="449263" y="128020"/>
                </a:lnTo>
                <a:lnTo>
                  <a:pt x="508794" y="115739"/>
                </a:lnTo>
                <a:lnTo>
                  <a:pt x="629048" y="96326"/>
                </a:lnTo>
                <a:lnTo>
                  <a:pt x="750491" y="83253"/>
                </a:lnTo>
                <a:lnTo>
                  <a:pt x="872729" y="77310"/>
                </a:lnTo>
                <a:lnTo>
                  <a:pt x="933451" y="76914"/>
                </a:lnTo>
                <a:lnTo>
                  <a:pt x="1003301" y="77706"/>
                </a:lnTo>
                <a:lnTo>
                  <a:pt x="1142207" y="87611"/>
                </a:lnTo>
                <a:lnTo>
                  <a:pt x="1245395" y="101873"/>
                </a:lnTo>
                <a:lnTo>
                  <a:pt x="1314451" y="114154"/>
                </a:lnTo>
                <a:lnTo>
                  <a:pt x="1382317" y="129209"/>
                </a:lnTo>
                <a:lnTo>
                  <a:pt x="1449785" y="146640"/>
                </a:lnTo>
                <a:lnTo>
                  <a:pt x="1483123" y="156148"/>
                </a:lnTo>
                <a:lnTo>
                  <a:pt x="1547417" y="176750"/>
                </a:lnTo>
                <a:lnTo>
                  <a:pt x="1643064" y="213197"/>
                </a:lnTo>
                <a:lnTo>
                  <a:pt x="1705770" y="240533"/>
                </a:lnTo>
                <a:lnTo>
                  <a:pt x="1736726" y="255588"/>
                </a:lnTo>
                <a:lnTo>
                  <a:pt x="1709342" y="238949"/>
                </a:lnTo>
                <a:lnTo>
                  <a:pt x="1653382" y="208047"/>
                </a:lnTo>
                <a:lnTo>
                  <a:pt x="1625601" y="193785"/>
                </a:lnTo>
                <a:lnTo>
                  <a:pt x="1596232" y="179523"/>
                </a:lnTo>
                <a:lnTo>
                  <a:pt x="1537495" y="152583"/>
                </a:lnTo>
                <a:lnTo>
                  <a:pt x="1477567" y="128416"/>
                </a:lnTo>
                <a:lnTo>
                  <a:pt x="1416448" y="107023"/>
                </a:lnTo>
                <a:lnTo>
                  <a:pt x="1354139" y="88007"/>
                </a:lnTo>
                <a:lnTo>
                  <a:pt x="1291432" y="72160"/>
                </a:lnTo>
                <a:lnTo>
                  <a:pt x="1227932" y="58294"/>
                </a:lnTo>
                <a:lnTo>
                  <a:pt x="1163638" y="47597"/>
                </a:lnTo>
                <a:lnTo>
                  <a:pt x="1099345" y="39277"/>
                </a:lnTo>
                <a:lnTo>
                  <a:pt x="1034654" y="34127"/>
                </a:lnTo>
                <a:close/>
                <a:moveTo>
                  <a:pt x="976240" y="0"/>
                </a:moveTo>
                <a:lnTo>
                  <a:pt x="1045347" y="3172"/>
                </a:lnTo>
                <a:lnTo>
                  <a:pt x="1114851" y="8723"/>
                </a:lnTo>
                <a:lnTo>
                  <a:pt x="1183959" y="18238"/>
                </a:lnTo>
                <a:lnTo>
                  <a:pt x="1252669" y="30529"/>
                </a:lnTo>
                <a:lnTo>
                  <a:pt x="1321379" y="45198"/>
                </a:lnTo>
                <a:lnTo>
                  <a:pt x="1389295" y="63833"/>
                </a:lnTo>
                <a:lnTo>
                  <a:pt x="1455622" y="85242"/>
                </a:lnTo>
                <a:lnTo>
                  <a:pt x="1521154" y="109427"/>
                </a:lnTo>
                <a:lnTo>
                  <a:pt x="1585496" y="136784"/>
                </a:lnTo>
                <a:lnTo>
                  <a:pt x="1647851" y="166916"/>
                </a:lnTo>
                <a:lnTo>
                  <a:pt x="1707823" y="200617"/>
                </a:lnTo>
                <a:lnTo>
                  <a:pt x="1766604" y="237093"/>
                </a:lnTo>
                <a:lnTo>
                  <a:pt x="1822605" y="275947"/>
                </a:lnTo>
                <a:lnTo>
                  <a:pt x="1849613" y="296961"/>
                </a:lnTo>
                <a:lnTo>
                  <a:pt x="1875826" y="317974"/>
                </a:lnTo>
                <a:lnTo>
                  <a:pt x="1924280" y="364362"/>
                </a:lnTo>
                <a:lnTo>
                  <a:pt x="1946919" y="388943"/>
                </a:lnTo>
                <a:lnTo>
                  <a:pt x="1957642" y="398458"/>
                </a:lnTo>
                <a:lnTo>
                  <a:pt x="1968366" y="407577"/>
                </a:lnTo>
                <a:lnTo>
                  <a:pt x="1991004" y="428194"/>
                </a:lnTo>
                <a:lnTo>
                  <a:pt x="2032707" y="472203"/>
                </a:lnTo>
                <a:lnTo>
                  <a:pt x="2069247" y="520177"/>
                </a:lnTo>
                <a:lnTo>
                  <a:pt x="2100226" y="572115"/>
                </a:lnTo>
                <a:lnTo>
                  <a:pt x="2124850" y="626432"/>
                </a:lnTo>
                <a:lnTo>
                  <a:pt x="2142325" y="683525"/>
                </a:lnTo>
                <a:lnTo>
                  <a:pt x="2151063" y="742600"/>
                </a:lnTo>
                <a:lnTo>
                  <a:pt x="2151063" y="803261"/>
                </a:lnTo>
                <a:lnTo>
                  <a:pt x="2147091" y="834186"/>
                </a:lnTo>
                <a:lnTo>
                  <a:pt x="2144311" y="848855"/>
                </a:lnTo>
                <a:lnTo>
                  <a:pt x="2136765" y="878195"/>
                </a:lnTo>
                <a:lnTo>
                  <a:pt x="2126439" y="905551"/>
                </a:lnTo>
                <a:lnTo>
                  <a:pt x="2114524" y="931322"/>
                </a:lnTo>
                <a:lnTo>
                  <a:pt x="2092282" y="966609"/>
                </a:lnTo>
                <a:lnTo>
                  <a:pt x="2055743" y="1008239"/>
                </a:lnTo>
                <a:lnTo>
                  <a:pt x="2013246" y="1043921"/>
                </a:lnTo>
                <a:lnTo>
                  <a:pt x="1964791" y="1074054"/>
                </a:lnTo>
                <a:lnTo>
                  <a:pt x="1912762" y="1098239"/>
                </a:lnTo>
                <a:lnTo>
                  <a:pt x="1857556" y="1117666"/>
                </a:lnTo>
                <a:lnTo>
                  <a:pt x="1829754" y="1125596"/>
                </a:lnTo>
                <a:lnTo>
                  <a:pt x="1792817" y="1134318"/>
                </a:lnTo>
                <a:lnTo>
                  <a:pt x="1717753" y="1148988"/>
                </a:lnTo>
                <a:lnTo>
                  <a:pt x="1641894" y="1160882"/>
                </a:lnTo>
                <a:lnTo>
                  <a:pt x="1565240" y="1169208"/>
                </a:lnTo>
                <a:lnTo>
                  <a:pt x="1450061" y="1177930"/>
                </a:lnTo>
                <a:lnTo>
                  <a:pt x="1295960" y="1181895"/>
                </a:lnTo>
                <a:lnTo>
                  <a:pt x="1219704" y="1182688"/>
                </a:lnTo>
                <a:lnTo>
                  <a:pt x="1137093" y="1182688"/>
                </a:lnTo>
                <a:lnTo>
                  <a:pt x="971076" y="1177930"/>
                </a:lnTo>
                <a:lnTo>
                  <a:pt x="723243" y="1163657"/>
                </a:lnTo>
                <a:lnTo>
                  <a:pt x="558021" y="1150177"/>
                </a:lnTo>
                <a:lnTo>
                  <a:pt x="552064" y="1148988"/>
                </a:lnTo>
                <a:lnTo>
                  <a:pt x="546504" y="1141851"/>
                </a:lnTo>
                <a:lnTo>
                  <a:pt x="546504" y="1132732"/>
                </a:lnTo>
                <a:lnTo>
                  <a:pt x="552064" y="1125992"/>
                </a:lnTo>
                <a:lnTo>
                  <a:pt x="558021" y="1125596"/>
                </a:lnTo>
                <a:lnTo>
                  <a:pt x="679555" y="1131146"/>
                </a:lnTo>
                <a:lnTo>
                  <a:pt x="801486" y="1136697"/>
                </a:lnTo>
                <a:lnTo>
                  <a:pt x="774081" y="1130750"/>
                </a:lnTo>
                <a:lnTo>
                  <a:pt x="747471" y="1124010"/>
                </a:lnTo>
                <a:lnTo>
                  <a:pt x="680349" y="1114494"/>
                </a:lnTo>
                <a:lnTo>
                  <a:pt x="614419" y="1102996"/>
                </a:lnTo>
                <a:lnTo>
                  <a:pt x="581057" y="1096256"/>
                </a:lnTo>
                <a:lnTo>
                  <a:pt x="515127" y="1079604"/>
                </a:lnTo>
                <a:lnTo>
                  <a:pt x="450389" y="1060177"/>
                </a:lnTo>
                <a:lnTo>
                  <a:pt x="386445" y="1036388"/>
                </a:lnTo>
                <a:lnTo>
                  <a:pt x="325281" y="1007842"/>
                </a:lnTo>
                <a:lnTo>
                  <a:pt x="266500" y="974935"/>
                </a:lnTo>
                <a:lnTo>
                  <a:pt x="210896" y="936476"/>
                </a:lnTo>
                <a:lnTo>
                  <a:pt x="159265" y="891675"/>
                </a:lnTo>
                <a:lnTo>
                  <a:pt x="135832" y="867093"/>
                </a:lnTo>
                <a:lnTo>
                  <a:pt x="116370" y="844891"/>
                </a:lnTo>
                <a:lnTo>
                  <a:pt x="80625" y="797710"/>
                </a:lnTo>
                <a:lnTo>
                  <a:pt x="50838" y="746564"/>
                </a:lnTo>
                <a:lnTo>
                  <a:pt x="27802" y="693833"/>
                </a:lnTo>
                <a:lnTo>
                  <a:pt x="11121" y="638326"/>
                </a:lnTo>
                <a:lnTo>
                  <a:pt x="1589" y="581234"/>
                </a:lnTo>
                <a:lnTo>
                  <a:pt x="0" y="523348"/>
                </a:lnTo>
                <a:lnTo>
                  <a:pt x="7149" y="464273"/>
                </a:lnTo>
                <a:lnTo>
                  <a:pt x="14298" y="434934"/>
                </a:lnTo>
                <a:lnTo>
                  <a:pt x="22639" y="406388"/>
                </a:lnTo>
                <a:lnTo>
                  <a:pt x="45674" y="355639"/>
                </a:lnTo>
                <a:lnTo>
                  <a:pt x="75065" y="311630"/>
                </a:lnTo>
                <a:lnTo>
                  <a:pt x="110413" y="272776"/>
                </a:lnTo>
                <a:lnTo>
                  <a:pt x="150527" y="239868"/>
                </a:lnTo>
                <a:lnTo>
                  <a:pt x="195407" y="211718"/>
                </a:lnTo>
                <a:lnTo>
                  <a:pt x="243861" y="188723"/>
                </a:lnTo>
                <a:lnTo>
                  <a:pt x="294699" y="168502"/>
                </a:lnTo>
                <a:lnTo>
                  <a:pt x="320912" y="160573"/>
                </a:lnTo>
                <a:lnTo>
                  <a:pt x="348317" y="143524"/>
                </a:lnTo>
                <a:lnTo>
                  <a:pt x="404317" y="112599"/>
                </a:lnTo>
                <a:lnTo>
                  <a:pt x="462701" y="86432"/>
                </a:lnTo>
                <a:lnTo>
                  <a:pt x="523468" y="64229"/>
                </a:lnTo>
                <a:lnTo>
                  <a:pt x="585029" y="45991"/>
                </a:lnTo>
                <a:lnTo>
                  <a:pt x="647781" y="30925"/>
                </a:lnTo>
                <a:lnTo>
                  <a:pt x="711328" y="19427"/>
                </a:lnTo>
                <a:lnTo>
                  <a:pt x="774478" y="10308"/>
                </a:lnTo>
                <a:lnTo>
                  <a:pt x="805854" y="7137"/>
                </a:lnTo>
                <a:lnTo>
                  <a:pt x="839614" y="4361"/>
                </a:lnTo>
                <a:lnTo>
                  <a:pt x="907927" y="396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3000"/>
              </a:lnSpc>
            </a:pPr>
            <a:r>
              <a:rPr lang="es-CL" sz="2667" b="1" dirty="0">
                <a:solidFill>
                  <a:schemeClr val="accent6"/>
                </a:solidFill>
                <a:latin typeface="Candara" panose="020E0502030303020204" pitchFamily="34" charset="0"/>
              </a:rPr>
              <a:t>Protección Financiera</a:t>
            </a:r>
          </a:p>
          <a:p>
            <a:pPr algn="ctr">
              <a:lnSpc>
                <a:spcPts val="3000"/>
              </a:lnSpc>
            </a:pPr>
            <a:r>
              <a:rPr lang="es-CL" sz="2667" b="1" dirty="0">
                <a:solidFill>
                  <a:schemeClr val="accent6"/>
                </a:solidFill>
                <a:latin typeface="Candara" panose="020E0502030303020204" pitchFamily="34" charset="0"/>
              </a:rPr>
              <a:t>Cobertura</a:t>
            </a:r>
          </a:p>
          <a:p>
            <a:pPr algn="ctr">
              <a:lnSpc>
                <a:spcPts val="3000"/>
              </a:lnSpc>
            </a:pPr>
            <a:r>
              <a:rPr lang="es-CL" sz="2667" b="1" dirty="0">
                <a:latin typeface="Candara" panose="020E0502030303020204" pitchFamily="34" charset="0"/>
              </a:rPr>
              <a:t>Atención y trato</a:t>
            </a:r>
          </a:p>
        </p:txBody>
      </p:sp>
      <p:sp>
        <p:nvSpPr>
          <p:cNvPr id="16" name="Freeform: Shape 7">
            <a:extLst>
              <a:ext uri="{FF2B5EF4-FFF2-40B4-BE49-F238E27FC236}">
                <a16:creationId xmlns="" xmlns:a16="http://schemas.microsoft.com/office/drawing/2014/main" id="{656ADADE-011F-49BD-A6C9-BE80BA474B72}"/>
              </a:ext>
            </a:extLst>
          </p:cNvPr>
          <p:cNvSpPr>
            <a:spLocks/>
          </p:cNvSpPr>
          <p:nvPr/>
        </p:nvSpPr>
        <p:spPr bwMode="auto">
          <a:xfrm>
            <a:off x="7213455" y="3775360"/>
            <a:ext cx="4035380" cy="2320641"/>
          </a:xfrm>
          <a:custGeom>
            <a:avLst/>
            <a:gdLst>
              <a:gd name="connsiteX0" fmla="*/ 2044671 w 2151063"/>
              <a:gd name="connsiteY0" fmla="*/ 546100 h 1182688"/>
              <a:gd name="connsiteX1" fmla="*/ 2052215 w 2151063"/>
              <a:gd name="connsiteY1" fmla="*/ 567545 h 1182688"/>
              <a:gd name="connsiteX2" fmla="*/ 2064523 w 2151063"/>
              <a:gd name="connsiteY2" fmla="*/ 611628 h 1182688"/>
              <a:gd name="connsiteX3" fmla="*/ 2072464 w 2151063"/>
              <a:gd name="connsiteY3" fmla="*/ 657298 h 1182688"/>
              <a:gd name="connsiteX4" fmla="*/ 2074847 w 2151063"/>
              <a:gd name="connsiteY4" fmla="*/ 704161 h 1182688"/>
              <a:gd name="connsiteX5" fmla="*/ 2073258 w 2151063"/>
              <a:gd name="connsiteY5" fmla="*/ 728386 h 1182688"/>
              <a:gd name="connsiteX6" fmla="*/ 2070876 w 2151063"/>
              <a:gd name="connsiteY6" fmla="*/ 758171 h 1182688"/>
              <a:gd name="connsiteX7" fmla="*/ 2056979 w 2151063"/>
              <a:gd name="connsiteY7" fmla="*/ 813771 h 1182688"/>
              <a:gd name="connsiteX8" fmla="*/ 2034745 w 2151063"/>
              <a:gd name="connsiteY8" fmla="*/ 864207 h 1182688"/>
              <a:gd name="connsiteX9" fmla="*/ 2004966 w 2151063"/>
              <a:gd name="connsiteY9" fmla="*/ 909481 h 1182688"/>
              <a:gd name="connsiteX10" fmla="*/ 1968438 w 2151063"/>
              <a:gd name="connsiteY10" fmla="*/ 949989 h 1182688"/>
              <a:gd name="connsiteX11" fmla="*/ 1926350 w 2151063"/>
              <a:gd name="connsiteY11" fmla="*/ 985731 h 1182688"/>
              <a:gd name="connsiteX12" fmla="*/ 1879102 w 2151063"/>
              <a:gd name="connsiteY12" fmla="*/ 1015913 h 1182688"/>
              <a:gd name="connsiteX13" fmla="*/ 1827882 w 2151063"/>
              <a:gd name="connsiteY13" fmla="*/ 1041330 h 1182688"/>
              <a:gd name="connsiteX14" fmla="*/ 1801280 w 2151063"/>
              <a:gd name="connsiteY14" fmla="*/ 1052053 h 1182688"/>
              <a:gd name="connsiteX15" fmla="*/ 1767928 w 2151063"/>
              <a:gd name="connsiteY15" fmla="*/ 1064364 h 1182688"/>
              <a:gd name="connsiteX16" fmla="*/ 1699239 w 2151063"/>
              <a:gd name="connsiteY16" fmla="*/ 1085015 h 1182688"/>
              <a:gd name="connsiteX17" fmla="*/ 1629358 w 2151063"/>
              <a:gd name="connsiteY17" fmla="*/ 1102092 h 1182688"/>
              <a:gd name="connsiteX18" fmla="*/ 1557889 w 2151063"/>
              <a:gd name="connsiteY18" fmla="*/ 1114801 h 1182688"/>
              <a:gd name="connsiteX19" fmla="*/ 1449892 w 2151063"/>
              <a:gd name="connsiteY19" fmla="*/ 1129892 h 1182688"/>
              <a:gd name="connsiteX20" fmla="*/ 1304969 w 2151063"/>
              <a:gd name="connsiteY20" fmla="*/ 1141012 h 1182688"/>
              <a:gd name="connsiteX21" fmla="*/ 1234692 w 2151063"/>
              <a:gd name="connsiteY21" fmla="*/ 1144189 h 1182688"/>
              <a:gd name="connsiteX22" fmla="*/ 1219604 w 2151063"/>
              <a:gd name="connsiteY22" fmla="*/ 1144586 h 1182688"/>
              <a:gd name="connsiteX23" fmla="*/ 1204913 w 2151063"/>
              <a:gd name="connsiteY23" fmla="*/ 1145380 h 1182688"/>
              <a:gd name="connsiteX24" fmla="*/ 1205310 w 2151063"/>
              <a:gd name="connsiteY24" fmla="*/ 1146969 h 1182688"/>
              <a:gd name="connsiteX25" fmla="*/ 1205310 w 2151063"/>
              <a:gd name="connsiteY25" fmla="*/ 1147763 h 1182688"/>
              <a:gd name="connsiteX26" fmla="*/ 1259309 w 2151063"/>
              <a:gd name="connsiteY26" fmla="*/ 1147366 h 1182688"/>
              <a:gd name="connsiteX27" fmla="*/ 1367306 w 2151063"/>
              <a:gd name="connsiteY27" fmla="*/ 1143792 h 1182688"/>
              <a:gd name="connsiteX28" fmla="*/ 1420908 w 2151063"/>
              <a:gd name="connsiteY28" fmla="*/ 1140615 h 1182688"/>
              <a:gd name="connsiteX29" fmla="*/ 1484832 w 2151063"/>
              <a:gd name="connsiteY29" fmla="*/ 1137040 h 1182688"/>
              <a:gd name="connsiteX30" fmla="*/ 1616256 w 2151063"/>
              <a:gd name="connsiteY30" fmla="*/ 1127906 h 1182688"/>
              <a:gd name="connsiteX31" fmla="*/ 1715915 w 2151063"/>
              <a:gd name="connsiteY31" fmla="*/ 1114404 h 1182688"/>
              <a:gd name="connsiteX32" fmla="*/ 1781031 w 2151063"/>
              <a:gd name="connsiteY32" fmla="*/ 1101298 h 1182688"/>
              <a:gd name="connsiteX33" fmla="*/ 1844558 w 2151063"/>
              <a:gd name="connsiteY33" fmla="*/ 1084618 h 1182688"/>
              <a:gd name="connsiteX34" fmla="*/ 1905307 w 2151063"/>
              <a:gd name="connsiteY34" fmla="*/ 1062379 h 1182688"/>
              <a:gd name="connsiteX35" fmla="*/ 1934291 w 2151063"/>
              <a:gd name="connsiteY35" fmla="*/ 1048876 h 1182688"/>
              <a:gd name="connsiteX36" fmla="*/ 1948982 w 2151063"/>
              <a:gd name="connsiteY36" fmla="*/ 1041727 h 1182688"/>
              <a:gd name="connsiteX37" fmla="*/ 1975584 w 2151063"/>
              <a:gd name="connsiteY37" fmla="*/ 1025445 h 1182688"/>
              <a:gd name="connsiteX38" fmla="*/ 2000201 w 2151063"/>
              <a:gd name="connsiteY38" fmla="*/ 1007176 h 1182688"/>
              <a:gd name="connsiteX39" fmla="*/ 2022436 w 2151063"/>
              <a:gd name="connsiteY39" fmla="*/ 987717 h 1182688"/>
              <a:gd name="connsiteX40" fmla="*/ 2041892 w 2151063"/>
              <a:gd name="connsiteY40" fmla="*/ 966668 h 1182688"/>
              <a:gd name="connsiteX41" fmla="*/ 2059362 w 2151063"/>
              <a:gd name="connsiteY41" fmla="*/ 943635 h 1182688"/>
              <a:gd name="connsiteX42" fmla="*/ 2074450 w 2151063"/>
              <a:gd name="connsiteY42" fmla="*/ 919409 h 1182688"/>
              <a:gd name="connsiteX43" fmla="*/ 2087155 w 2151063"/>
              <a:gd name="connsiteY43" fmla="*/ 893992 h 1182688"/>
              <a:gd name="connsiteX44" fmla="*/ 2097081 w 2151063"/>
              <a:gd name="connsiteY44" fmla="*/ 867781 h 1182688"/>
              <a:gd name="connsiteX45" fmla="*/ 2105419 w 2151063"/>
              <a:gd name="connsiteY45" fmla="*/ 840379 h 1182688"/>
              <a:gd name="connsiteX46" fmla="*/ 2112566 w 2151063"/>
              <a:gd name="connsiteY46" fmla="*/ 797885 h 1182688"/>
              <a:gd name="connsiteX47" fmla="*/ 2112963 w 2151063"/>
              <a:gd name="connsiteY47" fmla="*/ 739109 h 1182688"/>
              <a:gd name="connsiteX48" fmla="*/ 2103831 w 2151063"/>
              <a:gd name="connsiteY48" fmla="*/ 678744 h 1182688"/>
              <a:gd name="connsiteX49" fmla="*/ 2094699 w 2151063"/>
              <a:gd name="connsiteY49" fmla="*/ 648561 h 1182688"/>
              <a:gd name="connsiteX50" fmla="*/ 2084773 w 2151063"/>
              <a:gd name="connsiteY50" fmla="*/ 621159 h 1182688"/>
              <a:gd name="connsiteX51" fmla="*/ 2059362 w 2151063"/>
              <a:gd name="connsiteY51" fmla="*/ 569928 h 1182688"/>
              <a:gd name="connsiteX52" fmla="*/ 233158 w 2151063"/>
              <a:gd name="connsiteY52" fmla="*/ 230187 h 1182688"/>
              <a:gd name="connsiteX53" fmla="*/ 206541 w 2151063"/>
              <a:gd name="connsiteY53" fmla="*/ 244085 h 1182688"/>
              <a:gd name="connsiteX54" fmla="*/ 158870 w 2151063"/>
              <a:gd name="connsiteY54" fmla="*/ 277836 h 1182688"/>
              <a:gd name="connsiteX55" fmla="*/ 117952 w 2151063"/>
              <a:gd name="connsiteY55" fmla="*/ 317146 h 1182688"/>
              <a:gd name="connsiteX56" fmla="*/ 84980 w 2151063"/>
              <a:gd name="connsiteY56" fmla="*/ 362810 h 1182688"/>
              <a:gd name="connsiteX57" fmla="*/ 59953 w 2151063"/>
              <a:gd name="connsiteY57" fmla="*/ 412444 h 1182688"/>
              <a:gd name="connsiteX58" fmla="*/ 43268 w 2151063"/>
              <a:gd name="connsiteY58" fmla="*/ 466446 h 1182688"/>
              <a:gd name="connsiteX59" fmla="*/ 34925 w 2151063"/>
              <a:gd name="connsiteY59" fmla="*/ 523624 h 1182688"/>
              <a:gd name="connsiteX60" fmla="*/ 36117 w 2151063"/>
              <a:gd name="connsiteY60" fmla="*/ 582788 h 1182688"/>
              <a:gd name="connsiteX61" fmla="*/ 40090 w 2151063"/>
              <a:gd name="connsiteY61" fmla="*/ 613363 h 1182688"/>
              <a:gd name="connsiteX62" fmla="*/ 46446 w 2151063"/>
              <a:gd name="connsiteY62" fmla="*/ 643143 h 1182688"/>
              <a:gd name="connsiteX63" fmla="*/ 65117 w 2151063"/>
              <a:gd name="connsiteY63" fmla="*/ 699528 h 1182688"/>
              <a:gd name="connsiteX64" fmla="*/ 91336 w 2151063"/>
              <a:gd name="connsiteY64" fmla="*/ 753133 h 1182688"/>
              <a:gd name="connsiteX65" fmla="*/ 123514 w 2151063"/>
              <a:gd name="connsiteY65" fmla="*/ 802767 h 1182688"/>
              <a:gd name="connsiteX66" fmla="*/ 162446 w 2151063"/>
              <a:gd name="connsiteY66" fmla="*/ 848430 h 1182688"/>
              <a:gd name="connsiteX67" fmla="*/ 205350 w 2151063"/>
              <a:gd name="connsiteY67" fmla="*/ 889726 h 1182688"/>
              <a:gd name="connsiteX68" fmla="*/ 252226 w 2151063"/>
              <a:gd name="connsiteY68" fmla="*/ 927051 h 1182688"/>
              <a:gd name="connsiteX69" fmla="*/ 302281 w 2151063"/>
              <a:gd name="connsiteY69" fmla="*/ 959611 h 1182688"/>
              <a:gd name="connsiteX70" fmla="*/ 328103 w 2151063"/>
              <a:gd name="connsiteY70" fmla="*/ 973906 h 1182688"/>
              <a:gd name="connsiteX71" fmla="*/ 356308 w 2151063"/>
              <a:gd name="connsiteY71" fmla="*/ 988994 h 1182688"/>
              <a:gd name="connsiteX72" fmla="*/ 414706 w 2151063"/>
              <a:gd name="connsiteY72" fmla="*/ 1014010 h 1182688"/>
              <a:gd name="connsiteX73" fmla="*/ 444500 w 2151063"/>
              <a:gd name="connsiteY73" fmla="*/ 1025525 h 1182688"/>
              <a:gd name="connsiteX74" fmla="*/ 419076 w 2151063"/>
              <a:gd name="connsiteY74" fmla="*/ 1013613 h 1182688"/>
              <a:gd name="connsiteX75" fmla="*/ 371007 w 2151063"/>
              <a:gd name="connsiteY75" fmla="*/ 988597 h 1182688"/>
              <a:gd name="connsiteX76" fmla="*/ 347171 w 2151063"/>
              <a:gd name="connsiteY76" fmla="*/ 973906 h 1182688"/>
              <a:gd name="connsiteX77" fmla="*/ 322541 w 2151063"/>
              <a:gd name="connsiteY77" fmla="*/ 958420 h 1182688"/>
              <a:gd name="connsiteX78" fmla="*/ 274473 w 2151063"/>
              <a:gd name="connsiteY78" fmla="*/ 922683 h 1182688"/>
              <a:gd name="connsiteX79" fmla="*/ 229583 w 2151063"/>
              <a:gd name="connsiteY79" fmla="*/ 882579 h 1182688"/>
              <a:gd name="connsiteX80" fmla="*/ 189459 w 2151063"/>
              <a:gd name="connsiteY80" fmla="*/ 838106 h 1182688"/>
              <a:gd name="connsiteX81" fmla="*/ 154103 w 2151063"/>
              <a:gd name="connsiteY81" fmla="*/ 790458 h 1182688"/>
              <a:gd name="connsiteX82" fmla="*/ 124706 w 2151063"/>
              <a:gd name="connsiteY82" fmla="*/ 738838 h 1182688"/>
              <a:gd name="connsiteX83" fmla="*/ 102062 w 2151063"/>
              <a:gd name="connsiteY83" fmla="*/ 683645 h 1182688"/>
              <a:gd name="connsiteX84" fmla="*/ 86966 w 2151063"/>
              <a:gd name="connsiteY84" fmla="*/ 625672 h 1182688"/>
              <a:gd name="connsiteX85" fmla="*/ 83391 w 2151063"/>
              <a:gd name="connsiteY85" fmla="*/ 595892 h 1182688"/>
              <a:gd name="connsiteX86" fmla="*/ 81405 w 2151063"/>
              <a:gd name="connsiteY86" fmla="*/ 569685 h 1182688"/>
              <a:gd name="connsiteX87" fmla="*/ 83391 w 2151063"/>
              <a:gd name="connsiteY87" fmla="*/ 518462 h 1182688"/>
              <a:gd name="connsiteX88" fmla="*/ 92131 w 2151063"/>
              <a:gd name="connsiteY88" fmla="*/ 468828 h 1182688"/>
              <a:gd name="connsiteX89" fmla="*/ 106829 w 2151063"/>
              <a:gd name="connsiteY89" fmla="*/ 419591 h 1182688"/>
              <a:gd name="connsiteX90" fmla="*/ 127089 w 2151063"/>
              <a:gd name="connsiteY90" fmla="*/ 373531 h 1182688"/>
              <a:gd name="connsiteX91" fmla="*/ 152117 w 2151063"/>
              <a:gd name="connsiteY91" fmla="*/ 329058 h 1182688"/>
              <a:gd name="connsiteX92" fmla="*/ 181911 w 2151063"/>
              <a:gd name="connsiteY92" fmla="*/ 287366 h 1182688"/>
              <a:gd name="connsiteX93" fmla="*/ 215281 w 2151063"/>
              <a:gd name="connsiteY93" fmla="*/ 248452 h 1182688"/>
              <a:gd name="connsiteX94" fmla="*/ 950292 w 2151063"/>
              <a:gd name="connsiteY94" fmla="*/ 112712 h 1182688"/>
              <a:gd name="connsiteX95" fmla="*/ 822075 w 2151063"/>
              <a:gd name="connsiteY95" fmla="*/ 115489 h 1182688"/>
              <a:gd name="connsiteX96" fmla="*/ 758561 w 2151063"/>
              <a:gd name="connsiteY96" fmla="*/ 119456 h 1182688"/>
              <a:gd name="connsiteX97" fmla="*/ 705369 w 2151063"/>
              <a:gd name="connsiteY97" fmla="*/ 124217 h 1182688"/>
              <a:gd name="connsiteX98" fmla="*/ 597397 w 2151063"/>
              <a:gd name="connsiteY98" fmla="*/ 136118 h 1182688"/>
              <a:gd name="connsiteX99" fmla="*/ 488631 w 2151063"/>
              <a:gd name="connsiteY99" fmla="*/ 153574 h 1182688"/>
              <a:gd name="connsiteX100" fmla="*/ 381849 w 2151063"/>
              <a:gd name="connsiteY100" fmla="*/ 178170 h 1182688"/>
              <a:gd name="connsiteX101" fmla="*/ 329848 w 2151063"/>
              <a:gd name="connsiteY101" fmla="*/ 193643 h 1182688"/>
              <a:gd name="connsiteX102" fmla="*/ 309206 w 2151063"/>
              <a:gd name="connsiteY102" fmla="*/ 208321 h 1182688"/>
              <a:gd name="connsiteX103" fmla="*/ 270304 w 2151063"/>
              <a:gd name="connsiteY103" fmla="*/ 239662 h 1182688"/>
              <a:gd name="connsiteX104" fmla="*/ 234181 w 2151063"/>
              <a:gd name="connsiteY104" fmla="*/ 274970 h 1182688"/>
              <a:gd name="connsiteX105" fmla="*/ 201631 w 2151063"/>
              <a:gd name="connsiteY105" fmla="*/ 313848 h 1182688"/>
              <a:gd name="connsiteX106" fmla="*/ 186943 w 2151063"/>
              <a:gd name="connsiteY106" fmla="*/ 334874 h 1182688"/>
              <a:gd name="connsiteX107" fmla="*/ 169080 w 2151063"/>
              <a:gd name="connsiteY107" fmla="*/ 362248 h 1182688"/>
              <a:gd name="connsiteX108" fmla="*/ 142087 w 2151063"/>
              <a:gd name="connsiteY108" fmla="*/ 418185 h 1182688"/>
              <a:gd name="connsiteX109" fmla="*/ 124621 w 2151063"/>
              <a:gd name="connsiteY109" fmla="*/ 475709 h 1182688"/>
              <a:gd name="connsiteX110" fmla="*/ 115888 w 2151063"/>
              <a:gd name="connsiteY110" fmla="*/ 534423 h 1182688"/>
              <a:gd name="connsiteX111" fmla="*/ 115888 w 2151063"/>
              <a:gd name="connsiteY111" fmla="*/ 593534 h 1182688"/>
              <a:gd name="connsiteX112" fmla="*/ 125415 w 2151063"/>
              <a:gd name="connsiteY112" fmla="*/ 652249 h 1182688"/>
              <a:gd name="connsiteX113" fmla="*/ 144469 w 2151063"/>
              <a:gd name="connsiteY113" fmla="*/ 709773 h 1182688"/>
              <a:gd name="connsiteX114" fmla="*/ 172256 w 2151063"/>
              <a:gd name="connsiteY114" fmla="*/ 765313 h 1182688"/>
              <a:gd name="connsiteX115" fmla="*/ 189722 w 2151063"/>
              <a:gd name="connsiteY115" fmla="*/ 792290 h 1182688"/>
              <a:gd name="connsiteX116" fmla="*/ 209570 w 2151063"/>
              <a:gd name="connsiteY116" fmla="*/ 818870 h 1182688"/>
              <a:gd name="connsiteX117" fmla="*/ 252044 w 2151063"/>
              <a:gd name="connsiteY117" fmla="*/ 866080 h 1182688"/>
              <a:gd name="connsiteX118" fmla="*/ 300076 w 2151063"/>
              <a:gd name="connsiteY118" fmla="*/ 908132 h 1182688"/>
              <a:gd name="connsiteX119" fmla="*/ 352077 w 2151063"/>
              <a:gd name="connsiteY119" fmla="*/ 944630 h 1182688"/>
              <a:gd name="connsiteX120" fmla="*/ 407651 w 2151063"/>
              <a:gd name="connsiteY120" fmla="*/ 976764 h 1182688"/>
              <a:gd name="connsiteX121" fmla="*/ 465210 w 2151063"/>
              <a:gd name="connsiteY121" fmla="*/ 1004931 h 1182688"/>
              <a:gd name="connsiteX122" fmla="*/ 524754 w 2151063"/>
              <a:gd name="connsiteY122" fmla="*/ 1029131 h 1182688"/>
              <a:gd name="connsiteX123" fmla="*/ 585488 w 2151063"/>
              <a:gd name="connsiteY123" fmla="*/ 1050157 h 1182688"/>
              <a:gd name="connsiteX124" fmla="*/ 616054 w 2151063"/>
              <a:gd name="connsiteY124" fmla="*/ 1059281 h 1182688"/>
              <a:gd name="connsiteX125" fmla="*/ 666467 w 2151063"/>
              <a:gd name="connsiteY125" fmla="*/ 1074753 h 1182688"/>
              <a:gd name="connsiteX126" fmla="*/ 717675 w 2151063"/>
              <a:gd name="connsiteY126" fmla="*/ 1089432 h 1182688"/>
              <a:gd name="connsiteX127" fmla="*/ 795875 w 2151063"/>
              <a:gd name="connsiteY127" fmla="*/ 1098953 h 1182688"/>
              <a:gd name="connsiteX128" fmla="*/ 873282 w 2151063"/>
              <a:gd name="connsiteY128" fmla="*/ 1105697 h 1182688"/>
              <a:gd name="connsiteX129" fmla="*/ 943940 w 2151063"/>
              <a:gd name="connsiteY129" fmla="*/ 1111251 h 1182688"/>
              <a:gd name="connsiteX130" fmla="*/ 1085654 w 2151063"/>
              <a:gd name="connsiteY130" fmla="*/ 1116012 h 1182688"/>
              <a:gd name="connsiteX131" fmla="*/ 1227765 w 2151063"/>
              <a:gd name="connsiteY131" fmla="*/ 1113632 h 1182688"/>
              <a:gd name="connsiteX132" fmla="*/ 1369081 w 2151063"/>
              <a:gd name="connsiteY132" fmla="*/ 1103714 h 1182688"/>
              <a:gd name="connsiteX133" fmla="*/ 1440136 w 2151063"/>
              <a:gd name="connsiteY133" fmla="*/ 1096176 h 1182688"/>
              <a:gd name="connsiteX134" fmla="*/ 1498886 w 2151063"/>
              <a:gd name="connsiteY134" fmla="*/ 1089432 h 1182688"/>
              <a:gd name="connsiteX135" fmla="*/ 1589392 w 2151063"/>
              <a:gd name="connsiteY135" fmla="*/ 1075944 h 1182688"/>
              <a:gd name="connsiteX136" fmla="*/ 1650127 w 2151063"/>
              <a:gd name="connsiteY136" fmla="*/ 1064439 h 1182688"/>
              <a:gd name="connsiteX137" fmla="*/ 1709670 w 2151063"/>
              <a:gd name="connsiteY137" fmla="*/ 1050554 h 1182688"/>
              <a:gd name="connsiteX138" fmla="*/ 1768420 w 2151063"/>
              <a:gd name="connsiteY138" fmla="*/ 1032701 h 1182688"/>
              <a:gd name="connsiteX139" fmla="*/ 1824391 w 2151063"/>
              <a:gd name="connsiteY139" fmla="*/ 1010088 h 1182688"/>
              <a:gd name="connsiteX140" fmla="*/ 1877980 w 2151063"/>
              <a:gd name="connsiteY140" fmla="*/ 981921 h 1182688"/>
              <a:gd name="connsiteX141" fmla="*/ 1902988 w 2151063"/>
              <a:gd name="connsiteY141" fmla="*/ 965259 h 1182688"/>
              <a:gd name="connsiteX142" fmla="*/ 1916485 w 2151063"/>
              <a:gd name="connsiteY142" fmla="*/ 956135 h 1182688"/>
              <a:gd name="connsiteX143" fmla="*/ 1941890 w 2151063"/>
              <a:gd name="connsiteY143" fmla="*/ 935109 h 1182688"/>
              <a:gd name="connsiteX144" fmla="*/ 1963723 w 2151063"/>
              <a:gd name="connsiteY144" fmla="*/ 912099 h 1182688"/>
              <a:gd name="connsiteX145" fmla="*/ 1982777 w 2151063"/>
              <a:gd name="connsiteY145" fmla="*/ 887899 h 1182688"/>
              <a:gd name="connsiteX146" fmla="*/ 1999449 w 2151063"/>
              <a:gd name="connsiteY146" fmla="*/ 862113 h 1182688"/>
              <a:gd name="connsiteX147" fmla="*/ 2013342 w 2151063"/>
              <a:gd name="connsiteY147" fmla="*/ 834739 h 1182688"/>
              <a:gd name="connsiteX148" fmla="*/ 2024457 w 2151063"/>
              <a:gd name="connsiteY148" fmla="*/ 806572 h 1182688"/>
              <a:gd name="connsiteX149" fmla="*/ 2032793 w 2151063"/>
              <a:gd name="connsiteY149" fmla="*/ 777612 h 1182688"/>
              <a:gd name="connsiteX150" fmla="*/ 2038351 w 2151063"/>
              <a:gd name="connsiteY150" fmla="*/ 747858 h 1182688"/>
              <a:gd name="connsiteX151" fmla="*/ 2041526 w 2151063"/>
              <a:gd name="connsiteY151" fmla="*/ 717707 h 1182688"/>
              <a:gd name="connsiteX152" fmla="*/ 2041526 w 2151063"/>
              <a:gd name="connsiteY152" fmla="*/ 671291 h 1182688"/>
              <a:gd name="connsiteX153" fmla="*/ 2032396 w 2151063"/>
              <a:gd name="connsiteY153" fmla="*/ 609403 h 1182688"/>
              <a:gd name="connsiteX154" fmla="*/ 2013342 w 2151063"/>
              <a:gd name="connsiteY154" fmla="*/ 548705 h 1182688"/>
              <a:gd name="connsiteX155" fmla="*/ 1999846 w 2151063"/>
              <a:gd name="connsiteY155" fmla="*/ 519745 h 1182688"/>
              <a:gd name="connsiteX156" fmla="*/ 1988731 w 2151063"/>
              <a:gd name="connsiteY156" fmla="*/ 497925 h 1182688"/>
              <a:gd name="connsiteX157" fmla="*/ 1962929 w 2151063"/>
              <a:gd name="connsiteY157" fmla="*/ 456667 h 1182688"/>
              <a:gd name="connsiteX158" fmla="*/ 1948241 w 2151063"/>
              <a:gd name="connsiteY158" fmla="*/ 437227 h 1182688"/>
              <a:gd name="connsiteX159" fmla="*/ 1925615 w 2151063"/>
              <a:gd name="connsiteY159" fmla="*/ 417788 h 1182688"/>
              <a:gd name="connsiteX160" fmla="*/ 1877980 w 2151063"/>
              <a:gd name="connsiteY160" fmla="*/ 381687 h 1182688"/>
              <a:gd name="connsiteX161" fmla="*/ 1827963 w 2151063"/>
              <a:gd name="connsiteY161" fmla="*/ 348759 h 1182688"/>
              <a:gd name="connsiteX162" fmla="*/ 1776756 w 2151063"/>
              <a:gd name="connsiteY162" fmla="*/ 319005 h 1182688"/>
              <a:gd name="connsiteX163" fmla="*/ 1750954 w 2151063"/>
              <a:gd name="connsiteY163" fmla="*/ 305120 h 1182688"/>
              <a:gd name="connsiteX164" fmla="*/ 1722373 w 2151063"/>
              <a:gd name="connsiteY164" fmla="*/ 290838 h 1182688"/>
              <a:gd name="connsiteX165" fmla="*/ 1664417 w 2151063"/>
              <a:gd name="connsiteY165" fmla="*/ 263068 h 1182688"/>
              <a:gd name="connsiteX166" fmla="*/ 1575896 w 2151063"/>
              <a:gd name="connsiteY166" fmla="*/ 225777 h 1182688"/>
              <a:gd name="connsiteX167" fmla="*/ 1454824 w 2151063"/>
              <a:gd name="connsiteY167" fmla="*/ 185708 h 1182688"/>
              <a:gd name="connsiteX168" fmla="*/ 1330973 w 2151063"/>
              <a:gd name="connsiteY168" fmla="*/ 154367 h 1182688"/>
              <a:gd name="connsiteX169" fmla="*/ 1205535 w 2151063"/>
              <a:gd name="connsiteY169" fmla="*/ 132548 h 1182688"/>
              <a:gd name="connsiteX170" fmla="*/ 1077715 w 2151063"/>
              <a:gd name="connsiteY170" fmla="*/ 118663 h 1182688"/>
              <a:gd name="connsiteX171" fmla="*/ 970360 w 2151063"/>
              <a:gd name="connsiteY171" fmla="*/ 31750 h 1182688"/>
              <a:gd name="connsiteX172" fmla="*/ 905670 w 2151063"/>
              <a:gd name="connsiteY172" fmla="*/ 32146 h 1182688"/>
              <a:gd name="connsiteX173" fmla="*/ 840582 w 2151063"/>
              <a:gd name="connsiteY173" fmla="*/ 35712 h 1182688"/>
              <a:gd name="connsiteX174" fmla="*/ 775891 w 2151063"/>
              <a:gd name="connsiteY174" fmla="*/ 41654 h 1182688"/>
              <a:gd name="connsiteX175" fmla="*/ 711994 w 2151063"/>
              <a:gd name="connsiteY175" fmla="*/ 51559 h 1182688"/>
              <a:gd name="connsiteX176" fmla="*/ 648098 w 2151063"/>
              <a:gd name="connsiteY176" fmla="*/ 64236 h 1182688"/>
              <a:gd name="connsiteX177" fmla="*/ 616744 w 2151063"/>
              <a:gd name="connsiteY177" fmla="*/ 71764 h 1182688"/>
              <a:gd name="connsiteX178" fmla="*/ 574279 w 2151063"/>
              <a:gd name="connsiteY178" fmla="*/ 82856 h 1182688"/>
              <a:gd name="connsiteX179" fmla="*/ 490538 w 2151063"/>
              <a:gd name="connsiteY179" fmla="*/ 110985 h 1182688"/>
              <a:gd name="connsiteX180" fmla="*/ 449263 w 2151063"/>
              <a:gd name="connsiteY180" fmla="*/ 128020 h 1182688"/>
              <a:gd name="connsiteX181" fmla="*/ 508794 w 2151063"/>
              <a:gd name="connsiteY181" fmla="*/ 115739 h 1182688"/>
              <a:gd name="connsiteX182" fmla="*/ 629048 w 2151063"/>
              <a:gd name="connsiteY182" fmla="*/ 96326 h 1182688"/>
              <a:gd name="connsiteX183" fmla="*/ 750491 w 2151063"/>
              <a:gd name="connsiteY183" fmla="*/ 83253 h 1182688"/>
              <a:gd name="connsiteX184" fmla="*/ 872729 w 2151063"/>
              <a:gd name="connsiteY184" fmla="*/ 77310 h 1182688"/>
              <a:gd name="connsiteX185" fmla="*/ 933451 w 2151063"/>
              <a:gd name="connsiteY185" fmla="*/ 76914 h 1182688"/>
              <a:gd name="connsiteX186" fmla="*/ 1003301 w 2151063"/>
              <a:gd name="connsiteY186" fmla="*/ 77706 h 1182688"/>
              <a:gd name="connsiteX187" fmla="*/ 1142207 w 2151063"/>
              <a:gd name="connsiteY187" fmla="*/ 87611 h 1182688"/>
              <a:gd name="connsiteX188" fmla="*/ 1245395 w 2151063"/>
              <a:gd name="connsiteY188" fmla="*/ 101873 h 1182688"/>
              <a:gd name="connsiteX189" fmla="*/ 1314451 w 2151063"/>
              <a:gd name="connsiteY189" fmla="*/ 114154 h 1182688"/>
              <a:gd name="connsiteX190" fmla="*/ 1382317 w 2151063"/>
              <a:gd name="connsiteY190" fmla="*/ 129209 h 1182688"/>
              <a:gd name="connsiteX191" fmla="*/ 1449785 w 2151063"/>
              <a:gd name="connsiteY191" fmla="*/ 146640 h 1182688"/>
              <a:gd name="connsiteX192" fmla="*/ 1483123 w 2151063"/>
              <a:gd name="connsiteY192" fmla="*/ 156148 h 1182688"/>
              <a:gd name="connsiteX193" fmla="*/ 1547417 w 2151063"/>
              <a:gd name="connsiteY193" fmla="*/ 176750 h 1182688"/>
              <a:gd name="connsiteX194" fmla="*/ 1643064 w 2151063"/>
              <a:gd name="connsiteY194" fmla="*/ 213197 h 1182688"/>
              <a:gd name="connsiteX195" fmla="*/ 1705770 w 2151063"/>
              <a:gd name="connsiteY195" fmla="*/ 240533 h 1182688"/>
              <a:gd name="connsiteX196" fmla="*/ 1736726 w 2151063"/>
              <a:gd name="connsiteY196" fmla="*/ 255588 h 1182688"/>
              <a:gd name="connsiteX197" fmla="*/ 1709342 w 2151063"/>
              <a:gd name="connsiteY197" fmla="*/ 238949 h 1182688"/>
              <a:gd name="connsiteX198" fmla="*/ 1653382 w 2151063"/>
              <a:gd name="connsiteY198" fmla="*/ 208047 h 1182688"/>
              <a:gd name="connsiteX199" fmla="*/ 1625601 w 2151063"/>
              <a:gd name="connsiteY199" fmla="*/ 193785 h 1182688"/>
              <a:gd name="connsiteX200" fmla="*/ 1596232 w 2151063"/>
              <a:gd name="connsiteY200" fmla="*/ 179523 h 1182688"/>
              <a:gd name="connsiteX201" fmla="*/ 1537495 w 2151063"/>
              <a:gd name="connsiteY201" fmla="*/ 152583 h 1182688"/>
              <a:gd name="connsiteX202" fmla="*/ 1477567 w 2151063"/>
              <a:gd name="connsiteY202" fmla="*/ 128416 h 1182688"/>
              <a:gd name="connsiteX203" fmla="*/ 1416448 w 2151063"/>
              <a:gd name="connsiteY203" fmla="*/ 107023 h 1182688"/>
              <a:gd name="connsiteX204" fmla="*/ 1354139 w 2151063"/>
              <a:gd name="connsiteY204" fmla="*/ 88007 h 1182688"/>
              <a:gd name="connsiteX205" fmla="*/ 1291432 w 2151063"/>
              <a:gd name="connsiteY205" fmla="*/ 72160 h 1182688"/>
              <a:gd name="connsiteX206" fmla="*/ 1227932 w 2151063"/>
              <a:gd name="connsiteY206" fmla="*/ 58294 h 1182688"/>
              <a:gd name="connsiteX207" fmla="*/ 1163638 w 2151063"/>
              <a:gd name="connsiteY207" fmla="*/ 47597 h 1182688"/>
              <a:gd name="connsiteX208" fmla="*/ 1099345 w 2151063"/>
              <a:gd name="connsiteY208" fmla="*/ 39277 h 1182688"/>
              <a:gd name="connsiteX209" fmla="*/ 1034654 w 2151063"/>
              <a:gd name="connsiteY209" fmla="*/ 34127 h 1182688"/>
              <a:gd name="connsiteX210" fmla="*/ 976240 w 2151063"/>
              <a:gd name="connsiteY210" fmla="*/ 0 h 1182688"/>
              <a:gd name="connsiteX211" fmla="*/ 1045347 w 2151063"/>
              <a:gd name="connsiteY211" fmla="*/ 3172 h 1182688"/>
              <a:gd name="connsiteX212" fmla="*/ 1114851 w 2151063"/>
              <a:gd name="connsiteY212" fmla="*/ 8723 h 1182688"/>
              <a:gd name="connsiteX213" fmla="*/ 1183959 w 2151063"/>
              <a:gd name="connsiteY213" fmla="*/ 18238 h 1182688"/>
              <a:gd name="connsiteX214" fmla="*/ 1252669 w 2151063"/>
              <a:gd name="connsiteY214" fmla="*/ 30529 h 1182688"/>
              <a:gd name="connsiteX215" fmla="*/ 1321379 w 2151063"/>
              <a:gd name="connsiteY215" fmla="*/ 45198 h 1182688"/>
              <a:gd name="connsiteX216" fmla="*/ 1389295 w 2151063"/>
              <a:gd name="connsiteY216" fmla="*/ 63833 h 1182688"/>
              <a:gd name="connsiteX217" fmla="*/ 1455622 w 2151063"/>
              <a:gd name="connsiteY217" fmla="*/ 85242 h 1182688"/>
              <a:gd name="connsiteX218" fmla="*/ 1521154 w 2151063"/>
              <a:gd name="connsiteY218" fmla="*/ 109427 h 1182688"/>
              <a:gd name="connsiteX219" fmla="*/ 1585496 w 2151063"/>
              <a:gd name="connsiteY219" fmla="*/ 136784 h 1182688"/>
              <a:gd name="connsiteX220" fmla="*/ 1647851 w 2151063"/>
              <a:gd name="connsiteY220" fmla="*/ 166916 h 1182688"/>
              <a:gd name="connsiteX221" fmla="*/ 1707823 w 2151063"/>
              <a:gd name="connsiteY221" fmla="*/ 200617 h 1182688"/>
              <a:gd name="connsiteX222" fmla="*/ 1766604 w 2151063"/>
              <a:gd name="connsiteY222" fmla="*/ 237093 h 1182688"/>
              <a:gd name="connsiteX223" fmla="*/ 1822605 w 2151063"/>
              <a:gd name="connsiteY223" fmla="*/ 275947 h 1182688"/>
              <a:gd name="connsiteX224" fmla="*/ 1849613 w 2151063"/>
              <a:gd name="connsiteY224" fmla="*/ 296961 h 1182688"/>
              <a:gd name="connsiteX225" fmla="*/ 1875826 w 2151063"/>
              <a:gd name="connsiteY225" fmla="*/ 317974 h 1182688"/>
              <a:gd name="connsiteX226" fmla="*/ 1924280 w 2151063"/>
              <a:gd name="connsiteY226" fmla="*/ 364362 h 1182688"/>
              <a:gd name="connsiteX227" fmla="*/ 1946919 w 2151063"/>
              <a:gd name="connsiteY227" fmla="*/ 388943 h 1182688"/>
              <a:gd name="connsiteX228" fmla="*/ 1957642 w 2151063"/>
              <a:gd name="connsiteY228" fmla="*/ 398458 h 1182688"/>
              <a:gd name="connsiteX229" fmla="*/ 1968366 w 2151063"/>
              <a:gd name="connsiteY229" fmla="*/ 407577 h 1182688"/>
              <a:gd name="connsiteX230" fmla="*/ 1991004 w 2151063"/>
              <a:gd name="connsiteY230" fmla="*/ 428194 h 1182688"/>
              <a:gd name="connsiteX231" fmla="*/ 2032707 w 2151063"/>
              <a:gd name="connsiteY231" fmla="*/ 472203 h 1182688"/>
              <a:gd name="connsiteX232" fmla="*/ 2069247 w 2151063"/>
              <a:gd name="connsiteY232" fmla="*/ 520177 h 1182688"/>
              <a:gd name="connsiteX233" fmla="*/ 2100226 w 2151063"/>
              <a:gd name="connsiteY233" fmla="*/ 572115 h 1182688"/>
              <a:gd name="connsiteX234" fmla="*/ 2124850 w 2151063"/>
              <a:gd name="connsiteY234" fmla="*/ 626432 h 1182688"/>
              <a:gd name="connsiteX235" fmla="*/ 2142325 w 2151063"/>
              <a:gd name="connsiteY235" fmla="*/ 683525 h 1182688"/>
              <a:gd name="connsiteX236" fmla="*/ 2151063 w 2151063"/>
              <a:gd name="connsiteY236" fmla="*/ 742600 h 1182688"/>
              <a:gd name="connsiteX237" fmla="*/ 2151063 w 2151063"/>
              <a:gd name="connsiteY237" fmla="*/ 803261 h 1182688"/>
              <a:gd name="connsiteX238" fmla="*/ 2147091 w 2151063"/>
              <a:gd name="connsiteY238" fmla="*/ 834186 h 1182688"/>
              <a:gd name="connsiteX239" fmla="*/ 2144311 w 2151063"/>
              <a:gd name="connsiteY239" fmla="*/ 848855 h 1182688"/>
              <a:gd name="connsiteX240" fmla="*/ 2136765 w 2151063"/>
              <a:gd name="connsiteY240" fmla="*/ 878195 h 1182688"/>
              <a:gd name="connsiteX241" fmla="*/ 2126439 w 2151063"/>
              <a:gd name="connsiteY241" fmla="*/ 905551 h 1182688"/>
              <a:gd name="connsiteX242" fmla="*/ 2114524 w 2151063"/>
              <a:gd name="connsiteY242" fmla="*/ 931322 h 1182688"/>
              <a:gd name="connsiteX243" fmla="*/ 2092282 w 2151063"/>
              <a:gd name="connsiteY243" fmla="*/ 966609 h 1182688"/>
              <a:gd name="connsiteX244" fmla="*/ 2055743 w 2151063"/>
              <a:gd name="connsiteY244" fmla="*/ 1008239 h 1182688"/>
              <a:gd name="connsiteX245" fmla="*/ 2013246 w 2151063"/>
              <a:gd name="connsiteY245" fmla="*/ 1043921 h 1182688"/>
              <a:gd name="connsiteX246" fmla="*/ 1964791 w 2151063"/>
              <a:gd name="connsiteY246" fmla="*/ 1074054 h 1182688"/>
              <a:gd name="connsiteX247" fmla="*/ 1912762 w 2151063"/>
              <a:gd name="connsiteY247" fmla="*/ 1098239 h 1182688"/>
              <a:gd name="connsiteX248" fmla="*/ 1857556 w 2151063"/>
              <a:gd name="connsiteY248" fmla="*/ 1117666 h 1182688"/>
              <a:gd name="connsiteX249" fmla="*/ 1829754 w 2151063"/>
              <a:gd name="connsiteY249" fmla="*/ 1125596 h 1182688"/>
              <a:gd name="connsiteX250" fmla="*/ 1792817 w 2151063"/>
              <a:gd name="connsiteY250" fmla="*/ 1134318 h 1182688"/>
              <a:gd name="connsiteX251" fmla="*/ 1717753 w 2151063"/>
              <a:gd name="connsiteY251" fmla="*/ 1148988 h 1182688"/>
              <a:gd name="connsiteX252" fmla="*/ 1641894 w 2151063"/>
              <a:gd name="connsiteY252" fmla="*/ 1160882 h 1182688"/>
              <a:gd name="connsiteX253" fmla="*/ 1565240 w 2151063"/>
              <a:gd name="connsiteY253" fmla="*/ 1169208 h 1182688"/>
              <a:gd name="connsiteX254" fmla="*/ 1450061 w 2151063"/>
              <a:gd name="connsiteY254" fmla="*/ 1177930 h 1182688"/>
              <a:gd name="connsiteX255" fmla="*/ 1295960 w 2151063"/>
              <a:gd name="connsiteY255" fmla="*/ 1181895 h 1182688"/>
              <a:gd name="connsiteX256" fmla="*/ 1219704 w 2151063"/>
              <a:gd name="connsiteY256" fmla="*/ 1182688 h 1182688"/>
              <a:gd name="connsiteX257" fmla="*/ 1137093 w 2151063"/>
              <a:gd name="connsiteY257" fmla="*/ 1182688 h 1182688"/>
              <a:gd name="connsiteX258" fmla="*/ 971076 w 2151063"/>
              <a:gd name="connsiteY258" fmla="*/ 1177930 h 1182688"/>
              <a:gd name="connsiteX259" fmla="*/ 723243 w 2151063"/>
              <a:gd name="connsiteY259" fmla="*/ 1163657 h 1182688"/>
              <a:gd name="connsiteX260" fmla="*/ 558021 w 2151063"/>
              <a:gd name="connsiteY260" fmla="*/ 1150177 h 1182688"/>
              <a:gd name="connsiteX261" fmla="*/ 552064 w 2151063"/>
              <a:gd name="connsiteY261" fmla="*/ 1148988 h 1182688"/>
              <a:gd name="connsiteX262" fmla="*/ 546504 w 2151063"/>
              <a:gd name="connsiteY262" fmla="*/ 1141851 h 1182688"/>
              <a:gd name="connsiteX263" fmla="*/ 546504 w 2151063"/>
              <a:gd name="connsiteY263" fmla="*/ 1132732 h 1182688"/>
              <a:gd name="connsiteX264" fmla="*/ 552064 w 2151063"/>
              <a:gd name="connsiteY264" fmla="*/ 1125992 h 1182688"/>
              <a:gd name="connsiteX265" fmla="*/ 558021 w 2151063"/>
              <a:gd name="connsiteY265" fmla="*/ 1125596 h 1182688"/>
              <a:gd name="connsiteX266" fmla="*/ 679555 w 2151063"/>
              <a:gd name="connsiteY266" fmla="*/ 1131146 h 1182688"/>
              <a:gd name="connsiteX267" fmla="*/ 801486 w 2151063"/>
              <a:gd name="connsiteY267" fmla="*/ 1136697 h 1182688"/>
              <a:gd name="connsiteX268" fmla="*/ 774081 w 2151063"/>
              <a:gd name="connsiteY268" fmla="*/ 1130750 h 1182688"/>
              <a:gd name="connsiteX269" fmla="*/ 747471 w 2151063"/>
              <a:gd name="connsiteY269" fmla="*/ 1124010 h 1182688"/>
              <a:gd name="connsiteX270" fmla="*/ 680349 w 2151063"/>
              <a:gd name="connsiteY270" fmla="*/ 1114494 h 1182688"/>
              <a:gd name="connsiteX271" fmla="*/ 614419 w 2151063"/>
              <a:gd name="connsiteY271" fmla="*/ 1102996 h 1182688"/>
              <a:gd name="connsiteX272" fmla="*/ 581057 w 2151063"/>
              <a:gd name="connsiteY272" fmla="*/ 1096256 h 1182688"/>
              <a:gd name="connsiteX273" fmla="*/ 515127 w 2151063"/>
              <a:gd name="connsiteY273" fmla="*/ 1079604 h 1182688"/>
              <a:gd name="connsiteX274" fmla="*/ 450389 w 2151063"/>
              <a:gd name="connsiteY274" fmla="*/ 1060177 h 1182688"/>
              <a:gd name="connsiteX275" fmla="*/ 386445 w 2151063"/>
              <a:gd name="connsiteY275" fmla="*/ 1036388 h 1182688"/>
              <a:gd name="connsiteX276" fmla="*/ 325281 w 2151063"/>
              <a:gd name="connsiteY276" fmla="*/ 1007842 h 1182688"/>
              <a:gd name="connsiteX277" fmla="*/ 266500 w 2151063"/>
              <a:gd name="connsiteY277" fmla="*/ 974935 h 1182688"/>
              <a:gd name="connsiteX278" fmla="*/ 210896 w 2151063"/>
              <a:gd name="connsiteY278" fmla="*/ 936476 h 1182688"/>
              <a:gd name="connsiteX279" fmla="*/ 159265 w 2151063"/>
              <a:gd name="connsiteY279" fmla="*/ 891675 h 1182688"/>
              <a:gd name="connsiteX280" fmla="*/ 135832 w 2151063"/>
              <a:gd name="connsiteY280" fmla="*/ 867093 h 1182688"/>
              <a:gd name="connsiteX281" fmla="*/ 116370 w 2151063"/>
              <a:gd name="connsiteY281" fmla="*/ 844891 h 1182688"/>
              <a:gd name="connsiteX282" fmla="*/ 80625 w 2151063"/>
              <a:gd name="connsiteY282" fmla="*/ 797710 h 1182688"/>
              <a:gd name="connsiteX283" fmla="*/ 50838 w 2151063"/>
              <a:gd name="connsiteY283" fmla="*/ 746564 h 1182688"/>
              <a:gd name="connsiteX284" fmla="*/ 27802 w 2151063"/>
              <a:gd name="connsiteY284" fmla="*/ 693833 h 1182688"/>
              <a:gd name="connsiteX285" fmla="*/ 11121 w 2151063"/>
              <a:gd name="connsiteY285" fmla="*/ 638326 h 1182688"/>
              <a:gd name="connsiteX286" fmla="*/ 1589 w 2151063"/>
              <a:gd name="connsiteY286" fmla="*/ 581234 h 1182688"/>
              <a:gd name="connsiteX287" fmla="*/ 0 w 2151063"/>
              <a:gd name="connsiteY287" fmla="*/ 523348 h 1182688"/>
              <a:gd name="connsiteX288" fmla="*/ 7149 w 2151063"/>
              <a:gd name="connsiteY288" fmla="*/ 464273 h 1182688"/>
              <a:gd name="connsiteX289" fmla="*/ 14298 w 2151063"/>
              <a:gd name="connsiteY289" fmla="*/ 434934 h 1182688"/>
              <a:gd name="connsiteX290" fmla="*/ 22639 w 2151063"/>
              <a:gd name="connsiteY290" fmla="*/ 406388 h 1182688"/>
              <a:gd name="connsiteX291" fmla="*/ 45674 w 2151063"/>
              <a:gd name="connsiteY291" fmla="*/ 355639 h 1182688"/>
              <a:gd name="connsiteX292" fmla="*/ 75065 w 2151063"/>
              <a:gd name="connsiteY292" fmla="*/ 311630 h 1182688"/>
              <a:gd name="connsiteX293" fmla="*/ 110413 w 2151063"/>
              <a:gd name="connsiteY293" fmla="*/ 272776 h 1182688"/>
              <a:gd name="connsiteX294" fmla="*/ 150527 w 2151063"/>
              <a:gd name="connsiteY294" fmla="*/ 239868 h 1182688"/>
              <a:gd name="connsiteX295" fmla="*/ 195407 w 2151063"/>
              <a:gd name="connsiteY295" fmla="*/ 211718 h 1182688"/>
              <a:gd name="connsiteX296" fmla="*/ 243861 w 2151063"/>
              <a:gd name="connsiteY296" fmla="*/ 188723 h 1182688"/>
              <a:gd name="connsiteX297" fmla="*/ 294699 w 2151063"/>
              <a:gd name="connsiteY297" fmla="*/ 168502 h 1182688"/>
              <a:gd name="connsiteX298" fmla="*/ 320912 w 2151063"/>
              <a:gd name="connsiteY298" fmla="*/ 160573 h 1182688"/>
              <a:gd name="connsiteX299" fmla="*/ 348317 w 2151063"/>
              <a:gd name="connsiteY299" fmla="*/ 143524 h 1182688"/>
              <a:gd name="connsiteX300" fmla="*/ 404317 w 2151063"/>
              <a:gd name="connsiteY300" fmla="*/ 112599 h 1182688"/>
              <a:gd name="connsiteX301" fmla="*/ 462701 w 2151063"/>
              <a:gd name="connsiteY301" fmla="*/ 86432 h 1182688"/>
              <a:gd name="connsiteX302" fmla="*/ 523468 w 2151063"/>
              <a:gd name="connsiteY302" fmla="*/ 64229 h 1182688"/>
              <a:gd name="connsiteX303" fmla="*/ 585029 w 2151063"/>
              <a:gd name="connsiteY303" fmla="*/ 45991 h 1182688"/>
              <a:gd name="connsiteX304" fmla="*/ 647781 w 2151063"/>
              <a:gd name="connsiteY304" fmla="*/ 30925 h 1182688"/>
              <a:gd name="connsiteX305" fmla="*/ 711328 w 2151063"/>
              <a:gd name="connsiteY305" fmla="*/ 19427 h 1182688"/>
              <a:gd name="connsiteX306" fmla="*/ 774478 w 2151063"/>
              <a:gd name="connsiteY306" fmla="*/ 10308 h 1182688"/>
              <a:gd name="connsiteX307" fmla="*/ 805854 w 2151063"/>
              <a:gd name="connsiteY307" fmla="*/ 7137 h 1182688"/>
              <a:gd name="connsiteX308" fmla="*/ 839614 w 2151063"/>
              <a:gd name="connsiteY308" fmla="*/ 4361 h 1182688"/>
              <a:gd name="connsiteX309" fmla="*/ 907927 w 2151063"/>
              <a:gd name="connsiteY309" fmla="*/ 396 h 118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2151063" h="1182688">
                <a:moveTo>
                  <a:pt x="2044671" y="546100"/>
                </a:moveTo>
                <a:lnTo>
                  <a:pt x="2052215" y="567545"/>
                </a:lnTo>
                <a:lnTo>
                  <a:pt x="2064523" y="611628"/>
                </a:lnTo>
                <a:lnTo>
                  <a:pt x="2072464" y="657298"/>
                </a:lnTo>
                <a:lnTo>
                  <a:pt x="2074847" y="704161"/>
                </a:lnTo>
                <a:lnTo>
                  <a:pt x="2073258" y="728386"/>
                </a:lnTo>
                <a:lnTo>
                  <a:pt x="2070876" y="758171"/>
                </a:lnTo>
                <a:lnTo>
                  <a:pt x="2056979" y="813771"/>
                </a:lnTo>
                <a:lnTo>
                  <a:pt x="2034745" y="864207"/>
                </a:lnTo>
                <a:lnTo>
                  <a:pt x="2004966" y="909481"/>
                </a:lnTo>
                <a:lnTo>
                  <a:pt x="1968438" y="949989"/>
                </a:lnTo>
                <a:lnTo>
                  <a:pt x="1926350" y="985731"/>
                </a:lnTo>
                <a:lnTo>
                  <a:pt x="1879102" y="1015913"/>
                </a:lnTo>
                <a:lnTo>
                  <a:pt x="1827882" y="1041330"/>
                </a:lnTo>
                <a:lnTo>
                  <a:pt x="1801280" y="1052053"/>
                </a:lnTo>
                <a:lnTo>
                  <a:pt x="1767928" y="1064364"/>
                </a:lnTo>
                <a:lnTo>
                  <a:pt x="1699239" y="1085015"/>
                </a:lnTo>
                <a:lnTo>
                  <a:pt x="1629358" y="1102092"/>
                </a:lnTo>
                <a:lnTo>
                  <a:pt x="1557889" y="1114801"/>
                </a:lnTo>
                <a:lnTo>
                  <a:pt x="1449892" y="1129892"/>
                </a:lnTo>
                <a:lnTo>
                  <a:pt x="1304969" y="1141012"/>
                </a:lnTo>
                <a:lnTo>
                  <a:pt x="1234692" y="1144189"/>
                </a:lnTo>
                <a:lnTo>
                  <a:pt x="1219604" y="1144586"/>
                </a:lnTo>
                <a:lnTo>
                  <a:pt x="1204913" y="1145380"/>
                </a:lnTo>
                <a:lnTo>
                  <a:pt x="1205310" y="1146969"/>
                </a:lnTo>
                <a:lnTo>
                  <a:pt x="1205310" y="1147763"/>
                </a:lnTo>
                <a:lnTo>
                  <a:pt x="1259309" y="1147366"/>
                </a:lnTo>
                <a:lnTo>
                  <a:pt x="1367306" y="1143792"/>
                </a:lnTo>
                <a:lnTo>
                  <a:pt x="1420908" y="1140615"/>
                </a:lnTo>
                <a:lnTo>
                  <a:pt x="1484832" y="1137040"/>
                </a:lnTo>
                <a:lnTo>
                  <a:pt x="1616256" y="1127906"/>
                </a:lnTo>
                <a:lnTo>
                  <a:pt x="1715915" y="1114404"/>
                </a:lnTo>
                <a:lnTo>
                  <a:pt x="1781031" y="1101298"/>
                </a:lnTo>
                <a:lnTo>
                  <a:pt x="1844558" y="1084618"/>
                </a:lnTo>
                <a:lnTo>
                  <a:pt x="1905307" y="1062379"/>
                </a:lnTo>
                <a:lnTo>
                  <a:pt x="1934291" y="1048876"/>
                </a:lnTo>
                <a:lnTo>
                  <a:pt x="1948982" y="1041727"/>
                </a:lnTo>
                <a:lnTo>
                  <a:pt x="1975584" y="1025445"/>
                </a:lnTo>
                <a:lnTo>
                  <a:pt x="2000201" y="1007176"/>
                </a:lnTo>
                <a:lnTo>
                  <a:pt x="2022436" y="987717"/>
                </a:lnTo>
                <a:lnTo>
                  <a:pt x="2041892" y="966668"/>
                </a:lnTo>
                <a:lnTo>
                  <a:pt x="2059362" y="943635"/>
                </a:lnTo>
                <a:lnTo>
                  <a:pt x="2074450" y="919409"/>
                </a:lnTo>
                <a:lnTo>
                  <a:pt x="2087155" y="893992"/>
                </a:lnTo>
                <a:lnTo>
                  <a:pt x="2097081" y="867781"/>
                </a:lnTo>
                <a:lnTo>
                  <a:pt x="2105419" y="840379"/>
                </a:lnTo>
                <a:lnTo>
                  <a:pt x="2112566" y="797885"/>
                </a:lnTo>
                <a:lnTo>
                  <a:pt x="2112963" y="739109"/>
                </a:lnTo>
                <a:lnTo>
                  <a:pt x="2103831" y="678744"/>
                </a:lnTo>
                <a:lnTo>
                  <a:pt x="2094699" y="648561"/>
                </a:lnTo>
                <a:lnTo>
                  <a:pt x="2084773" y="621159"/>
                </a:lnTo>
                <a:lnTo>
                  <a:pt x="2059362" y="569928"/>
                </a:lnTo>
                <a:close/>
                <a:moveTo>
                  <a:pt x="233158" y="230187"/>
                </a:moveTo>
                <a:lnTo>
                  <a:pt x="206541" y="244085"/>
                </a:lnTo>
                <a:lnTo>
                  <a:pt x="158870" y="277836"/>
                </a:lnTo>
                <a:lnTo>
                  <a:pt x="117952" y="317146"/>
                </a:lnTo>
                <a:lnTo>
                  <a:pt x="84980" y="362810"/>
                </a:lnTo>
                <a:lnTo>
                  <a:pt x="59953" y="412444"/>
                </a:lnTo>
                <a:lnTo>
                  <a:pt x="43268" y="466446"/>
                </a:lnTo>
                <a:lnTo>
                  <a:pt x="34925" y="523624"/>
                </a:lnTo>
                <a:lnTo>
                  <a:pt x="36117" y="582788"/>
                </a:lnTo>
                <a:lnTo>
                  <a:pt x="40090" y="613363"/>
                </a:lnTo>
                <a:lnTo>
                  <a:pt x="46446" y="643143"/>
                </a:lnTo>
                <a:lnTo>
                  <a:pt x="65117" y="699528"/>
                </a:lnTo>
                <a:lnTo>
                  <a:pt x="91336" y="753133"/>
                </a:lnTo>
                <a:lnTo>
                  <a:pt x="123514" y="802767"/>
                </a:lnTo>
                <a:lnTo>
                  <a:pt x="162446" y="848430"/>
                </a:lnTo>
                <a:lnTo>
                  <a:pt x="205350" y="889726"/>
                </a:lnTo>
                <a:lnTo>
                  <a:pt x="252226" y="927051"/>
                </a:lnTo>
                <a:lnTo>
                  <a:pt x="302281" y="959611"/>
                </a:lnTo>
                <a:lnTo>
                  <a:pt x="328103" y="973906"/>
                </a:lnTo>
                <a:lnTo>
                  <a:pt x="356308" y="988994"/>
                </a:lnTo>
                <a:lnTo>
                  <a:pt x="414706" y="1014010"/>
                </a:lnTo>
                <a:lnTo>
                  <a:pt x="444500" y="1025525"/>
                </a:lnTo>
                <a:lnTo>
                  <a:pt x="419076" y="1013613"/>
                </a:lnTo>
                <a:lnTo>
                  <a:pt x="371007" y="988597"/>
                </a:lnTo>
                <a:lnTo>
                  <a:pt x="347171" y="973906"/>
                </a:lnTo>
                <a:lnTo>
                  <a:pt x="322541" y="958420"/>
                </a:lnTo>
                <a:lnTo>
                  <a:pt x="274473" y="922683"/>
                </a:lnTo>
                <a:lnTo>
                  <a:pt x="229583" y="882579"/>
                </a:lnTo>
                <a:lnTo>
                  <a:pt x="189459" y="838106"/>
                </a:lnTo>
                <a:lnTo>
                  <a:pt x="154103" y="790458"/>
                </a:lnTo>
                <a:lnTo>
                  <a:pt x="124706" y="738838"/>
                </a:lnTo>
                <a:lnTo>
                  <a:pt x="102062" y="683645"/>
                </a:lnTo>
                <a:lnTo>
                  <a:pt x="86966" y="625672"/>
                </a:lnTo>
                <a:lnTo>
                  <a:pt x="83391" y="595892"/>
                </a:lnTo>
                <a:lnTo>
                  <a:pt x="81405" y="569685"/>
                </a:lnTo>
                <a:lnTo>
                  <a:pt x="83391" y="518462"/>
                </a:lnTo>
                <a:lnTo>
                  <a:pt x="92131" y="468828"/>
                </a:lnTo>
                <a:lnTo>
                  <a:pt x="106829" y="419591"/>
                </a:lnTo>
                <a:lnTo>
                  <a:pt x="127089" y="373531"/>
                </a:lnTo>
                <a:lnTo>
                  <a:pt x="152117" y="329058"/>
                </a:lnTo>
                <a:lnTo>
                  <a:pt x="181911" y="287366"/>
                </a:lnTo>
                <a:lnTo>
                  <a:pt x="215281" y="248452"/>
                </a:lnTo>
                <a:close/>
                <a:moveTo>
                  <a:pt x="950292" y="112712"/>
                </a:moveTo>
                <a:lnTo>
                  <a:pt x="822075" y="115489"/>
                </a:lnTo>
                <a:lnTo>
                  <a:pt x="758561" y="119456"/>
                </a:lnTo>
                <a:lnTo>
                  <a:pt x="705369" y="124217"/>
                </a:lnTo>
                <a:lnTo>
                  <a:pt x="597397" y="136118"/>
                </a:lnTo>
                <a:lnTo>
                  <a:pt x="488631" y="153574"/>
                </a:lnTo>
                <a:lnTo>
                  <a:pt x="381849" y="178170"/>
                </a:lnTo>
                <a:lnTo>
                  <a:pt x="329848" y="193643"/>
                </a:lnTo>
                <a:lnTo>
                  <a:pt x="309206" y="208321"/>
                </a:lnTo>
                <a:lnTo>
                  <a:pt x="270304" y="239662"/>
                </a:lnTo>
                <a:lnTo>
                  <a:pt x="234181" y="274970"/>
                </a:lnTo>
                <a:lnTo>
                  <a:pt x="201631" y="313848"/>
                </a:lnTo>
                <a:lnTo>
                  <a:pt x="186943" y="334874"/>
                </a:lnTo>
                <a:lnTo>
                  <a:pt x="169080" y="362248"/>
                </a:lnTo>
                <a:lnTo>
                  <a:pt x="142087" y="418185"/>
                </a:lnTo>
                <a:lnTo>
                  <a:pt x="124621" y="475709"/>
                </a:lnTo>
                <a:lnTo>
                  <a:pt x="115888" y="534423"/>
                </a:lnTo>
                <a:lnTo>
                  <a:pt x="115888" y="593534"/>
                </a:lnTo>
                <a:lnTo>
                  <a:pt x="125415" y="652249"/>
                </a:lnTo>
                <a:lnTo>
                  <a:pt x="144469" y="709773"/>
                </a:lnTo>
                <a:lnTo>
                  <a:pt x="172256" y="765313"/>
                </a:lnTo>
                <a:lnTo>
                  <a:pt x="189722" y="792290"/>
                </a:lnTo>
                <a:lnTo>
                  <a:pt x="209570" y="818870"/>
                </a:lnTo>
                <a:lnTo>
                  <a:pt x="252044" y="866080"/>
                </a:lnTo>
                <a:lnTo>
                  <a:pt x="300076" y="908132"/>
                </a:lnTo>
                <a:lnTo>
                  <a:pt x="352077" y="944630"/>
                </a:lnTo>
                <a:lnTo>
                  <a:pt x="407651" y="976764"/>
                </a:lnTo>
                <a:lnTo>
                  <a:pt x="465210" y="1004931"/>
                </a:lnTo>
                <a:lnTo>
                  <a:pt x="524754" y="1029131"/>
                </a:lnTo>
                <a:lnTo>
                  <a:pt x="585488" y="1050157"/>
                </a:lnTo>
                <a:lnTo>
                  <a:pt x="616054" y="1059281"/>
                </a:lnTo>
                <a:lnTo>
                  <a:pt x="666467" y="1074753"/>
                </a:lnTo>
                <a:lnTo>
                  <a:pt x="717675" y="1089432"/>
                </a:lnTo>
                <a:lnTo>
                  <a:pt x="795875" y="1098953"/>
                </a:lnTo>
                <a:lnTo>
                  <a:pt x="873282" y="1105697"/>
                </a:lnTo>
                <a:lnTo>
                  <a:pt x="943940" y="1111251"/>
                </a:lnTo>
                <a:lnTo>
                  <a:pt x="1085654" y="1116012"/>
                </a:lnTo>
                <a:lnTo>
                  <a:pt x="1227765" y="1113632"/>
                </a:lnTo>
                <a:lnTo>
                  <a:pt x="1369081" y="1103714"/>
                </a:lnTo>
                <a:lnTo>
                  <a:pt x="1440136" y="1096176"/>
                </a:lnTo>
                <a:lnTo>
                  <a:pt x="1498886" y="1089432"/>
                </a:lnTo>
                <a:lnTo>
                  <a:pt x="1589392" y="1075944"/>
                </a:lnTo>
                <a:lnTo>
                  <a:pt x="1650127" y="1064439"/>
                </a:lnTo>
                <a:lnTo>
                  <a:pt x="1709670" y="1050554"/>
                </a:lnTo>
                <a:lnTo>
                  <a:pt x="1768420" y="1032701"/>
                </a:lnTo>
                <a:lnTo>
                  <a:pt x="1824391" y="1010088"/>
                </a:lnTo>
                <a:lnTo>
                  <a:pt x="1877980" y="981921"/>
                </a:lnTo>
                <a:lnTo>
                  <a:pt x="1902988" y="965259"/>
                </a:lnTo>
                <a:lnTo>
                  <a:pt x="1916485" y="956135"/>
                </a:lnTo>
                <a:lnTo>
                  <a:pt x="1941890" y="935109"/>
                </a:lnTo>
                <a:lnTo>
                  <a:pt x="1963723" y="912099"/>
                </a:lnTo>
                <a:lnTo>
                  <a:pt x="1982777" y="887899"/>
                </a:lnTo>
                <a:lnTo>
                  <a:pt x="1999449" y="862113"/>
                </a:lnTo>
                <a:lnTo>
                  <a:pt x="2013342" y="834739"/>
                </a:lnTo>
                <a:lnTo>
                  <a:pt x="2024457" y="806572"/>
                </a:lnTo>
                <a:lnTo>
                  <a:pt x="2032793" y="777612"/>
                </a:lnTo>
                <a:lnTo>
                  <a:pt x="2038351" y="747858"/>
                </a:lnTo>
                <a:lnTo>
                  <a:pt x="2041526" y="717707"/>
                </a:lnTo>
                <a:lnTo>
                  <a:pt x="2041526" y="671291"/>
                </a:lnTo>
                <a:lnTo>
                  <a:pt x="2032396" y="609403"/>
                </a:lnTo>
                <a:lnTo>
                  <a:pt x="2013342" y="548705"/>
                </a:lnTo>
                <a:lnTo>
                  <a:pt x="1999846" y="519745"/>
                </a:lnTo>
                <a:lnTo>
                  <a:pt x="1988731" y="497925"/>
                </a:lnTo>
                <a:lnTo>
                  <a:pt x="1962929" y="456667"/>
                </a:lnTo>
                <a:lnTo>
                  <a:pt x="1948241" y="437227"/>
                </a:lnTo>
                <a:lnTo>
                  <a:pt x="1925615" y="417788"/>
                </a:lnTo>
                <a:lnTo>
                  <a:pt x="1877980" y="381687"/>
                </a:lnTo>
                <a:lnTo>
                  <a:pt x="1827963" y="348759"/>
                </a:lnTo>
                <a:lnTo>
                  <a:pt x="1776756" y="319005"/>
                </a:lnTo>
                <a:lnTo>
                  <a:pt x="1750954" y="305120"/>
                </a:lnTo>
                <a:lnTo>
                  <a:pt x="1722373" y="290838"/>
                </a:lnTo>
                <a:lnTo>
                  <a:pt x="1664417" y="263068"/>
                </a:lnTo>
                <a:lnTo>
                  <a:pt x="1575896" y="225777"/>
                </a:lnTo>
                <a:lnTo>
                  <a:pt x="1454824" y="185708"/>
                </a:lnTo>
                <a:lnTo>
                  <a:pt x="1330973" y="154367"/>
                </a:lnTo>
                <a:lnTo>
                  <a:pt x="1205535" y="132548"/>
                </a:lnTo>
                <a:lnTo>
                  <a:pt x="1077715" y="118663"/>
                </a:lnTo>
                <a:close/>
                <a:moveTo>
                  <a:pt x="970360" y="31750"/>
                </a:moveTo>
                <a:lnTo>
                  <a:pt x="905670" y="32146"/>
                </a:lnTo>
                <a:lnTo>
                  <a:pt x="840582" y="35712"/>
                </a:lnTo>
                <a:lnTo>
                  <a:pt x="775891" y="41654"/>
                </a:lnTo>
                <a:lnTo>
                  <a:pt x="711994" y="51559"/>
                </a:lnTo>
                <a:lnTo>
                  <a:pt x="648098" y="64236"/>
                </a:lnTo>
                <a:lnTo>
                  <a:pt x="616744" y="71764"/>
                </a:lnTo>
                <a:lnTo>
                  <a:pt x="574279" y="82856"/>
                </a:lnTo>
                <a:lnTo>
                  <a:pt x="490538" y="110985"/>
                </a:lnTo>
                <a:lnTo>
                  <a:pt x="449263" y="128020"/>
                </a:lnTo>
                <a:lnTo>
                  <a:pt x="508794" y="115739"/>
                </a:lnTo>
                <a:lnTo>
                  <a:pt x="629048" y="96326"/>
                </a:lnTo>
                <a:lnTo>
                  <a:pt x="750491" y="83253"/>
                </a:lnTo>
                <a:lnTo>
                  <a:pt x="872729" y="77310"/>
                </a:lnTo>
                <a:lnTo>
                  <a:pt x="933451" y="76914"/>
                </a:lnTo>
                <a:lnTo>
                  <a:pt x="1003301" y="77706"/>
                </a:lnTo>
                <a:lnTo>
                  <a:pt x="1142207" y="87611"/>
                </a:lnTo>
                <a:lnTo>
                  <a:pt x="1245395" y="101873"/>
                </a:lnTo>
                <a:lnTo>
                  <a:pt x="1314451" y="114154"/>
                </a:lnTo>
                <a:lnTo>
                  <a:pt x="1382317" y="129209"/>
                </a:lnTo>
                <a:lnTo>
                  <a:pt x="1449785" y="146640"/>
                </a:lnTo>
                <a:lnTo>
                  <a:pt x="1483123" y="156148"/>
                </a:lnTo>
                <a:lnTo>
                  <a:pt x="1547417" y="176750"/>
                </a:lnTo>
                <a:lnTo>
                  <a:pt x="1643064" y="213197"/>
                </a:lnTo>
                <a:lnTo>
                  <a:pt x="1705770" y="240533"/>
                </a:lnTo>
                <a:lnTo>
                  <a:pt x="1736726" y="255588"/>
                </a:lnTo>
                <a:lnTo>
                  <a:pt x="1709342" y="238949"/>
                </a:lnTo>
                <a:lnTo>
                  <a:pt x="1653382" y="208047"/>
                </a:lnTo>
                <a:lnTo>
                  <a:pt x="1625601" y="193785"/>
                </a:lnTo>
                <a:lnTo>
                  <a:pt x="1596232" y="179523"/>
                </a:lnTo>
                <a:lnTo>
                  <a:pt x="1537495" y="152583"/>
                </a:lnTo>
                <a:lnTo>
                  <a:pt x="1477567" y="128416"/>
                </a:lnTo>
                <a:lnTo>
                  <a:pt x="1416448" y="107023"/>
                </a:lnTo>
                <a:lnTo>
                  <a:pt x="1354139" y="88007"/>
                </a:lnTo>
                <a:lnTo>
                  <a:pt x="1291432" y="72160"/>
                </a:lnTo>
                <a:lnTo>
                  <a:pt x="1227932" y="58294"/>
                </a:lnTo>
                <a:lnTo>
                  <a:pt x="1163638" y="47597"/>
                </a:lnTo>
                <a:lnTo>
                  <a:pt x="1099345" y="39277"/>
                </a:lnTo>
                <a:lnTo>
                  <a:pt x="1034654" y="34127"/>
                </a:lnTo>
                <a:close/>
                <a:moveTo>
                  <a:pt x="976240" y="0"/>
                </a:moveTo>
                <a:lnTo>
                  <a:pt x="1045347" y="3172"/>
                </a:lnTo>
                <a:lnTo>
                  <a:pt x="1114851" y="8723"/>
                </a:lnTo>
                <a:lnTo>
                  <a:pt x="1183959" y="18238"/>
                </a:lnTo>
                <a:lnTo>
                  <a:pt x="1252669" y="30529"/>
                </a:lnTo>
                <a:lnTo>
                  <a:pt x="1321379" y="45198"/>
                </a:lnTo>
                <a:lnTo>
                  <a:pt x="1389295" y="63833"/>
                </a:lnTo>
                <a:lnTo>
                  <a:pt x="1455622" y="85242"/>
                </a:lnTo>
                <a:lnTo>
                  <a:pt x="1521154" y="109427"/>
                </a:lnTo>
                <a:lnTo>
                  <a:pt x="1585496" y="136784"/>
                </a:lnTo>
                <a:lnTo>
                  <a:pt x="1647851" y="166916"/>
                </a:lnTo>
                <a:lnTo>
                  <a:pt x="1707823" y="200617"/>
                </a:lnTo>
                <a:lnTo>
                  <a:pt x="1766604" y="237093"/>
                </a:lnTo>
                <a:lnTo>
                  <a:pt x="1822605" y="275947"/>
                </a:lnTo>
                <a:lnTo>
                  <a:pt x="1849613" y="296961"/>
                </a:lnTo>
                <a:lnTo>
                  <a:pt x="1875826" y="317974"/>
                </a:lnTo>
                <a:lnTo>
                  <a:pt x="1924280" y="364362"/>
                </a:lnTo>
                <a:lnTo>
                  <a:pt x="1946919" y="388943"/>
                </a:lnTo>
                <a:lnTo>
                  <a:pt x="1957642" y="398458"/>
                </a:lnTo>
                <a:lnTo>
                  <a:pt x="1968366" y="407577"/>
                </a:lnTo>
                <a:lnTo>
                  <a:pt x="1991004" y="428194"/>
                </a:lnTo>
                <a:lnTo>
                  <a:pt x="2032707" y="472203"/>
                </a:lnTo>
                <a:lnTo>
                  <a:pt x="2069247" y="520177"/>
                </a:lnTo>
                <a:lnTo>
                  <a:pt x="2100226" y="572115"/>
                </a:lnTo>
                <a:lnTo>
                  <a:pt x="2124850" y="626432"/>
                </a:lnTo>
                <a:lnTo>
                  <a:pt x="2142325" y="683525"/>
                </a:lnTo>
                <a:lnTo>
                  <a:pt x="2151063" y="742600"/>
                </a:lnTo>
                <a:lnTo>
                  <a:pt x="2151063" y="803261"/>
                </a:lnTo>
                <a:lnTo>
                  <a:pt x="2147091" y="834186"/>
                </a:lnTo>
                <a:lnTo>
                  <a:pt x="2144311" y="848855"/>
                </a:lnTo>
                <a:lnTo>
                  <a:pt x="2136765" y="878195"/>
                </a:lnTo>
                <a:lnTo>
                  <a:pt x="2126439" y="905551"/>
                </a:lnTo>
                <a:lnTo>
                  <a:pt x="2114524" y="931322"/>
                </a:lnTo>
                <a:lnTo>
                  <a:pt x="2092282" y="966609"/>
                </a:lnTo>
                <a:lnTo>
                  <a:pt x="2055743" y="1008239"/>
                </a:lnTo>
                <a:lnTo>
                  <a:pt x="2013246" y="1043921"/>
                </a:lnTo>
                <a:lnTo>
                  <a:pt x="1964791" y="1074054"/>
                </a:lnTo>
                <a:lnTo>
                  <a:pt x="1912762" y="1098239"/>
                </a:lnTo>
                <a:lnTo>
                  <a:pt x="1857556" y="1117666"/>
                </a:lnTo>
                <a:lnTo>
                  <a:pt x="1829754" y="1125596"/>
                </a:lnTo>
                <a:lnTo>
                  <a:pt x="1792817" y="1134318"/>
                </a:lnTo>
                <a:lnTo>
                  <a:pt x="1717753" y="1148988"/>
                </a:lnTo>
                <a:lnTo>
                  <a:pt x="1641894" y="1160882"/>
                </a:lnTo>
                <a:lnTo>
                  <a:pt x="1565240" y="1169208"/>
                </a:lnTo>
                <a:lnTo>
                  <a:pt x="1450061" y="1177930"/>
                </a:lnTo>
                <a:lnTo>
                  <a:pt x="1295960" y="1181895"/>
                </a:lnTo>
                <a:lnTo>
                  <a:pt x="1219704" y="1182688"/>
                </a:lnTo>
                <a:lnTo>
                  <a:pt x="1137093" y="1182688"/>
                </a:lnTo>
                <a:lnTo>
                  <a:pt x="971076" y="1177930"/>
                </a:lnTo>
                <a:lnTo>
                  <a:pt x="723243" y="1163657"/>
                </a:lnTo>
                <a:lnTo>
                  <a:pt x="558021" y="1150177"/>
                </a:lnTo>
                <a:lnTo>
                  <a:pt x="552064" y="1148988"/>
                </a:lnTo>
                <a:lnTo>
                  <a:pt x="546504" y="1141851"/>
                </a:lnTo>
                <a:lnTo>
                  <a:pt x="546504" y="1132732"/>
                </a:lnTo>
                <a:lnTo>
                  <a:pt x="552064" y="1125992"/>
                </a:lnTo>
                <a:lnTo>
                  <a:pt x="558021" y="1125596"/>
                </a:lnTo>
                <a:lnTo>
                  <a:pt x="679555" y="1131146"/>
                </a:lnTo>
                <a:lnTo>
                  <a:pt x="801486" y="1136697"/>
                </a:lnTo>
                <a:lnTo>
                  <a:pt x="774081" y="1130750"/>
                </a:lnTo>
                <a:lnTo>
                  <a:pt x="747471" y="1124010"/>
                </a:lnTo>
                <a:lnTo>
                  <a:pt x="680349" y="1114494"/>
                </a:lnTo>
                <a:lnTo>
                  <a:pt x="614419" y="1102996"/>
                </a:lnTo>
                <a:lnTo>
                  <a:pt x="581057" y="1096256"/>
                </a:lnTo>
                <a:lnTo>
                  <a:pt x="515127" y="1079604"/>
                </a:lnTo>
                <a:lnTo>
                  <a:pt x="450389" y="1060177"/>
                </a:lnTo>
                <a:lnTo>
                  <a:pt x="386445" y="1036388"/>
                </a:lnTo>
                <a:lnTo>
                  <a:pt x="325281" y="1007842"/>
                </a:lnTo>
                <a:lnTo>
                  <a:pt x="266500" y="974935"/>
                </a:lnTo>
                <a:lnTo>
                  <a:pt x="210896" y="936476"/>
                </a:lnTo>
                <a:lnTo>
                  <a:pt x="159265" y="891675"/>
                </a:lnTo>
                <a:lnTo>
                  <a:pt x="135832" y="867093"/>
                </a:lnTo>
                <a:lnTo>
                  <a:pt x="116370" y="844891"/>
                </a:lnTo>
                <a:lnTo>
                  <a:pt x="80625" y="797710"/>
                </a:lnTo>
                <a:lnTo>
                  <a:pt x="50838" y="746564"/>
                </a:lnTo>
                <a:lnTo>
                  <a:pt x="27802" y="693833"/>
                </a:lnTo>
                <a:lnTo>
                  <a:pt x="11121" y="638326"/>
                </a:lnTo>
                <a:lnTo>
                  <a:pt x="1589" y="581234"/>
                </a:lnTo>
                <a:lnTo>
                  <a:pt x="0" y="523348"/>
                </a:lnTo>
                <a:lnTo>
                  <a:pt x="7149" y="464273"/>
                </a:lnTo>
                <a:lnTo>
                  <a:pt x="14298" y="434934"/>
                </a:lnTo>
                <a:lnTo>
                  <a:pt x="22639" y="406388"/>
                </a:lnTo>
                <a:lnTo>
                  <a:pt x="45674" y="355639"/>
                </a:lnTo>
                <a:lnTo>
                  <a:pt x="75065" y="311630"/>
                </a:lnTo>
                <a:lnTo>
                  <a:pt x="110413" y="272776"/>
                </a:lnTo>
                <a:lnTo>
                  <a:pt x="150527" y="239868"/>
                </a:lnTo>
                <a:lnTo>
                  <a:pt x="195407" y="211718"/>
                </a:lnTo>
                <a:lnTo>
                  <a:pt x="243861" y="188723"/>
                </a:lnTo>
                <a:lnTo>
                  <a:pt x="294699" y="168502"/>
                </a:lnTo>
                <a:lnTo>
                  <a:pt x="320912" y="160573"/>
                </a:lnTo>
                <a:lnTo>
                  <a:pt x="348317" y="143524"/>
                </a:lnTo>
                <a:lnTo>
                  <a:pt x="404317" y="112599"/>
                </a:lnTo>
                <a:lnTo>
                  <a:pt x="462701" y="86432"/>
                </a:lnTo>
                <a:lnTo>
                  <a:pt x="523468" y="64229"/>
                </a:lnTo>
                <a:lnTo>
                  <a:pt x="585029" y="45991"/>
                </a:lnTo>
                <a:lnTo>
                  <a:pt x="647781" y="30925"/>
                </a:lnTo>
                <a:lnTo>
                  <a:pt x="711328" y="19427"/>
                </a:lnTo>
                <a:lnTo>
                  <a:pt x="774478" y="10308"/>
                </a:lnTo>
                <a:lnTo>
                  <a:pt x="805854" y="7137"/>
                </a:lnTo>
                <a:lnTo>
                  <a:pt x="839614" y="4361"/>
                </a:lnTo>
                <a:lnTo>
                  <a:pt x="907927" y="396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3000"/>
              </a:lnSpc>
            </a:pPr>
            <a:r>
              <a:rPr lang="es-CL" sz="2667" b="1" dirty="0">
                <a:solidFill>
                  <a:srgbClr val="FF0000"/>
                </a:solidFill>
                <a:latin typeface="Candara" panose="020E0502030303020204" pitchFamily="34" charset="0"/>
              </a:rPr>
              <a:t>Acceso</a:t>
            </a:r>
          </a:p>
          <a:p>
            <a:pPr algn="ctr">
              <a:lnSpc>
                <a:spcPts val="3000"/>
              </a:lnSpc>
            </a:pPr>
            <a:r>
              <a:rPr lang="es-CL" sz="2667" b="1" dirty="0">
                <a:solidFill>
                  <a:srgbClr val="FF0000"/>
                </a:solidFill>
                <a:latin typeface="Candara" panose="020E0502030303020204" pitchFamily="34" charset="0"/>
              </a:rPr>
              <a:t>Oportunidad</a:t>
            </a:r>
          </a:p>
          <a:p>
            <a:pPr algn="ctr">
              <a:lnSpc>
                <a:spcPts val="3000"/>
              </a:lnSpc>
            </a:pPr>
            <a:r>
              <a:rPr lang="es-CL" sz="2667" b="1" dirty="0">
                <a:latin typeface="Candara" panose="020E0502030303020204" pitchFamily="34" charset="0"/>
              </a:rPr>
              <a:t>Atención y trato</a:t>
            </a:r>
          </a:p>
        </p:txBody>
      </p:sp>
      <p:grpSp>
        <p:nvGrpSpPr>
          <p:cNvPr id="24" name="Grupo 23"/>
          <p:cNvGrpSpPr/>
          <p:nvPr/>
        </p:nvGrpSpPr>
        <p:grpSpPr>
          <a:xfrm>
            <a:off x="4115533" y="1534479"/>
            <a:ext cx="4053775" cy="3666887"/>
            <a:chOff x="3086649" y="1150859"/>
            <a:chExt cx="3040331" cy="2750165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10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4574" y="1150859"/>
              <a:ext cx="2194547" cy="1483034"/>
            </a:xfrm>
            <a:prstGeom prst="rect">
              <a:avLst/>
            </a:prstGeom>
          </p:spPr>
        </p:pic>
        <p:sp>
          <p:nvSpPr>
            <p:cNvPr id="13" name="Rectángulo 12"/>
            <p:cNvSpPr/>
            <p:nvPr/>
          </p:nvSpPr>
          <p:spPr>
            <a:xfrm>
              <a:off x="3462248" y="1295065"/>
              <a:ext cx="2153474" cy="13157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s-ES_tradnl" sz="2400" b="1" dirty="0">
                  <a:solidFill>
                    <a:schemeClr val="accent1">
                      <a:lumMod val="50000"/>
                    </a:schemeClr>
                  </a:solidFill>
                  <a:latin typeface="Candara"/>
                  <a:cs typeface="Candara"/>
                </a:rPr>
                <a:t>¿Financiamiento?</a:t>
              </a:r>
            </a:p>
            <a:p>
              <a:pPr algn="ctr">
                <a:lnSpc>
                  <a:spcPct val="150000"/>
                </a:lnSpc>
                <a:defRPr/>
              </a:pPr>
              <a:r>
                <a:rPr lang="es-ES_tradnl" sz="2400" b="1" dirty="0">
                  <a:solidFill>
                    <a:schemeClr val="accent1">
                      <a:lumMod val="50000"/>
                    </a:schemeClr>
                  </a:solidFill>
                  <a:latin typeface="Candara"/>
                  <a:cs typeface="Candara"/>
                </a:rPr>
                <a:t>¿Niveles de Servicio?</a:t>
              </a:r>
            </a:p>
            <a:p>
              <a:pPr algn="ctr">
                <a:lnSpc>
                  <a:spcPct val="150000"/>
                </a:lnSpc>
                <a:defRPr/>
              </a:pPr>
              <a:endParaRPr lang="es-ES_tradnl" sz="2400" b="1" dirty="0">
                <a:solidFill>
                  <a:schemeClr val="accent1">
                    <a:lumMod val="50000"/>
                  </a:schemeClr>
                </a:solidFill>
                <a:latin typeface="Candara"/>
                <a:cs typeface="Candara"/>
              </a:endParaRPr>
            </a:p>
          </p:txBody>
        </p:sp>
        <p:pic>
          <p:nvPicPr>
            <p:cNvPr id="21" name="Imagen 20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8449" y="3064294"/>
              <a:ext cx="836730" cy="836730"/>
            </a:xfrm>
            <a:prstGeom prst="rect">
              <a:avLst/>
            </a:prstGeom>
          </p:spPr>
        </p:pic>
        <p:sp>
          <p:nvSpPr>
            <p:cNvPr id="23" name="Cerrar llave 22"/>
            <p:cNvSpPr/>
            <p:nvPr/>
          </p:nvSpPr>
          <p:spPr>
            <a:xfrm rot="5400000">
              <a:off x="4505800" y="1253288"/>
              <a:ext cx="202029" cy="3040331"/>
            </a:xfrm>
            <a:prstGeom prst="rightBrace">
              <a:avLst>
                <a:gd name="adj1" fmla="val 8333"/>
                <a:gd name="adj2" fmla="val 50212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L" sz="2400"/>
            </a:p>
          </p:txBody>
        </p:sp>
      </p:grpSp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8CC4A6F3-8212-4CA7-816F-A3B598AF4B2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55124" y="1601402"/>
            <a:ext cx="3124512" cy="17497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5641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000"/>
    </mc:Choice>
    <mc:Fallback xmlns="">
      <p:transition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to 9" hidden="1">
            <a:extLst>
              <a:ext uri="{FF2B5EF4-FFF2-40B4-BE49-F238E27FC236}">
                <a16:creationId xmlns="" xmlns:a16="http://schemas.microsoft.com/office/drawing/2014/main" id="{0B199206-17CD-4A00-B1D0-FF4A6D920FD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7" name="Diapositiva de think-cell" r:id="rId4" imgW="395" imgH="396" progId="TCLayout.ActiveDocument.1">
                  <p:embed/>
                </p:oleObj>
              </mc:Choice>
              <mc:Fallback>
                <p:oleObj name="Diapositiva de think-cell" r:id="rId4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Content Placeholder 4">
            <a:extLst>
              <a:ext uri="{FF2B5EF4-FFF2-40B4-BE49-F238E27FC236}">
                <a16:creationId xmlns="" xmlns:a16="http://schemas.microsoft.com/office/drawing/2014/main" id="{98E50B7C-035C-40D1-8D60-2CA4FBB2D16F}"/>
              </a:ext>
            </a:extLst>
          </p:cNvPr>
          <p:cNvSpPr txBox="1">
            <a:spLocks/>
          </p:cNvSpPr>
          <p:nvPr/>
        </p:nvSpPr>
        <p:spPr>
          <a:xfrm>
            <a:off x="411177" y="81692"/>
            <a:ext cx="11658999" cy="692616"/>
          </a:xfrm>
          <a:prstGeom prst="rect">
            <a:avLst/>
          </a:prstGeom>
        </p:spPr>
        <p:txBody>
          <a:bodyPr anchor="ctr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CL" sz="2933" kern="0" dirty="0">
                <a:solidFill>
                  <a:srgbClr val="0070C0"/>
                </a:solidFill>
                <a:cs typeface="Calibri Light" panose="020F0302020204030204" pitchFamily="34" charset="0"/>
              </a:rPr>
              <a:t>›› </a:t>
            </a:r>
            <a:r>
              <a:rPr lang="es-CL" sz="2933" kern="0" dirty="0" smtClean="0">
                <a:solidFill>
                  <a:srgbClr val="0070C0"/>
                </a:solidFill>
                <a:cs typeface="Calibri Light" panose="020F0302020204030204" pitchFamily="34" charset="0"/>
              </a:rPr>
              <a:t>Fortalecimiento </a:t>
            </a:r>
            <a:endParaRPr lang="es-CL" sz="2933" kern="0" dirty="0">
              <a:solidFill>
                <a:srgbClr val="0070C0"/>
              </a:solidFill>
              <a:cs typeface="Calibri Light" panose="020F030202020403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70816E76-6919-426E-B2DF-9EC326F6DBE4}"/>
              </a:ext>
            </a:extLst>
          </p:cNvPr>
          <p:cNvSpPr/>
          <p:nvPr/>
        </p:nvSpPr>
        <p:spPr>
          <a:xfrm>
            <a:off x="525089" y="630679"/>
            <a:ext cx="11658999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s-CL" altLang="ja-JP" sz="2667" b="1" dirty="0">
                <a:solidFill>
                  <a:srgbClr val="002060"/>
                </a:solidFill>
                <a:latin typeface="Candara" panose="020E0502030303020204" pitchFamily="34" charset="0"/>
              </a:rPr>
              <a:t>Fonasa se fortalece </a:t>
            </a:r>
            <a:r>
              <a:rPr kumimoji="1" lang="es-CL" altLang="ja-JP" sz="2667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para ir </a:t>
            </a:r>
            <a:r>
              <a:rPr kumimoji="1" lang="es-CL" altLang="ja-JP" sz="2667" b="1" dirty="0">
                <a:solidFill>
                  <a:srgbClr val="002060"/>
                </a:solidFill>
                <a:latin typeface="Candara" panose="020E0502030303020204" pitchFamily="34" charset="0"/>
              </a:rPr>
              <a:t>tomando el rol de asegurador…</a:t>
            </a:r>
            <a:endParaRPr kumimoji="1" lang="ja-JP" altLang="en-US" sz="2667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15" name="Diagrama 14">
            <a:extLst>
              <a:ext uri="{FF2B5EF4-FFF2-40B4-BE49-F238E27FC236}">
                <a16:creationId xmlns="" xmlns:a16="http://schemas.microsoft.com/office/drawing/2014/main" id="{8DEA2CAF-5840-4816-9DE6-7BA5E0A06A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2794506"/>
              </p:ext>
            </p:extLst>
          </p:nvPr>
        </p:nvGraphicFramePr>
        <p:xfrm>
          <a:off x="1537330" y="1223122"/>
          <a:ext cx="9357172" cy="4391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0DE62CED-780C-488E-A72C-F8CEE8C0AE35}"/>
              </a:ext>
            </a:extLst>
          </p:cNvPr>
          <p:cNvSpPr/>
          <p:nvPr/>
        </p:nvSpPr>
        <p:spPr>
          <a:xfrm>
            <a:off x="4282623" y="5960581"/>
            <a:ext cx="11658999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s-CL" altLang="ja-JP" sz="2667" b="1" dirty="0">
                <a:solidFill>
                  <a:srgbClr val="002060"/>
                </a:solidFill>
                <a:latin typeface="Candara" panose="020E0502030303020204" pitchFamily="34" charset="0"/>
              </a:rPr>
              <a:t>…dejando de ser sólo un financiador</a:t>
            </a:r>
            <a:endParaRPr kumimoji="1" lang="ja-JP" altLang="en-US" sz="2667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50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 hidden="1">
            <a:extLst>
              <a:ext uri="{FF2B5EF4-FFF2-40B4-BE49-F238E27FC236}">
                <a16:creationId xmlns="" xmlns:a16="http://schemas.microsoft.com/office/drawing/2014/main" id="{592A5904-E8A3-45B6-9D3C-9581D9903E4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3" name="Diapositiva de think-cell" r:id="rId6" imgW="395" imgH="396" progId="TCLayout.ActiveDocument.1">
                  <p:embed/>
                </p:oleObj>
              </mc:Choice>
              <mc:Fallback>
                <p:oleObj name="Diapositiva de think-cell" r:id="rId6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ángulo 1" hidden="1">
            <a:extLst>
              <a:ext uri="{FF2B5EF4-FFF2-40B4-BE49-F238E27FC236}">
                <a16:creationId xmlns="" xmlns:a16="http://schemas.microsoft.com/office/drawing/2014/main" id="{011AAE4B-F24D-4F0D-8E39-736FDF2A529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5867" dirty="0">
              <a:latin typeface="Calibri" panose="020F0502020204030204" pitchFamily="34" charset="0"/>
              <a:ea typeface="PMingLiU" panose="02020500000000000000" pitchFamily="18" charset="-120"/>
              <a:cs typeface="+mj-cs"/>
              <a:sym typeface="Calibri" panose="020F0502020204030204" pitchFamily="34" charset="0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="" xmlns:a16="http://schemas.microsoft.com/office/drawing/2014/main" id="{7A0021DB-8CEE-4A29-A7FC-FFCBD9D2B7BA}"/>
              </a:ext>
            </a:extLst>
          </p:cNvPr>
          <p:cNvSpPr txBox="1">
            <a:spLocks/>
          </p:cNvSpPr>
          <p:nvPr/>
        </p:nvSpPr>
        <p:spPr>
          <a:xfrm>
            <a:off x="214482" y="34087"/>
            <a:ext cx="11658999" cy="736775"/>
          </a:xfrm>
          <a:prstGeom prst="rect">
            <a:avLst/>
          </a:prstGeom>
        </p:spPr>
        <p:txBody>
          <a:bodyPr anchor="ctr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CL" sz="2933" kern="0" dirty="0">
                <a:solidFill>
                  <a:srgbClr val="0070C0"/>
                </a:solidFill>
                <a:latin typeface="Candara" panose="020E0502030303020204" pitchFamily="34" charset="0"/>
                <a:cs typeface="Calibri Light" panose="020F0302020204030204" pitchFamily="34" charset="0"/>
              </a:rPr>
              <a:t>›› PROPUESTA ADMINISTRATIVA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="" xmlns:a16="http://schemas.microsoft.com/office/drawing/2014/main" id="{CC6416AF-D2D8-4CCB-9A20-00E63BED0D03}"/>
              </a:ext>
            </a:extLst>
          </p:cNvPr>
          <p:cNvGrpSpPr/>
          <p:nvPr/>
        </p:nvGrpSpPr>
        <p:grpSpPr>
          <a:xfrm>
            <a:off x="382951" y="1019969"/>
            <a:ext cx="5280000" cy="5302851"/>
            <a:chOff x="457336" y="913839"/>
            <a:chExt cx="3561928" cy="3977138"/>
          </a:xfrm>
        </p:grpSpPr>
        <p:sp>
          <p:nvSpPr>
            <p:cNvPr id="11" name="Marcador de contenido 2">
              <a:extLst>
                <a:ext uri="{FF2B5EF4-FFF2-40B4-BE49-F238E27FC236}">
                  <a16:creationId xmlns="" xmlns:a16="http://schemas.microsoft.com/office/drawing/2014/main" id="{250990F0-0FCD-4363-9954-BDE3A02CF343}"/>
                </a:ext>
              </a:extLst>
            </p:cNvPr>
            <p:cNvSpPr txBox="1">
              <a:spLocks/>
            </p:cNvSpPr>
            <p:nvPr/>
          </p:nvSpPr>
          <p:spPr>
            <a:xfrm>
              <a:off x="457337" y="941756"/>
              <a:ext cx="3561927" cy="10218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cmpd="sng">
              <a:noFill/>
            </a:ln>
          </p:spPr>
          <p:txBody>
            <a:bodyPr vert="horz" lIns="288000" tIns="144000" rIns="163933" bIns="81967" rtlCol="0" anchor="ctr" anchorCtr="0">
              <a:noAutofit/>
            </a:bodyPr>
            <a:lstStyle>
              <a:lvl1pPr marL="461063" indent="-461063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98971" indent="-384219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3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536878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151629" indent="-307376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66380" indent="-307376" algn="l" defTabSz="614751" rtl="0" eaLnBrk="1" latinLnBrk="0" hangingPunct="1">
                <a:spcBef>
                  <a:spcPct val="20000"/>
                </a:spcBef>
                <a:buFont typeface="Arial"/>
                <a:buChar char="»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381131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95882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610633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225385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CL" sz="2667" b="1" dirty="0">
                  <a:solidFill>
                    <a:srgbClr val="DB4144"/>
                  </a:solidFill>
                  <a:latin typeface="Candara" panose="020E0502030303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PRINCIPIO: MAYOR ACCESO </a:t>
              </a:r>
              <a:endParaRPr lang="es-CL" sz="4267" b="1" dirty="0">
                <a:solidFill>
                  <a:srgbClr val="DB4144"/>
                </a:solidFill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" name="Marcador de contenido 9">
              <a:extLst>
                <a:ext uri="{FF2B5EF4-FFF2-40B4-BE49-F238E27FC236}">
                  <a16:creationId xmlns="" xmlns:a16="http://schemas.microsoft.com/office/drawing/2014/main" id="{B39B032F-631A-4007-8000-7637D6C0F87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57336" y="1969561"/>
              <a:ext cx="3561927" cy="2921416"/>
            </a:xfrm>
            <a:prstGeom prst="rect">
              <a:avLst/>
            </a:prstGeom>
            <a:solidFill>
              <a:srgbClr val="DB4144">
                <a:alpha val="30000"/>
              </a:srgbClr>
            </a:solidFill>
            <a:ln>
              <a:noFill/>
            </a:ln>
            <a:extLst/>
          </p:spPr>
          <p:txBody>
            <a:bodyPr vert="horz" wrap="square" lIns="288000" tIns="192000" rIns="192000" bIns="14400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4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8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8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r>
                <a:rPr lang="es-ES" sz="213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Búsqueda de eficiencia de prestador sanitario</a:t>
              </a: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r>
                <a:rPr lang="es-ES" sz="213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Compartir riesgos asegurador –prestador</a:t>
              </a: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r>
                <a:rPr lang="es-ES" sz="213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Cuidado de población</a:t>
              </a: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r>
                <a:rPr lang="es-ES" sz="213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Formulación presupuestaria en base a costos y producción</a:t>
              </a: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r>
                <a:rPr lang="es-ES" sz="213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Trazabilidad de las </a:t>
              </a:r>
              <a:r>
                <a:rPr lang="es-ES" sz="2133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acciones</a:t>
              </a: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r>
                <a:rPr lang="es-ES" sz="2133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Disminuir brechas de camas sector público</a:t>
              </a: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CL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7C9525A5-2F93-4187-B5AF-7C210B650E3C}"/>
                </a:ext>
              </a:extLst>
            </p:cNvPr>
            <p:cNvSpPr/>
            <p:nvPr/>
          </p:nvSpPr>
          <p:spPr>
            <a:xfrm>
              <a:off x="457337" y="913839"/>
              <a:ext cx="3561927" cy="104214"/>
            </a:xfrm>
            <a:prstGeom prst="rect">
              <a:avLst/>
            </a:prstGeom>
            <a:solidFill>
              <a:srgbClr val="DB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2400">
                <a:latin typeface="Candara" panose="020E0502030303020204" pitchFamily="34" charset="0"/>
              </a:endParaRPr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="" xmlns:a16="http://schemas.microsoft.com/office/drawing/2014/main" id="{DDBBF4F3-E89F-469E-BC4B-4CF1246BD854}"/>
              </a:ext>
            </a:extLst>
          </p:cNvPr>
          <p:cNvGrpSpPr/>
          <p:nvPr/>
        </p:nvGrpSpPr>
        <p:grpSpPr>
          <a:xfrm>
            <a:off x="6461341" y="1031898"/>
            <a:ext cx="5280000" cy="5319277"/>
            <a:chOff x="4356902" y="901519"/>
            <a:chExt cx="4563816" cy="3989458"/>
          </a:xfrm>
        </p:grpSpPr>
        <p:sp>
          <p:nvSpPr>
            <p:cNvPr id="14" name="Marcador de contenido 2">
              <a:extLst>
                <a:ext uri="{FF2B5EF4-FFF2-40B4-BE49-F238E27FC236}">
                  <a16:creationId xmlns="" xmlns:a16="http://schemas.microsoft.com/office/drawing/2014/main" id="{26CC62F5-7562-4084-A624-22F882EBB348}"/>
                </a:ext>
              </a:extLst>
            </p:cNvPr>
            <p:cNvSpPr txBox="1">
              <a:spLocks/>
            </p:cNvSpPr>
            <p:nvPr/>
          </p:nvSpPr>
          <p:spPr>
            <a:xfrm>
              <a:off x="4356904" y="925058"/>
              <a:ext cx="4563814" cy="10218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cmpd="sng">
              <a:noFill/>
            </a:ln>
          </p:spPr>
          <p:txBody>
            <a:bodyPr vert="horz" lIns="288000" tIns="144000" rIns="163933" bIns="81967" rtlCol="0" anchor="ctr" anchorCtr="0">
              <a:noAutofit/>
            </a:bodyPr>
            <a:lstStyle>
              <a:lvl1pPr marL="461063" indent="-461063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98971" indent="-384219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3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536878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151629" indent="-307376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66380" indent="-307376" algn="l" defTabSz="614751" rtl="0" eaLnBrk="1" latinLnBrk="0" hangingPunct="1">
                <a:spcBef>
                  <a:spcPct val="20000"/>
                </a:spcBef>
                <a:buFont typeface="Arial"/>
                <a:buChar char="»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381131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95882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610633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225385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CL" sz="2667" b="1" dirty="0">
                  <a:solidFill>
                    <a:srgbClr val="006CB7"/>
                  </a:solidFill>
                  <a:latin typeface="Candara" panose="020E0502030303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PROPUESTAS</a:t>
              </a:r>
              <a:endParaRPr lang="es-CL" sz="4267" b="1" dirty="0">
                <a:solidFill>
                  <a:srgbClr val="006CB7"/>
                </a:solidFill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" name="Marcador de contenido 9">
              <a:extLst>
                <a:ext uri="{FF2B5EF4-FFF2-40B4-BE49-F238E27FC236}">
                  <a16:creationId xmlns="" xmlns:a16="http://schemas.microsoft.com/office/drawing/2014/main" id="{7176D3B1-6519-4805-8378-F735075C25D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356903" y="1962707"/>
              <a:ext cx="4563814" cy="2928270"/>
            </a:xfrm>
            <a:prstGeom prst="rect">
              <a:avLst/>
            </a:prstGeom>
            <a:solidFill>
              <a:srgbClr val="BFD3E8"/>
            </a:solidFill>
            <a:ln>
              <a:noFill/>
            </a:ln>
            <a:extLst/>
          </p:spPr>
          <p:txBody>
            <a:bodyPr vert="horz" wrap="square" lIns="288000" tIns="192000" rIns="192000" bIns="14400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4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8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8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91995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  <a:buChar char="•"/>
              </a:pPr>
              <a:r>
                <a:rPr lang="es-E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Aumento gradual de formulación presupuestaria en base a producción para hospitales en alta y mediana complejidad.</a:t>
              </a:r>
            </a:p>
            <a:p>
              <a:pPr marL="191995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  <a:buChar char="•"/>
              </a:pPr>
              <a:r>
                <a:rPr lang="es-E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Métodos de pago de resolución integral </a:t>
              </a:r>
              <a:r>
                <a:rPr lang="es-ES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(PPV, PAD, GRD </a:t>
              </a:r>
              <a:r>
                <a:rPr lang="es-E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u otros)</a:t>
              </a:r>
            </a:p>
            <a:p>
              <a:pPr marL="191995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  <a:buChar char="•"/>
              </a:pPr>
              <a:r>
                <a:rPr lang="es-E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Implementación de programa en atención primaria con financiamiento para cuidado de población</a:t>
              </a:r>
            </a:p>
            <a:p>
              <a:pPr marL="191995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  <a:buChar char="•"/>
              </a:pPr>
              <a:r>
                <a:rPr lang="es-ES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Interoperabilidad y trazabilidad mediante ficha electrónica</a:t>
              </a:r>
            </a:p>
            <a:p>
              <a:pPr marL="191995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  <a:buChar char="•"/>
              </a:pPr>
              <a:r>
                <a:rPr lang="es-ES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Mejorar eficiencia compra directa </a:t>
              </a:r>
              <a:r>
                <a:rPr lang="es-E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F</a:t>
              </a:r>
              <a:r>
                <a:rPr lang="es-ES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onasa</a:t>
              </a:r>
              <a:endPara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0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  <a:buNone/>
              </a:pPr>
              <a:endParaRPr lang="es-E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725382" lvl="2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</a:pPr>
              <a:endParaRPr lang="es-ES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C296C65-8E5D-4AD0-8C8E-629F3903EF36}"/>
                </a:ext>
              </a:extLst>
            </p:cNvPr>
            <p:cNvSpPr/>
            <p:nvPr/>
          </p:nvSpPr>
          <p:spPr>
            <a:xfrm>
              <a:off x="4356902" y="901519"/>
              <a:ext cx="4563814" cy="104214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2400">
                <a:latin typeface="Candara" panose="020E0502030303020204" pitchFamily="34" charset="0"/>
              </a:endParaRPr>
            </a:p>
          </p:txBody>
        </p:sp>
      </p:grpSp>
      <p:sp>
        <p:nvSpPr>
          <p:cNvPr id="10" name="Flecha: a la derecha 9">
            <a:extLst>
              <a:ext uri="{FF2B5EF4-FFF2-40B4-BE49-F238E27FC236}">
                <a16:creationId xmlns="" xmlns:a16="http://schemas.microsoft.com/office/drawing/2014/main" id="{98469B26-68B1-4585-AD49-733E079ED97F}"/>
              </a:ext>
            </a:extLst>
          </p:cNvPr>
          <p:cNvSpPr/>
          <p:nvPr/>
        </p:nvSpPr>
        <p:spPr>
          <a:xfrm>
            <a:off x="5730659" y="2996840"/>
            <a:ext cx="626645" cy="864321"/>
          </a:xfrm>
          <a:prstGeom prst="rightArrow">
            <a:avLst/>
          </a:prstGeom>
          <a:solidFill>
            <a:srgbClr val="006CB7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</p:spTree>
    <p:extLst>
      <p:ext uri="{BB962C8B-B14F-4D97-AF65-F5344CB8AC3E}">
        <p14:creationId xmlns:p14="http://schemas.microsoft.com/office/powerpoint/2010/main" val="52039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to 9" hidden="1">
            <a:extLst>
              <a:ext uri="{FF2B5EF4-FFF2-40B4-BE49-F238E27FC236}">
                <a16:creationId xmlns="" xmlns:a16="http://schemas.microsoft.com/office/drawing/2014/main" id="{141A3450-8F00-4583-9319-718C470E584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3" name="Diapositiva de think-cell" r:id="rId6" imgW="395" imgH="396" progId="TCLayout.ActiveDocument.1">
                  <p:embed/>
                </p:oleObj>
              </mc:Choice>
              <mc:Fallback>
                <p:oleObj name="Diapositiva de think-cell" r:id="rId6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ángulo 7" hidden="1">
            <a:extLst>
              <a:ext uri="{FF2B5EF4-FFF2-40B4-BE49-F238E27FC236}">
                <a16:creationId xmlns="" xmlns:a16="http://schemas.microsoft.com/office/drawing/2014/main" id="{64EFBC78-55C7-4B65-ADE1-4049914C702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2933" b="1" dirty="0">
              <a:latin typeface="Candara" panose="020E0502030303020204" pitchFamily="34" charset="0"/>
              <a:cs typeface="Calibri" panose="020F0502020204030204" pitchFamily="34" charset="0"/>
              <a:sym typeface="Candara" panose="020E0502030303020204" pitchFamily="34" charset="0"/>
            </a:endParaRPr>
          </a:p>
        </p:txBody>
      </p:sp>
      <p:sp>
        <p:nvSpPr>
          <p:cNvPr id="2" name="AutoShape 2" descr="https://cdn4.iconfinder.com/data/icons/SIGMA/medical/png/400/doctor.png"/>
          <p:cNvSpPr>
            <a:spLocks noChangeAspect="1" noChangeArrowheads="1"/>
          </p:cNvSpPr>
          <p:nvPr/>
        </p:nvSpPr>
        <p:spPr bwMode="auto">
          <a:xfrm>
            <a:off x="1679575" y="-192617"/>
            <a:ext cx="304800" cy="4064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7" name="AutoShape 4" descr="http://www.iconarchive.com/download/i68295/aha-soft/large-user/Doctor.ico"/>
          <p:cNvSpPr>
            <a:spLocks noChangeAspect="1" noChangeArrowheads="1"/>
          </p:cNvSpPr>
          <p:nvPr/>
        </p:nvSpPr>
        <p:spPr bwMode="auto">
          <a:xfrm>
            <a:off x="1831975" y="10586"/>
            <a:ext cx="304800" cy="4064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9" name="AutoShape 6" descr="http://www.iconarchive.com/download/i78666/icons-land/medical/People-Doctor-Male.ico"/>
          <p:cNvSpPr>
            <a:spLocks noChangeAspect="1" noChangeArrowheads="1"/>
          </p:cNvSpPr>
          <p:nvPr/>
        </p:nvSpPr>
        <p:spPr bwMode="auto">
          <a:xfrm>
            <a:off x="1587500" y="-182033"/>
            <a:ext cx="304800" cy="406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34" name="Content Placeholder 4">
            <a:extLst>
              <a:ext uri="{FF2B5EF4-FFF2-40B4-BE49-F238E27FC236}">
                <a16:creationId xmlns="" xmlns:a16="http://schemas.microsoft.com/office/drawing/2014/main" id="{3DE27B9E-AD98-4C81-959F-63E1D719E57A}"/>
              </a:ext>
            </a:extLst>
          </p:cNvPr>
          <p:cNvSpPr txBox="1">
            <a:spLocks/>
          </p:cNvSpPr>
          <p:nvPr/>
        </p:nvSpPr>
        <p:spPr>
          <a:xfrm>
            <a:off x="411177" y="68103"/>
            <a:ext cx="11658999" cy="692616"/>
          </a:xfrm>
          <a:prstGeom prst="rect">
            <a:avLst/>
          </a:prstGeom>
        </p:spPr>
        <p:txBody>
          <a:bodyPr anchor="ctr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CL" sz="2933" kern="0" dirty="0">
                <a:solidFill>
                  <a:srgbClr val="0070C0"/>
                </a:solidFill>
                <a:cs typeface="Calibri Light" panose="020F0302020204030204" pitchFamily="34" charset="0"/>
              </a:rPr>
              <a:t>›› SÍNTESIS – PROPUESTA ADMINISTRATIVA</a:t>
            </a:r>
          </a:p>
        </p:txBody>
      </p:sp>
      <p:sp>
        <p:nvSpPr>
          <p:cNvPr id="37" name="Rectángulo 36"/>
          <p:cNvSpPr/>
          <p:nvPr/>
        </p:nvSpPr>
        <p:spPr>
          <a:xfrm>
            <a:off x="922664" y="866806"/>
            <a:ext cx="10861181" cy="7069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indent="-380990">
              <a:buFont typeface="Arial" panose="020B0604020202020204" pitchFamily="34" charset="0"/>
              <a:buChar char="•"/>
              <a:defRPr/>
            </a:pPr>
            <a:r>
              <a:rPr lang="es-CL" sz="2267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/>
                <a:cs typeface="Candara"/>
              </a:rPr>
              <a:t>Financiar soluciones en salud:  </a:t>
            </a:r>
            <a:r>
              <a:rPr lang="es-CL" sz="2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/>
                <a:cs typeface="Candara"/>
              </a:rPr>
              <a:t>Pasar de pago por acto a </a:t>
            </a:r>
            <a:r>
              <a:rPr lang="es-CL" sz="2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/>
                <a:cs typeface="Candara"/>
                <a:sym typeface="Wingdings" panose="05000000000000000000" pitchFamily="2" charset="2"/>
              </a:rPr>
              <a:t> </a:t>
            </a:r>
            <a:r>
              <a:rPr lang="es-CL" sz="2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/>
                <a:cs typeface="Candara"/>
              </a:rPr>
              <a:t>riesgo compartido</a:t>
            </a:r>
            <a:r>
              <a:rPr lang="es-CL" sz="2267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/>
                <a:cs typeface="Candara"/>
              </a:rPr>
              <a:t> y pagos centrados en el valor o beneficio social de manera integral.</a:t>
            </a:r>
          </a:p>
          <a:p>
            <a:pPr marL="380990" indent="-380990">
              <a:buFont typeface="Arial" panose="020B0604020202020204" pitchFamily="34" charset="0"/>
              <a:buChar char="•"/>
              <a:defRPr/>
            </a:pPr>
            <a:endParaRPr lang="es-CL" sz="2267" dirty="0">
              <a:solidFill>
                <a:schemeClr val="tx1">
                  <a:lumMod val="75000"/>
                  <a:lumOff val="25000"/>
                </a:schemeClr>
              </a:solidFill>
              <a:latin typeface="Candara"/>
              <a:cs typeface="Candara"/>
            </a:endParaRPr>
          </a:p>
          <a:p>
            <a:pPr marL="990575" lvl="1" indent="-380990">
              <a:buFont typeface="Arial" panose="020B0604020202020204" pitchFamily="34" charset="0"/>
              <a:buChar char="•"/>
              <a:defRPr/>
            </a:pPr>
            <a:r>
              <a:rPr lang="es-CL" sz="2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/>
                <a:cs typeface="Candara"/>
              </a:rPr>
              <a:t>Entregar mayores recursos vía producción </a:t>
            </a:r>
            <a:r>
              <a:rPr lang="es-CL" sz="2267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/>
                <a:cs typeface="Candara"/>
              </a:rPr>
              <a:t>(</a:t>
            </a:r>
            <a:r>
              <a:rPr lang="es-CL" sz="2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/>
                <a:cs typeface="Candara"/>
              </a:rPr>
              <a:t>actual PPV), </a:t>
            </a:r>
            <a:r>
              <a:rPr lang="es-CL" sz="2267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/>
                <a:cs typeface="Candara"/>
              </a:rPr>
              <a:t>en desmedro del pago histórico (actual PPI).</a:t>
            </a:r>
          </a:p>
          <a:p>
            <a:pPr marL="990575" lvl="1" indent="-380990">
              <a:buFont typeface="Arial" panose="020B0604020202020204" pitchFamily="34" charset="0"/>
              <a:buChar char="•"/>
              <a:defRPr/>
            </a:pPr>
            <a:endParaRPr lang="es-CL" sz="2267" dirty="0">
              <a:solidFill>
                <a:schemeClr val="tx1">
                  <a:lumMod val="75000"/>
                  <a:lumOff val="25000"/>
                </a:schemeClr>
              </a:solidFill>
              <a:latin typeface="Candara"/>
              <a:cs typeface="Candara"/>
            </a:endParaRPr>
          </a:p>
          <a:p>
            <a:pPr marL="990575" lvl="1" indent="-380990">
              <a:buFont typeface="Arial" panose="020B0604020202020204" pitchFamily="34" charset="0"/>
              <a:buChar char="•"/>
              <a:defRPr/>
            </a:pPr>
            <a:endParaRPr lang="es-CL" sz="2267" dirty="0">
              <a:solidFill>
                <a:schemeClr val="tx1">
                  <a:lumMod val="75000"/>
                  <a:lumOff val="25000"/>
                </a:schemeClr>
              </a:solidFill>
              <a:latin typeface="Candara"/>
              <a:cs typeface="Candara"/>
            </a:endParaRPr>
          </a:p>
          <a:p>
            <a:pPr marL="990575" lvl="1" indent="-380990">
              <a:buFont typeface="Arial" panose="020B0604020202020204" pitchFamily="34" charset="0"/>
              <a:buChar char="•"/>
              <a:defRPr/>
            </a:pPr>
            <a:endParaRPr lang="es-CL" sz="2267" dirty="0">
              <a:solidFill>
                <a:schemeClr val="tx1">
                  <a:lumMod val="75000"/>
                  <a:lumOff val="25000"/>
                </a:schemeClr>
              </a:solidFill>
              <a:latin typeface="Candara"/>
              <a:cs typeface="Candara"/>
            </a:endParaRPr>
          </a:p>
          <a:p>
            <a:pPr marL="380990" indent="-380990">
              <a:buFont typeface="Arial" panose="020B0604020202020204" pitchFamily="34" charset="0"/>
              <a:buChar char="•"/>
              <a:defRPr/>
            </a:pPr>
            <a:endParaRPr lang="es-CL" sz="2267" dirty="0">
              <a:solidFill>
                <a:schemeClr val="tx1">
                  <a:lumMod val="75000"/>
                  <a:lumOff val="25000"/>
                </a:schemeClr>
              </a:solidFill>
              <a:latin typeface="Candara"/>
              <a:cs typeface="Candara"/>
            </a:endParaRPr>
          </a:p>
          <a:p>
            <a:pPr marL="380990" indent="-380990">
              <a:buFont typeface="Arial" panose="020B0604020202020204" pitchFamily="34" charset="0"/>
              <a:buChar char="•"/>
              <a:defRPr/>
            </a:pPr>
            <a:endParaRPr lang="es-CL" sz="2267" dirty="0">
              <a:solidFill>
                <a:schemeClr val="tx1">
                  <a:lumMod val="75000"/>
                  <a:lumOff val="25000"/>
                </a:schemeClr>
              </a:solidFill>
              <a:latin typeface="Candara"/>
              <a:cs typeface="Candara"/>
            </a:endParaRPr>
          </a:p>
          <a:p>
            <a:pPr marL="380990" indent="-380990">
              <a:buFont typeface="Arial" panose="020B0604020202020204" pitchFamily="34" charset="0"/>
              <a:buChar char="•"/>
              <a:defRPr/>
            </a:pPr>
            <a:endParaRPr lang="es-CL" sz="2267" dirty="0">
              <a:solidFill>
                <a:schemeClr val="tx1">
                  <a:lumMod val="75000"/>
                  <a:lumOff val="25000"/>
                </a:schemeClr>
              </a:solidFill>
              <a:latin typeface="Candara"/>
              <a:cs typeface="Candara"/>
            </a:endParaRPr>
          </a:p>
          <a:p>
            <a:pPr marL="380990" indent="-380990">
              <a:buFont typeface="Arial" panose="020B0604020202020204" pitchFamily="34" charset="0"/>
              <a:buChar char="•"/>
              <a:defRPr/>
            </a:pPr>
            <a:endParaRPr lang="es-CL" sz="2267" dirty="0">
              <a:solidFill>
                <a:schemeClr val="tx1">
                  <a:lumMod val="75000"/>
                  <a:lumOff val="25000"/>
                </a:schemeClr>
              </a:solidFill>
              <a:latin typeface="Candara"/>
              <a:cs typeface="Candara"/>
            </a:endParaRPr>
          </a:p>
          <a:p>
            <a:pPr marL="380990" indent="-380990">
              <a:buFont typeface="Arial" panose="020B0604020202020204" pitchFamily="34" charset="0"/>
              <a:buChar char="•"/>
              <a:defRPr/>
            </a:pPr>
            <a:r>
              <a:rPr lang="es-CL" sz="2267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/>
                <a:cs typeface="Candara"/>
              </a:rPr>
              <a:t>Además, los problemas sanitarios de los próximos 40 años demandan una </a:t>
            </a:r>
            <a:r>
              <a:rPr lang="es-CL" sz="2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/>
                <a:cs typeface="Candara"/>
              </a:rPr>
              <a:t>APS fortalecida</a:t>
            </a:r>
          </a:p>
          <a:p>
            <a:pPr marL="990575" lvl="1" indent="-380990">
              <a:buFont typeface="Arial" panose="020B0604020202020204" pitchFamily="34" charset="0"/>
              <a:buChar char="•"/>
              <a:defRPr/>
            </a:pPr>
            <a:r>
              <a:rPr lang="es-CL" sz="2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/>
                <a:cs typeface="Candara"/>
              </a:rPr>
              <a:t>Fonasa y </a:t>
            </a:r>
            <a:r>
              <a:rPr lang="es-CL" sz="2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ndara"/>
                <a:cs typeface="Candara"/>
              </a:rPr>
              <a:t>Minsal</a:t>
            </a:r>
            <a:r>
              <a:rPr lang="es-CL" sz="2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/>
                <a:cs typeface="Candara"/>
              </a:rPr>
              <a:t>, avanzarán </a:t>
            </a:r>
            <a:r>
              <a:rPr lang="es-CL" sz="2267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/>
                <a:cs typeface="Candara"/>
              </a:rPr>
              <a:t>en mecanismos de transferencia de recursos y programas hacia el </a:t>
            </a:r>
            <a:r>
              <a:rPr lang="es-CL" sz="2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/>
                <a:cs typeface="Candara"/>
              </a:rPr>
              <a:t>cuidado de poblaciones</a:t>
            </a:r>
          </a:p>
          <a:p>
            <a:pPr marL="380990" indent="-380990">
              <a:buFont typeface="Arial" panose="020B0604020202020204" pitchFamily="34" charset="0"/>
              <a:buChar char="•"/>
              <a:defRPr/>
            </a:pPr>
            <a:endParaRPr lang="es-CL" sz="2267" dirty="0">
              <a:solidFill>
                <a:schemeClr val="tx1">
                  <a:lumMod val="75000"/>
                  <a:lumOff val="25000"/>
                </a:schemeClr>
              </a:solidFill>
              <a:latin typeface="Candara"/>
              <a:cs typeface="Candara"/>
            </a:endParaRPr>
          </a:p>
          <a:p>
            <a:pPr marL="380990" indent="-380990">
              <a:buFont typeface="Arial" panose="020B0604020202020204" pitchFamily="34" charset="0"/>
              <a:buChar char="•"/>
              <a:defRPr/>
            </a:pPr>
            <a:endParaRPr lang="es-CL" sz="2267" dirty="0">
              <a:solidFill>
                <a:schemeClr val="tx1">
                  <a:lumMod val="75000"/>
                  <a:lumOff val="25000"/>
                </a:schemeClr>
              </a:solidFill>
              <a:latin typeface="Candara"/>
              <a:cs typeface="Candara"/>
            </a:endParaRPr>
          </a:p>
          <a:p>
            <a:pPr marL="380990" indent="-380990">
              <a:buFont typeface="Arial" panose="020B0604020202020204" pitchFamily="34" charset="0"/>
              <a:buChar char="•"/>
              <a:defRPr/>
            </a:pPr>
            <a:endParaRPr lang="es-CL" sz="2267" dirty="0">
              <a:solidFill>
                <a:schemeClr val="tx1">
                  <a:lumMod val="75000"/>
                  <a:lumOff val="25000"/>
                </a:schemeClr>
              </a:solidFill>
              <a:latin typeface="Candara"/>
              <a:cs typeface="Candara"/>
            </a:endParaRPr>
          </a:p>
          <a:p>
            <a:pPr>
              <a:defRPr/>
            </a:pPr>
            <a:endParaRPr lang="es-CL" sz="2267" b="1" dirty="0">
              <a:solidFill>
                <a:schemeClr val="tx1">
                  <a:lumMod val="75000"/>
                  <a:lumOff val="2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="" xmlns:a16="http://schemas.microsoft.com/office/drawing/2014/main" id="{1D8DB1A8-7A1B-4080-BB33-138808D0E593}"/>
              </a:ext>
            </a:extLst>
          </p:cNvPr>
          <p:cNvSpPr/>
          <p:nvPr/>
        </p:nvSpPr>
        <p:spPr>
          <a:xfrm>
            <a:off x="2883466" y="2821228"/>
            <a:ext cx="759503" cy="849443"/>
          </a:xfrm>
          <a:prstGeom prst="downArrow">
            <a:avLst/>
          </a:prstGeom>
          <a:pattFill prst="narVert">
            <a:fgClr>
              <a:srgbClr val="2F5597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 dirty="0"/>
          </a:p>
        </p:txBody>
      </p:sp>
      <p:sp>
        <p:nvSpPr>
          <p:cNvPr id="11" name="Flecha: hacia abajo 10">
            <a:extLst>
              <a:ext uri="{FF2B5EF4-FFF2-40B4-BE49-F238E27FC236}">
                <a16:creationId xmlns="" xmlns:a16="http://schemas.microsoft.com/office/drawing/2014/main" id="{14D225F2-1A52-481C-AF35-D5905CC081E6}"/>
              </a:ext>
            </a:extLst>
          </p:cNvPr>
          <p:cNvSpPr/>
          <p:nvPr/>
        </p:nvSpPr>
        <p:spPr>
          <a:xfrm>
            <a:off x="5089923" y="2874271"/>
            <a:ext cx="759503" cy="849443"/>
          </a:xfrm>
          <a:prstGeom prst="downArrow">
            <a:avLst/>
          </a:prstGeom>
          <a:pattFill prst="narVert">
            <a:fgClr>
              <a:srgbClr val="2F5597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L" sz="2400"/>
          </a:p>
        </p:txBody>
      </p:sp>
      <p:sp>
        <p:nvSpPr>
          <p:cNvPr id="12" name="Flecha: hacia abajo 11">
            <a:extLst>
              <a:ext uri="{FF2B5EF4-FFF2-40B4-BE49-F238E27FC236}">
                <a16:creationId xmlns="" xmlns:a16="http://schemas.microsoft.com/office/drawing/2014/main" id="{43673E49-50C1-413A-A930-91F729244AB4}"/>
              </a:ext>
            </a:extLst>
          </p:cNvPr>
          <p:cNvSpPr/>
          <p:nvPr/>
        </p:nvSpPr>
        <p:spPr>
          <a:xfrm>
            <a:off x="9168606" y="2874271"/>
            <a:ext cx="759503" cy="849443"/>
          </a:xfrm>
          <a:prstGeom prst="downArrow">
            <a:avLst/>
          </a:prstGeom>
          <a:pattFill prst="narVert">
            <a:fgClr>
              <a:srgbClr val="2F5597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L" sz="2400"/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07B09B99-729E-4818-95E4-C891CC1E87C7}"/>
              </a:ext>
            </a:extLst>
          </p:cNvPr>
          <p:cNvSpPr txBox="1"/>
          <p:nvPr/>
        </p:nvSpPr>
        <p:spPr>
          <a:xfrm>
            <a:off x="2349181" y="3723714"/>
            <a:ext cx="1828072" cy="836376"/>
          </a:xfrm>
          <a:prstGeom prst="rect">
            <a:avLst/>
          </a:prstGeom>
          <a:noFill/>
        </p:spPr>
        <p:txBody>
          <a:bodyPr wrap="square" lIns="240000" tIns="129600" rIns="240000" bIns="129600" rtlCol="0" anchor="t" anchorCtr="0">
            <a:spAutoFit/>
          </a:bodyPr>
          <a:lstStyle/>
          <a:p>
            <a:pPr algn="ctr"/>
            <a:r>
              <a:rPr lang="es-CL" sz="18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/>
                <a:cs typeface="Candara"/>
              </a:rPr>
              <a:t>Mejor uso de los recursos</a:t>
            </a:r>
            <a:endParaRPr lang="es-CL" sz="1867" dirty="0">
              <a:latin typeface="Candara"/>
              <a:cs typeface="Candara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EE08FD08-39AD-40D2-92DC-11BA47352435}"/>
              </a:ext>
            </a:extLst>
          </p:cNvPr>
          <p:cNvSpPr txBox="1"/>
          <p:nvPr/>
        </p:nvSpPr>
        <p:spPr>
          <a:xfrm>
            <a:off x="4517764" y="3728651"/>
            <a:ext cx="1888032" cy="836376"/>
          </a:xfrm>
          <a:prstGeom prst="rect">
            <a:avLst/>
          </a:prstGeom>
          <a:noFill/>
        </p:spPr>
        <p:txBody>
          <a:bodyPr wrap="square" lIns="240000" tIns="129600" rIns="240000" bIns="129600" rtlCol="0" anchor="t" anchorCtr="0">
            <a:spAutoFit/>
          </a:bodyPr>
          <a:lstStyle/>
          <a:p>
            <a:pPr algn="ctr"/>
            <a:r>
              <a:rPr lang="es-CL" sz="18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/>
                <a:cs typeface="Candara"/>
              </a:rPr>
              <a:t>Ajuste a costos reales </a:t>
            </a:r>
            <a:endParaRPr lang="es-CL" sz="1867" dirty="0">
              <a:latin typeface="Candara"/>
              <a:cs typeface="Candara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40B2C8CF-0C68-4165-831C-4CEFD20A6B20}"/>
              </a:ext>
            </a:extLst>
          </p:cNvPr>
          <p:cNvSpPr txBox="1"/>
          <p:nvPr/>
        </p:nvSpPr>
        <p:spPr>
          <a:xfrm>
            <a:off x="7025383" y="3741921"/>
            <a:ext cx="1613967" cy="836376"/>
          </a:xfrm>
          <a:prstGeom prst="rect">
            <a:avLst/>
          </a:prstGeom>
          <a:noFill/>
        </p:spPr>
        <p:txBody>
          <a:bodyPr wrap="square" lIns="240000" tIns="129600" rIns="240000" bIns="129600" rtlCol="0" anchor="t" anchorCtr="0">
            <a:spAutoFit/>
          </a:bodyPr>
          <a:lstStyle/>
          <a:p>
            <a:r>
              <a:rPr lang="es-CL" sz="18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/>
                <a:cs typeface="Candara"/>
              </a:rPr>
              <a:t>Mayor Control</a:t>
            </a:r>
            <a:endParaRPr lang="es-CL" sz="1867" dirty="0">
              <a:latin typeface="Candara"/>
              <a:cs typeface="Candara"/>
            </a:endParaRPr>
          </a:p>
        </p:txBody>
      </p:sp>
      <p:sp>
        <p:nvSpPr>
          <p:cNvPr id="16" name="Flecha: hacia abajo 15">
            <a:extLst>
              <a:ext uri="{FF2B5EF4-FFF2-40B4-BE49-F238E27FC236}">
                <a16:creationId xmlns="" xmlns:a16="http://schemas.microsoft.com/office/drawing/2014/main" id="{F3210374-DF4F-488A-9F91-280DE2537E6C}"/>
              </a:ext>
            </a:extLst>
          </p:cNvPr>
          <p:cNvSpPr/>
          <p:nvPr/>
        </p:nvSpPr>
        <p:spPr>
          <a:xfrm>
            <a:off x="7255233" y="2874271"/>
            <a:ext cx="759503" cy="849443"/>
          </a:xfrm>
          <a:prstGeom prst="downArrow">
            <a:avLst/>
          </a:prstGeom>
          <a:pattFill prst="narVert">
            <a:fgClr>
              <a:srgbClr val="2F5597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L" sz="240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="" xmlns:a16="http://schemas.microsoft.com/office/drawing/2014/main" id="{4FA7688B-D836-4DD4-90B0-BB88E77713F7}"/>
              </a:ext>
            </a:extLst>
          </p:cNvPr>
          <p:cNvSpPr/>
          <p:nvPr/>
        </p:nvSpPr>
        <p:spPr>
          <a:xfrm>
            <a:off x="2349181" y="3723713"/>
            <a:ext cx="1828072" cy="849443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="" xmlns:a16="http://schemas.microsoft.com/office/drawing/2014/main" id="{C9880810-6BCA-4DA8-B629-4FEB424600CB}"/>
              </a:ext>
            </a:extLst>
          </p:cNvPr>
          <p:cNvSpPr/>
          <p:nvPr/>
        </p:nvSpPr>
        <p:spPr>
          <a:xfrm>
            <a:off x="4617697" y="3723713"/>
            <a:ext cx="1688163" cy="849443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="" xmlns:a16="http://schemas.microsoft.com/office/drawing/2014/main" id="{10AFB997-7FA9-4672-BB42-F1A8C6606EFB}"/>
              </a:ext>
            </a:extLst>
          </p:cNvPr>
          <p:cNvSpPr/>
          <p:nvPr/>
        </p:nvSpPr>
        <p:spPr>
          <a:xfrm>
            <a:off x="6765553" y="3723713"/>
            <a:ext cx="1688163" cy="849443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  <p:sp>
        <p:nvSpPr>
          <p:cNvPr id="22" name="CuadroTexto 21">
            <a:extLst>
              <a:ext uri="{FF2B5EF4-FFF2-40B4-BE49-F238E27FC236}">
                <a16:creationId xmlns="" xmlns:a16="http://schemas.microsoft.com/office/drawing/2014/main" id="{6B00E42E-B64B-460F-AC06-556C04308DF9}"/>
              </a:ext>
            </a:extLst>
          </p:cNvPr>
          <p:cNvSpPr txBox="1"/>
          <p:nvPr/>
        </p:nvSpPr>
        <p:spPr>
          <a:xfrm>
            <a:off x="8741375" y="3741920"/>
            <a:ext cx="1613967" cy="836376"/>
          </a:xfrm>
          <a:prstGeom prst="rect">
            <a:avLst/>
          </a:prstGeom>
          <a:noFill/>
        </p:spPr>
        <p:txBody>
          <a:bodyPr wrap="square" lIns="240000" tIns="129600" rIns="240000" bIns="129600" rtlCol="0" anchor="t" anchorCtr="0">
            <a:spAutoFit/>
          </a:bodyPr>
          <a:lstStyle/>
          <a:p>
            <a:pPr algn="ctr"/>
            <a:r>
              <a:rPr lang="es-CL" sz="18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/>
                <a:cs typeface="Candara"/>
              </a:rPr>
              <a:t>Acceso Oportuno</a:t>
            </a:r>
            <a:endParaRPr lang="es-CL" sz="1867" dirty="0">
              <a:latin typeface="Candara"/>
              <a:cs typeface="Candara"/>
            </a:endParaRP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="" xmlns:a16="http://schemas.microsoft.com/office/drawing/2014/main" id="{3DE582FC-0880-44EB-840C-5AA92052BF22}"/>
              </a:ext>
            </a:extLst>
          </p:cNvPr>
          <p:cNvSpPr/>
          <p:nvPr/>
        </p:nvSpPr>
        <p:spPr>
          <a:xfrm>
            <a:off x="8704277" y="3723713"/>
            <a:ext cx="1688163" cy="849443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</p:spTree>
    <p:extLst>
      <p:ext uri="{BB962C8B-B14F-4D97-AF65-F5344CB8AC3E}">
        <p14:creationId xmlns:p14="http://schemas.microsoft.com/office/powerpoint/2010/main" val="184025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 hidden="1">
            <a:extLst>
              <a:ext uri="{FF2B5EF4-FFF2-40B4-BE49-F238E27FC236}">
                <a16:creationId xmlns="" xmlns:a16="http://schemas.microsoft.com/office/drawing/2014/main" id="{592A5904-E8A3-45B6-9D3C-9581D9903E4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3" name="Diapositiva de think-cell" r:id="rId6" imgW="395" imgH="396" progId="TCLayout.ActiveDocument.1">
                  <p:embed/>
                </p:oleObj>
              </mc:Choice>
              <mc:Fallback>
                <p:oleObj name="Diapositiva de think-cell" r:id="rId6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ángulo 1" hidden="1">
            <a:extLst>
              <a:ext uri="{FF2B5EF4-FFF2-40B4-BE49-F238E27FC236}">
                <a16:creationId xmlns="" xmlns:a16="http://schemas.microsoft.com/office/drawing/2014/main" id="{011AAE4B-F24D-4F0D-8E39-736FDF2A529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5867" dirty="0">
              <a:latin typeface="Calibri" panose="020F0502020204030204" pitchFamily="34" charset="0"/>
              <a:ea typeface="PMingLiU" panose="02020500000000000000" pitchFamily="18" charset="-120"/>
              <a:cs typeface="+mj-cs"/>
              <a:sym typeface="Calibri" panose="020F0502020204030204" pitchFamily="34" charset="0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="" xmlns:a16="http://schemas.microsoft.com/office/drawing/2014/main" id="{7A0021DB-8CEE-4A29-A7FC-FFCBD9D2B7BA}"/>
              </a:ext>
            </a:extLst>
          </p:cNvPr>
          <p:cNvSpPr txBox="1">
            <a:spLocks/>
          </p:cNvSpPr>
          <p:nvPr/>
        </p:nvSpPr>
        <p:spPr>
          <a:xfrm>
            <a:off x="214482" y="34087"/>
            <a:ext cx="11658999" cy="736775"/>
          </a:xfrm>
          <a:prstGeom prst="rect">
            <a:avLst/>
          </a:prstGeom>
        </p:spPr>
        <p:txBody>
          <a:bodyPr anchor="ctr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CL" sz="2933" kern="0" dirty="0">
                <a:solidFill>
                  <a:srgbClr val="0070C0"/>
                </a:solidFill>
                <a:latin typeface="Candara" panose="020E0502030303020204" pitchFamily="34" charset="0"/>
                <a:cs typeface="Calibri Light" panose="020F0302020204030204" pitchFamily="34" charset="0"/>
              </a:rPr>
              <a:t>›› PROPUESTA ADMINISTRATIVA y </a:t>
            </a:r>
            <a:r>
              <a:rPr lang="es-CL" sz="2933" kern="0" dirty="0" smtClean="0">
                <a:solidFill>
                  <a:srgbClr val="0070C0"/>
                </a:solidFill>
                <a:latin typeface="Candara" panose="020E0502030303020204" pitchFamily="34" charset="0"/>
                <a:cs typeface="Calibri Light" panose="020F0302020204030204" pitchFamily="34" charset="0"/>
              </a:rPr>
              <a:t>LEGISLATIVA</a:t>
            </a:r>
            <a:endParaRPr lang="es-CL" sz="2933" kern="0" dirty="0">
              <a:solidFill>
                <a:srgbClr val="0070C0"/>
              </a:solidFill>
              <a:latin typeface="Candara" panose="020E050203030302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8" name="Grupo 7">
            <a:extLst>
              <a:ext uri="{FF2B5EF4-FFF2-40B4-BE49-F238E27FC236}">
                <a16:creationId xmlns="" xmlns:a16="http://schemas.microsoft.com/office/drawing/2014/main" id="{CC6416AF-D2D8-4CCB-9A20-00E63BED0D03}"/>
              </a:ext>
            </a:extLst>
          </p:cNvPr>
          <p:cNvGrpSpPr/>
          <p:nvPr/>
        </p:nvGrpSpPr>
        <p:grpSpPr>
          <a:xfrm>
            <a:off x="382951" y="1019969"/>
            <a:ext cx="5280000" cy="5585696"/>
            <a:chOff x="457336" y="913839"/>
            <a:chExt cx="3561928" cy="4189272"/>
          </a:xfrm>
        </p:grpSpPr>
        <p:sp>
          <p:nvSpPr>
            <p:cNvPr id="11" name="Marcador de contenido 2">
              <a:extLst>
                <a:ext uri="{FF2B5EF4-FFF2-40B4-BE49-F238E27FC236}">
                  <a16:creationId xmlns="" xmlns:a16="http://schemas.microsoft.com/office/drawing/2014/main" id="{250990F0-0FCD-4363-9954-BDE3A02CF343}"/>
                </a:ext>
              </a:extLst>
            </p:cNvPr>
            <p:cNvSpPr txBox="1">
              <a:spLocks/>
            </p:cNvSpPr>
            <p:nvPr/>
          </p:nvSpPr>
          <p:spPr>
            <a:xfrm>
              <a:off x="457337" y="941756"/>
              <a:ext cx="3561927" cy="8143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cmpd="sng">
              <a:noFill/>
            </a:ln>
          </p:spPr>
          <p:txBody>
            <a:bodyPr vert="horz" lIns="288000" tIns="144000" rIns="163933" bIns="81967" rtlCol="0" anchor="ctr" anchorCtr="0">
              <a:noAutofit/>
            </a:bodyPr>
            <a:lstStyle>
              <a:lvl1pPr marL="461063" indent="-461063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98971" indent="-384219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3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536878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151629" indent="-307376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66380" indent="-307376" algn="l" defTabSz="614751" rtl="0" eaLnBrk="1" latinLnBrk="0" hangingPunct="1">
                <a:spcBef>
                  <a:spcPct val="20000"/>
                </a:spcBef>
                <a:buFont typeface="Arial"/>
                <a:buChar char="»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381131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95882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610633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225385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CL" sz="2667" b="1" dirty="0">
                  <a:solidFill>
                    <a:srgbClr val="DB4144"/>
                  </a:solidFill>
                  <a:latin typeface="Candara" panose="020E0502030303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PRINCIPIO: MEJORAR LA OPORTUNIDAD DE ATENCIÓN </a:t>
              </a:r>
              <a:endParaRPr lang="es-CL" sz="4267" b="1" dirty="0">
                <a:solidFill>
                  <a:srgbClr val="DB4144"/>
                </a:solidFill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" name="Marcador de contenido 9">
              <a:extLst>
                <a:ext uri="{FF2B5EF4-FFF2-40B4-BE49-F238E27FC236}">
                  <a16:creationId xmlns="" xmlns:a16="http://schemas.microsoft.com/office/drawing/2014/main" id="{B39B032F-631A-4007-8000-7637D6C0F87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57336" y="1756118"/>
              <a:ext cx="3561927" cy="3346993"/>
            </a:xfrm>
            <a:prstGeom prst="rect">
              <a:avLst/>
            </a:prstGeom>
            <a:solidFill>
              <a:srgbClr val="DB4144">
                <a:alpha val="30000"/>
              </a:srgbClr>
            </a:solidFill>
            <a:ln>
              <a:noFill/>
            </a:ln>
            <a:extLst/>
          </p:spPr>
          <p:txBody>
            <a:bodyPr vert="horz" wrap="square" lIns="288000" tIns="192000" rIns="192000" bIns="14400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4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8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8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r>
                <a:rPr lang="es-ES" sz="213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Reducir tiempos de espera</a:t>
              </a: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r>
                <a:rPr lang="es-ES" sz="213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Considerar criterios sociales en la atención</a:t>
              </a: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r>
                <a:rPr lang="es-ES" sz="213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Focalizar mecanismos de compra/pago con métodos de resolución integral</a:t>
              </a: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CL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7C9525A5-2F93-4187-B5AF-7C210B650E3C}"/>
                </a:ext>
              </a:extLst>
            </p:cNvPr>
            <p:cNvSpPr/>
            <p:nvPr/>
          </p:nvSpPr>
          <p:spPr>
            <a:xfrm>
              <a:off x="457337" y="913839"/>
              <a:ext cx="3561927" cy="104214"/>
            </a:xfrm>
            <a:prstGeom prst="rect">
              <a:avLst/>
            </a:prstGeom>
            <a:solidFill>
              <a:srgbClr val="DB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2400">
                <a:latin typeface="Candara" panose="020E0502030303020204" pitchFamily="34" charset="0"/>
              </a:endParaRPr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="" xmlns:a16="http://schemas.microsoft.com/office/drawing/2014/main" id="{DDBBF4F3-E89F-469E-BC4B-4CF1246BD854}"/>
              </a:ext>
            </a:extLst>
          </p:cNvPr>
          <p:cNvGrpSpPr/>
          <p:nvPr/>
        </p:nvGrpSpPr>
        <p:grpSpPr>
          <a:xfrm>
            <a:off x="6461341" y="1031897"/>
            <a:ext cx="5280000" cy="5573768"/>
            <a:chOff x="4356902" y="901519"/>
            <a:chExt cx="4563816" cy="4180326"/>
          </a:xfrm>
        </p:grpSpPr>
        <p:sp>
          <p:nvSpPr>
            <p:cNvPr id="14" name="Marcador de contenido 2">
              <a:extLst>
                <a:ext uri="{FF2B5EF4-FFF2-40B4-BE49-F238E27FC236}">
                  <a16:creationId xmlns="" xmlns:a16="http://schemas.microsoft.com/office/drawing/2014/main" id="{26CC62F5-7562-4084-A624-22F882EBB348}"/>
                </a:ext>
              </a:extLst>
            </p:cNvPr>
            <p:cNvSpPr txBox="1">
              <a:spLocks/>
            </p:cNvSpPr>
            <p:nvPr/>
          </p:nvSpPr>
          <p:spPr>
            <a:xfrm>
              <a:off x="4356904" y="925058"/>
              <a:ext cx="4563814" cy="8143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cmpd="sng">
              <a:noFill/>
            </a:ln>
          </p:spPr>
          <p:txBody>
            <a:bodyPr vert="horz" lIns="288000" tIns="144000" rIns="163933" bIns="81967" rtlCol="0" anchor="ctr" anchorCtr="0">
              <a:noAutofit/>
            </a:bodyPr>
            <a:lstStyle>
              <a:lvl1pPr marL="461063" indent="-461063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98971" indent="-384219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3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536878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151629" indent="-307376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66380" indent="-307376" algn="l" defTabSz="614751" rtl="0" eaLnBrk="1" latinLnBrk="0" hangingPunct="1">
                <a:spcBef>
                  <a:spcPct val="20000"/>
                </a:spcBef>
                <a:buFont typeface="Arial"/>
                <a:buChar char="»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381131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95882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610633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225385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CL" sz="2667" b="1" dirty="0">
                  <a:solidFill>
                    <a:srgbClr val="006CB7"/>
                  </a:solidFill>
                  <a:latin typeface="Candara" panose="020E0502030303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PROPUESTAS</a:t>
              </a:r>
              <a:endParaRPr lang="es-CL" sz="4267" b="1" dirty="0">
                <a:solidFill>
                  <a:srgbClr val="006CB7"/>
                </a:solidFill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" name="Marcador de contenido 9">
              <a:extLst>
                <a:ext uri="{FF2B5EF4-FFF2-40B4-BE49-F238E27FC236}">
                  <a16:creationId xmlns="" xmlns:a16="http://schemas.microsoft.com/office/drawing/2014/main" id="{7176D3B1-6519-4805-8378-F735075C25D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356903" y="1739420"/>
              <a:ext cx="4563814" cy="3342425"/>
            </a:xfrm>
            <a:prstGeom prst="rect">
              <a:avLst/>
            </a:prstGeom>
            <a:solidFill>
              <a:srgbClr val="BFD3E8"/>
            </a:solidFill>
            <a:ln>
              <a:noFill/>
            </a:ln>
            <a:extLst/>
          </p:spPr>
          <p:txBody>
            <a:bodyPr vert="horz" wrap="square" lIns="288000" tIns="192000" rIns="192000" bIns="14400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4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8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8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91995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  <a:buChar char="•"/>
              </a:pPr>
              <a:r>
                <a:rPr lang="es-ES" sz="213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Facultad de Fonasa para derivar pacientes</a:t>
              </a:r>
            </a:p>
            <a:p>
              <a:pPr marL="725382" lvl="2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</a:pPr>
              <a:r>
                <a:rPr lang="es-E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Boletín 12588-11 “</a:t>
              </a:r>
              <a:r>
                <a:rPr lang="es-CL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Fortalece las facultades del Fondo Nacional de Salud”, </a:t>
              </a:r>
              <a:r>
                <a:rPr lang="es-CL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 artículo único, numeral 1).</a:t>
              </a:r>
            </a:p>
            <a:p>
              <a:pPr marL="725382" lvl="2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</a:pPr>
              <a:r>
                <a:rPr lang="es-CL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Permite facultad de disponer </a:t>
              </a:r>
              <a:r>
                <a:rPr lang="es-CL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la atención de un beneficiario en cualquier </a:t>
              </a:r>
              <a:r>
                <a:rPr lang="es-CL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establecimiento, prioritariamente público, que </a:t>
              </a:r>
              <a:r>
                <a:rPr lang="es-CL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tenga capacidad resolutiva.</a:t>
              </a:r>
            </a:p>
            <a:p>
              <a:pPr marL="725382" lvl="2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</a:pPr>
              <a:r>
                <a:rPr lang="es-CL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Ante la imposibilidad de derivarlo en la red pública, se podrá con algún prestador en convenio.</a:t>
              </a:r>
            </a:p>
            <a:p>
              <a:pPr marL="725382" lvl="2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</a:pPr>
              <a:r>
                <a:rPr lang="es-CL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Un reglamento determinará los protocolos de derivación clínica y financiera</a:t>
              </a:r>
            </a:p>
            <a:p>
              <a:pPr marL="191995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  <a:buFont typeface="Arial" panose="020B0604020202020204" pitchFamily="34" charset="0"/>
                <a:buChar char="•"/>
              </a:pPr>
              <a:r>
                <a:rPr lang="es-CL" sz="213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Incrementar compra </a:t>
              </a:r>
              <a:r>
                <a:rPr lang="es-CL" sz="2133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a través de </a:t>
              </a:r>
              <a:r>
                <a:rPr lang="es-CL" sz="2133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mecanismos ajustados a riesgo</a:t>
              </a:r>
              <a:endParaRPr lang="es-CL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533387" lvl="2" indent="0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  <a:buNone/>
              </a:pPr>
              <a:endParaRPr lang="es-ES" sz="13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191995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</a:pPr>
              <a:endParaRPr lang="es-CL" sz="1867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725382" lvl="2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</a:pPr>
              <a:endParaRPr lang="es-ES" sz="13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0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  <a:buNone/>
              </a:pPr>
              <a:endParaRPr lang="es-E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725382" lvl="2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</a:pPr>
              <a:endParaRPr lang="es-E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C296C65-8E5D-4AD0-8C8E-629F3903EF36}"/>
                </a:ext>
              </a:extLst>
            </p:cNvPr>
            <p:cNvSpPr/>
            <p:nvPr/>
          </p:nvSpPr>
          <p:spPr>
            <a:xfrm>
              <a:off x="4356902" y="901519"/>
              <a:ext cx="4563814" cy="104214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2400">
                <a:latin typeface="Candara" panose="020E0502030303020204" pitchFamily="34" charset="0"/>
              </a:endParaRPr>
            </a:p>
          </p:txBody>
        </p:sp>
      </p:grpSp>
      <p:sp>
        <p:nvSpPr>
          <p:cNvPr id="10" name="Flecha: a la derecha 9">
            <a:extLst>
              <a:ext uri="{FF2B5EF4-FFF2-40B4-BE49-F238E27FC236}">
                <a16:creationId xmlns="" xmlns:a16="http://schemas.microsoft.com/office/drawing/2014/main" id="{98469B26-68B1-4585-AD49-733E079ED97F}"/>
              </a:ext>
            </a:extLst>
          </p:cNvPr>
          <p:cNvSpPr/>
          <p:nvPr/>
        </p:nvSpPr>
        <p:spPr>
          <a:xfrm>
            <a:off x="5730659" y="2996840"/>
            <a:ext cx="626645" cy="864321"/>
          </a:xfrm>
          <a:prstGeom prst="rightArrow">
            <a:avLst/>
          </a:prstGeom>
          <a:solidFill>
            <a:srgbClr val="006CB7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CA0FE4FC-0D5E-49DA-8D82-0BA7BD4A0521}"/>
              </a:ext>
            </a:extLst>
          </p:cNvPr>
          <p:cNvSpPr txBox="1"/>
          <p:nvPr/>
        </p:nvSpPr>
        <p:spPr>
          <a:xfrm>
            <a:off x="2648262" y="6547328"/>
            <a:ext cx="7115332" cy="446397"/>
          </a:xfrm>
          <a:prstGeom prst="rect">
            <a:avLst/>
          </a:prstGeom>
          <a:noFill/>
        </p:spPr>
        <p:txBody>
          <a:bodyPr wrap="square" lIns="240000" tIns="129600" rIns="240000" bIns="129600" rtlCol="0" anchor="t" anchorCtr="0">
            <a:spAutoFit/>
          </a:bodyPr>
          <a:lstStyle/>
          <a:p>
            <a:r>
              <a:rPr lang="es-CL" sz="1200" dirty="0">
                <a:latin typeface="Candara"/>
                <a:cs typeface="Candara"/>
              </a:rPr>
              <a:t>1 Sistema Nacional de Servicios de Salud</a:t>
            </a:r>
          </a:p>
        </p:txBody>
      </p:sp>
    </p:spTree>
    <p:extLst>
      <p:ext uri="{BB962C8B-B14F-4D97-AF65-F5344CB8AC3E}">
        <p14:creationId xmlns:p14="http://schemas.microsoft.com/office/powerpoint/2010/main" val="389009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 hidden="1">
            <a:extLst>
              <a:ext uri="{FF2B5EF4-FFF2-40B4-BE49-F238E27FC236}">
                <a16:creationId xmlns="" xmlns:a16="http://schemas.microsoft.com/office/drawing/2014/main" id="{592A5904-E8A3-45B6-9D3C-9581D9903E4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0" name="Diapositiva de think-cell" r:id="rId6" imgW="395" imgH="396" progId="TCLayout.ActiveDocument.1">
                  <p:embed/>
                </p:oleObj>
              </mc:Choice>
              <mc:Fallback>
                <p:oleObj name="Diapositiva de think-cell" r:id="rId6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ángulo 1" hidden="1">
            <a:extLst>
              <a:ext uri="{FF2B5EF4-FFF2-40B4-BE49-F238E27FC236}">
                <a16:creationId xmlns="" xmlns:a16="http://schemas.microsoft.com/office/drawing/2014/main" id="{011AAE4B-F24D-4F0D-8E39-736FDF2A529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5867" dirty="0">
              <a:latin typeface="Calibri" panose="020F0502020204030204" pitchFamily="34" charset="0"/>
              <a:ea typeface="PMingLiU" panose="02020500000000000000" pitchFamily="18" charset="-120"/>
              <a:cs typeface="+mj-cs"/>
              <a:sym typeface="Calibri" panose="020F0502020204030204" pitchFamily="34" charset="0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="" xmlns:a16="http://schemas.microsoft.com/office/drawing/2014/main" id="{7A0021DB-8CEE-4A29-A7FC-FFCBD9D2B7BA}"/>
              </a:ext>
            </a:extLst>
          </p:cNvPr>
          <p:cNvSpPr txBox="1">
            <a:spLocks/>
          </p:cNvSpPr>
          <p:nvPr/>
        </p:nvSpPr>
        <p:spPr>
          <a:xfrm>
            <a:off x="214482" y="34087"/>
            <a:ext cx="11658999" cy="736775"/>
          </a:xfrm>
          <a:prstGeom prst="rect">
            <a:avLst/>
          </a:prstGeom>
        </p:spPr>
        <p:txBody>
          <a:bodyPr anchor="ctr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CL" sz="2933" kern="0" dirty="0">
                <a:solidFill>
                  <a:srgbClr val="0070C0"/>
                </a:solidFill>
                <a:latin typeface="Candara" panose="020E0502030303020204" pitchFamily="34" charset="0"/>
                <a:cs typeface="Calibri Light" panose="020F0302020204030204" pitchFamily="34" charset="0"/>
              </a:rPr>
              <a:t>›› PROPUESTA ADMINISTRATIVA y LEGISLATIVA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="" xmlns:a16="http://schemas.microsoft.com/office/drawing/2014/main" id="{CC6416AF-D2D8-4CCB-9A20-00E63BED0D03}"/>
              </a:ext>
            </a:extLst>
          </p:cNvPr>
          <p:cNvGrpSpPr/>
          <p:nvPr/>
        </p:nvGrpSpPr>
        <p:grpSpPr>
          <a:xfrm>
            <a:off x="382951" y="810110"/>
            <a:ext cx="5280000" cy="6013804"/>
            <a:chOff x="457336" y="913839"/>
            <a:chExt cx="3561928" cy="4510353"/>
          </a:xfrm>
        </p:grpSpPr>
        <p:sp>
          <p:nvSpPr>
            <p:cNvPr id="11" name="Marcador de contenido 2">
              <a:extLst>
                <a:ext uri="{FF2B5EF4-FFF2-40B4-BE49-F238E27FC236}">
                  <a16:creationId xmlns="" xmlns:a16="http://schemas.microsoft.com/office/drawing/2014/main" id="{250990F0-0FCD-4363-9954-BDE3A02CF343}"/>
                </a:ext>
              </a:extLst>
            </p:cNvPr>
            <p:cNvSpPr txBox="1">
              <a:spLocks/>
            </p:cNvSpPr>
            <p:nvPr/>
          </p:nvSpPr>
          <p:spPr>
            <a:xfrm>
              <a:off x="457337" y="941756"/>
              <a:ext cx="3561927" cy="8410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cmpd="sng">
              <a:noFill/>
            </a:ln>
          </p:spPr>
          <p:txBody>
            <a:bodyPr vert="horz" lIns="288000" tIns="144000" rIns="163933" bIns="81967" rtlCol="0" anchor="ctr" anchorCtr="0">
              <a:noAutofit/>
            </a:bodyPr>
            <a:lstStyle>
              <a:lvl1pPr marL="461063" indent="-461063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98971" indent="-384219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3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536878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151629" indent="-307376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66380" indent="-307376" algn="l" defTabSz="614751" rtl="0" eaLnBrk="1" latinLnBrk="0" hangingPunct="1">
                <a:spcBef>
                  <a:spcPct val="20000"/>
                </a:spcBef>
                <a:buFont typeface="Arial"/>
                <a:buChar char="»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381131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95882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610633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225385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CL" sz="2667" b="1" dirty="0">
                  <a:solidFill>
                    <a:srgbClr val="DB4144"/>
                  </a:solidFill>
                  <a:latin typeface="Candara" panose="020E0502030303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PRINCIPIO: MAYOR  PROTECCIÓN FINANCIERA</a:t>
              </a:r>
              <a:endParaRPr lang="es-CL" sz="4267" b="1" dirty="0">
                <a:solidFill>
                  <a:srgbClr val="DB4144"/>
                </a:solidFill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" name="Marcador de contenido 9">
              <a:extLst>
                <a:ext uri="{FF2B5EF4-FFF2-40B4-BE49-F238E27FC236}">
                  <a16:creationId xmlns="" xmlns:a16="http://schemas.microsoft.com/office/drawing/2014/main" id="{B39B032F-631A-4007-8000-7637D6C0F87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57336" y="1761524"/>
              <a:ext cx="3561927" cy="3662668"/>
            </a:xfrm>
            <a:prstGeom prst="rect">
              <a:avLst/>
            </a:prstGeom>
            <a:solidFill>
              <a:srgbClr val="DB4144">
                <a:alpha val="30000"/>
              </a:srgbClr>
            </a:solidFill>
            <a:ln>
              <a:noFill/>
            </a:ln>
            <a:extLst/>
          </p:spPr>
          <p:txBody>
            <a:bodyPr vert="horz" wrap="square" lIns="288000" tIns="192000" rIns="192000" bIns="14400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4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8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8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r>
                <a:rPr lang="es-ES" sz="213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Seguro de Salud Clase Media</a:t>
              </a: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r>
                <a:rPr lang="es-ES" sz="213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Protección financiera MLE en base a objetivos sanitarios</a:t>
              </a: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r>
                <a:rPr lang="es-ES" sz="213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Calidad recíproca de cónyuges para ser carga del otro/a</a:t>
              </a: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r>
                <a:rPr lang="es-ES" sz="213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Incorporación al listado de beneficiarios del/la conviviente civil</a:t>
              </a: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r>
                <a:rPr lang="es-ES" sz="213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Ajuste gradual de plan de salud MAI - MLE</a:t>
              </a: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ES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DB4144"/>
                </a:buClr>
                <a:buChar char="•"/>
              </a:pPr>
              <a:endParaRPr lang="es-CL" sz="2133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7C9525A5-2F93-4187-B5AF-7C210B650E3C}"/>
                </a:ext>
              </a:extLst>
            </p:cNvPr>
            <p:cNvSpPr/>
            <p:nvPr/>
          </p:nvSpPr>
          <p:spPr>
            <a:xfrm>
              <a:off x="457337" y="913839"/>
              <a:ext cx="3561927" cy="104214"/>
            </a:xfrm>
            <a:prstGeom prst="rect">
              <a:avLst/>
            </a:prstGeom>
            <a:solidFill>
              <a:srgbClr val="DB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2400">
                <a:latin typeface="Candara" panose="020E0502030303020204" pitchFamily="34" charset="0"/>
              </a:endParaRPr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="" xmlns:a16="http://schemas.microsoft.com/office/drawing/2014/main" id="{DDBBF4F3-E89F-469E-BC4B-4CF1246BD854}"/>
              </a:ext>
            </a:extLst>
          </p:cNvPr>
          <p:cNvGrpSpPr/>
          <p:nvPr/>
        </p:nvGrpSpPr>
        <p:grpSpPr>
          <a:xfrm>
            <a:off x="6461341" y="822038"/>
            <a:ext cx="5280000" cy="6001876"/>
            <a:chOff x="4356902" y="901519"/>
            <a:chExt cx="4563816" cy="4501407"/>
          </a:xfrm>
        </p:grpSpPr>
        <p:sp>
          <p:nvSpPr>
            <p:cNvPr id="14" name="Marcador de contenido 2">
              <a:extLst>
                <a:ext uri="{FF2B5EF4-FFF2-40B4-BE49-F238E27FC236}">
                  <a16:creationId xmlns="" xmlns:a16="http://schemas.microsoft.com/office/drawing/2014/main" id="{26CC62F5-7562-4084-A624-22F882EBB348}"/>
                </a:ext>
              </a:extLst>
            </p:cNvPr>
            <p:cNvSpPr txBox="1">
              <a:spLocks/>
            </p:cNvSpPr>
            <p:nvPr/>
          </p:nvSpPr>
          <p:spPr>
            <a:xfrm>
              <a:off x="4356904" y="925058"/>
              <a:ext cx="4563814" cy="83646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cmpd="sng">
              <a:noFill/>
            </a:ln>
          </p:spPr>
          <p:txBody>
            <a:bodyPr vert="horz" lIns="288000" tIns="144000" rIns="163933" bIns="81967" rtlCol="0" anchor="ctr" anchorCtr="0">
              <a:noAutofit/>
            </a:bodyPr>
            <a:lstStyle>
              <a:lvl1pPr marL="461063" indent="-461063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98971" indent="-384219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3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536878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151629" indent="-307376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66380" indent="-307376" algn="l" defTabSz="614751" rtl="0" eaLnBrk="1" latinLnBrk="0" hangingPunct="1">
                <a:spcBef>
                  <a:spcPct val="20000"/>
                </a:spcBef>
                <a:buFont typeface="Arial"/>
                <a:buChar char="»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381131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95882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610633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225385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CL" sz="2667" b="1" dirty="0">
                  <a:solidFill>
                    <a:srgbClr val="006CB7"/>
                  </a:solidFill>
                  <a:latin typeface="Candara" panose="020E0502030303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PROPUESTAS</a:t>
              </a:r>
              <a:endParaRPr lang="es-CL" sz="4267" b="1" dirty="0">
                <a:solidFill>
                  <a:srgbClr val="006CB7"/>
                </a:solidFill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" name="Marcador de contenido 9">
              <a:extLst>
                <a:ext uri="{FF2B5EF4-FFF2-40B4-BE49-F238E27FC236}">
                  <a16:creationId xmlns="" xmlns:a16="http://schemas.microsoft.com/office/drawing/2014/main" id="{7176D3B1-6519-4805-8378-F735075C25D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356903" y="1761524"/>
              <a:ext cx="4563814" cy="3641402"/>
            </a:xfrm>
            <a:prstGeom prst="rect">
              <a:avLst/>
            </a:prstGeom>
            <a:solidFill>
              <a:srgbClr val="BFD3E8"/>
            </a:solidFill>
            <a:ln>
              <a:noFill/>
            </a:ln>
            <a:extLst/>
          </p:spPr>
          <p:txBody>
            <a:bodyPr vert="horz" wrap="square" lIns="288000" tIns="192000" rIns="192000" bIns="14400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4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8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800" kern="1200">
                  <a:solidFill>
                    <a:srgbClr val="595959"/>
                  </a:solidFill>
                  <a:latin typeface="Verdana"/>
                  <a:ea typeface="ヒラギノ角ゴ Pro W3" charset="-128"/>
                  <a:cs typeface="Verdana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91995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  <a:buChar char="•"/>
              </a:pPr>
              <a:r>
                <a:rPr lang="es-ES" sz="1867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Bonificación </a:t>
              </a:r>
              <a:r>
                <a:rPr lang="es-ES" sz="1867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selectiva con objetivos sanitarios y de acceso en MLE</a:t>
              </a:r>
            </a:p>
            <a:p>
              <a:pPr marL="725382" lvl="2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</a:pPr>
              <a:r>
                <a:rPr lang="es-E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Boletín 12588-11 “</a:t>
              </a:r>
              <a:r>
                <a:rPr lang="es-CL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Fortalece las facultades del Fondo Nacional de Salud”: flexibilidad de las bonificaciones en la MLE, hoy con máximo de 60%.</a:t>
              </a:r>
            </a:p>
            <a:p>
              <a:pPr marL="191995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  <a:buFont typeface="Arial" panose="020B0604020202020204" pitchFamily="34" charset="0"/>
                <a:buChar char="•"/>
              </a:pPr>
              <a:r>
                <a:rPr lang="es-ES" sz="1867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Calidad recíproca de cónyuges/convivientes</a:t>
              </a:r>
            </a:p>
            <a:p>
              <a:pPr marL="914377" lvl="2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</a:pPr>
              <a:r>
                <a:rPr lang="es-E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Boletín 12588-11 “</a:t>
              </a:r>
              <a:r>
                <a:rPr lang="es-CL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Fortalece las facultades del Fondo Nacional de Salud</a:t>
              </a:r>
              <a:r>
                <a:rPr lang="es-CL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”, artículo </a:t>
              </a:r>
              <a:r>
                <a:rPr lang="es-CL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único, numeral </a:t>
              </a:r>
              <a:r>
                <a:rPr lang="es-CL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2)</a:t>
              </a:r>
            </a:p>
            <a:p>
              <a:pPr marL="914377" lvl="2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</a:pPr>
              <a:r>
                <a:rPr lang="es-CL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Posibilita que cónyuge </a:t>
              </a:r>
              <a:r>
                <a:rPr lang="es-CL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varón carente de recursos pueda ser carga, e incorporación de conviviente civil como beneficiario.</a:t>
              </a:r>
            </a:p>
            <a:p>
              <a:pPr marL="380990" lvl="1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  <a:buFont typeface="Arial" panose="020B0604020202020204" pitchFamily="34" charset="0"/>
                <a:buChar char="•"/>
              </a:pPr>
              <a:r>
                <a:rPr lang="es-CL" sz="1867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En formulación presupuestaria ir conformando prestaciones equivalentes MAI-MLE</a:t>
              </a:r>
            </a:p>
            <a:p>
              <a:pPr marL="191995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  <a:buChar char="•"/>
              </a:pPr>
              <a:r>
                <a:rPr lang="es-ES" sz="1867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Seguro de Salud Clase Media Fonasa</a:t>
              </a:r>
            </a:p>
            <a:p>
              <a:pPr marL="725382" lvl="2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</a:pPr>
              <a:r>
                <a:rPr lang="es-ES" sz="1467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Boletín 12662-11: </a:t>
              </a:r>
              <a:r>
                <a:rPr lang="es-CL" sz="1467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ndara" panose="020E0502030303020204" pitchFamily="34" charset="0"/>
                </a:rPr>
                <a:t>cobertura financiera especial en la modalidad de atención de libre elección.</a:t>
              </a:r>
              <a:endParaRPr lang="es-ES" sz="1467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914377" lvl="2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</a:pPr>
              <a:endPara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191995" lvl="1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</a:pPr>
              <a:endParaRPr lang="es-CL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725382" lvl="2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</a:pPr>
              <a:endPara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0" lvl="1" indent="0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  <a:buNone/>
              </a:pPr>
              <a:endParaRPr lang="es-ES" sz="1467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  <a:p>
              <a:pPr marL="725382" lvl="2" indent="-191995" defTabSz="500050">
                <a:lnSpc>
                  <a:spcPct val="90000"/>
                </a:lnSpc>
                <a:spcAft>
                  <a:spcPct val="15000"/>
                </a:spcAft>
                <a:buClr>
                  <a:srgbClr val="066CB3"/>
                </a:buClr>
              </a:pPr>
              <a:endParaRPr lang="es-ES" sz="1467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C296C65-8E5D-4AD0-8C8E-629F3903EF36}"/>
                </a:ext>
              </a:extLst>
            </p:cNvPr>
            <p:cNvSpPr/>
            <p:nvPr/>
          </p:nvSpPr>
          <p:spPr>
            <a:xfrm>
              <a:off x="4356902" y="901519"/>
              <a:ext cx="4563814" cy="104214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2400">
                <a:latin typeface="Candara" panose="020E0502030303020204" pitchFamily="34" charset="0"/>
              </a:endParaRPr>
            </a:p>
          </p:txBody>
        </p:sp>
      </p:grpSp>
      <p:sp>
        <p:nvSpPr>
          <p:cNvPr id="10" name="Flecha: a la derecha 9">
            <a:extLst>
              <a:ext uri="{FF2B5EF4-FFF2-40B4-BE49-F238E27FC236}">
                <a16:creationId xmlns="" xmlns:a16="http://schemas.microsoft.com/office/drawing/2014/main" id="{98469B26-68B1-4585-AD49-733E079ED97F}"/>
              </a:ext>
            </a:extLst>
          </p:cNvPr>
          <p:cNvSpPr/>
          <p:nvPr/>
        </p:nvSpPr>
        <p:spPr>
          <a:xfrm>
            <a:off x="5730659" y="2786980"/>
            <a:ext cx="626645" cy="864321"/>
          </a:xfrm>
          <a:prstGeom prst="rightArrow">
            <a:avLst/>
          </a:prstGeom>
          <a:solidFill>
            <a:srgbClr val="006CB7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</p:spTree>
    <p:extLst>
      <p:ext uri="{BB962C8B-B14F-4D97-AF65-F5344CB8AC3E}">
        <p14:creationId xmlns:p14="http://schemas.microsoft.com/office/powerpoint/2010/main" val="395056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to 9" hidden="1">
            <a:extLst>
              <a:ext uri="{FF2B5EF4-FFF2-40B4-BE49-F238E27FC236}">
                <a16:creationId xmlns="" xmlns:a16="http://schemas.microsoft.com/office/drawing/2014/main" id="{141A3450-8F00-4583-9319-718C470E584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3" name="Diapositiva de think-cell" r:id="rId6" imgW="395" imgH="396" progId="TCLayout.ActiveDocument.1">
                  <p:embed/>
                </p:oleObj>
              </mc:Choice>
              <mc:Fallback>
                <p:oleObj name="Diapositiva de think-cell" r:id="rId6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ángulo 7" hidden="1">
            <a:extLst>
              <a:ext uri="{FF2B5EF4-FFF2-40B4-BE49-F238E27FC236}">
                <a16:creationId xmlns="" xmlns:a16="http://schemas.microsoft.com/office/drawing/2014/main" id="{64EFBC78-55C7-4B65-ADE1-4049914C702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2933" b="1" dirty="0">
              <a:latin typeface="Candara" panose="020E0502030303020204" pitchFamily="34" charset="0"/>
              <a:cs typeface="Calibri" panose="020F0502020204030204" pitchFamily="34" charset="0"/>
              <a:sym typeface="Candara" panose="020E0502030303020204" pitchFamily="34" charset="0"/>
            </a:endParaRPr>
          </a:p>
        </p:txBody>
      </p:sp>
      <p:sp>
        <p:nvSpPr>
          <p:cNvPr id="2" name="AutoShape 2" descr="https://cdn4.iconfinder.com/data/icons/SIGMA/medical/png/400/doctor.png"/>
          <p:cNvSpPr>
            <a:spLocks noChangeAspect="1" noChangeArrowheads="1"/>
          </p:cNvSpPr>
          <p:nvPr/>
        </p:nvSpPr>
        <p:spPr bwMode="auto">
          <a:xfrm>
            <a:off x="1679575" y="-192617"/>
            <a:ext cx="304800" cy="4064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7" name="AutoShape 4" descr="http://www.iconarchive.com/download/i68295/aha-soft/large-user/Doctor.ico"/>
          <p:cNvSpPr>
            <a:spLocks noChangeAspect="1" noChangeArrowheads="1"/>
          </p:cNvSpPr>
          <p:nvPr/>
        </p:nvSpPr>
        <p:spPr bwMode="auto">
          <a:xfrm>
            <a:off x="1831975" y="10586"/>
            <a:ext cx="304800" cy="4064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9" name="AutoShape 6" descr="http://www.iconarchive.com/download/i78666/icons-land/medical/People-Doctor-Male.ico"/>
          <p:cNvSpPr>
            <a:spLocks noChangeAspect="1" noChangeArrowheads="1"/>
          </p:cNvSpPr>
          <p:nvPr/>
        </p:nvSpPr>
        <p:spPr bwMode="auto">
          <a:xfrm>
            <a:off x="1587500" y="-182033"/>
            <a:ext cx="304800" cy="406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34" name="Content Placeholder 4">
            <a:extLst>
              <a:ext uri="{FF2B5EF4-FFF2-40B4-BE49-F238E27FC236}">
                <a16:creationId xmlns="" xmlns:a16="http://schemas.microsoft.com/office/drawing/2014/main" id="{3DE27B9E-AD98-4C81-959F-63E1D719E57A}"/>
              </a:ext>
            </a:extLst>
          </p:cNvPr>
          <p:cNvSpPr txBox="1">
            <a:spLocks/>
          </p:cNvSpPr>
          <p:nvPr/>
        </p:nvSpPr>
        <p:spPr>
          <a:xfrm>
            <a:off x="411177" y="68103"/>
            <a:ext cx="11658999" cy="692616"/>
          </a:xfrm>
          <a:prstGeom prst="rect">
            <a:avLst/>
          </a:prstGeom>
        </p:spPr>
        <p:txBody>
          <a:bodyPr anchor="ctr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CL" sz="2933" kern="0" dirty="0">
                <a:solidFill>
                  <a:srgbClr val="0070C0"/>
                </a:solidFill>
                <a:cs typeface="Calibri Light" panose="020F0302020204030204" pitchFamily="34" charset="0"/>
              </a:rPr>
              <a:t>›› PROTECCIÓN FINANCIERA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83844" y="1613842"/>
            <a:ext cx="10397541" cy="4834181"/>
          </a:xfr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s-CL" sz="2267" dirty="0">
                <a:latin typeface="Candara" panose="020E0502030303020204" pitchFamily="34" charset="0"/>
              </a:rPr>
              <a:t>Se crea </a:t>
            </a:r>
            <a:r>
              <a:rPr lang="es-CL" sz="2267" b="1" dirty="0">
                <a:latin typeface="Candara" panose="020E0502030303020204" pitchFamily="34" charset="0"/>
              </a:rPr>
              <a:t>cobertura financiera especial en modalidad de libre elección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CL" sz="2267" b="1" dirty="0">
                <a:latin typeface="Candara" panose="020E0502030303020204" pitchFamily="34" charset="0"/>
              </a:rPr>
              <a:t>Cubrirá Intervenciones quirúrgicas y tratamientos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CL" sz="2267" dirty="0">
                <a:latin typeface="Candara" panose="020E0502030303020204" pitchFamily="34" charset="0"/>
              </a:rPr>
              <a:t>Se otorgarán en </a:t>
            </a:r>
            <a:r>
              <a:rPr lang="es-CL" sz="2267" b="1" dirty="0">
                <a:latin typeface="Candara" panose="020E0502030303020204" pitchFamily="34" charset="0"/>
              </a:rPr>
              <a:t>redes de prestadores preferentes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CL" sz="2267" dirty="0">
                <a:latin typeface="Candara" panose="020E0502030303020204" pitchFamily="34" charset="0"/>
              </a:rPr>
              <a:t>Se resolverá el problema de salud en forma </a:t>
            </a:r>
            <a:r>
              <a:rPr lang="es-CL" sz="2267" b="1" dirty="0">
                <a:latin typeface="Candara" panose="020E0502030303020204" pitchFamily="34" charset="0"/>
              </a:rPr>
              <a:t>integral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CL" sz="2267" dirty="0">
                <a:latin typeface="Candara" panose="020E0502030303020204" pitchFamily="34" charset="0"/>
              </a:rPr>
              <a:t>Serán </a:t>
            </a:r>
            <a:r>
              <a:rPr lang="es-CL" sz="2267" b="1" dirty="0">
                <a:latin typeface="Candara" panose="020E0502030303020204" pitchFamily="34" charset="0"/>
              </a:rPr>
              <a:t>financiadas en conjunto </a:t>
            </a:r>
            <a:r>
              <a:rPr lang="es-CL" sz="2267" dirty="0">
                <a:latin typeface="Candara" panose="020E0502030303020204" pitchFamily="34" charset="0"/>
              </a:rPr>
              <a:t>entre el Fondo Nacional de Salud y el afiliado:</a:t>
            </a:r>
          </a:p>
          <a:p>
            <a:pPr lvl="2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CL" sz="1600" dirty="0">
                <a:latin typeface="Candara" panose="020E0502030303020204" pitchFamily="34" charset="0"/>
              </a:rPr>
              <a:t>El monto hasta el cual el afiliado soportará, los gastos generados en cada intervención o tratamiento de enfermedad cubierta, será el equivalente al 40% del total de los ingresos anuales del grupo familiar dividido por el número total de beneficiarios integrantes de dicho grupo, constituido por el afiliado y los beneficiarios que de él dependen. </a:t>
            </a:r>
          </a:p>
          <a:p>
            <a:pPr lvl="2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CL" sz="1600" dirty="0">
                <a:latin typeface="Candara" panose="020E0502030303020204" pitchFamily="34" charset="0"/>
              </a:rPr>
              <a:t>En ningún caso el monto que soportará el afiliado, podrá ser inferior al cuarenta por ciento de 12 veces el ingreso mínimo mensual vigente a la fecha de la activación. </a:t>
            </a:r>
          </a:p>
          <a:p>
            <a:pPr lvl="2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CL" sz="1600" dirty="0">
                <a:latin typeface="Candara" panose="020E0502030303020204" pitchFamily="34" charset="0"/>
              </a:rPr>
              <a:t>Se establece un “Gasto Máximo anual por Beneficiario” que deberá soportar el afiliado, en caso de existir más de una intervención o tratamiento en el período comprendido entre el 1 de enero y el 31 de diciembre del año respectivo.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922664" y="866805"/>
            <a:ext cx="10861181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667" b="1" dirty="0" err="1">
                <a:solidFill>
                  <a:srgbClr val="002060"/>
                </a:solidFill>
                <a:latin typeface="Candara"/>
                <a:cs typeface="Candara"/>
              </a:rPr>
              <a:t>Boletín</a:t>
            </a:r>
            <a:r>
              <a:rPr lang="pt-BR" sz="2667" b="1" dirty="0">
                <a:solidFill>
                  <a:srgbClr val="002060"/>
                </a:solidFill>
                <a:latin typeface="Candara"/>
                <a:cs typeface="Candara"/>
              </a:rPr>
              <a:t>   Nº 12662– </a:t>
            </a:r>
            <a:r>
              <a:rPr lang="es-CL" sz="2667" b="1" dirty="0">
                <a:solidFill>
                  <a:srgbClr val="002060"/>
                </a:solidFill>
                <a:latin typeface="Candara"/>
                <a:cs typeface="Candara"/>
              </a:rPr>
              <a:t>Seguro Salud Clase Media</a:t>
            </a:r>
          </a:p>
        </p:txBody>
      </p:sp>
    </p:spTree>
    <p:extLst>
      <p:ext uri="{BB962C8B-B14F-4D97-AF65-F5344CB8AC3E}">
        <p14:creationId xmlns:p14="http://schemas.microsoft.com/office/powerpoint/2010/main" val="89988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Lh32z8mQcW9Y4Qsz.7OP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1ioxXTmSU.ZDtFsk0yon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4i1upPlSVmEOu_iUudID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dc6Msd7RRe7lYIARq3Mw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mvY6AYOSdCZDYkLs3YoG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memYqsTSJmHMQ6h1u6WZ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rP1JcMaR4.oDNy0sYrgD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gOVcs9xStWoSDHaPWlLw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mEg5oLVR8qjCyVEI8SGa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4XE7ll_TViqHteHE6rq6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_FwW0mSl6TEoraboRnE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CqkMvIQR..NJHdgqTYzY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jvHgndbSsiJccQu3UWvj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T1byFcQu23lcU_YMdWN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fsBWcazShyxHcRmAZ_wv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1Sl84jTS222e8r0e97zP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p8jN5EtTP2syL1Bo_pVg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3bV06rpQEGCA1ST21U7c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_FwW0mSl6TEoraboRnE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T1_wXY5Ttu75py8_e.uZ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1tv4X98R5OFWGqoGQJg3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84EKrUVTL6dhfzcbQ0YA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1tv4X98R5OFWGqoGQJg3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1tv4X98R5OFWGqoGQJg3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84EKrUVTL6dhfzcbQ0YA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llcSxRHRYS5rBa4fsqa5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1tv4X98R5OFWGqoGQJg3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_FwW0mSl6TEoraboRnE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35MbBagS3GXSPskHDPnp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hmLyBaMRVCjz.A983asg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pWcEpOsQDGPZkQPytdA1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aG7RWa1Tm.TSRe3nlDOD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96snm0wTMmgYj_OALXOUg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/>
      <a:lstStyle>
        <a:defPPr algn="l">
          <a:defRPr sz="800" b="1" dirty="0" smtClean="0">
            <a:solidFill>
              <a:schemeClr val="bg1"/>
            </a:solidFill>
            <a:latin typeface="Arial" charset="0"/>
            <a:ea typeface="Arial" charset="0"/>
            <a:cs typeface="Arial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1077</Words>
  <Application>Microsoft Office PowerPoint</Application>
  <PresentationFormat>Panorámica</PresentationFormat>
  <Paragraphs>196</Paragraphs>
  <Slides>12</Slides>
  <Notes>9</Notes>
  <HiddenSlides>0</HiddenSlides>
  <MMClips>0</MMClips>
  <ScaleCrop>false</ScaleCrop>
  <HeadingPairs>
    <vt:vector size="8" baseType="variant">
      <vt:variant>
        <vt:lpstr>Fuentes usadas</vt:lpstr>
      </vt:variant>
      <vt:variant>
        <vt:i4>13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7" baseType="lpstr">
      <vt:lpstr>ＭＳ Ｐゴシック</vt:lpstr>
      <vt:lpstr>PMingLiU</vt:lpstr>
      <vt:lpstr>Arial</vt:lpstr>
      <vt:lpstr>Arial Black</vt:lpstr>
      <vt:lpstr>Calibri</vt:lpstr>
      <vt:lpstr>Calibri Light</vt:lpstr>
      <vt:lpstr>Candara</vt:lpstr>
      <vt:lpstr>gobCL</vt:lpstr>
      <vt:lpstr>Times</vt:lpstr>
      <vt:lpstr>Verdana</vt:lpstr>
      <vt:lpstr>Wingdings</vt:lpstr>
      <vt:lpstr>Yu Gothic</vt:lpstr>
      <vt:lpstr>ヒラギノ角ゴ Pro W3</vt:lpstr>
      <vt:lpstr>Tema de Office</vt:lpstr>
      <vt:lpstr>Diapositiva de think-cell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Guzman Merino</dc:creator>
  <cp:lastModifiedBy>Marcelo  Mosso Gomez (Director Nacional)</cp:lastModifiedBy>
  <cp:revision>68</cp:revision>
  <cp:lastPrinted>2019-06-18T13:50:26Z</cp:lastPrinted>
  <dcterms:created xsi:type="dcterms:W3CDTF">2018-07-06T12:17:53Z</dcterms:created>
  <dcterms:modified xsi:type="dcterms:W3CDTF">2019-06-18T21:16:07Z</dcterms:modified>
</cp:coreProperties>
</file>