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handoutMasterIdLst>
    <p:handoutMasterId r:id="rId11"/>
  </p:handoutMasterIdLst>
  <p:sldIdLst>
    <p:sldId id="369" r:id="rId2"/>
    <p:sldId id="349" r:id="rId3"/>
    <p:sldId id="373" r:id="rId4"/>
    <p:sldId id="372" r:id="rId5"/>
    <p:sldId id="374" r:id="rId6"/>
    <p:sldId id="378" r:id="rId7"/>
    <p:sldId id="375" r:id="rId8"/>
    <p:sldId id="379" r:id="rId9"/>
  </p:sldIdLst>
  <p:sldSz cx="8997950" cy="6838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42B"/>
    <a:srgbClr val="FFCC00"/>
    <a:srgbClr val="9D469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07" autoAdjust="0"/>
    <p:restoredTop sz="88975" autoAdjust="0"/>
  </p:normalViewPr>
  <p:slideViewPr>
    <p:cSldViewPr>
      <p:cViewPr varScale="1">
        <p:scale>
          <a:sx n="94" d="100"/>
          <a:sy n="94" d="100"/>
        </p:scale>
        <p:origin x="216" y="288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2016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nabar Figueroa, Maria Jose" userId="5c4a3d8f-80c0-47e8-8bf8-18782ab6276d" providerId="ADAL" clId="{E7B20743-69A9-41AC-993B-FF600DCFB8D9}"/>
    <pc:docChg chg="delSld modSld">
      <pc:chgData name="Amenabar Figueroa, Maria Jose" userId="5c4a3d8f-80c0-47e8-8bf8-18782ab6276d" providerId="ADAL" clId="{E7B20743-69A9-41AC-993B-FF600DCFB8D9}" dt="2024-08-24T11:49:11.399" v="14" actId="47"/>
      <pc:docMkLst>
        <pc:docMk/>
      </pc:docMkLst>
      <pc:sldChg chg="del">
        <pc:chgData name="Amenabar Figueroa, Maria Jose" userId="5c4a3d8f-80c0-47e8-8bf8-18782ab6276d" providerId="ADAL" clId="{E7B20743-69A9-41AC-993B-FF600DCFB8D9}" dt="2024-08-24T11:49:09.758" v="13" actId="47"/>
        <pc:sldMkLst>
          <pc:docMk/>
          <pc:sldMk cId="2895952866" sldId="322"/>
        </pc:sldMkLst>
      </pc:sldChg>
      <pc:sldChg chg="del">
        <pc:chgData name="Amenabar Figueroa, Maria Jose" userId="5c4a3d8f-80c0-47e8-8bf8-18782ab6276d" providerId="ADAL" clId="{E7B20743-69A9-41AC-993B-FF600DCFB8D9}" dt="2024-08-24T11:49:11.399" v="14" actId="47"/>
        <pc:sldMkLst>
          <pc:docMk/>
          <pc:sldMk cId="3072115403" sldId="328"/>
        </pc:sldMkLst>
      </pc:sldChg>
      <pc:sldChg chg="del">
        <pc:chgData name="Amenabar Figueroa, Maria Jose" userId="5c4a3d8f-80c0-47e8-8bf8-18782ab6276d" providerId="ADAL" clId="{E7B20743-69A9-41AC-993B-FF600DCFB8D9}" dt="2024-08-24T11:45:41.120" v="0" actId="47"/>
        <pc:sldMkLst>
          <pc:docMk/>
          <pc:sldMk cId="2154763081" sldId="371"/>
        </pc:sldMkLst>
      </pc:sldChg>
      <pc:sldChg chg="modSp mod">
        <pc:chgData name="Amenabar Figueroa, Maria Jose" userId="5c4a3d8f-80c0-47e8-8bf8-18782ab6276d" providerId="ADAL" clId="{E7B20743-69A9-41AC-993B-FF600DCFB8D9}" dt="2024-08-24T11:46:31.208" v="10" actId="20577"/>
        <pc:sldMkLst>
          <pc:docMk/>
          <pc:sldMk cId="1945266957" sldId="373"/>
        </pc:sldMkLst>
        <pc:spChg chg="mod">
          <ac:chgData name="Amenabar Figueroa, Maria Jose" userId="5c4a3d8f-80c0-47e8-8bf8-18782ab6276d" providerId="ADAL" clId="{E7B20743-69A9-41AC-993B-FF600DCFB8D9}" dt="2024-08-24T11:46:31.208" v="10" actId="20577"/>
          <ac:spMkLst>
            <pc:docMk/>
            <pc:sldMk cId="1945266957" sldId="373"/>
            <ac:spMk id="2" creationId="{79E9B79A-2064-7465-5BAD-FE9681F71B8B}"/>
          </ac:spMkLst>
        </pc:spChg>
      </pc:sldChg>
      <pc:sldChg chg="del">
        <pc:chgData name="Amenabar Figueroa, Maria Jose" userId="5c4a3d8f-80c0-47e8-8bf8-18782ab6276d" providerId="ADAL" clId="{E7B20743-69A9-41AC-993B-FF600DCFB8D9}" dt="2024-08-24T11:49:04.958" v="11" actId="47"/>
        <pc:sldMkLst>
          <pc:docMk/>
          <pc:sldMk cId="3777921513" sldId="380"/>
        </pc:sldMkLst>
      </pc:sldChg>
      <pc:sldChg chg="del">
        <pc:chgData name="Amenabar Figueroa, Maria Jose" userId="5c4a3d8f-80c0-47e8-8bf8-18782ab6276d" providerId="ADAL" clId="{E7B20743-69A9-41AC-993B-FF600DCFB8D9}" dt="2024-08-24T11:49:07.489" v="12" actId="47"/>
        <pc:sldMkLst>
          <pc:docMk/>
          <pc:sldMk cId="4120094984" sldId="3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C6FA5-F469-4403-8892-64A41929284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B5242-0BAE-4E24-A61C-3342C7EAC8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04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154A6-1A64-4D09-8F5F-A93E3095C698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F3A2-E93A-4D04-8933-C101062121B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845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396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792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7188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9585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1981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4378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773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9169" algn="l" defTabSz="904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3163" y="685800"/>
            <a:ext cx="45116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F3A2-E93A-4D04-8933-C101062121BC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47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8045" y="800071"/>
            <a:ext cx="5528775" cy="2534371"/>
          </a:xfrm>
        </p:spPr>
        <p:txBody>
          <a:bodyPr bIns="0" anchor="b">
            <a:normAutofit/>
          </a:bodyPr>
          <a:lstStyle>
            <a:lvl1pPr algn="l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045" y="3521397"/>
            <a:ext cx="5528775" cy="97490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574" b="0" cap="all" baseline="0">
                <a:solidFill>
                  <a:schemeClr val="tx1"/>
                </a:solidFill>
              </a:defRPr>
            </a:lvl1pPr>
            <a:lvl2pPr marL="337414" indent="0" algn="ctr">
              <a:buNone/>
              <a:defRPr sz="1476"/>
            </a:lvl2pPr>
            <a:lvl3pPr marL="674827" indent="0" algn="ctr">
              <a:buNone/>
              <a:defRPr sz="1328"/>
            </a:lvl3pPr>
            <a:lvl4pPr marL="1012241" indent="0" algn="ctr">
              <a:buNone/>
              <a:defRPr sz="1181"/>
            </a:lvl4pPr>
            <a:lvl5pPr marL="1349654" indent="0" algn="ctr">
              <a:buNone/>
              <a:defRPr sz="1181"/>
            </a:lvl5pPr>
            <a:lvl6pPr marL="1687068" indent="0" algn="ctr">
              <a:buNone/>
              <a:defRPr sz="1181"/>
            </a:lvl6pPr>
            <a:lvl7pPr marL="2024482" indent="0" algn="ctr">
              <a:buNone/>
              <a:defRPr sz="1181"/>
            </a:lvl7pPr>
            <a:lvl8pPr marL="2361895" indent="0" algn="ctr">
              <a:buNone/>
              <a:defRPr sz="1181"/>
            </a:lvl8pPr>
            <a:lvl9pPr marL="2699309" indent="0" algn="ctr">
              <a:buNone/>
              <a:defRPr sz="118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8044" y="328394"/>
            <a:ext cx="3036997" cy="308342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1788" y="796754"/>
            <a:ext cx="789195" cy="502179"/>
          </a:xfrm>
        </p:spPr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58045" y="3518740"/>
            <a:ext cx="55287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3239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20436" y="1841957"/>
            <a:ext cx="646638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858385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532" y="796755"/>
            <a:ext cx="1085409" cy="464694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0436" y="796755"/>
            <a:ext cx="5216425" cy="46469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6807532" y="796755"/>
            <a:ext cx="0" cy="464694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122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20436" y="1841957"/>
            <a:ext cx="646638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4301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5" y="1751252"/>
            <a:ext cx="5527286" cy="1882706"/>
          </a:xfrm>
        </p:spPr>
        <p:txBody>
          <a:bodyPr anchor="b">
            <a:normAutofit/>
          </a:bodyPr>
          <a:lstStyle>
            <a:lvl1pPr algn="l"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0436" y="3795624"/>
            <a:ext cx="5527286" cy="1010115"/>
          </a:xfrm>
        </p:spPr>
        <p:txBody>
          <a:bodyPr tIns="91440">
            <a:normAutofit/>
          </a:bodyPr>
          <a:lstStyle>
            <a:lvl1pPr marL="0" indent="0" algn="l">
              <a:buNone/>
              <a:defRPr sz="1771">
                <a:solidFill>
                  <a:schemeClr val="tx1"/>
                </a:solidFill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20435" y="3794416"/>
            <a:ext cx="55272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7093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6" y="802655"/>
            <a:ext cx="6466384" cy="10563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0435" y="2008342"/>
            <a:ext cx="3075944" cy="34280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091" y="2008342"/>
            <a:ext cx="3075728" cy="342801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20436" y="1841957"/>
            <a:ext cx="646638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5414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20436" y="1841957"/>
            <a:ext cx="646638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5" y="801931"/>
            <a:ext cx="6466385" cy="10533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0435" y="2013941"/>
            <a:ext cx="3075841" cy="7997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65" b="0" cap="all" baseline="0">
                <a:solidFill>
                  <a:schemeClr val="accent1"/>
                </a:solidFill>
              </a:defRPr>
            </a:lvl1pPr>
            <a:lvl2pPr marL="337414" indent="0">
              <a:buNone/>
              <a:defRPr sz="1476" b="1"/>
            </a:lvl2pPr>
            <a:lvl3pPr marL="674827" indent="0">
              <a:buNone/>
              <a:defRPr sz="1328" b="1"/>
            </a:lvl3pPr>
            <a:lvl4pPr marL="1012241" indent="0">
              <a:buNone/>
              <a:defRPr sz="1181" b="1"/>
            </a:lvl4pPr>
            <a:lvl5pPr marL="1349654" indent="0">
              <a:buNone/>
              <a:defRPr sz="1181" b="1"/>
            </a:lvl5pPr>
            <a:lvl6pPr marL="1687068" indent="0">
              <a:buNone/>
              <a:defRPr sz="1181" b="1"/>
            </a:lvl6pPr>
            <a:lvl7pPr marL="2024482" indent="0">
              <a:buNone/>
              <a:defRPr sz="1181" b="1"/>
            </a:lvl7pPr>
            <a:lvl8pPr marL="2361895" indent="0">
              <a:buNone/>
              <a:defRPr sz="1181" b="1"/>
            </a:lvl8pPr>
            <a:lvl9pPr marL="2699309" indent="0">
              <a:buNone/>
              <a:defRPr sz="118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0435" y="2816425"/>
            <a:ext cx="3075841" cy="26371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091" y="2017385"/>
            <a:ext cx="3075728" cy="80000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65" b="0" cap="all" baseline="0">
                <a:solidFill>
                  <a:schemeClr val="accent1"/>
                </a:solidFill>
              </a:defRPr>
            </a:lvl1pPr>
            <a:lvl2pPr marL="337414" indent="0">
              <a:buNone/>
              <a:defRPr sz="1476" b="1"/>
            </a:lvl2pPr>
            <a:lvl3pPr marL="674827" indent="0">
              <a:buNone/>
              <a:defRPr sz="1328" b="1"/>
            </a:lvl3pPr>
            <a:lvl4pPr marL="1012241" indent="0">
              <a:buNone/>
              <a:defRPr sz="1181" b="1"/>
            </a:lvl4pPr>
            <a:lvl5pPr marL="1349654" indent="0">
              <a:buNone/>
              <a:defRPr sz="1181" b="1"/>
            </a:lvl5pPr>
            <a:lvl6pPr marL="1687068" indent="0">
              <a:buNone/>
              <a:defRPr sz="1181" b="1"/>
            </a:lvl6pPr>
            <a:lvl7pPr marL="2024482" indent="0">
              <a:buNone/>
              <a:defRPr sz="1181" b="1"/>
            </a:lvl7pPr>
            <a:lvl8pPr marL="2361895" indent="0">
              <a:buNone/>
              <a:defRPr sz="1181" b="1"/>
            </a:lvl8pPr>
            <a:lvl9pPr marL="2699309" indent="0">
              <a:buNone/>
              <a:defRPr sz="118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091" y="2813654"/>
            <a:ext cx="3075728" cy="26300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81373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20436" y="1841957"/>
            <a:ext cx="646638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408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13002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57" y="796754"/>
            <a:ext cx="2387202" cy="2240875"/>
          </a:xfrm>
        </p:spPr>
        <p:txBody>
          <a:bodyPr anchor="b">
            <a:normAutofit/>
          </a:bodyPr>
          <a:lstStyle>
            <a:lvl1pPr algn="l">
              <a:defRPr sz="23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786" y="796755"/>
            <a:ext cx="3767033" cy="464588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6058" y="3196588"/>
            <a:ext cx="2388599" cy="2241936"/>
          </a:xfrm>
        </p:spPr>
        <p:txBody>
          <a:bodyPr>
            <a:normAutofit/>
          </a:bodyPr>
          <a:lstStyle>
            <a:lvl1pPr marL="0" indent="0" algn="l">
              <a:buNone/>
              <a:defRPr sz="1574"/>
            </a:lvl1pPr>
            <a:lvl2pPr marL="337414" indent="0">
              <a:buNone/>
              <a:defRPr sz="1033"/>
            </a:lvl2pPr>
            <a:lvl3pPr marL="674827" indent="0">
              <a:buNone/>
              <a:defRPr sz="886"/>
            </a:lvl3pPr>
            <a:lvl4pPr marL="1012241" indent="0">
              <a:buNone/>
              <a:defRPr sz="738"/>
            </a:lvl4pPr>
            <a:lvl5pPr marL="1349654" indent="0">
              <a:buNone/>
              <a:defRPr sz="738"/>
            </a:lvl5pPr>
            <a:lvl6pPr marL="1687068" indent="0">
              <a:buNone/>
              <a:defRPr sz="738"/>
            </a:lvl6pPr>
            <a:lvl7pPr marL="2024482" indent="0">
              <a:buNone/>
              <a:defRPr sz="738"/>
            </a:lvl7pPr>
            <a:lvl8pPr marL="2361895" indent="0">
              <a:buNone/>
              <a:defRPr sz="738"/>
            </a:lvl8pPr>
            <a:lvl9pPr marL="2699309" indent="0">
              <a:buNone/>
              <a:defRPr sz="73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18720" y="3196587"/>
            <a:ext cx="238457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9691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16696" y="480832"/>
            <a:ext cx="3455302" cy="513479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82" y="1126375"/>
            <a:ext cx="3193106" cy="1825499"/>
          </a:xfrm>
        </p:spPr>
        <p:txBody>
          <a:bodyPr anchor="b">
            <a:normAutofit/>
          </a:bodyPr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50043" y="1119425"/>
            <a:ext cx="2199300" cy="385558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362"/>
            </a:lvl1pPr>
            <a:lvl2pPr marL="337414" indent="0">
              <a:buNone/>
              <a:defRPr sz="2066"/>
            </a:lvl2pPr>
            <a:lvl3pPr marL="674827" indent="0">
              <a:buNone/>
              <a:defRPr sz="1771"/>
            </a:lvl3pPr>
            <a:lvl4pPr marL="1012241" indent="0">
              <a:buNone/>
              <a:defRPr sz="1476"/>
            </a:lvl4pPr>
            <a:lvl5pPr marL="1349654" indent="0">
              <a:buNone/>
              <a:defRPr sz="1476"/>
            </a:lvl5pPr>
            <a:lvl6pPr marL="1687068" indent="0">
              <a:buNone/>
              <a:defRPr sz="1476"/>
            </a:lvl6pPr>
            <a:lvl7pPr marL="2024482" indent="0">
              <a:buNone/>
              <a:defRPr sz="1476"/>
            </a:lvl7pPr>
            <a:lvl8pPr marL="2361895" indent="0">
              <a:buNone/>
              <a:defRPr sz="1476"/>
            </a:lvl8pPr>
            <a:lvl9pPr marL="2699309" indent="0">
              <a:buNone/>
              <a:defRPr sz="147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0436" y="3137253"/>
            <a:ext cx="3188531" cy="1998176"/>
          </a:xfrm>
        </p:spPr>
        <p:txBody>
          <a:bodyPr>
            <a:normAutofit/>
          </a:bodyPr>
          <a:lstStyle>
            <a:lvl1pPr marL="0" indent="0" algn="l">
              <a:buNone/>
              <a:defRPr sz="1771"/>
            </a:lvl1pPr>
            <a:lvl2pPr marL="337414" indent="0">
              <a:buNone/>
              <a:defRPr sz="1033"/>
            </a:lvl2pPr>
            <a:lvl3pPr marL="674827" indent="0">
              <a:buNone/>
              <a:defRPr sz="886"/>
            </a:lvl3pPr>
            <a:lvl4pPr marL="1012241" indent="0">
              <a:buNone/>
              <a:defRPr sz="738"/>
            </a:lvl4pPr>
            <a:lvl5pPr marL="1349654" indent="0">
              <a:buNone/>
              <a:defRPr sz="738"/>
            </a:lvl5pPr>
            <a:lvl6pPr marL="1687068" indent="0">
              <a:buNone/>
              <a:defRPr sz="738"/>
            </a:lvl6pPr>
            <a:lvl7pPr marL="2024482" indent="0">
              <a:buNone/>
              <a:defRPr sz="738"/>
            </a:lvl7pPr>
            <a:lvl8pPr marL="2361895" indent="0">
              <a:buNone/>
              <a:defRPr sz="738"/>
            </a:lvl8pPr>
            <a:lvl9pPr marL="2699309" indent="0">
              <a:buNone/>
              <a:defRPr sz="73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3717" y="5454663"/>
            <a:ext cx="3200472" cy="319234"/>
          </a:xfrm>
        </p:spPr>
        <p:txBody>
          <a:bodyPr/>
          <a:lstStyle>
            <a:lvl1pPr algn="l">
              <a:defRPr/>
            </a:lvl1pPr>
          </a:lstStyle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14570" y="317756"/>
            <a:ext cx="3199618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18260" y="3134873"/>
            <a:ext cx="319023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61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0135"/>
            <a:ext cx="8997950" cy="4068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78322"/>
            <a:ext cx="8997951" cy="7725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084179"/>
            <a:ext cx="899795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0436" y="802286"/>
            <a:ext cx="6466384" cy="1046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0436" y="2010134"/>
            <a:ext cx="6466384" cy="344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6354" y="329453"/>
            <a:ext cx="2330465" cy="308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A55D-938C-4160-ABCA-2FD77B563553}" type="datetimeFigureOut">
              <a:rPr lang="es-CL" smtClean="0"/>
              <a:pPr/>
              <a:t>26-08-24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435" y="328394"/>
            <a:ext cx="3969572" cy="308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935" y="796754"/>
            <a:ext cx="783036" cy="5021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55">
                <a:solidFill>
                  <a:schemeClr val="accent1"/>
                </a:solidFill>
              </a:defRPr>
            </a:lvl1pPr>
          </a:lstStyle>
          <a:p>
            <a:fld id="{8F27FE60-72A5-4DDB-9425-DDCE27B0D5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82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randomBar dir="vert"/>
  </p:transition>
  <p:txStyles>
    <p:titleStyle>
      <a:lvl1pPr algn="l" defTabSz="674827" rtl="0" eaLnBrk="1" latinLnBrk="0" hangingPunct="1">
        <a:lnSpc>
          <a:spcPct val="90000"/>
        </a:lnSpc>
        <a:spcBef>
          <a:spcPct val="0"/>
        </a:spcBef>
        <a:buNone/>
        <a:defRPr sz="3149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4942" indent="-224942" algn="l" defTabSz="674827" rtl="0" eaLnBrk="1" latinLnBrk="0" hangingPunct="1">
        <a:lnSpc>
          <a:spcPct val="120000"/>
        </a:lnSpc>
        <a:spcBef>
          <a:spcPts val="98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6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74827" indent="-224942" algn="l" defTabSz="674827" rtl="0" eaLnBrk="1" latinLnBrk="0" hangingPunct="1">
        <a:lnSpc>
          <a:spcPct val="120000"/>
        </a:lnSpc>
        <a:spcBef>
          <a:spcPts val="49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7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24712" indent="-224942" algn="l" defTabSz="674827" rtl="0" eaLnBrk="1" latinLnBrk="0" hangingPunct="1">
        <a:lnSpc>
          <a:spcPct val="120000"/>
        </a:lnSpc>
        <a:spcBef>
          <a:spcPts val="49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7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74597" indent="-224942" algn="l" defTabSz="674827" rtl="0" eaLnBrk="1" latinLnBrk="0" hangingPunct="1">
        <a:lnSpc>
          <a:spcPct val="120000"/>
        </a:lnSpc>
        <a:spcBef>
          <a:spcPts val="49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7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24482" indent="-224942" algn="l" defTabSz="674827" rtl="0" eaLnBrk="1" latinLnBrk="0" hangingPunct="1">
        <a:lnSpc>
          <a:spcPct val="120000"/>
        </a:lnSpc>
        <a:spcBef>
          <a:spcPts val="49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8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474366" indent="-224942" algn="l" defTabSz="899770" rtl="0" eaLnBrk="1" latinLnBrk="0" hangingPunct="1">
        <a:lnSpc>
          <a:spcPct val="120000"/>
        </a:lnSpc>
        <a:spcBef>
          <a:spcPts val="49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81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24251" indent="-224942" algn="l" defTabSz="899770" rtl="0" eaLnBrk="1" latinLnBrk="0" hangingPunct="1">
        <a:lnSpc>
          <a:spcPct val="120000"/>
        </a:lnSpc>
        <a:spcBef>
          <a:spcPts val="49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81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374136" indent="-224942" algn="l" defTabSz="899770" rtl="0" eaLnBrk="1" latinLnBrk="0" hangingPunct="1">
        <a:lnSpc>
          <a:spcPct val="120000"/>
        </a:lnSpc>
        <a:spcBef>
          <a:spcPts val="49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8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24021" indent="-224942" algn="l" defTabSz="899770" rtl="0" eaLnBrk="1" latinLnBrk="0" hangingPunct="1">
        <a:lnSpc>
          <a:spcPct val="120000"/>
        </a:lnSpc>
        <a:spcBef>
          <a:spcPts val="49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8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1pPr>
      <a:lvl2pPr marL="337414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2pPr>
      <a:lvl3pPr marL="674827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3pPr>
      <a:lvl4pPr marL="1012241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4pPr>
      <a:lvl5pPr marL="1349654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5pPr>
      <a:lvl6pPr marL="1687068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6pPr>
      <a:lvl7pPr marL="2024482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7pPr>
      <a:lvl8pPr marL="2361895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8pPr>
      <a:lvl9pPr marL="2699309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/Users/eduardorodriguezconcha/Desktop/Comisio&#769;n/Video%20Corto%20Ema%20.m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8535" y="2267347"/>
            <a:ext cx="8573252" cy="138498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CL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Exposición Comisión DDHH </a:t>
            </a:r>
          </a:p>
          <a:p>
            <a:pPr algn="ctr"/>
            <a:r>
              <a:rPr lang="es-CL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Transgénero: infancia y adolescencia</a:t>
            </a:r>
          </a:p>
          <a:p>
            <a:pPr algn="ctr"/>
            <a:endParaRPr lang="es-CL" sz="2800" b="1" spc="-15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5DD3489D-2EBA-A14B-D329-7120BEA7B411}"/>
              </a:ext>
            </a:extLst>
          </p:cNvPr>
          <p:cNvSpPr txBox="1">
            <a:spLocks/>
          </p:cNvSpPr>
          <p:nvPr/>
        </p:nvSpPr>
        <p:spPr>
          <a:xfrm>
            <a:off x="2194719" y="3589715"/>
            <a:ext cx="4608512" cy="504057"/>
          </a:xfrm>
          <a:prstGeom prst="rect">
            <a:avLst/>
          </a:prstGeom>
        </p:spPr>
        <p:txBody>
          <a:bodyPr vert="horz" lIns="90479" tIns="45241" rIns="90479" bIns="45241" rtlCol="0">
            <a:normAutofit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Century Gothic"/>
              </a:rPr>
              <a:t>agosto 2024</a:t>
            </a:r>
          </a:p>
        </p:txBody>
      </p:sp>
    </p:spTree>
    <p:extLst>
      <p:ext uri="{BB962C8B-B14F-4D97-AF65-F5344CB8AC3E}">
        <p14:creationId xmlns:p14="http://schemas.microsoft.com/office/powerpoint/2010/main" val="93406863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2060318" y="3635498"/>
            <a:ext cx="4608512" cy="1368153"/>
          </a:xfrm>
          <a:prstGeom prst="rect">
            <a:avLst/>
          </a:prstGeom>
        </p:spPr>
        <p:txBody>
          <a:bodyPr vert="horz" lIns="90479" tIns="45241" rIns="90479" bIns="45241" rtlCol="0">
            <a:normAutofit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/>
              </a:rPr>
              <a:t>Y nos tocó vivir una realidad que tuvimos que enfrentar….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060318" y="4499594"/>
            <a:ext cx="4608512" cy="360040"/>
          </a:xfrm>
          <a:prstGeom prst="rect">
            <a:avLst/>
          </a:prstGeom>
        </p:spPr>
        <p:txBody>
          <a:bodyPr vert="horz" lIns="90479" tIns="45241" rIns="90479" bIns="45241" rtlCol="0">
            <a:normAutofit fontScale="92500" lnSpcReduction="10000"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/>
              </a:rPr>
              <a:t>(video Ema)</a:t>
            </a:r>
          </a:p>
        </p:txBody>
      </p:sp>
      <p:sp>
        <p:nvSpPr>
          <p:cNvPr id="8" name="7 Botón de acción: Hacia delante o Siguiente">
            <a:hlinkClick r:id="rId2" action="ppaction://hlinkfile" highlightClick="1"/>
          </p:cNvPr>
          <p:cNvSpPr/>
          <p:nvPr/>
        </p:nvSpPr>
        <p:spPr>
          <a:xfrm>
            <a:off x="3860518" y="5075659"/>
            <a:ext cx="100811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59393A-3F1C-2BF6-6C8D-21C49CA59065}"/>
              </a:ext>
            </a:extLst>
          </p:cNvPr>
          <p:cNvSpPr txBox="1"/>
          <p:nvPr/>
        </p:nvSpPr>
        <p:spPr>
          <a:xfrm>
            <a:off x="1546647" y="2629128"/>
            <a:ext cx="5904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Somos papás de 5 hijos</a:t>
            </a:r>
          </a:p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Somos como cualquier otro papá y mamá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3A447F-DECA-0F0F-0E3F-52B9BADE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13" y="248412"/>
            <a:ext cx="2883723" cy="21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476A399-D472-5C65-7DBA-870CEE4C1E4B}"/>
              </a:ext>
            </a:extLst>
          </p:cNvPr>
          <p:cNvCxnSpPr>
            <a:cxnSpLocks/>
          </p:cNvCxnSpPr>
          <p:nvPr/>
        </p:nvCxnSpPr>
        <p:spPr>
          <a:xfrm>
            <a:off x="1421862" y="3419475"/>
            <a:ext cx="5885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9304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79E9B79A-2064-7465-5BAD-FE9681F71B8B}"/>
              </a:ext>
            </a:extLst>
          </p:cNvPr>
          <p:cNvSpPr txBox="1">
            <a:spLocks/>
          </p:cNvSpPr>
          <p:nvPr/>
        </p:nvSpPr>
        <p:spPr>
          <a:xfrm>
            <a:off x="250503" y="374068"/>
            <a:ext cx="7960126" cy="528468"/>
          </a:xfrm>
          <a:prstGeom prst="rect">
            <a:avLst/>
          </a:prstGeom>
          <a:noFill/>
        </p:spPr>
        <p:txBody>
          <a:bodyPr vert="horz" wrap="square" lIns="91430" tIns="45715" rIns="91430" bIns="45715" rtlCol="0" anchor="ctr">
            <a:spAutoFit/>
          </a:bodyPr>
          <a:lstStyle>
            <a:lvl1pPr algn="l" defTabSz="6748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9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comenzando su vida de EMA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48002F-CBA9-DBAD-D135-550FD70229F4}"/>
              </a:ext>
            </a:extLst>
          </p:cNvPr>
          <p:cNvSpPr txBox="1"/>
          <p:nvPr/>
        </p:nvSpPr>
        <p:spPr>
          <a:xfrm>
            <a:off x="223590" y="902777"/>
            <a:ext cx="2475185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Perfora sus orejas para usar aros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D79BBE0-149A-46F1-126B-E20DD477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7" y="1487542"/>
            <a:ext cx="2439483" cy="26520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013FD6F-8EF2-C5BA-00D2-B3CFA5DB8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624"/>
          <a:stretch/>
        </p:blipFill>
        <p:spPr>
          <a:xfrm>
            <a:off x="3600651" y="1517452"/>
            <a:ext cx="1796648" cy="263296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D930BAB-A9C2-7E50-3182-053A670C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223" y="1514475"/>
            <a:ext cx="1895416" cy="26329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597AF-E33F-E6BA-D117-8B62BEA001DE}"/>
              </a:ext>
            </a:extLst>
          </p:cNvPr>
          <p:cNvSpPr txBox="1"/>
          <p:nvPr/>
        </p:nvSpPr>
        <p:spPr>
          <a:xfrm>
            <a:off x="3402792" y="900197"/>
            <a:ext cx="2475185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Participa por su colegio en Gimnasia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836D28-3C7A-5901-6C8D-C1A6A6BCCFE3}"/>
              </a:ext>
            </a:extLst>
          </p:cNvPr>
          <p:cNvSpPr txBox="1"/>
          <p:nvPr/>
        </p:nvSpPr>
        <p:spPr>
          <a:xfrm>
            <a:off x="6680521" y="929710"/>
            <a:ext cx="2475185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Hace su 1era Comunión</a:t>
            </a:r>
          </a:p>
        </p:txBody>
      </p:sp>
    </p:spTree>
    <p:extLst>
      <p:ext uri="{BB962C8B-B14F-4D97-AF65-F5344CB8AC3E}">
        <p14:creationId xmlns:p14="http://schemas.microsoft.com/office/powerpoint/2010/main" val="1945266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79E9B79A-2064-7465-5BAD-FE9681F71B8B}"/>
              </a:ext>
            </a:extLst>
          </p:cNvPr>
          <p:cNvSpPr txBox="1">
            <a:spLocks/>
          </p:cNvSpPr>
          <p:nvPr/>
        </p:nvSpPr>
        <p:spPr>
          <a:xfrm>
            <a:off x="250503" y="374068"/>
            <a:ext cx="7960126" cy="528468"/>
          </a:xfrm>
          <a:prstGeom prst="rect">
            <a:avLst/>
          </a:prstGeom>
          <a:noFill/>
        </p:spPr>
        <p:txBody>
          <a:bodyPr vert="horz" wrap="square" lIns="91430" tIns="45715" rIns="91430" bIns="45715" rtlCol="0" anchor="ctr">
            <a:spAutoFit/>
          </a:bodyPr>
          <a:lstStyle>
            <a:lvl1pPr algn="l" defTabSz="6748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9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Y </a:t>
            </a:r>
            <a:r>
              <a:rPr lang="es-C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DESPUéS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…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940313-8854-8890-9DF1-97F46BF57DF0}"/>
              </a:ext>
            </a:extLst>
          </p:cNvPr>
          <p:cNvSpPr txBox="1"/>
          <p:nvPr/>
        </p:nvSpPr>
        <p:spPr>
          <a:xfrm>
            <a:off x="1474638" y="1045146"/>
            <a:ext cx="726599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(10 años) comienza a ir endocrinólogo, para monitorear su nivel de hormonas. Desde entonces cada año se le hacen exámenes de sangre para monitorear su estado de salud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86B11DD-D20C-1D7F-AEEC-B6B5550B94F6}"/>
              </a:ext>
            </a:extLst>
          </p:cNvPr>
          <p:cNvCxnSpPr>
            <a:cxnSpLocks/>
          </p:cNvCxnSpPr>
          <p:nvPr/>
        </p:nvCxnSpPr>
        <p:spPr>
          <a:xfrm>
            <a:off x="1251186" y="1043211"/>
            <a:ext cx="7428" cy="497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064E0FE-12F4-2B13-2BA0-22B81AB1D1EF}"/>
              </a:ext>
            </a:extLst>
          </p:cNvPr>
          <p:cNvSpPr txBox="1"/>
          <p:nvPr/>
        </p:nvSpPr>
        <p:spPr>
          <a:xfrm>
            <a:off x="278458" y="1045146"/>
            <a:ext cx="980156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2019</a:t>
            </a:r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2B52496E-3F74-079D-2624-B0C53A382634}"/>
              </a:ext>
            </a:extLst>
          </p:cNvPr>
          <p:cNvSpPr/>
          <p:nvPr/>
        </p:nvSpPr>
        <p:spPr>
          <a:xfrm>
            <a:off x="1129953" y="1168177"/>
            <a:ext cx="242466" cy="20005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52B71E-3981-EC5E-B8B0-D804CD4A4D9F}"/>
              </a:ext>
            </a:extLst>
          </p:cNvPr>
          <p:cNvSpPr txBox="1"/>
          <p:nvPr/>
        </p:nvSpPr>
        <p:spPr>
          <a:xfrm>
            <a:off x="278458" y="1919977"/>
            <a:ext cx="980156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FBEAA6-4D4E-CD6E-E320-F354971CE942}"/>
              </a:ext>
            </a:extLst>
          </p:cNvPr>
          <p:cNvSpPr txBox="1"/>
          <p:nvPr/>
        </p:nvSpPr>
        <p:spPr>
          <a:xfrm>
            <a:off x="278458" y="4717269"/>
            <a:ext cx="980156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48002F-CBA9-DBAD-D135-550FD70229F4}"/>
              </a:ext>
            </a:extLst>
          </p:cNvPr>
          <p:cNvSpPr txBox="1"/>
          <p:nvPr/>
        </p:nvSpPr>
        <p:spPr>
          <a:xfrm>
            <a:off x="1474638" y="1899767"/>
            <a:ext cx="726599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(11 años) comienza su pubertad… ¿Esperamos que le salga barba? ¿O la manzana de Adan? ¿O le cambie la voz? </a:t>
            </a:r>
          </a:p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Comienza bloqueador hormonal</a:t>
            </a:r>
          </a:p>
        </p:txBody>
      </p:sp>
      <p:sp>
        <p:nvSpPr>
          <p:cNvPr id="14" name="Rombo 13">
            <a:extLst>
              <a:ext uri="{FF2B5EF4-FFF2-40B4-BE49-F238E27FC236}">
                <a16:creationId xmlns:a16="http://schemas.microsoft.com/office/drawing/2014/main" id="{722CE36D-C75F-65B8-AEF5-0DBA313569BA}"/>
              </a:ext>
            </a:extLst>
          </p:cNvPr>
          <p:cNvSpPr/>
          <p:nvPr/>
        </p:nvSpPr>
        <p:spPr>
          <a:xfrm>
            <a:off x="1129953" y="2015863"/>
            <a:ext cx="242466" cy="20005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4104727-B0AC-5555-F66E-C455ABB4B639}"/>
              </a:ext>
            </a:extLst>
          </p:cNvPr>
          <p:cNvSpPr txBox="1"/>
          <p:nvPr/>
        </p:nvSpPr>
        <p:spPr>
          <a:xfrm>
            <a:off x="1474638" y="4715619"/>
            <a:ext cx="4914059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(14 años) sus pares ya se han desarrollado (menstruación, cintura, senos) ¿se mantiene en los 11 años?</a:t>
            </a:r>
          </a:p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Comienza las hormonas cruzadas, su cuerpo se feminiza</a:t>
            </a:r>
          </a:p>
        </p:txBody>
      </p:sp>
      <p:sp>
        <p:nvSpPr>
          <p:cNvPr id="16" name="Rombo 15">
            <a:extLst>
              <a:ext uri="{FF2B5EF4-FFF2-40B4-BE49-F238E27FC236}">
                <a16:creationId xmlns:a16="http://schemas.microsoft.com/office/drawing/2014/main" id="{9E5446EB-9D88-1665-897A-92CA2507FE79}"/>
              </a:ext>
            </a:extLst>
          </p:cNvPr>
          <p:cNvSpPr/>
          <p:nvPr/>
        </p:nvSpPr>
        <p:spPr>
          <a:xfrm>
            <a:off x="1129953" y="4817759"/>
            <a:ext cx="242466" cy="20005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AC652-EBC1-1E3F-EB05-65FA020E166F}"/>
              </a:ext>
            </a:extLst>
          </p:cNvPr>
          <p:cNvSpPr txBox="1"/>
          <p:nvPr/>
        </p:nvSpPr>
        <p:spPr>
          <a:xfrm>
            <a:off x="271030" y="2926928"/>
            <a:ext cx="980156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2022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9606E79-7134-F717-F67F-A6E6621CD8B9}"/>
              </a:ext>
            </a:extLst>
          </p:cNvPr>
          <p:cNvSpPr txBox="1"/>
          <p:nvPr/>
        </p:nvSpPr>
        <p:spPr>
          <a:xfrm>
            <a:off x="1467210" y="2906718"/>
            <a:ext cx="3535821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(13 años) en noviembre cumple sus 14 años. La Ley de Identidad de Género le permite cambiar su nombre legal, lo que ocurre en marzo 2023</a:t>
            </a:r>
          </a:p>
        </p:txBody>
      </p:sp>
      <p:sp>
        <p:nvSpPr>
          <p:cNvPr id="27" name="Rombo 26">
            <a:extLst>
              <a:ext uri="{FF2B5EF4-FFF2-40B4-BE49-F238E27FC236}">
                <a16:creationId xmlns:a16="http://schemas.microsoft.com/office/drawing/2014/main" id="{FCCACE2B-0774-8703-100C-DC45C37AE25E}"/>
              </a:ext>
            </a:extLst>
          </p:cNvPr>
          <p:cNvSpPr/>
          <p:nvPr/>
        </p:nvSpPr>
        <p:spPr>
          <a:xfrm>
            <a:off x="1122525" y="3022814"/>
            <a:ext cx="242466" cy="20005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D9DAE60-7600-E77A-B8AF-675E5BD7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666" y="2782194"/>
            <a:ext cx="1467949" cy="187744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7A378C1-9933-D7E0-F94B-911A2095B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443" y="3034722"/>
            <a:ext cx="1314129" cy="36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/>
      <p:bldP spid="13" grpId="0" build="p"/>
      <p:bldP spid="14" grpId="0" animBg="1"/>
      <p:bldP spid="15" grpId="0" build="p"/>
      <p:bldP spid="16" grpId="0" animBg="1"/>
      <p:bldP spid="4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79E9B79A-2064-7465-5BAD-FE9681F71B8B}"/>
              </a:ext>
            </a:extLst>
          </p:cNvPr>
          <p:cNvSpPr txBox="1">
            <a:spLocks/>
          </p:cNvSpPr>
          <p:nvPr/>
        </p:nvSpPr>
        <p:spPr>
          <a:xfrm>
            <a:off x="250503" y="374068"/>
            <a:ext cx="7960126" cy="528468"/>
          </a:xfrm>
          <a:prstGeom prst="rect">
            <a:avLst/>
          </a:prstGeom>
          <a:noFill/>
        </p:spPr>
        <p:txBody>
          <a:bodyPr vert="horz" wrap="square" lIns="91430" tIns="45715" rIns="91430" bIns="45715" rtlCol="0" anchor="ctr">
            <a:spAutoFit/>
          </a:bodyPr>
          <a:lstStyle>
            <a:lvl1pPr algn="l" defTabSz="6748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9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DESICIONES Difíciles DE TOMAR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41798914-7852-2A6A-22AC-228DE155F59D}"/>
              </a:ext>
            </a:extLst>
          </p:cNvPr>
          <p:cNvSpPr txBox="1">
            <a:spLocks/>
          </p:cNvSpPr>
          <p:nvPr/>
        </p:nvSpPr>
        <p:spPr>
          <a:xfrm>
            <a:off x="251793" y="1043211"/>
            <a:ext cx="8136904" cy="5112568"/>
          </a:xfrm>
          <a:prstGeom prst="rect">
            <a:avLst/>
          </a:prstGeom>
        </p:spPr>
        <p:txBody>
          <a:bodyPr vert="horz" lIns="90479" tIns="45241" rIns="90479" bIns="45241" rtlCol="0">
            <a:normAutofit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Creerle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: hicimos un acto de fe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Observarla, escucharla, apoyarla 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e ir en contra del “sentido común” conocido por nosotros hasta entonces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Educarnos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 nosotros y </a:t>
            </a: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educar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 nuestro entorno (colegio, familia, amigos)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Acompañarla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 cuando pide “transitar” socialmente (ser nombrada y tratada como Ema), aun y cuando nos decían que “era muy chica para decidir” (8 años)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Monitorearla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 sicológica y médicamente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Bloquear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 su desarrollo hormonal hacia lo masculino (evitar que le cambiara la voz, saliera barba, desarrollara musculatura, </a:t>
            </a:r>
            <a:r>
              <a:rPr lang="es-CL" sz="1600" dirty="0" err="1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etc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). Mantenerla como niña de 11 años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A los 14 años tiene sus </a:t>
            </a: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documentos de identidad 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como Ema (a través de un Tribunal de Familia, con una entrevista y documentos que respaldan su persistencia durante años en su identidad femenina).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Feminización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 de su cuerpo (hormonas cruzadas) según el desarrollo de sus pares, a los 14 años. Tiene costos, pero son más los beneficios.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4250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79E9B79A-2064-7465-5BAD-FE9681F71B8B}"/>
              </a:ext>
            </a:extLst>
          </p:cNvPr>
          <p:cNvSpPr txBox="1">
            <a:spLocks/>
          </p:cNvSpPr>
          <p:nvPr/>
        </p:nvSpPr>
        <p:spPr>
          <a:xfrm>
            <a:off x="0" y="17484"/>
            <a:ext cx="8997949" cy="674021"/>
          </a:xfrm>
          <a:prstGeom prst="rect">
            <a:avLst/>
          </a:prstGeom>
          <a:noFill/>
        </p:spPr>
        <p:txBody>
          <a:bodyPr vert="horz" wrap="square" lIns="91430" tIns="45715" rIns="91430" bIns="45715" rtlCol="0" anchor="ctr">
            <a:spAutoFit/>
          </a:bodyPr>
          <a:lstStyle>
            <a:lvl1pPr algn="l" defTabSz="6748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9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Las hormonas: </a:t>
            </a:r>
          </a:p>
          <a:p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una alternativa cuando no se identifican con el sexo biológico 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FB12DCA-CA4F-9292-2B27-CCBF6A116CCC}"/>
              </a:ext>
            </a:extLst>
          </p:cNvPr>
          <p:cNvCxnSpPr>
            <a:cxnSpLocks/>
          </p:cNvCxnSpPr>
          <p:nvPr/>
        </p:nvCxnSpPr>
        <p:spPr>
          <a:xfrm>
            <a:off x="723087" y="3347467"/>
            <a:ext cx="748883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B7AEC94-97F5-6573-525B-FA6253B481DD}"/>
              </a:ext>
            </a:extLst>
          </p:cNvPr>
          <p:cNvSpPr txBox="1"/>
          <p:nvPr/>
        </p:nvSpPr>
        <p:spPr>
          <a:xfrm>
            <a:off x="826567" y="84699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SIN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 BLOQUEADOR HORMONAL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EFB32C-3CE0-8193-D4B5-CA23A7C2E0BB}"/>
              </a:ext>
            </a:extLst>
          </p:cNvPr>
          <p:cNvSpPr txBox="1"/>
          <p:nvPr/>
        </p:nvSpPr>
        <p:spPr>
          <a:xfrm>
            <a:off x="4929735" y="846999"/>
            <a:ext cx="38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SIN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 HORMONA CRUZADA</a:t>
            </a: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D779EC40-BB7D-EEA7-F40B-E5D4D5A2250E}"/>
              </a:ext>
            </a:extLst>
          </p:cNvPr>
          <p:cNvSpPr txBox="1">
            <a:spLocks/>
          </p:cNvSpPr>
          <p:nvPr/>
        </p:nvSpPr>
        <p:spPr>
          <a:xfrm>
            <a:off x="4929735" y="1157626"/>
            <a:ext cx="2808312" cy="2117833"/>
          </a:xfrm>
          <a:prstGeom prst="rect">
            <a:avLst/>
          </a:prstGeom>
        </p:spPr>
        <p:txBody>
          <a:bodyPr vert="horz" lIns="90479" tIns="45241" rIns="90479" bIns="45241" rtlCol="0">
            <a:normAutofit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Mujer Trans (Ema):</a:t>
            </a:r>
          </a:p>
          <a:p>
            <a:pPr marL="179388" indent="-179388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Voz más grave</a:t>
            </a:r>
          </a:p>
          <a:p>
            <a:pPr marL="179388" indent="-179388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Más musculatura</a:t>
            </a:r>
          </a:p>
          <a:p>
            <a:pPr marL="179388" indent="-179388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Barba</a:t>
            </a:r>
          </a:p>
          <a:p>
            <a:pPr algn="l"/>
            <a:endParaRPr lang="es-CL" sz="1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algn="l"/>
            <a:r>
              <a:rPr lang="es-CL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Hombre Trans:</a:t>
            </a:r>
          </a:p>
          <a:p>
            <a:pPr marL="171450" indent="-171450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Menstruación (cada mes)</a:t>
            </a:r>
          </a:p>
          <a:p>
            <a:pPr marL="171450" indent="-171450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Senos</a:t>
            </a:r>
          </a:p>
          <a:p>
            <a:pPr marL="171450" indent="-171450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Cintura y caderas más anchas</a:t>
            </a: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algn="l"/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48CE20B1-05A5-838E-590E-9540E3E1F0EF}"/>
              </a:ext>
            </a:extLst>
          </p:cNvPr>
          <p:cNvSpPr txBox="1">
            <a:spLocks/>
          </p:cNvSpPr>
          <p:nvPr/>
        </p:nvSpPr>
        <p:spPr>
          <a:xfrm>
            <a:off x="826567" y="1155151"/>
            <a:ext cx="2808312" cy="2117833"/>
          </a:xfrm>
          <a:prstGeom prst="rect">
            <a:avLst/>
          </a:prstGeom>
        </p:spPr>
        <p:txBody>
          <a:bodyPr vert="horz" lIns="90479" tIns="45241" rIns="90479" bIns="45241" rtlCol="0">
            <a:normAutofit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Mujer Trans (Ema):</a:t>
            </a:r>
          </a:p>
          <a:p>
            <a:pPr marL="179388" indent="-179388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Comienza el desarrollo de la pubertad hacia lo masculino (cambio de voz, vellos faciales, crecimiento musculatura)</a:t>
            </a:r>
          </a:p>
          <a:p>
            <a:pPr algn="l"/>
            <a:r>
              <a:rPr lang="es-CL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Hombre Trans:</a:t>
            </a:r>
          </a:p>
          <a:p>
            <a:pPr marL="171450" indent="-171450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Menstruación</a:t>
            </a:r>
          </a:p>
          <a:p>
            <a:pPr marL="171450" indent="-171450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Crecimiento de senos</a:t>
            </a: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algn="l"/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F145B-3908-84B4-8261-4997EEA015D0}"/>
              </a:ext>
            </a:extLst>
          </p:cNvPr>
          <p:cNvSpPr txBox="1"/>
          <p:nvPr/>
        </p:nvSpPr>
        <p:spPr>
          <a:xfrm>
            <a:off x="826567" y="33681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 BLOQUEADOR HORMONAL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A967E2B-E471-1878-197B-BCB42FDD5EF3}"/>
              </a:ext>
            </a:extLst>
          </p:cNvPr>
          <p:cNvSpPr txBox="1"/>
          <p:nvPr/>
        </p:nvSpPr>
        <p:spPr>
          <a:xfrm>
            <a:off x="4929735" y="3368160"/>
            <a:ext cx="38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 HORMONA CRUZADA</a:t>
            </a:r>
          </a:p>
        </p:txBody>
      </p:sp>
      <p:sp>
        <p:nvSpPr>
          <p:cNvPr id="16" name="2 Marcador de contenido">
            <a:extLst>
              <a:ext uri="{FF2B5EF4-FFF2-40B4-BE49-F238E27FC236}">
                <a16:creationId xmlns:a16="http://schemas.microsoft.com/office/drawing/2014/main" id="{EA09890E-0D9D-4519-8898-B6ADFBC3D0EC}"/>
              </a:ext>
            </a:extLst>
          </p:cNvPr>
          <p:cNvSpPr txBox="1">
            <a:spLocks/>
          </p:cNvSpPr>
          <p:nvPr/>
        </p:nvSpPr>
        <p:spPr>
          <a:xfrm>
            <a:off x="4929735" y="3640806"/>
            <a:ext cx="2808312" cy="2117833"/>
          </a:xfrm>
          <a:prstGeom prst="rect">
            <a:avLst/>
          </a:prstGeom>
        </p:spPr>
        <p:txBody>
          <a:bodyPr vert="horz" lIns="90479" tIns="45241" rIns="90479" bIns="45241" rtlCol="0">
            <a:normAutofit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Mujer Trans (Ema):</a:t>
            </a:r>
          </a:p>
          <a:p>
            <a:pPr marL="171450" indent="-171450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Crecimiento Senos</a:t>
            </a:r>
          </a:p>
          <a:p>
            <a:pPr marL="171450" indent="-171450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Cintura y caderas más anchas</a:t>
            </a:r>
          </a:p>
          <a:p>
            <a:pPr algn="l"/>
            <a:endParaRPr lang="es-CL" sz="1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algn="l"/>
            <a:r>
              <a:rPr lang="es-CL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Hombre Trans:</a:t>
            </a:r>
          </a:p>
          <a:p>
            <a:pPr marL="179388" indent="-179388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Voz más grave</a:t>
            </a:r>
          </a:p>
          <a:p>
            <a:pPr marL="179388" indent="-179388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Más musculatura</a:t>
            </a:r>
          </a:p>
          <a:p>
            <a:pPr marL="179388" indent="-179388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Barba</a:t>
            </a: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algn="l"/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</p:txBody>
      </p:sp>
      <p:sp>
        <p:nvSpPr>
          <p:cNvPr id="17" name="2 Marcador de contenido">
            <a:extLst>
              <a:ext uri="{FF2B5EF4-FFF2-40B4-BE49-F238E27FC236}">
                <a16:creationId xmlns:a16="http://schemas.microsoft.com/office/drawing/2014/main" id="{53C70115-EEFF-1CB2-4137-2088C008E168}"/>
              </a:ext>
            </a:extLst>
          </p:cNvPr>
          <p:cNvSpPr txBox="1">
            <a:spLocks/>
          </p:cNvSpPr>
          <p:nvPr/>
        </p:nvSpPr>
        <p:spPr>
          <a:xfrm>
            <a:off x="826567" y="3677906"/>
            <a:ext cx="2808312" cy="1726215"/>
          </a:xfrm>
          <a:prstGeom prst="rect">
            <a:avLst/>
          </a:prstGeom>
        </p:spPr>
        <p:txBody>
          <a:bodyPr vert="horz" lIns="90479" tIns="45241" rIns="90479" bIns="45241" rtlCol="0">
            <a:normAutofit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Mujer Trans (Ema):</a:t>
            </a:r>
          </a:p>
          <a:p>
            <a:pPr marL="179388" indent="-179388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Sin desarrollo pubertad</a:t>
            </a:r>
          </a:p>
          <a:p>
            <a:pPr algn="l"/>
            <a:r>
              <a:rPr lang="es-CL" sz="12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Hombre Trans:</a:t>
            </a:r>
          </a:p>
          <a:p>
            <a:pPr marL="171450" indent="-171450" algn="l">
              <a:buFontTx/>
              <a:buChar char="-"/>
            </a:pPr>
            <a:r>
              <a:rPr lang="es-CL" sz="12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Sin desarrollo pubertad</a:t>
            </a: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171450" indent="-171450" algn="l">
              <a:buFontTx/>
              <a:buChar char="-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algn="l"/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FB07E6-BA85-DC46-7851-1084A784F9B0}"/>
              </a:ext>
            </a:extLst>
          </p:cNvPr>
          <p:cNvSpPr txBox="1"/>
          <p:nvPr/>
        </p:nvSpPr>
        <p:spPr>
          <a:xfrm>
            <a:off x="826567" y="5543195"/>
            <a:ext cx="26642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1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VALOR ANUAL: $1.200.000 APP</a:t>
            </a:r>
          </a:p>
          <a:p>
            <a:pPr algn="l"/>
            <a:r>
              <a:rPr lang="es-CL" sz="11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(x 70 años: 84MM (USD92.420)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9EE787-24F9-AC8C-3215-BA0E3F4C8127}"/>
              </a:ext>
            </a:extLst>
          </p:cNvPr>
          <p:cNvSpPr txBox="1"/>
          <p:nvPr/>
        </p:nvSpPr>
        <p:spPr>
          <a:xfrm>
            <a:off x="4929735" y="5524745"/>
            <a:ext cx="26642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1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VALOR ANUAL: $218.400 APP</a:t>
            </a:r>
          </a:p>
          <a:p>
            <a:pPr algn="l"/>
            <a:r>
              <a:rPr lang="es-CL" sz="11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(x 66 años: 14.4MM (USD15.860)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0549C50-7544-D2D7-95E4-D4E6BFE90F31}"/>
              </a:ext>
            </a:extLst>
          </p:cNvPr>
          <p:cNvCxnSpPr>
            <a:cxnSpLocks/>
          </p:cNvCxnSpPr>
          <p:nvPr/>
        </p:nvCxnSpPr>
        <p:spPr>
          <a:xfrm flipH="1" flipV="1">
            <a:off x="4642991" y="1127285"/>
            <a:ext cx="48076" cy="430841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61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79E9B79A-2064-7465-5BAD-FE9681F71B8B}"/>
              </a:ext>
            </a:extLst>
          </p:cNvPr>
          <p:cNvSpPr txBox="1">
            <a:spLocks/>
          </p:cNvSpPr>
          <p:nvPr/>
        </p:nvSpPr>
        <p:spPr>
          <a:xfrm>
            <a:off x="250503" y="107107"/>
            <a:ext cx="7960126" cy="528468"/>
          </a:xfrm>
          <a:prstGeom prst="rect">
            <a:avLst/>
          </a:prstGeom>
          <a:noFill/>
        </p:spPr>
        <p:txBody>
          <a:bodyPr vert="horz" wrap="square" lIns="91430" tIns="45715" rIns="91430" bIns="45715" rtlCol="0" anchor="ctr">
            <a:spAutoFit/>
          </a:bodyPr>
          <a:lstStyle>
            <a:lvl1pPr algn="l" defTabSz="6748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9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Algunas reflexiones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41798914-7852-2A6A-22AC-228DE155F59D}"/>
              </a:ext>
            </a:extLst>
          </p:cNvPr>
          <p:cNvSpPr txBox="1">
            <a:spLocks/>
          </p:cNvSpPr>
          <p:nvPr/>
        </p:nvSpPr>
        <p:spPr>
          <a:xfrm>
            <a:off x="251793" y="827187"/>
            <a:ext cx="8136904" cy="5256584"/>
          </a:xfrm>
          <a:prstGeom prst="rect">
            <a:avLst/>
          </a:prstGeom>
        </p:spPr>
        <p:txBody>
          <a:bodyPr vert="horz" lIns="90479" tIns="45241" rIns="90479" bIns="45241" rtlCol="0">
            <a:normAutofit lnSpcReduction="10000"/>
          </a:bodyPr>
          <a:lstStyle>
            <a:lvl1pPr marL="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44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489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7335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9780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6222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467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67116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19561" indent="0" algn="ctr" defTabSz="45244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Queremos enseñar a nuestra hija a </a:t>
            </a: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vivir en la verdad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, a no esconderse, que vaya de frente por la vida tal y cual 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Queremos a nuestra hija </a:t>
            </a: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con nosotros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, haciendo familia y compartiendo la vida. Negar su condición es alejarla de nosotros u obligarla a aparentar algo que no 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Los Trans existen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, hay muchas maneras de vivirlo. Harán su transición a los 8, a los 13, a los 18 o a los 30. De nosotros depende cómo vivan esos años previos y posteriores a su transición (¿Lejos de su familia? ¿En otro país? ¿Viviendo una doble vida?).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La definición de trans es que e</a:t>
            </a:r>
            <a:r>
              <a:rPr lang="es-CL" sz="16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l cuerpo no corresponde a su sentir más profundo</a:t>
            </a: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, negarles tratamiento hormonal a quienes sienten que lo necesitan es desconocer esta definición en sí misma, es obligarlos a desarrollarse en un cuerpo que no sienten propio. Y que para cuando cumplan 18 años ya estará totalmente desarrollado, revertir ese desarrollo es difícil, física – social y psicológicamente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Century Gothic"/>
              </a:rPr>
              <a:t>No hay una receta, un único tiempo, una única decisión. Cada vida es diferente.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5718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B5E88CE-5B0D-3333-51FA-BC381D33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10" y="683171"/>
            <a:ext cx="723512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050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5559</TotalTime>
  <Words>716</Words>
  <Application>Microsoft Macintosh PowerPoint</Application>
  <PresentationFormat>Personalizado</PresentationFormat>
  <Paragraphs>95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Gill Sans MT</vt:lpstr>
      <vt:lpstr>Wingdings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CLAUDIO ARRAU LEÓN</dc:title>
  <dc:creator>Ginsoporte</dc:creator>
  <cp:lastModifiedBy>Microsoft Office User</cp:lastModifiedBy>
  <cp:revision>445</cp:revision>
  <cp:lastPrinted>2016-06-23T21:00:30Z</cp:lastPrinted>
  <dcterms:created xsi:type="dcterms:W3CDTF">2015-11-09T19:45:39Z</dcterms:created>
  <dcterms:modified xsi:type="dcterms:W3CDTF">2024-08-26T14:46:20Z</dcterms:modified>
</cp:coreProperties>
</file>