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8"/>
  </p:notesMasterIdLst>
  <p:handoutMasterIdLst>
    <p:handoutMasterId r:id="rId19"/>
  </p:handoutMasterIdLst>
  <p:sldIdLst>
    <p:sldId id="259" r:id="rId3"/>
    <p:sldId id="363" r:id="rId4"/>
    <p:sldId id="388" r:id="rId5"/>
    <p:sldId id="389" r:id="rId6"/>
    <p:sldId id="390" r:id="rId7"/>
    <p:sldId id="391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392" r:id="rId16"/>
    <p:sldId id="273" r:id="rId17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herina Hrzic Miranda" initials="KH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33"/>
    <a:srgbClr val="FF9966"/>
    <a:srgbClr val="00FFFF"/>
    <a:srgbClr val="FF99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5430"/>
    </p:cViewPr>
  </p:sorter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53CC81-500C-4EE8-8F75-B7EC41D820F2}" type="datetimeFigureOut">
              <a:rPr lang="es-CL" smtClean="0"/>
              <a:t>11-06-2019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C8BF83-427B-4C5B-9A7C-2ECFDFFA50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235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6126C5-B6DA-47A8-9F07-06A98394C408}" type="datetimeFigureOut">
              <a:rPr lang="es-CL" smtClean="0"/>
              <a:t>11-06-2019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BEDECD-9409-4312-A651-97BA881AA52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83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95A81DFA-E783-40CB-8634-884E55B23E34}" type="slidenum">
              <a:rPr lang="es-CL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s-CL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38694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81DFA-E783-40CB-8634-884E55B23E34}" type="slidenum">
              <a:rPr lang="es-CL" smtClean="0"/>
              <a:t>15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8729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 hidden="1">
            <a:extLst>
              <a:ext uri="{FF2B5EF4-FFF2-40B4-BE49-F238E27FC236}">
                <a16:creationId xmlns:a16="http://schemas.microsoft.com/office/drawing/2014/main" xmlns="" id="{6BE9BA05-0B29-4EDC-AC41-3BEB59306BA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Diapositiva de think-cell" r:id="rId4" imgW="415" imgH="416" progId="TCLayout.ActiveDocument.1">
                  <p:embed/>
                </p:oleObj>
              </mc:Choice>
              <mc:Fallback>
                <p:oleObj name="Diapositiva de think-cell" r:id="rId4" imgW="415" imgH="416" progId="TCLayout.ActiveDocument.1">
                  <p:embed/>
                  <p:pic>
                    <p:nvPicPr>
                      <p:cNvPr id="2" name="Objeto 1" hidden="1">
                        <a:extLst>
                          <a:ext uri="{FF2B5EF4-FFF2-40B4-BE49-F238E27FC236}">
                            <a16:creationId xmlns:a16="http://schemas.microsoft.com/office/drawing/2014/main" xmlns="" id="{6BE9BA05-0B29-4EDC-AC41-3BEB59306B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cK 2. Slide Title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356713" y="224062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baseline="0">
                <a:latin typeface="Calibri" panose="020F0502020204030204" pitchFamily="34" charset="0"/>
                <a:ea typeface="+mj-ea"/>
              </a:defRPr>
            </a:lvl1pPr>
          </a:lstStyle>
          <a:p>
            <a:pPr lvl="0"/>
            <a:r>
              <a:rPr lang="es-CL" noProof="0"/>
              <a:t>Click to edit Master title style</a:t>
            </a:r>
            <a:endParaRPr lang="es-CL" noProof="0" dirty="0"/>
          </a:p>
        </p:txBody>
      </p:sp>
      <p:sp>
        <p:nvSpPr>
          <p:cNvPr id="3" name="195 Marcador de número de diapositiva">
            <a:extLst>
              <a:ext uri="{FF2B5EF4-FFF2-40B4-BE49-F238E27FC236}">
                <a16:creationId xmlns:a16="http://schemas.microsoft.com/office/drawing/2014/main" xmlns="" id="{37FDE452-4366-4E41-B31C-3C8971D71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6052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2155" y="1990667"/>
            <a:ext cx="4389768" cy="166199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49614B-6845-432B-868D-C0B9DB33E0EF}" type="datetimeFigureOut">
              <a:rPr lang="es-CL" smtClean="0"/>
              <a:pPr/>
              <a:t>11-06-2019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83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418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file:///\\localhost\Users\CDEB\Pictures\3.png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file:///\\localhost\Users\CDEB\Pictures\1.png" TargetMode="Externa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0" y="0"/>
          <a:ext cx="161984" cy="161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Diapositiva de think-cell" r:id="rId6" imgW="270" imgH="270" progId="TCLayout.ActiveDocument.1">
                  <p:embed/>
                </p:oleObj>
              </mc:Choice>
              <mc:Fallback>
                <p:oleObj name="Diapositiva de think-cell" r:id="rId6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61984" cy="161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5" y="1990667"/>
            <a:ext cx="43897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text</a:t>
            </a:r>
            <a:r>
              <a:rPr lang="es-CL" noProof="0" dirty="0"/>
              <a:t> </a:t>
            </a:r>
            <a:r>
              <a:rPr lang="es-CL" noProof="0" dirty="0" err="1"/>
              <a:t>styles</a:t>
            </a:r>
            <a:endParaRPr lang="es-CL" noProof="0" dirty="0"/>
          </a:p>
          <a:p>
            <a:pPr lvl="1"/>
            <a:r>
              <a:rPr lang="es-CL" noProof="0" dirty="0" err="1"/>
              <a:t>Second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2"/>
            <a:r>
              <a:rPr lang="es-CL" noProof="0" dirty="0" err="1"/>
              <a:t>Third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3"/>
            <a:r>
              <a:rPr lang="es-CL" noProof="0" dirty="0" err="1"/>
              <a:t>Fourth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  <a:p>
            <a:pPr lvl="4"/>
            <a:r>
              <a:rPr lang="es-CL" noProof="0" dirty="0" err="1"/>
              <a:t>Fifth</a:t>
            </a:r>
            <a:r>
              <a:rPr lang="es-CL" noProof="0" dirty="0"/>
              <a:t> </a:t>
            </a:r>
            <a:r>
              <a:rPr lang="es-CL" noProof="0" dirty="0" err="1"/>
              <a:t>level</a:t>
            </a:r>
            <a:endParaRPr lang="es-CL" noProof="0" dirty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45248" y="223342"/>
            <a:ext cx="7267862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CL" noProof="0" dirty="0" err="1"/>
              <a:t>Click</a:t>
            </a:r>
            <a:r>
              <a:rPr lang="es-CL" noProof="0" dirty="0"/>
              <a:t> to </a:t>
            </a:r>
            <a:r>
              <a:rPr lang="es-CL" noProof="0" dirty="0" err="1"/>
              <a:t>edit</a:t>
            </a:r>
            <a:r>
              <a:rPr lang="es-CL" noProof="0" dirty="0"/>
              <a:t> Master </a:t>
            </a:r>
            <a:r>
              <a:rPr lang="es-CL" noProof="0" dirty="0" err="1"/>
              <a:t>title</a:t>
            </a:r>
            <a:r>
              <a:rPr lang="es-CL" noProof="0" dirty="0"/>
              <a:t> </a:t>
            </a:r>
            <a:r>
              <a:rPr lang="es-CL" noProof="0" dirty="0" err="1"/>
              <a:t>style</a:t>
            </a:r>
            <a:endParaRPr lang="es-CL" noProof="0" dirty="0"/>
          </a:p>
        </p:txBody>
      </p:sp>
      <p:sp>
        <p:nvSpPr>
          <p:cNvPr id="10" name="McK 1. On-page tracker" hidden="1"/>
          <p:cNvSpPr>
            <a:spLocks noChangeArrowheads="1"/>
          </p:cNvSpPr>
          <p:nvPr/>
        </p:nvSpPr>
        <p:spPr bwMode="auto">
          <a:xfrm>
            <a:off x="121488" y="27536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CL" sz="1400">
                <a:solidFill>
                  <a:srgbClr val="808080"/>
                </a:solidFill>
              </a:rPr>
              <a:t>TRACKER</a:t>
            </a:r>
            <a:endParaRPr lang="es-CL" sz="1400" dirty="0">
              <a:solidFill>
                <a:srgbClr val="808080"/>
              </a:solidFill>
            </a:endParaRP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8794113" cy="219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>
                <a:solidFill>
                  <a:srgbClr val="808080"/>
                </a:solidFill>
                <a:latin typeface="Arial"/>
              </a:rPr>
              <a:t>Unit of measure</a:t>
            </a:r>
            <a:endParaRPr lang="es-CL" sz="14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12" name="McK Slide Elements" hidden="1"/>
          <p:cNvGrpSpPr>
            <a:grpSpLocks/>
          </p:cNvGrpSpPr>
          <p:nvPr/>
        </p:nvGrpSpPr>
        <p:grpSpPr bwMode="auto">
          <a:xfrm>
            <a:off x="121490" y="6503346"/>
            <a:ext cx="7692622" cy="288318"/>
            <a:chOff x="75" y="4015"/>
            <a:chExt cx="4749" cy="178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auto">
            <a:xfrm>
              <a:off x="75" y="4015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s-CL" sz="900">
                  <a:solidFill>
                    <a:srgbClr val="33448D"/>
                  </a:solidFill>
                  <a:latin typeface="Arial"/>
                </a:rPr>
                <a:t>1 Footnote</a:t>
              </a:r>
              <a:endParaRPr lang="es-CL" sz="900" dirty="0">
                <a:solidFill>
                  <a:srgbClr val="33448D"/>
                </a:solidFill>
                <a:latin typeface="Arial"/>
              </a:endParaRPr>
            </a:p>
          </p:txBody>
        </p:sp>
        <p:sp>
          <p:nvSpPr>
            <p:cNvPr id="14" name="McK 5. Source"/>
            <p:cNvSpPr>
              <a:spLocks noChangeArrowheads="1"/>
            </p:cNvSpPr>
            <p:nvPr/>
          </p:nvSpPr>
          <p:spPr bwMode="auto">
            <a:xfrm>
              <a:off x="75" y="4106"/>
              <a:ext cx="474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621975" indent="-621975" defTabSz="913526" fontAlgn="base">
                <a:spcBef>
                  <a:spcPct val="0"/>
                </a:spcBef>
                <a:spcAft>
                  <a:spcPct val="0"/>
                </a:spcAft>
                <a:tabLst>
                  <a:tab pos="625214" algn="l"/>
                </a:tabLst>
              </a:pPr>
              <a:r>
                <a:rPr lang="es-CL" sz="900">
                  <a:solidFill>
                    <a:srgbClr val="33448D"/>
                  </a:solidFill>
                </a:rPr>
                <a:t>SOURCE: Source</a:t>
              </a:r>
              <a:endParaRPr lang="es-CL" sz="900" dirty="0">
                <a:solidFill>
                  <a:srgbClr val="33448D"/>
                </a:solidFill>
              </a:endParaRPr>
            </a:p>
          </p:txBody>
        </p:sp>
      </p:grp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1482156" y="1150019"/>
            <a:ext cx="4350892" cy="518318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 b="1">
                  <a:solidFill>
                    <a:srgbClr val="33448D"/>
                  </a:solidFill>
                </a:rPr>
                <a:t>Title</a:t>
              </a:r>
            </a:p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CL" sz="1600">
                  <a:solidFill>
                    <a:srgbClr val="808080"/>
                  </a:solidFill>
                </a:rPr>
                <a:t>Unit of measure</a:t>
              </a:r>
              <a:endParaRPr lang="es-CL" sz="1600" dirty="0">
                <a:solidFill>
                  <a:srgbClr val="808080"/>
                </a:solidFill>
              </a:endParaRPr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gray">
          <a:xfrm>
            <a:off x="1" y="831519"/>
            <a:ext cx="7614176" cy="45719"/>
          </a:xfrm>
          <a:prstGeom prst="roundRect">
            <a:avLst>
              <a:gd name="adj" fmla="val 11644"/>
            </a:avLst>
          </a:prstGeom>
          <a:solidFill>
            <a:srgbClr val="0067B4"/>
          </a:solidFill>
          <a:ln>
            <a:solidFill>
              <a:srgbClr val="0067B4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3296" tIns="46648" rIns="93296" bIns="46648" numCol="1" anchor="ctr" anchorCtr="0" compatLnSpc="1">
            <a:prstTxWarp prst="textNoShape">
              <a:avLst/>
            </a:prstTxWarp>
          </a:bodyPr>
          <a:lstStyle/>
          <a:p>
            <a:pPr algn="ctr"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2" name="Rectangle 551"/>
          <p:cNvSpPr>
            <a:spLocks noChangeArrowheads="1"/>
          </p:cNvSpPr>
          <p:nvPr/>
        </p:nvSpPr>
        <p:spPr bwMode="auto">
          <a:xfrm>
            <a:off x="-1" y="6644265"/>
            <a:ext cx="9164899" cy="213736"/>
          </a:xfrm>
          <a:prstGeom prst="rect">
            <a:avLst/>
          </a:prstGeom>
          <a:solidFill>
            <a:srgbClr val="0067B4"/>
          </a:solidFill>
          <a:ln>
            <a:noFill/>
          </a:ln>
          <a:extLst/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/>
          <a:p>
            <a:pPr defTabSz="914400" eaLnBrk="1" fontAlgn="base">
              <a:spcBef>
                <a:spcPct val="0"/>
              </a:spcBef>
              <a:spcAft>
                <a:spcPct val="0"/>
              </a:spcAft>
            </a:pPr>
            <a:endParaRPr lang="es-CL" sz="1600" dirty="0">
              <a:solidFill>
                <a:srgbClr val="33448D"/>
              </a:solidFill>
            </a:endParaRPr>
          </a:p>
        </p:txBody>
      </p:sp>
      <p:sp>
        <p:nvSpPr>
          <p:cNvPr id="23" name="19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73492" y="660910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536BA00-E649-495D-B82A-3219CB1D2429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D6E1703-9EAA-4B88-9B3C-2395CA1E410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621" y="-15570"/>
            <a:ext cx="959380" cy="86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7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hf hdr="0" ftr="0" dt="0"/>
  <p:txStyles>
    <p:titleStyle>
      <a:lvl1pPr algn="l" defTabSz="913526" rtl="0" eaLnBrk="1" fontAlgn="base" hangingPunct="1">
        <a:spcBef>
          <a:spcPct val="0"/>
        </a:spcBef>
        <a:spcAft>
          <a:spcPct val="0"/>
        </a:spcAft>
        <a:tabLst>
          <a:tab pos="275353" algn="l"/>
        </a:tabLst>
        <a:defRPr sz="1900" b="1" baseline="0">
          <a:solidFill>
            <a:srgbClr val="0067B4"/>
          </a:solidFill>
          <a:latin typeface="Calibri" panose="020F0502020204030204" pitchFamily="34" charset="0"/>
          <a:ea typeface="+mj-ea"/>
          <a:cs typeface="+mj-cs"/>
        </a:defRPr>
      </a:lvl1pPr>
      <a:lvl2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800" baseline="0">
          <a:ln>
            <a:noFill/>
          </a:ln>
          <a:solidFill>
            <a:srgbClr val="000000"/>
          </a:solidFill>
          <a:effectLst/>
          <a:latin typeface="Calibri" panose="020F0502020204030204" pitchFamily="34" charset="0"/>
          <a:ea typeface="+mn-ea"/>
          <a:cs typeface="+mn-cs"/>
        </a:defRPr>
      </a:lvl1pPr>
      <a:lvl2pPr marL="197607" indent="-195987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800" baseline="0">
          <a:ln>
            <a:noFill/>
          </a:ln>
          <a:solidFill>
            <a:srgbClr val="000000"/>
          </a:solidFill>
          <a:effectLst/>
          <a:latin typeface="Calibri" panose="020F0502020204030204" pitchFamily="34" charset="0"/>
        </a:defRPr>
      </a:lvl2pPr>
      <a:lvl3pPr marL="466481" indent="-267255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800" baseline="0">
          <a:ln>
            <a:noFill/>
          </a:ln>
          <a:solidFill>
            <a:srgbClr val="000000"/>
          </a:solidFill>
          <a:effectLst/>
          <a:latin typeface="Calibri" panose="020F0502020204030204" pitchFamily="34" charset="0"/>
        </a:defRPr>
      </a:lvl3pPr>
      <a:lvl4pPr marL="626835" indent="-158733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800" baseline="0">
          <a:ln>
            <a:noFill/>
          </a:ln>
          <a:solidFill>
            <a:srgbClr val="000000"/>
          </a:solidFill>
          <a:effectLst/>
          <a:latin typeface="Calibri" panose="020F0502020204030204" pitchFamily="34" charset="0"/>
        </a:defRPr>
      </a:lvl4pPr>
      <a:lvl5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800" baseline="0">
          <a:ln>
            <a:noFill/>
          </a:ln>
          <a:solidFill>
            <a:srgbClr val="000000"/>
          </a:solidFill>
          <a:effectLst/>
          <a:latin typeface="Calibri" panose="020F0502020204030204" pitchFamily="34" charset="0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8F91D8EE-5A2D-41F4-8A78-6F1488BD9F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3401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C513FA5B-2768-4084-B936-441E2F2269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6864" y="3333750"/>
            <a:ext cx="1481137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28" name="Picture 1">
            <a:extLst>
              <a:ext uri="{FF2B5EF4-FFF2-40B4-BE49-F238E27FC236}">
                <a16:creationId xmlns:a16="http://schemas.microsoft.com/office/drawing/2014/main" xmlns="" id="{6CCE0E19-B09D-462B-ADFE-C0E5B65C25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1" y="3452815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49F52C9C-D0A2-48FF-B7A4-D3B1DAA294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3401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F3781D71-AC81-4E40-90B9-C994E35E6B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6864" y="0"/>
            <a:ext cx="1481137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eaLnBrk="1">
              <a:defRPr/>
            </a:pPr>
            <a:endParaRPr lang="es-CL" sz="1800" dirty="0">
              <a:solidFill>
                <a:srgbClr val="FFFFFF"/>
              </a:solidFill>
              <a:latin typeface="Calibri" pitchFamily="-60" charset="0"/>
            </a:endParaRPr>
          </a:p>
        </p:txBody>
      </p:sp>
      <p:pic>
        <p:nvPicPr>
          <p:cNvPr id="1031" name="1.png" descr="/Users/CDEB/Pictures/1.png">
            <a:extLst>
              <a:ext uri="{FF2B5EF4-FFF2-40B4-BE49-F238E27FC236}">
                <a16:creationId xmlns:a16="http://schemas.microsoft.com/office/drawing/2014/main" xmlns="" id="{33DC4EEB-2BED-4E79-823B-1326D13B4D1F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4" y="3430590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>
            <a:extLst>
              <a:ext uri="{FF2B5EF4-FFF2-40B4-BE49-F238E27FC236}">
                <a16:creationId xmlns:a16="http://schemas.microsoft.com/office/drawing/2014/main" xmlns="" id="{D1395D68-2C6D-41B4-AB39-ACFB6011738F}"/>
              </a:ext>
            </a:extLst>
          </p:cNvPr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4" y="6400800"/>
            <a:ext cx="207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007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xmlns="" id="{708AED80-CD44-4B7D-9360-C1519D3DB299}"/>
              </a:ext>
            </a:extLst>
          </p:cNvPr>
          <p:cNvSpPr txBox="1">
            <a:spLocks/>
          </p:cNvSpPr>
          <p:nvPr/>
        </p:nvSpPr>
        <p:spPr bwMode="auto">
          <a:xfrm>
            <a:off x="457200" y="1920576"/>
            <a:ext cx="8197702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9pPr>
          </a:lstStyle>
          <a:p>
            <a:pPr algn="just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CL" altLang="en-US" sz="2800" b="1" dirty="0" smtClean="0">
                <a:solidFill>
                  <a:srgbClr val="FFFFFF"/>
                </a:solidFill>
                <a:latin typeface="+mj-lt"/>
                <a:sym typeface="Verdana Bold" charset="0"/>
              </a:rPr>
              <a:t>Reconocimiento y protección de los derechos de las personas con enfermedades terminales y el buen morir: “Proyecto de Ley de Cuidados Paliativos y Buen Morir”</a:t>
            </a:r>
            <a:endParaRPr lang="es-CL" altLang="en-US" sz="2800" b="1" dirty="0">
              <a:solidFill>
                <a:srgbClr val="FFFFFF"/>
              </a:solidFill>
              <a:latin typeface="+mj-lt"/>
              <a:sym typeface="Verdana Bold" charset="0"/>
            </a:endParaRPr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xmlns="" id="{88F835D9-4277-48A6-8708-E05534943F63}"/>
              </a:ext>
            </a:extLst>
          </p:cNvPr>
          <p:cNvSpPr txBox="1">
            <a:spLocks/>
          </p:cNvSpPr>
          <p:nvPr/>
        </p:nvSpPr>
        <p:spPr bwMode="auto">
          <a:xfrm>
            <a:off x="3078089" y="5517845"/>
            <a:ext cx="562934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endParaRPr lang="es-CL" altLang="en-US" sz="16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 panose="020B0604030504040204" pitchFamily="34" charset="0"/>
            </a:endParaRPr>
          </a:p>
          <a:p>
            <a:pPr defTabSz="45720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s-CL" altLang="en-US" sz="16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Subsecretaría </a:t>
            </a:r>
            <a:r>
              <a:rPr lang="es-CL" altLang="en-US" sz="160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 panose="020B0604030504040204" pitchFamily="34" charset="0"/>
              </a:rPr>
              <a:t>de Salud Pública. Ministerio de Salud.</a:t>
            </a:r>
            <a:endParaRPr lang="es-CL" altLang="en-US" sz="16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401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276999"/>
          </a:xfrm>
        </p:spPr>
        <p:txBody>
          <a:bodyPr/>
          <a:lstStyle/>
          <a:p>
            <a:r>
              <a:rPr lang="es-ES_tradnl" sz="1800" dirty="0"/>
              <a:t>Cuidados paliativos y Buen Morir: </a:t>
            </a:r>
            <a:r>
              <a:rPr lang="es-CL" sz="1600" b="0" dirty="0" smtClean="0"/>
              <a:t>Articulado </a:t>
            </a:r>
            <a:r>
              <a:rPr lang="es-CL" sz="1600" b="0" dirty="0"/>
              <a:t>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9100" y="1158241"/>
            <a:ext cx="8145780" cy="4678204"/>
          </a:xfrm>
        </p:spPr>
        <p:txBody>
          <a:bodyPr/>
          <a:lstStyle/>
          <a:p>
            <a:pPr algn="just"/>
            <a:r>
              <a:rPr lang="es-CL" sz="1600" dirty="0"/>
              <a:t>TÍTULO I - DISPOSICIONES GENERALES</a:t>
            </a:r>
          </a:p>
          <a:p>
            <a:pPr algn="just"/>
            <a:r>
              <a:rPr lang="es-CL" dirty="0"/>
              <a:t> </a:t>
            </a:r>
          </a:p>
          <a:p>
            <a:pPr algn="just"/>
            <a:r>
              <a:rPr lang="es-CL" sz="1400" dirty="0"/>
              <a:t>ARTICULO PRIMERO.- Esta </a:t>
            </a:r>
            <a:r>
              <a:rPr lang="es-CL" sz="1400" dirty="0" smtClean="0"/>
              <a:t>Ley </a:t>
            </a:r>
            <a:r>
              <a:rPr lang="es-CL" sz="1400" dirty="0"/>
              <a:t>tiene por finalidad </a:t>
            </a:r>
            <a:r>
              <a:rPr lang="es-CL" sz="1400" i="1" dirty="0"/>
              <a:t>reconocer, proteger y regular el derecho de las personas en situación de enfermedad terminal a una adecuada atención de salud</a:t>
            </a:r>
            <a:r>
              <a:rPr lang="es-CL" sz="1400" dirty="0"/>
              <a:t>. Dicha atención consistirá en el </a:t>
            </a:r>
            <a:r>
              <a:rPr lang="es-CL" sz="1400" i="1" dirty="0"/>
              <a:t>cuidado integral de la persona</a:t>
            </a:r>
            <a:r>
              <a:rPr lang="es-CL" sz="1400" dirty="0"/>
              <a:t>, orientado a aliviar, dentro de lo posible, padecimientos asociados a una enfermedad terminal.</a:t>
            </a:r>
          </a:p>
          <a:p>
            <a:pPr algn="just"/>
            <a:r>
              <a:rPr lang="es-CL" sz="1400" dirty="0"/>
              <a:t>ARTÍCULO SEGUNDO.- Solo para los efectos de esta </a:t>
            </a:r>
            <a:r>
              <a:rPr lang="es-CL" sz="1400" dirty="0" smtClean="0"/>
              <a:t>Ley</a:t>
            </a:r>
            <a:r>
              <a:rPr lang="es-CL" sz="1400" dirty="0"/>
              <a:t>, se entenderá por enfermedad terminal aquella condición en la que una persona presenta una </a:t>
            </a:r>
            <a:r>
              <a:rPr lang="es-CL" sz="1400" i="1" dirty="0"/>
              <a:t>enfermedad incurable, irreversible y progresiva, sin posibilidades de respuesta a los tratamientos curativos y con un pronóstico de vida limitado</a:t>
            </a:r>
            <a:r>
              <a:rPr lang="es-CL" sz="1400" dirty="0"/>
              <a:t>. El carácter de terminal de la enfermedad deberá ser siempre diagnosticado por un médico-cirujano</a:t>
            </a:r>
            <a:r>
              <a:rPr lang="es-CL" sz="1400" dirty="0" smtClean="0"/>
              <a:t>.</a:t>
            </a:r>
          </a:p>
          <a:p>
            <a:pPr algn="just"/>
            <a:endParaRPr lang="es-CL" sz="1400" dirty="0"/>
          </a:p>
          <a:p>
            <a:pPr algn="just"/>
            <a:r>
              <a:rPr lang="es-CL" sz="1400" dirty="0"/>
              <a:t>Los </a:t>
            </a:r>
            <a:r>
              <a:rPr lang="es-CL" sz="1400" dirty="0" smtClean="0"/>
              <a:t>Cuidados Paliativos </a:t>
            </a:r>
            <a:r>
              <a:rPr lang="es-CL" sz="1400" dirty="0"/>
              <a:t>tienen como objetivo </a:t>
            </a:r>
            <a:r>
              <a:rPr lang="es-CL" sz="1400" i="1" dirty="0"/>
              <a:t>mejorar la calidad de vida de las personas cuando afrontan padecimientos relacionados con una enfermedad terminal</a:t>
            </a:r>
            <a:r>
              <a:rPr lang="es-CL" sz="1400" dirty="0"/>
              <a:t>, no pudiendo en caso alguno acelerar la muerte o prolongar artificialmente la vida, previniendo y aliviando los padecimientos de la misma a través de la identificación temprana, adecuada evaluación y </a:t>
            </a:r>
            <a:r>
              <a:rPr lang="es-CL" sz="1400" dirty="0" smtClean="0"/>
              <a:t>tratamiento </a:t>
            </a:r>
            <a:r>
              <a:rPr lang="es-CL" sz="1400" dirty="0"/>
              <a:t>del dolor y otros problemas </a:t>
            </a:r>
            <a:r>
              <a:rPr lang="es-CL" sz="1400" dirty="0" smtClean="0"/>
              <a:t>de </a:t>
            </a:r>
            <a:r>
              <a:rPr lang="es-CL" sz="1400" dirty="0"/>
              <a:t>orden físico y mental. </a:t>
            </a:r>
            <a:endParaRPr lang="es-CL" sz="1400" dirty="0" smtClean="0"/>
          </a:p>
          <a:p>
            <a:pPr algn="just"/>
            <a:endParaRPr lang="es-CL" sz="1400" dirty="0"/>
          </a:p>
          <a:p>
            <a:pPr algn="just"/>
            <a:r>
              <a:rPr lang="es-CL" sz="1400" dirty="0"/>
              <a:t>Además, </a:t>
            </a:r>
            <a:r>
              <a:rPr lang="es-CL" sz="1400" i="1" dirty="0"/>
              <a:t>en cuanto a su apoyo psicológico los </a:t>
            </a:r>
            <a:r>
              <a:rPr lang="es-CL" sz="1400" i="1" dirty="0" smtClean="0"/>
              <a:t>Cuidados Paliativos </a:t>
            </a:r>
            <a:r>
              <a:rPr lang="es-CL" sz="1400" i="1" dirty="0"/>
              <a:t>también consideran a los familiares</a:t>
            </a:r>
            <a:r>
              <a:rPr lang="es-CL" sz="1400" dirty="0"/>
              <a:t> hasta el primer grado de </a:t>
            </a:r>
            <a:r>
              <a:rPr lang="es-CL" sz="1400" dirty="0" smtClean="0"/>
              <a:t>consanguinidad </a:t>
            </a:r>
            <a:r>
              <a:rPr lang="es-CL" sz="1400" i="1" dirty="0"/>
              <a:t>y a los cuidadores no remunerados</a:t>
            </a:r>
            <a:r>
              <a:rPr lang="es-CL" sz="1400" dirty="0"/>
              <a:t>, independiente de si estos son o no familiares.</a:t>
            </a:r>
          </a:p>
          <a:p>
            <a:pPr algn="just"/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0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307777"/>
          </a:xfrm>
        </p:spPr>
        <p:txBody>
          <a:bodyPr/>
          <a:lstStyle/>
          <a:p>
            <a:r>
              <a:rPr lang="es-ES_tradnl" sz="2000" dirty="0"/>
              <a:t>Cuidados paliativos y Buen Morir: </a:t>
            </a:r>
            <a:r>
              <a:rPr lang="es-CL" sz="1800" b="0" dirty="0"/>
              <a:t>Articulado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1562100"/>
            <a:ext cx="8122920" cy="4154984"/>
          </a:xfrm>
        </p:spPr>
        <p:txBody>
          <a:bodyPr/>
          <a:lstStyle/>
          <a:p>
            <a:r>
              <a:rPr lang="es-CL" sz="1600" dirty="0"/>
              <a:t>TÍTULO II - DE LOS DERECHOS DE LAS PERSONAS EN SITUACIÓN DE ENFERMEDAD TERMINAL</a:t>
            </a:r>
          </a:p>
          <a:p>
            <a:r>
              <a:rPr lang="es-CL" sz="1600" dirty="0"/>
              <a:t> </a:t>
            </a:r>
          </a:p>
          <a:p>
            <a:r>
              <a:rPr lang="es-CL" sz="1400" dirty="0"/>
              <a:t>ARTÍCULO TERCERO.- Se reconoce que toda persona en situación de enfermedad terminal tiene derecho a</a:t>
            </a:r>
            <a:r>
              <a:rPr lang="es-CL" sz="1400" dirty="0" smtClean="0"/>
              <a:t>:</a:t>
            </a:r>
          </a:p>
          <a:p>
            <a:endParaRPr lang="es-CL" sz="1400" dirty="0"/>
          </a:p>
          <a:p>
            <a:r>
              <a:rPr lang="es-CL" sz="1400" i="1" dirty="0" smtClean="0"/>
              <a:t>1.- Ser </a:t>
            </a:r>
            <a:r>
              <a:rPr lang="es-CL" sz="1400" i="1" dirty="0"/>
              <a:t>informado</a:t>
            </a:r>
            <a:r>
              <a:rPr lang="es-CL" sz="1400" dirty="0"/>
              <a:t>, en forma oportuna y comprensible de su estado de salud, el manejo de síntomas, formas de autocuidado y de los posibles tratamientos a realizarse</a:t>
            </a:r>
            <a:r>
              <a:rPr lang="es-CL" sz="1400" dirty="0" smtClean="0"/>
              <a:t>.</a:t>
            </a:r>
          </a:p>
          <a:p>
            <a:endParaRPr lang="es-ES_tradnl" sz="1400" dirty="0" smtClean="0"/>
          </a:p>
          <a:p>
            <a:r>
              <a:rPr lang="es-CL" sz="1400" dirty="0" smtClean="0"/>
              <a:t>2.- </a:t>
            </a:r>
            <a:r>
              <a:rPr lang="es-CL" sz="1400" i="1" dirty="0" smtClean="0"/>
              <a:t>Cuidados </a:t>
            </a:r>
            <a:r>
              <a:rPr lang="es-CL" sz="1400" i="1" dirty="0"/>
              <a:t>paliativos</a:t>
            </a:r>
            <a:r>
              <a:rPr lang="es-CL" sz="1400" dirty="0"/>
              <a:t>, cuando corresponda de conformidad a la ley N° 19.966, que establece un régimen de garantías en salud, y sus decretos, entregados por profesionales competentes</a:t>
            </a:r>
            <a:r>
              <a:rPr lang="es-CL" sz="1400" dirty="0" smtClean="0"/>
              <a:t>.</a:t>
            </a:r>
          </a:p>
          <a:p>
            <a:endParaRPr lang="es-CL" sz="1400" dirty="0"/>
          </a:p>
          <a:p>
            <a:r>
              <a:rPr lang="es-CL" sz="1400" dirty="0"/>
              <a:t>3</a:t>
            </a:r>
            <a:r>
              <a:rPr lang="es-CL" sz="1400" dirty="0" smtClean="0"/>
              <a:t>.- </a:t>
            </a:r>
            <a:r>
              <a:rPr lang="es-CL" sz="1400" i="1" dirty="0" smtClean="0"/>
              <a:t>A </a:t>
            </a:r>
            <a:r>
              <a:rPr lang="es-CL" sz="1400" i="1" dirty="0"/>
              <a:t>ser acompañado por sus familiares</a:t>
            </a:r>
            <a:r>
              <a:rPr lang="es-CL" sz="1400" dirty="0"/>
              <a:t> o por quien la persona en situación de enfermedad terminal designe, en la forma que determine el respectivo reglamento</a:t>
            </a:r>
            <a:r>
              <a:rPr lang="es-CL" sz="1400" dirty="0" smtClean="0"/>
              <a:t>.</a:t>
            </a:r>
          </a:p>
          <a:p>
            <a:endParaRPr lang="es-CL" sz="1400" dirty="0"/>
          </a:p>
          <a:p>
            <a:r>
              <a:rPr lang="es-CL" sz="1400" dirty="0"/>
              <a:t>4</a:t>
            </a:r>
            <a:r>
              <a:rPr lang="es-CL" sz="1400" dirty="0" smtClean="0"/>
              <a:t>.- En </a:t>
            </a:r>
            <a:r>
              <a:rPr lang="es-CL" sz="1400" dirty="0"/>
              <a:t>general, a todos aquellos derechos establecidos por la ley N° 20.584, que regula los derechos y deberes que tienen las personas en relación con acciones vinculadas a su atención en salud, y en particular, </a:t>
            </a:r>
            <a:r>
              <a:rPr lang="es-CL" sz="1400" i="1" dirty="0"/>
              <a:t>reforzar la autonomía de los pacientes en cuanto a la claridad en el rechazo de tratamientos y voluntades </a:t>
            </a:r>
            <a:r>
              <a:rPr lang="es-CL" sz="1400" i="1" dirty="0" smtClean="0"/>
              <a:t>anticipadas</a:t>
            </a:r>
            <a:r>
              <a:rPr lang="es-CL" sz="1400" dirty="0" smtClean="0"/>
              <a:t>. El </a:t>
            </a:r>
            <a:r>
              <a:rPr lang="es-CL" sz="1400" dirty="0"/>
              <a:t>listado de derechos contemplado en este artículo debe ser publicado por todos los prestadores de </a:t>
            </a:r>
            <a:r>
              <a:rPr lang="es-CL" sz="1400" dirty="0" smtClean="0"/>
              <a:t>salud, conforme </a:t>
            </a:r>
            <a:r>
              <a:rPr lang="es-CL" sz="1400" dirty="0"/>
              <a:t>a las especificaciones de un reglamento dictado a través del Ministerio de Salud.</a:t>
            </a:r>
          </a:p>
          <a:p>
            <a:endParaRPr lang="es-CL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73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307777"/>
          </a:xfrm>
        </p:spPr>
        <p:txBody>
          <a:bodyPr/>
          <a:lstStyle/>
          <a:p>
            <a:r>
              <a:rPr lang="es-ES_tradnl" sz="2000" dirty="0"/>
              <a:t>Cuidados paliativos y Buen Morir: </a:t>
            </a:r>
            <a:r>
              <a:rPr lang="es-CL" sz="1800" b="0" dirty="0"/>
              <a:t>Articulado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0560" y="1363979"/>
            <a:ext cx="7825739" cy="2554545"/>
          </a:xfrm>
        </p:spPr>
        <p:txBody>
          <a:bodyPr/>
          <a:lstStyle/>
          <a:p>
            <a:r>
              <a:rPr lang="es-CL" sz="1600" dirty="0"/>
              <a:t>TÍTULO III - DE LA TUTELA DE LA DIGNIDAD DE LAS PERSONAS EN SITUACIÓN DE ENFERMEDAD TERMINAL</a:t>
            </a:r>
          </a:p>
          <a:p>
            <a:r>
              <a:rPr lang="es-CL" dirty="0"/>
              <a:t> </a:t>
            </a:r>
          </a:p>
          <a:p>
            <a:r>
              <a:rPr lang="es-CL" sz="1400" dirty="0"/>
              <a:t>ARTÍCULO CUARTO.- La protección de la </a:t>
            </a:r>
            <a:r>
              <a:rPr lang="es-CL" sz="1400" i="1" dirty="0"/>
              <a:t>dignidad y autonomía de las personas</a:t>
            </a:r>
            <a:r>
              <a:rPr lang="es-CL" sz="1400" dirty="0"/>
              <a:t> en situación de enfermedad terminal </a:t>
            </a:r>
            <a:r>
              <a:rPr lang="es-CL" sz="1400" i="1" dirty="0"/>
              <a:t>supone siempre respetar su vida y considerar a la muerte como un proceso natural</a:t>
            </a:r>
            <a:r>
              <a:rPr lang="es-CL" sz="1400" dirty="0"/>
              <a:t>. </a:t>
            </a:r>
            <a:endParaRPr lang="es-CL" sz="1400" dirty="0" smtClean="0"/>
          </a:p>
          <a:p>
            <a:endParaRPr lang="es-CL" sz="1400" dirty="0"/>
          </a:p>
          <a:p>
            <a:r>
              <a:rPr lang="es-CL" sz="1400" dirty="0"/>
              <a:t>En </a:t>
            </a:r>
            <a:r>
              <a:rPr lang="es-CL" sz="1400" i="1" dirty="0"/>
              <a:t>ningún caso</a:t>
            </a:r>
            <a:r>
              <a:rPr lang="es-CL" sz="1400" dirty="0"/>
              <a:t> los tratamientos administrados en el contexto de los </a:t>
            </a:r>
            <a:r>
              <a:rPr lang="es-CL" sz="1400" dirty="0" smtClean="0"/>
              <a:t>Cuidados Paliativos </a:t>
            </a:r>
            <a:r>
              <a:rPr lang="es-CL" sz="1400" dirty="0"/>
              <a:t>o el rechazo a dichos tratamientos podrán tener por objeto </a:t>
            </a:r>
            <a:r>
              <a:rPr lang="es-CL" sz="1400" i="1" dirty="0"/>
              <a:t>la aceleración artificial de la muerte, la realización de prácticas eutanásicas o el ensañamiento terapéutico</a:t>
            </a:r>
            <a:r>
              <a:rPr lang="es-CL" sz="1400" dirty="0"/>
              <a:t>, en los términos y con las limitaciones de los artículos 14, 15 y </a:t>
            </a:r>
            <a:r>
              <a:rPr lang="es-CL" sz="1400" dirty="0" smtClean="0"/>
              <a:t>16  </a:t>
            </a:r>
            <a:r>
              <a:rPr lang="es-CL" sz="1400" dirty="0"/>
              <a:t>de la </a:t>
            </a:r>
            <a:r>
              <a:rPr lang="es-CL" sz="1400" dirty="0" smtClean="0"/>
              <a:t>Ley </a:t>
            </a:r>
            <a:r>
              <a:rPr lang="es-CL" sz="1400" dirty="0"/>
              <a:t>N° 20.584.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64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307777"/>
          </a:xfrm>
        </p:spPr>
        <p:txBody>
          <a:bodyPr/>
          <a:lstStyle/>
          <a:p>
            <a:r>
              <a:rPr lang="es-ES_tradnl" sz="2000" dirty="0"/>
              <a:t>Cuidados paliativos y Buen Morir: </a:t>
            </a:r>
            <a:r>
              <a:rPr lang="es-CL" sz="1800" b="0" dirty="0"/>
              <a:t>Articulado del proyecto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6260" y="1264921"/>
            <a:ext cx="8267700" cy="4708981"/>
          </a:xfrm>
        </p:spPr>
        <p:txBody>
          <a:bodyPr/>
          <a:lstStyle/>
          <a:p>
            <a:r>
              <a:rPr lang="es-CL" sz="1600" dirty="0"/>
              <a:t>TÍTULO IV - DE LA CALIDAD DE VIDA Y LOS CUIDADOS </a:t>
            </a:r>
            <a:r>
              <a:rPr lang="es-CL" sz="1600" dirty="0" smtClean="0"/>
              <a:t>PALIATIVOS</a:t>
            </a:r>
            <a:endParaRPr lang="es-CL" sz="1600" dirty="0"/>
          </a:p>
          <a:p>
            <a:r>
              <a:rPr lang="es-CL" dirty="0"/>
              <a:t> </a:t>
            </a:r>
          </a:p>
          <a:p>
            <a:r>
              <a:rPr lang="es-CL" sz="1600" dirty="0"/>
              <a:t>ARTÍCULO QUINTO.- La autoridad sanitaria deberá adoptar, en el marco de los recursos disponibles para dichos efectos en la Ley de Presupuestos del Sector Público de cada año, las </a:t>
            </a:r>
            <a:r>
              <a:rPr lang="es-CL" sz="1600" dirty="0" smtClean="0"/>
              <a:t>medidas tendientes </a:t>
            </a:r>
            <a:r>
              <a:rPr lang="es-CL" sz="1600" dirty="0"/>
              <a:t>a promover el acceso de toda persona en situación de enfermedad terminal, en conformidad con lo establecido en el artículo segundo de la presente ley, a </a:t>
            </a:r>
            <a:r>
              <a:rPr lang="es-CL" sz="1600" dirty="0" smtClean="0"/>
              <a:t>Cuidados Paliativos</a:t>
            </a:r>
            <a:r>
              <a:rPr lang="es-CL" sz="1600" dirty="0"/>
              <a:t>, en todos los niveles de atención en salud</a:t>
            </a:r>
            <a:r>
              <a:rPr lang="es-CL" sz="1600" dirty="0" smtClean="0"/>
              <a:t>.</a:t>
            </a:r>
          </a:p>
          <a:p>
            <a:r>
              <a:rPr lang="es-CL" sz="1600" dirty="0" smtClean="0"/>
              <a:t> </a:t>
            </a:r>
            <a:endParaRPr lang="es-CL" sz="1600" dirty="0"/>
          </a:p>
          <a:p>
            <a:r>
              <a:rPr lang="es-CL" sz="1600" dirty="0"/>
              <a:t>ARTÍCULO SEXTO.- Las personas en situación de enfermedad terminal que reciban </a:t>
            </a:r>
            <a:r>
              <a:rPr lang="es-CL" sz="1600" dirty="0" smtClean="0"/>
              <a:t>Cuidados Paliativos </a:t>
            </a:r>
            <a:r>
              <a:rPr lang="es-CL" sz="1600" dirty="0"/>
              <a:t>en </a:t>
            </a:r>
            <a:r>
              <a:rPr lang="es-CL" sz="1600" dirty="0" smtClean="0"/>
              <a:t>su domicilio, </a:t>
            </a:r>
            <a:r>
              <a:rPr lang="es-CL" sz="1600" dirty="0"/>
              <a:t>deberán contar con un registro clínico de atención domiciliaria, en el cual deberán constar siempre las características de los síntomas detectados y de su evolución, así como los tratamientos utilizados, las dosis administradas y los resultados conseguidos. Un reglamento dictado por el Ministerio de Salud establecerá las condiciones y requisitos que debe cumplir dicho registro clínico de atención domiciliaria, así como las personas obligadas a llevarlo</a:t>
            </a:r>
            <a:r>
              <a:rPr lang="es-CL" sz="1600" dirty="0" smtClean="0"/>
              <a:t>.</a:t>
            </a:r>
          </a:p>
          <a:p>
            <a:endParaRPr lang="es-CL" sz="1600" dirty="0"/>
          </a:p>
          <a:p>
            <a:r>
              <a:rPr lang="es-CL" sz="1600" dirty="0"/>
              <a:t>ARTÍCULO SÉPTIMO.- El Ministerio de Salud dictará los reglamentos que sean necesarios para regular los requisitos, condiciones y forma en que se proporcionarán los </a:t>
            </a:r>
            <a:r>
              <a:rPr lang="es-CL" sz="1600" dirty="0" smtClean="0"/>
              <a:t>Cuidados Paliativos</a:t>
            </a:r>
            <a:r>
              <a:rPr lang="es-CL" sz="1600" dirty="0"/>
              <a:t>, independiente del lugar donde se otorguen.</a:t>
            </a:r>
          </a:p>
          <a:p>
            <a:r>
              <a:rPr lang="es-CL" sz="1600" dirty="0"/>
              <a:t> 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59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292388"/>
          </a:xfrm>
        </p:spPr>
        <p:txBody>
          <a:bodyPr/>
          <a:lstStyle/>
          <a:p>
            <a:r>
              <a:rPr lang="es-ES_tradnl" sz="1800" dirty="0"/>
              <a:t>Cuidados paliativos y Buen Morir: </a:t>
            </a:r>
            <a:r>
              <a:rPr lang="es-CL" b="0" dirty="0" smtClean="0"/>
              <a:t>Reflexión final</a:t>
            </a:r>
            <a:endParaRPr lang="es-CL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3900" y="1485901"/>
            <a:ext cx="7696199" cy="3323987"/>
          </a:xfrm>
        </p:spPr>
        <p:txBody>
          <a:bodyPr/>
          <a:lstStyle/>
          <a:p>
            <a:pPr algn="just"/>
            <a:r>
              <a:rPr lang="es-CL" dirty="0"/>
              <a:t>La muerte llegará en algún momento, debemos hablar de ella al interior de nuestras familias e ir declarando nuestros anhelos ante las posibilidades de atención médica en caso de una enfermedad terminal de pronóstico irreversible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Queremos </a:t>
            </a:r>
            <a:r>
              <a:rPr lang="es-CL" dirty="0"/>
              <a:t>promover el Cuidado integral de la persona que está en proceso de morir o falleciendo, sin abandonarla ni dejarla en el desamparo, sino que al igual como cuidamos y protegemos el nacimiento de una vida, cuidar el cese de la misma con humanidad y prestando amorosamente todo el alivio posible. </a:t>
            </a:r>
            <a:endParaRPr lang="es-CL" dirty="0" smtClean="0"/>
          </a:p>
          <a:p>
            <a:pPr algn="just"/>
            <a:endParaRPr lang="es-CL" dirty="0"/>
          </a:p>
          <a:p>
            <a:pPr algn="just"/>
            <a:r>
              <a:rPr lang="es-CL" dirty="0"/>
              <a:t>Es lo que se denomina “Cuidados continuos”. </a:t>
            </a:r>
          </a:p>
          <a:p>
            <a:pPr algn="just"/>
            <a:r>
              <a:rPr lang="es-CL" dirty="0"/>
              <a:t> </a:t>
            </a:r>
          </a:p>
          <a:p>
            <a:pPr algn="just"/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17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xmlns="" id="{B7D2BA2D-5197-47D8-94EC-D7793B88D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73492" y="6609101"/>
            <a:ext cx="2133600" cy="365125"/>
          </a:xfrm>
        </p:spPr>
        <p:txBody>
          <a:bodyPr/>
          <a:lstStyle/>
          <a:p>
            <a:fld id="{7536BA00-E649-495D-B82A-3219CB1D2429}" type="slidenum">
              <a:rPr lang="es-CL" smtClean="0"/>
              <a:pPr/>
              <a:t>15</a:t>
            </a:fld>
            <a:endParaRPr lang="es-CL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95F67D38-2A5B-4DA7-BE2C-4A440FA0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328" y="1235653"/>
            <a:ext cx="4219617" cy="830997"/>
          </a:xfrm>
        </p:spPr>
        <p:txBody>
          <a:bodyPr/>
          <a:lstStyle/>
          <a:p>
            <a:pPr algn="ctr"/>
            <a:r>
              <a:rPr lang="es-CL" sz="5400" dirty="0" smtClean="0"/>
              <a:t>GRACIAS</a:t>
            </a:r>
            <a:endParaRPr lang="es-CL" sz="5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20" y="3477673"/>
            <a:ext cx="4493141" cy="218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7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536BA00-E649-495D-B82A-3219CB1D2429}" type="slidenum">
              <a:rPr lang="es-CL" smtClean="0"/>
              <a:pPr/>
              <a:t>2</a:t>
            </a:fld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61257" y="261814"/>
            <a:ext cx="7267862" cy="307777"/>
          </a:xfrm>
        </p:spPr>
        <p:txBody>
          <a:bodyPr/>
          <a:lstStyle/>
          <a:p>
            <a:r>
              <a:rPr lang="es-CL" sz="2000" dirty="0" smtClean="0"/>
              <a:t>Cuidados paliativos y Buen Morir: </a:t>
            </a:r>
            <a:r>
              <a:rPr lang="es-CL" sz="2000" b="0" dirty="0" smtClean="0"/>
              <a:t>Definición</a:t>
            </a:r>
            <a:r>
              <a:rPr lang="es-CL" sz="2000" dirty="0" smtClean="0"/>
              <a:t> </a:t>
            </a:r>
            <a:r>
              <a:rPr lang="es-CL" sz="2000" b="0" dirty="0" smtClean="0"/>
              <a:t>conceptual</a:t>
            </a:r>
            <a:endParaRPr lang="es-CL" sz="2000" b="0" dirty="0"/>
          </a:p>
        </p:txBody>
      </p:sp>
      <p:sp>
        <p:nvSpPr>
          <p:cNvPr id="8" name="Rectángulo 7"/>
          <p:cNvSpPr/>
          <p:nvPr/>
        </p:nvSpPr>
        <p:spPr>
          <a:xfrm>
            <a:off x="476716" y="1442459"/>
            <a:ext cx="783435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3526" fontAlgn="base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La Organización 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M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+mj-cs"/>
              </a:rPr>
              <a:t>undial de la Salud (OMS) define Cuidados Paliativos como:</a:t>
            </a:r>
          </a:p>
          <a:p>
            <a:pPr algn="just" defTabSz="913526" fontAlgn="base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endParaRPr lang="es-ES_tradnl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just" defTabSz="913526" fontAlgn="base">
              <a:spcBef>
                <a:spcPct val="0"/>
              </a:spcBef>
              <a:spcAft>
                <a:spcPct val="0"/>
              </a:spcAft>
              <a:tabLst>
                <a:tab pos="275353" algn="l"/>
              </a:tabLst>
            </a:pPr>
            <a:r>
              <a:rPr lang="es-ES" sz="1400" dirty="0" smtClean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</a:rPr>
              <a:t>Los 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</a:rPr>
              <a:t>Cuidados Paliativos 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</a:rPr>
              <a:t>constituyen un enfoque que mejora la calidad de vida de los pacientes y sus familias cuando se ven enfrentados con enfermedades 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</a:rPr>
              <a:t>que 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</a:rPr>
              <a:t>amenazan la 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</a:rPr>
              <a:t>vida, 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</a:rPr>
              <a:t>a través de la prevención y el alivio del sufrimiento mediante la identificación 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</a:rPr>
              <a:t>temprana </a:t>
            </a:r>
            <a:r>
              <a:rPr lang="es-ES_tradnl" sz="1400" dirty="0">
                <a:solidFill>
                  <a:schemeClr val="accent1">
                    <a:lumMod val="50000"/>
                  </a:schemeClr>
                </a:solidFill>
              </a:rPr>
              <a:t>y la evaluación y tratamiento correctos del dolor y otros problemas de tipo físico, psicosocial o </a:t>
            </a:r>
            <a:r>
              <a:rPr lang="es-ES_tradnl" sz="1400" dirty="0" smtClean="0">
                <a:solidFill>
                  <a:schemeClr val="accent1">
                    <a:lumMod val="50000"/>
                  </a:schemeClr>
                </a:solidFill>
              </a:rPr>
              <a:t>espiritual</a:t>
            </a:r>
            <a:r>
              <a:rPr lang="es-ES" sz="1400" dirty="0" smtClean="0">
                <a:solidFill>
                  <a:schemeClr val="accent1">
                    <a:lumMod val="50000"/>
                  </a:schemeClr>
                </a:solidFill>
              </a:rPr>
              <a:t>”.</a:t>
            </a:r>
            <a:endParaRPr lang="es-CL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77967" y="6272086"/>
            <a:ext cx="8595525" cy="39383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/>
        </p:spPr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>
              <a:buNone/>
            </a:pPr>
            <a:r>
              <a:rPr lang="es-ES_tradnl" sz="800" dirty="0" smtClean="0">
                <a:solidFill>
                  <a:schemeClr val="accent1">
                    <a:lumMod val="50000"/>
                  </a:schemeClr>
                </a:solidFill>
              </a:rPr>
              <a:t> * 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</a:rPr>
              <a:t>Morin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, L.,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Aubry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, R.,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Frova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, L., MacLeod, R., Wilson, D. M., </a:t>
            </a:r>
            <a:r>
              <a:rPr lang="en-US" sz="800" dirty="0" err="1">
                <a:solidFill>
                  <a:schemeClr val="accent1">
                    <a:lumMod val="50000"/>
                  </a:schemeClr>
                </a:solidFill>
              </a:rPr>
              <a:t>Loucka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, M., … Cohen, J. (2017). </a:t>
            </a:r>
            <a:r>
              <a:rPr lang="en-US" sz="800" b="1" dirty="0">
                <a:solidFill>
                  <a:schemeClr val="accent1">
                    <a:lumMod val="50000"/>
                  </a:schemeClr>
                </a:solidFill>
              </a:rPr>
              <a:t>Estimating the need for palliative care at the population level: A cross-national study in 12 countries.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800" i="1" dirty="0">
                <a:solidFill>
                  <a:schemeClr val="accent1">
                    <a:lumMod val="50000"/>
                  </a:schemeClr>
                </a:solidFill>
              </a:rPr>
              <a:t>Palliative Medicine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800" i="1" dirty="0">
                <a:solidFill>
                  <a:schemeClr val="accent1">
                    <a:lumMod val="50000"/>
                  </a:schemeClr>
                </a:solidFill>
              </a:rPr>
              <a:t>31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(6), 526–536. https://doi.org/10.1177/0269216316671280</a:t>
            </a:r>
            <a:endParaRPr lang="es-CL" sz="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34922" y="3377514"/>
            <a:ext cx="1339913" cy="49794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Prevención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65995" y="4779306"/>
            <a:ext cx="7146149" cy="326833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Calidad de Vida Paciente-Familia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134794" y="3377514"/>
            <a:ext cx="1561897" cy="729042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Evaluación y tratamiento de problemas:  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856650" y="3275136"/>
            <a:ext cx="1988438" cy="414344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ísicos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856650" y="3744608"/>
            <a:ext cx="1988438" cy="39294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Psicosociales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56650" y="4203798"/>
            <a:ext cx="1980568" cy="4430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spirituales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13 CuadroTexto"/>
          <p:cNvSpPr txBox="1"/>
          <p:nvPr/>
        </p:nvSpPr>
        <p:spPr>
          <a:xfrm>
            <a:off x="4856650" y="2768183"/>
            <a:ext cx="1980568" cy="443023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2009" tIns="72009" rIns="72009" bIns="72009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587" indent="0" algn="ctr">
              <a:buNone/>
            </a:pPr>
            <a:r>
              <a:rPr lang="es-ES_tradnl" sz="1200" dirty="0" smtClean="0">
                <a:solidFill>
                  <a:schemeClr val="accent1">
                    <a:lumMod val="50000"/>
                  </a:schemeClr>
                </a:solidFill>
              </a:rPr>
              <a:t>Dolor</a:t>
            </a:r>
            <a:endParaRPr lang="es-CL" sz="12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1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307777"/>
          </a:xfrm>
        </p:spPr>
        <p:txBody>
          <a:bodyPr/>
          <a:lstStyle/>
          <a:p>
            <a:r>
              <a:rPr lang="es-ES_tradnl" sz="2000" dirty="0" smtClean="0"/>
              <a:t>Cuidados paliativos y Buen Morir: </a:t>
            </a:r>
            <a:r>
              <a:rPr lang="es-ES_tradnl" sz="2000" b="0" dirty="0" smtClean="0"/>
              <a:t>convenciones internacionales </a:t>
            </a:r>
            <a:endParaRPr lang="es-CL" sz="20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4320" y="1181101"/>
            <a:ext cx="8534400" cy="4739759"/>
          </a:xfrm>
        </p:spPr>
        <p:txBody>
          <a:bodyPr/>
          <a:lstStyle/>
          <a:p>
            <a:pPr algn="just"/>
            <a:r>
              <a:rPr lang="es-CL" sz="1400" dirty="0"/>
              <a:t>El año 2013 la Asociación Europea de Cuidados Paliativos junto a otras </a:t>
            </a:r>
            <a:r>
              <a:rPr lang="es-CL" sz="1400" dirty="0" smtClean="0"/>
              <a:t>cuatro </a:t>
            </a:r>
            <a:r>
              <a:rPr lang="es-CL" sz="1400" dirty="0"/>
              <a:t>organizaciones internacionales llamaron a los gobiernos a implementar medidas para aliviar este sufrimiento y asegurar el derecho de las personas a cuidados paliativos para enfrentar este problema. </a:t>
            </a:r>
            <a:endParaRPr lang="es-CL" sz="1400" dirty="0" smtClean="0"/>
          </a:p>
          <a:p>
            <a:pPr algn="just"/>
            <a:endParaRPr lang="es-CL" sz="1400" dirty="0" smtClean="0"/>
          </a:p>
          <a:p>
            <a:pPr algn="just"/>
            <a:r>
              <a:rPr lang="es-CL" sz="1400" dirty="0"/>
              <a:t>El año 2014 la Asamblea Mundial de la Salud, emitió una resolución que llama a todos los estados miembros de la OMS a implementar políticas de cuidados paliativos a lo largo de la vida, en todos los niveles de atención e integrado en los sistemas de salud. </a:t>
            </a:r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En agosto 2018 en el Primer Informe Regional sobre la implementación del Consenso de Montevideo sobre Población y Desarrollo, la medida prioritaria 29 subraya la necesidad de “favorecer el desarrollo y acceso a cuidados paliativos, para asegurar una muerte digna y sin dolor”. </a:t>
            </a:r>
          </a:p>
          <a:p>
            <a:pPr algn="just"/>
            <a:r>
              <a:rPr lang="es-CL" sz="1400" dirty="0" smtClean="0"/>
              <a:t> </a:t>
            </a:r>
          </a:p>
          <a:p>
            <a:pPr algn="just"/>
            <a:r>
              <a:rPr lang="es-CL" sz="1400" dirty="0" smtClean="0"/>
              <a:t>Para la OMS los cuidados paliativos constituyen una alternativa que mejora la calidad de vida de los pacientes (adultos / niños) y sus cuidadores, sean o no familiares, cuando afrontan problemas propios de una enfermedad potencialmente mortal. Los cuidados paliativos están reconocidos expresamente en el contexto del derecho humano a la salud. Deben proporcionarse a través de servicios de salud integrados y centrados en la persona que presten especial atención a las necesidades y preferencias del individuo.</a:t>
            </a:r>
          </a:p>
          <a:p>
            <a:pPr algn="just"/>
            <a:endParaRPr lang="es-ES_tradnl" sz="1400" dirty="0"/>
          </a:p>
          <a:p>
            <a:pPr algn="just"/>
            <a:r>
              <a:rPr lang="es-CL" sz="1400" dirty="0"/>
              <a:t>Según la OMS se estima que a nivel mundial, 40 millones de personas requieren cuidados paliativos, la mayoría de ellas (78%) en países en desarrollo.</a:t>
            </a:r>
          </a:p>
          <a:p>
            <a:pPr algn="just"/>
            <a:endParaRPr lang="es-CL" sz="1400" dirty="0" smtClean="0"/>
          </a:p>
          <a:p>
            <a:pPr algn="just"/>
            <a:endParaRPr lang="es-CL" sz="1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303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276999"/>
          </a:xfrm>
        </p:spPr>
        <p:txBody>
          <a:bodyPr/>
          <a:lstStyle/>
          <a:p>
            <a:r>
              <a:rPr lang="es-ES_tradnl" sz="1800" dirty="0"/>
              <a:t>Cuidados paliativos y Buen </a:t>
            </a:r>
            <a:r>
              <a:rPr lang="es-ES_tradnl" sz="1800" dirty="0" smtClean="0"/>
              <a:t>Morir: </a:t>
            </a:r>
            <a:r>
              <a:rPr lang="es-ES_tradnl" sz="1800" b="0" dirty="0" smtClean="0"/>
              <a:t>magnitud del problema </a:t>
            </a:r>
            <a:endParaRPr lang="es-CL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12420" y="2392680"/>
            <a:ext cx="8321040" cy="1938992"/>
          </a:xfrm>
        </p:spPr>
        <p:txBody>
          <a:bodyPr/>
          <a:lstStyle/>
          <a:p>
            <a:pPr algn="just"/>
            <a:r>
              <a:rPr lang="es-CL" sz="1400" dirty="0" smtClean="0"/>
              <a:t>En Chile mueren 100.000 personas al año.</a:t>
            </a:r>
          </a:p>
          <a:p>
            <a:pPr algn="just"/>
            <a:r>
              <a:rPr lang="es-CL" sz="1400" dirty="0"/>
              <a:t> </a:t>
            </a:r>
            <a:r>
              <a:rPr lang="es-CL" sz="1400" dirty="0" smtClean="0"/>
              <a:t>De las cuales 47.000 requerirán cuidados paliativos. ( no oncológicos) </a:t>
            </a:r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 </a:t>
            </a:r>
            <a:endParaRPr lang="es-ES_tradnl" sz="1400" dirty="0"/>
          </a:p>
          <a:p>
            <a:pPr algn="just"/>
            <a:r>
              <a:rPr lang="es-CL" sz="1400" dirty="0"/>
              <a:t>El dolor es uno de los síntomas más frecuentes y graves experimentados por los pacientes que necesitan </a:t>
            </a:r>
            <a:r>
              <a:rPr lang="es-CL" sz="1400" dirty="0" smtClean="0"/>
              <a:t>este tipo de cuidados. </a:t>
            </a:r>
            <a:r>
              <a:rPr lang="es-CL" sz="1400" dirty="0"/>
              <a:t>Por ejemplo, el 80% de los pacientes con SIDA </a:t>
            </a:r>
            <a:r>
              <a:rPr lang="es-CL" sz="1400" dirty="0" smtClean="0"/>
              <a:t>o cáncer  </a:t>
            </a:r>
            <a:r>
              <a:rPr lang="es-CL" sz="1400" dirty="0"/>
              <a:t>y el 67% de los pacientes con enfermedades cardiovasculares o enfermedades pulmonares obstructivas experimentarán dolor ( moderado e intenso ) al final de sus vidas</a:t>
            </a:r>
            <a:r>
              <a:rPr lang="es-CL" sz="1400" dirty="0" smtClean="0"/>
              <a:t>.</a:t>
            </a:r>
          </a:p>
          <a:p>
            <a:pPr algn="just"/>
            <a:endParaRPr lang="es-CL" sz="14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8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276999"/>
          </a:xfrm>
        </p:spPr>
        <p:txBody>
          <a:bodyPr/>
          <a:lstStyle/>
          <a:p>
            <a:r>
              <a:rPr lang="es-CL" sz="1800" dirty="0"/>
              <a:t>Cuidados paliativos y Buen </a:t>
            </a:r>
            <a:r>
              <a:rPr lang="es-CL" sz="1800" dirty="0" smtClean="0"/>
              <a:t>Morir: </a:t>
            </a:r>
            <a:r>
              <a:rPr lang="es-CL" sz="1800" b="0" dirty="0" smtClean="0"/>
              <a:t>de qué se trata ? </a:t>
            </a:r>
            <a:endParaRPr lang="es-CL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7700" y="1440180"/>
            <a:ext cx="8351519" cy="3785652"/>
          </a:xfrm>
        </p:spPr>
        <p:txBody>
          <a:bodyPr/>
          <a:lstStyle/>
          <a:p>
            <a:r>
              <a:rPr lang="es-CL" sz="1400" dirty="0"/>
              <a:t>El cuidado paliativo es una aproximación interdisciplinaria que tiene como objeto aliviar el sufrimiento asociado a </a:t>
            </a:r>
            <a:r>
              <a:rPr lang="es-CL" sz="1400" dirty="0" smtClean="0"/>
              <a:t>las </a:t>
            </a:r>
            <a:r>
              <a:rPr lang="es-CL" sz="1400" dirty="0"/>
              <a:t>personas con enfermedades incurables. Esta disciplina se ha desarrollado ampliamente durante las últimas décadas principalmente en países de ingreso alto. </a:t>
            </a:r>
            <a:endParaRPr lang="es-CL" sz="1400" dirty="0" smtClean="0"/>
          </a:p>
          <a:p>
            <a:r>
              <a:rPr lang="es-CL" sz="1400" dirty="0"/>
              <a:t> </a:t>
            </a:r>
          </a:p>
          <a:p>
            <a:pPr algn="just"/>
            <a:r>
              <a:rPr lang="es-CL" sz="1400" dirty="0"/>
              <a:t>Estos cuidados previenen y alivian el sufrimiento de las personas a través de</a:t>
            </a:r>
            <a:r>
              <a:rPr lang="es-CL" sz="1400" dirty="0" smtClean="0"/>
              <a:t>:</a:t>
            </a:r>
          </a:p>
          <a:p>
            <a:pPr algn="just"/>
            <a:endParaRPr lang="es-CL" sz="1400" dirty="0"/>
          </a:p>
          <a:p>
            <a:pPr marL="285750" indent="-285750" algn="just">
              <a:buFontTx/>
              <a:buChar char="-"/>
            </a:pPr>
            <a:r>
              <a:rPr lang="es-CL" sz="1400" dirty="0" smtClean="0"/>
              <a:t>la </a:t>
            </a:r>
            <a:r>
              <a:rPr lang="es-CL" sz="1400" dirty="0"/>
              <a:t>identificación temprana y evaluación de sus necesidades</a:t>
            </a:r>
            <a:r>
              <a:rPr lang="es-CL" sz="1400" dirty="0" smtClean="0"/>
              <a:t>,</a:t>
            </a:r>
          </a:p>
          <a:p>
            <a:pPr marL="285750" indent="-285750" algn="just">
              <a:buFontTx/>
              <a:buChar char="-"/>
            </a:pPr>
            <a:r>
              <a:rPr lang="es-CL" sz="1400" dirty="0" smtClean="0"/>
              <a:t>el </a:t>
            </a:r>
            <a:r>
              <a:rPr lang="es-CL" sz="1400" dirty="0"/>
              <a:t>tratamiento adecuado y oportuno del dolor y otros síntomas como: náuseas, vómitos, dificultad para respirar, sensación de </a:t>
            </a:r>
            <a:r>
              <a:rPr lang="es-CL" sz="1400" dirty="0" smtClean="0"/>
              <a:t>ahogo, angustia</a:t>
            </a:r>
            <a:r>
              <a:rPr lang="es-CL" sz="1400" dirty="0"/>
              <a:t>, </a:t>
            </a:r>
            <a:r>
              <a:rPr lang="es-CL" sz="1400" dirty="0" smtClean="0"/>
              <a:t>miedo, sangramiento</a:t>
            </a:r>
            <a:r>
              <a:rPr lang="es-CL" sz="1400" dirty="0"/>
              <a:t>, inmovilidad, </a:t>
            </a:r>
            <a:endParaRPr lang="es-CL" sz="1400" dirty="0" smtClean="0"/>
          </a:p>
          <a:p>
            <a:pPr marL="285750" indent="-285750" algn="just">
              <a:buFontTx/>
              <a:buChar char="-"/>
            </a:pPr>
            <a:r>
              <a:rPr lang="es-CL" sz="1400" dirty="0" smtClean="0"/>
              <a:t>el </a:t>
            </a:r>
            <a:r>
              <a:rPr lang="es-CL" sz="1400" dirty="0"/>
              <a:t>tratamiento de problemas de orden psíquico, social o espiritual.</a:t>
            </a:r>
          </a:p>
          <a:p>
            <a:pPr algn="just"/>
            <a:r>
              <a:rPr lang="es-CL" sz="1400" dirty="0"/>
              <a:t> </a:t>
            </a:r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Esta </a:t>
            </a:r>
            <a:r>
              <a:rPr lang="es-CL" sz="1400" dirty="0"/>
              <a:t>labor comprende la atención de necesidades prácticas y apoyo psicológico a la hora del duelo. Los cuidados paliativos ofrecen un sistema de apoyo para ayudar a los pacientes a tener la mejor calidad de vida que les sea posible, hasta el momento de su muerte.</a:t>
            </a:r>
          </a:p>
          <a:p>
            <a:pPr algn="just"/>
            <a:endParaRPr lang="es-CL" dirty="0"/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2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307777"/>
          </a:xfrm>
        </p:spPr>
        <p:txBody>
          <a:bodyPr/>
          <a:lstStyle/>
          <a:p>
            <a:r>
              <a:rPr lang="es-CL" sz="2000" dirty="0"/>
              <a:t>Cuidados paliativos y Buen Morir: </a:t>
            </a:r>
            <a:r>
              <a:rPr lang="es-CL" sz="1600" b="0" dirty="0" smtClean="0"/>
              <a:t>por qué buen morir y no eutanasia? </a:t>
            </a:r>
            <a:endParaRPr lang="es-CL" sz="1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0020" y="1424940"/>
            <a:ext cx="8732520" cy="3055620"/>
          </a:xfrm>
        </p:spPr>
        <p:txBody>
          <a:bodyPr/>
          <a:lstStyle/>
          <a:p>
            <a:pPr algn="just"/>
            <a:r>
              <a:rPr lang="es-CL" sz="1200" b="1" dirty="0" smtClean="0"/>
              <a:t>Buen </a:t>
            </a:r>
            <a:r>
              <a:rPr lang="es-CL" sz="1200" b="1" dirty="0"/>
              <a:t>morir </a:t>
            </a:r>
            <a:r>
              <a:rPr lang="es-CL" sz="1200" dirty="0"/>
              <a:t>implica que un equipo de salud asume la responsabilidad de acompañar al enfermo hasta </a:t>
            </a:r>
            <a:r>
              <a:rPr lang="es-CL" sz="1200" dirty="0" smtClean="0"/>
              <a:t>su </a:t>
            </a:r>
            <a:r>
              <a:rPr lang="es-CL" sz="1200" dirty="0"/>
              <a:t>muerte, asumiéndola como un proceso natural. Se tratan los </a:t>
            </a:r>
            <a:r>
              <a:rPr lang="es-CL" sz="1200" dirty="0" smtClean="0"/>
              <a:t>síntomas </a:t>
            </a:r>
            <a:r>
              <a:rPr lang="es-CL" sz="1200" dirty="0"/>
              <a:t>con la intención de aliviar, no con el fin de prolongar injustificadamente la vida y la </a:t>
            </a:r>
            <a:r>
              <a:rPr lang="es-CL" sz="1200" dirty="0" smtClean="0"/>
              <a:t>agonía.</a:t>
            </a:r>
          </a:p>
          <a:p>
            <a:pPr algn="just"/>
            <a:endParaRPr lang="es-CL" sz="1200" dirty="0" smtClean="0"/>
          </a:p>
          <a:p>
            <a:pPr algn="just"/>
            <a:r>
              <a:rPr lang="es-CL" sz="1200" dirty="0" smtClean="0"/>
              <a:t>Este </a:t>
            </a:r>
            <a:r>
              <a:rPr lang="es-CL" sz="1200" dirty="0"/>
              <a:t>planteamiento adhiere a aquello que denominamos “Fines de la Medicina”, los cuales se encuentran plenamente vigentes y van más allá de prevenir y curar la enfermedad</a:t>
            </a:r>
            <a:r>
              <a:rPr lang="es-CL" sz="1200" dirty="0" smtClean="0"/>
              <a:t>.</a:t>
            </a:r>
          </a:p>
          <a:p>
            <a:pPr algn="just"/>
            <a:endParaRPr lang="es-CL" sz="1200" dirty="0"/>
          </a:p>
          <a:p>
            <a:pPr algn="just"/>
            <a:r>
              <a:rPr lang="es-CL" sz="1200" dirty="0"/>
              <a:t>Estos principios son:</a:t>
            </a:r>
          </a:p>
          <a:p>
            <a:pPr lvl="0" algn="just"/>
            <a:r>
              <a:rPr lang="es-CL" sz="1200" dirty="0" smtClean="0"/>
              <a:t>	La </a:t>
            </a:r>
            <a:r>
              <a:rPr lang="es-CL" sz="1200" dirty="0"/>
              <a:t>prevención de la enfermedad y la promoción de la salud</a:t>
            </a:r>
          </a:p>
          <a:p>
            <a:pPr lvl="0" algn="just"/>
            <a:r>
              <a:rPr lang="es-CL" sz="1200" dirty="0" smtClean="0"/>
              <a:t>	El </a:t>
            </a:r>
            <a:r>
              <a:rPr lang="es-CL" sz="1200" dirty="0"/>
              <a:t>alivio del dolor y sufrimiento causado por enfermedades</a:t>
            </a:r>
          </a:p>
          <a:p>
            <a:pPr lvl="0" algn="just"/>
            <a:r>
              <a:rPr lang="es-CL" sz="1200" dirty="0" smtClean="0"/>
              <a:t>	El </a:t>
            </a:r>
            <a:r>
              <a:rPr lang="es-CL" sz="1200" dirty="0"/>
              <a:t>cuidado y curación de quienes padecen enfermedad, y el cuidado de los que no pueden ser curados</a:t>
            </a:r>
          </a:p>
          <a:p>
            <a:pPr lvl="0" algn="just"/>
            <a:r>
              <a:rPr lang="es-CL" sz="1200" dirty="0" smtClean="0"/>
              <a:t>	Prevenir </a:t>
            </a:r>
            <a:r>
              <a:rPr lang="es-CL" sz="1200" dirty="0"/>
              <a:t>la muerte prematura y posibilitar una muerte en paz</a:t>
            </a:r>
          </a:p>
          <a:p>
            <a:pPr algn="just"/>
            <a:r>
              <a:rPr lang="es-CL" sz="1200" dirty="0"/>
              <a:t> </a:t>
            </a:r>
          </a:p>
          <a:p>
            <a:pPr algn="just"/>
            <a:endParaRPr lang="es-CL" sz="1200" dirty="0"/>
          </a:p>
          <a:p>
            <a:pPr algn="just"/>
            <a:r>
              <a:rPr lang="es-CL" sz="1200" dirty="0"/>
              <a:t> </a:t>
            </a:r>
          </a:p>
          <a:p>
            <a:endParaRPr lang="es-CL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57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707886"/>
          </a:xfrm>
        </p:spPr>
        <p:txBody>
          <a:bodyPr/>
          <a:lstStyle/>
          <a:p>
            <a:pPr lvl="0"/>
            <a:r>
              <a:rPr lang="es-CL" sz="2000" dirty="0"/>
              <a:t>Cuidados paliativos y Buen Morir</a:t>
            </a:r>
            <a:r>
              <a:rPr lang="es-CL" sz="2800" dirty="0"/>
              <a:t>: </a:t>
            </a:r>
            <a:r>
              <a:rPr lang="es-CL" sz="1800" b="0" dirty="0" smtClean="0"/>
              <a:t>Leyes </a:t>
            </a:r>
            <a:r>
              <a:rPr lang="es-CL" sz="1800" b="0" dirty="0"/>
              <a:t>vigentes sobre el tema</a:t>
            </a:r>
            <a:br>
              <a:rPr lang="es-CL" sz="1800" b="0" dirty="0"/>
            </a:br>
            <a:endParaRPr lang="es-CL" sz="18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8140" y="1356360"/>
            <a:ext cx="8488680" cy="4708981"/>
          </a:xfrm>
        </p:spPr>
        <p:txBody>
          <a:bodyPr/>
          <a:lstStyle/>
          <a:p>
            <a:r>
              <a:rPr lang="es-CL" dirty="0"/>
              <a:t> </a:t>
            </a:r>
          </a:p>
          <a:p>
            <a:pPr lvl="0" algn="just"/>
            <a:r>
              <a:rPr lang="es-CL" b="1" dirty="0"/>
              <a:t>Ley N° 19.966 que establece un Régimen de Garantías Explícitas en </a:t>
            </a:r>
            <a:r>
              <a:rPr lang="es-CL" b="1" dirty="0" smtClean="0"/>
              <a:t>Salud</a:t>
            </a:r>
          </a:p>
          <a:p>
            <a:pPr lvl="0" algn="just"/>
            <a:endParaRPr lang="es-CL" dirty="0"/>
          </a:p>
          <a:p>
            <a:pPr algn="just"/>
            <a:r>
              <a:rPr lang="es-CL" dirty="0"/>
              <a:t>En el Régimen GES, el problema Nº 04 es “Alivio del dolor y cuidados paliativos por cáncer avanzado para niños y adultos”. Existe una guía de práctica clínica con recomendación actualizada (Marzo 2019-GRADE) de entregar cuidados paliativos domiciliarios por sobre cuidados en centros de salud y entregarlos por equipo interdisciplinario sugiriendo intervención psicológica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lvl="0" algn="just"/>
            <a:r>
              <a:rPr lang="es-CL" b="1" dirty="0"/>
              <a:t>Ley N° 20.584 que establece derechos y deberes de los </a:t>
            </a:r>
            <a:r>
              <a:rPr lang="es-CL" b="1" dirty="0" smtClean="0"/>
              <a:t>pacientes</a:t>
            </a:r>
          </a:p>
          <a:p>
            <a:pPr lvl="0" algn="just"/>
            <a:endParaRPr lang="es-CL" b="1" dirty="0"/>
          </a:p>
          <a:p>
            <a:pPr lvl="0" algn="just"/>
            <a:r>
              <a:rPr lang="es-CL" dirty="0" smtClean="0"/>
              <a:t>El </a:t>
            </a:r>
            <a:r>
              <a:rPr lang="es-CL" dirty="0"/>
              <a:t>Art. 16 señala</a:t>
            </a:r>
            <a:r>
              <a:rPr lang="es-CL" dirty="0" smtClean="0"/>
              <a:t>: “</a:t>
            </a:r>
            <a:r>
              <a:rPr lang="es-CL" dirty="0"/>
              <a:t>Las personas que se encuentren en este estado tendrán derecho a vivir con dignidad hasta el momento de la muerte. En consecuencia, tienen derecho a los cuidados paliativos que les permitan hacer más soportables los efectos de la enfermedad, a la compañía de sus familiares y personas a cuyo cuidado estén y a recibir, cuando lo requieran, asistencia espiritual”.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3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600164"/>
          </a:xfrm>
        </p:spPr>
        <p:txBody>
          <a:bodyPr/>
          <a:lstStyle/>
          <a:p>
            <a:pPr lvl="0"/>
            <a:r>
              <a:rPr lang="es-ES_tradnl" sz="2000" dirty="0"/>
              <a:t>Cuidados paliativos y Buen Morir: </a:t>
            </a:r>
            <a:r>
              <a:rPr lang="es-CL" sz="1800" b="0" dirty="0" smtClean="0"/>
              <a:t>Objetivo </a:t>
            </a:r>
            <a:r>
              <a:rPr lang="es-CL" sz="1800" b="0" dirty="0"/>
              <a:t>del Proyecto</a:t>
            </a:r>
            <a:br>
              <a:rPr lang="es-CL" sz="1800" b="0" dirty="0"/>
            </a:br>
            <a:endParaRPr lang="es-CL" sz="18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234441"/>
            <a:ext cx="7723583" cy="3877985"/>
          </a:xfrm>
        </p:spPr>
        <p:txBody>
          <a:bodyPr/>
          <a:lstStyle/>
          <a:p>
            <a:r>
              <a:rPr lang="es-CL" dirty="0"/>
              <a:t> </a:t>
            </a:r>
          </a:p>
          <a:p>
            <a:pPr algn="just"/>
            <a:r>
              <a:rPr lang="es-CL" dirty="0"/>
              <a:t>Este es un proyecto que pretende establecer una </a:t>
            </a:r>
            <a:r>
              <a:rPr lang="es-CL" i="1" dirty="0"/>
              <a:t>Ley marco para regular los cuidados paliativos</a:t>
            </a:r>
            <a:r>
              <a:rPr lang="es-CL" dirty="0"/>
              <a:t>.  </a:t>
            </a:r>
            <a:endParaRPr lang="es-CL" dirty="0" smtClean="0"/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Se </a:t>
            </a:r>
            <a:r>
              <a:rPr lang="es-CL" dirty="0"/>
              <a:t>busca generar un marco normativo que siente las bases de una verdadera </a:t>
            </a:r>
            <a:r>
              <a:rPr lang="es-CL" i="1" dirty="0"/>
              <a:t>cultura de alivio</a:t>
            </a:r>
            <a:r>
              <a:rPr lang="es-CL" dirty="0"/>
              <a:t> de los síntomas que afectan al final de la vida y </a:t>
            </a:r>
            <a:r>
              <a:rPr lang="es-CL" i="1" dirty="0"/>
              <a:t>propiciar una muerte digna</a:t>
            </a:r>
            <a:r>
              <a:rPr lang="es-CL" dirty="0"/>
              <a:t>, que considere no solo a la persona enferma sino</a:t>
            </a:r>
            <a:r>
              <a:rPr lang="es-CL" i="1" dirty="0"/>
              <a:t> también a su familia y aquellos que cuidan de </a:t>
            </a:r>
            <a:r>
              <a:rPr lang="es-CL" i="1" dirty="0" smtClean="0"/>
              <a:t>ella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En ese sentido, con esta iniciativa se promueve el cuidado integral de la persona con la finalidad de aliviar, dentro de lo posible, los padecimientos asociados a una enfermedad terminal.</a:t>
            </a:r>
          </a:p>
          <a:p>
            <a:pPr algn="just"/>
            <a:r>
              <a:rPr lang="es-CL" dirty="0"/>
              <a:t> </a:t>
            </a:r>
          </a:p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6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5248" y="223342"/>
            <a:ext cx="7267862" cy="600164"/>
          </a:xfrm>
        </p:spPr>
        <p:txBody>
          <a:bodyPr/>
          <a:lstStyle/>
          <a:p>
            <a:pPr lvl="0"/>
            <a:r>
              <a:rPr lang="es-ES_tradnl" sz="2000" dirty="0"/>
              <a:t>Cuidados paliativos y Buen </a:t>
            </a:r>
            <a:r>
              <a:rPr lang="es-ES_tradnl" sz="2000" dirty="0" smtClean="0"/>
              <a:t>Morir: </a:t>
            </a:r>
            <a:r>
              <a:rPr lang="es-CL" sz="1800" b="0" dirty="0" smtClean="0"/>
              <a:t>Contenido </a:t>
            </a:r>
            <a:r>
              <a:rPr lang="es-CL" sz="1800" b="0" dirty="0"/>
              <a:t>del proyecto</a:t>
            </a:r>
            <a:br>
              <a:rPr lang="es-CL" sz="1800" b="0" dirty="0"/>
            </a:br>
            <a:endParaRPr lang="es-CL" sz="1800" b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3420" y="1120140"/>
            <a:ext cx="7825740" cy="5161240"/>
          </a:xfrm>
        </p:spPr>
        <p:txBody>
          <a:bodyPr/>
          <a:lstStyle/>
          <a:p>
            <a:r>
              <a:rPr lang="es-CL" dirty="0"/>
              <a:t> </a:t>
            </a:r>
          </a:p>
          <a:p>
            <a:pPr algn="just"/>
            <a:r>
              <a:rPr lang="es-CL" dirty="0"/>
              <a:t>Se establece el ámbito de aplicación de los </a:t>
            </a:r>
            <a:r>
              <a:rPr lang="es-CL" dirty="0" smtClean="0"/>
              <a:t>Cuidados Paliativos</a:t>
            </a:r>
            <a:r>
              <a:rPr lang="es-CL" dirty="0"/>
              <a:t>, otorgando una </a:t>
            </a:r>
            <a:r>
              <a:rPr lang="es-CL" i="1" dirty="0"/>
              <a:t>definición de enfermedad terminal</a:t>
            </a:r>
            <a:r>
              <a:rPr lang="es-CL" dirty="0"/>
              <a:t>, cuyo diagnóstico será esencial para efectos de </a:t>
            </a:r>
            <a:r>
              <a:rPr lang="es-CL" dirty="0" smtClean="0"/>
              <a:t>entregar </a:t>
            </a:r>
            <a:r>
              <a:rPr lang="es-CL" dirty="0"/>
              <a:t>las prestaciones constitutivas de </a:t>
            </a:r>
            <a:r>
              <a:rPr lang="es-CL" dirty="0" smtClean="0"/>
              <a:t>Cuidados Paliativos</a:t>
            </a:r>
            <a:r>
              <a:rPr lang="es-CL" dirty="0"/>
              <a:t>. </a:t>
            </a:r>
            <a:endParaRPr lang="es-CL" dirty="0" smtClean="0"/>
          </a:p>
          <a:p>
            <a:pPr algn="just"/>
            <a:endParaRPr lang="es-CL" dirty="0"/>
          </a:p>
          <a:p>
            <a:pPr algn="just"/>
            <a:r>
              <a:rPr lang="es-CL" dirty="0"/>
              <a:t>Se describe el objetivo de los </a:t>
            </a:r>
            <a:r>
              <a:rPr lang="es-CL" dirty="0" smtClean="0"/>
              <a:t>Cuidados Paliativos</a:t>
            </a:r>
            <a:r>
              <a:rPr lang="es-CL" dirty="0"/>
              <a:t>: </a:t>
            </a:r>
            <a:r>
              <a:rPr lang="es-CL" i="1" dirty="0"/>
              <a:t>mejorar la calidad de vida de las personas, previniendo y aliviando síntomas</a:t>
            </a:r>
            <a:r>
              <a:rPr lang="es-CL" dirty="0"/>
              <a:t> a través de la identificación temprana, la adecuada evaluación y tratamiento del dolor, así como otros </a:t>
            </a:r>
            <a:r>
              <a:rPr lang="es-CL" dirty="0" smtClean="0"/>
              <a:t>problemas </a:t>
            </a:r>
            <a:r>
              <a:rPr lang="es-CL" dirty="0"/>
              <a:t>de orden físico y mental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 smtClean="0"/>
              <a:t>Se </a:t>
            </a:r>
            <a:r>
              <a:rPr lang="es-CL" dirty="0"/>
              <a:t>establece que se </a:t>
            </a:r>
            <a:r>
              <a:rPr lang="es-CL" dirty="0" smtClean="0"/>
              <a:t>debe </a:t>
            </a:r>
            <a:r>
              <a:rPr lang="es-CL" i="1" dirty="0"/>
              <a:t>considerar a los familiares y a los cuidadores no remunerados, en cuanto a su apoyo psicológico</a:t>
            </a:r>
            <a:r>
              <a:rPr lang="es-CL" i="1" dirty="0" smtClean="0"/>
              <a:t>.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Se establece </a:t>
            </a:r>
            <a:r>
              <a:rPr lang="es-CL" dirty="0" smtClean="0"/>
              <a:t>claramente </a:t>
            </a:r>
            <a:r>
              <a:rPr lang="es-CL" dirty="0"/>
              <a:t>que </a:t>
            </a:r>
            <a:r>
              <a:rPr lang="es-CL" i="1" dirty="0"/>
              <a:t>en ninguna circunstancia</a:t>
            </a:r>
            <a:r>
              <a:rPr lang="es-CL" dirty="0"/>
              <a:t> los tratamientos administrados en el contexto de los </a:t>
            </a:r>
            <a:r>
              <a:rPr lang="es-CL" dirty="0" smtClean="0"/>
              <a:t>Cuidados Paliativos </a:t>
            </a:r>
            <a:r>
              <a:rPr lang="es-CL" dirty="0"/>
              <a:t>o su rechazo podrán tener por objeto la </a:t>
            </a:r>
            <a:r>
              <a:rPr lang="es-CL" i="1" dirty="0"/>
              <a:t>aceleración artificial de la muerte, la realización de prácticas eutanásicas o el ensañamiento terapéutico</a:t>
            </a:r>
            <a:r>
              <a:rPr lang="es-CL" dirty="0"/>
              <a:t>, actos que atentan contra la dignidad de la persona humana.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DFAE9-4E79-4D81-B0A3-B0FA22189F70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4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ntenido">
  <a:themeElements>
    <a:clrScheme name="Personalizado 1">
      <a:dk1>
        <a:srgbClr val="FFFFFF"/>
      </a:dk1>
      <a:lt1>
        <a:srgbClr val="FFFFFF"/>
      </a:lt1>
      <a:dk2>
        <a:srgbClr val="33448D"/>
      </a:dk2>
      <a:lt2>
        <a:srgbClr val="FFFFFF"/>
      </a:lt2>
      <a:accent1>
        <a:srgbClr val="0070C0"/>
      </a:accent1>
      <a:accent2>
        <a:srgbClr val="E63C00"/>
      </a:accent2>
      <a:accent3>
        <a:srgbClr val="CC2A04"/>
      </a:accent3>
      <a:accent4>
        <a:srgbClr val="0070C0"/>
      </a:accent4>
      <a:accent5>
        <a:srgbClr val="003258"/>
      </a:accent5>
      <a:accent6>
        <a:srgbClr val="808080"/>
      </a:accent6>
      <a:hlink>
        <a:srgbClr val="D8D8D8"/>
      </a:hlink>
      <a:folHlink>
        <a:srgbClr val="87171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  <a:ln w="9525">
          <a:solidFill>
            <a:schemeClr val="accent1"/>
          </a:solidFill>
          <a:miter lim="800000"/>
          <a:headEnd/>
          <a:tailEnd/>
        </a:ln>
        <a:effectLst/>
        <a:extLst/>
      </a:spPr>
      <a:bodyPr vert="horz" wrap="square" lIns="72009" tIns="72009" rIns="72009" bIns="72009" numCol="1" anchor="t" anchorCtr="0" compatLnSpc="1">
        <a:prstTxWarp prst="textNoShape">
          <a:avLst/>
        </a:prstTxWarp>
        <a:noAutofit/>
      </a:bodyPr>
      <a:lstStyle>
        <a:defPPr marL="1587" indent="0">
          <a:buNone/>
          <a:defRPr sz="1200" dirty="0" smtClean="0"/>
        </a:defPPr>
      </a:lstStyle>
    </a:txDef>
  </a:objectDefaults>
  <a:extraClrSchemeLst>
    <a:extraClrScheme>
      <a:clrScheme name="Blank">
        <a:dk1>
          <a:srgbClr val="00296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0066CC"/>
        </a:accent3>
        <a:accent4>
          <a:srgbClr val="002960"/>
        </a:accent4>
        <a:accent5>
          <a:srgbClr val="FF6600"/>
        </a:accent5>
        <a:accent6>
          <a:srgbClr val="808080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C2">
        <a:dk1>
          <a:srgbClr val="33448D"/>
        </a:dk1>
        <a:lt1>
          <a:srgbClr val="FFFFFF"/>
        </a:lt1>
        <a:dk2>
          <a:srgbClr val="33448D"/>
        </a:dk2>
        <a:lt2>
          <a:srgbClr val="FFFFFF"/>
        </a:lt2>
        <a:accent1>
          <a:srgbClr val="B6BFDF"/>
        </a:accent1>
        <a:accent2>
          <a:srgbClr val="33448D"/>
        </a:accent2>
        <a:accent3>
          <a:srgbClr val="7686BA"/>
        </a:accent3>
        <a:accent4>
          <a:srgbClr val="BDCB38"/>
        </a:accent4>
        <a:accent5>
          <a:srgbClr val="4BACC6"/>
        </a:accent5>
        <a:accent6>
          <a:srgbClr val="808080"/>
        </a:accent6>
        <a:hlink>
          <a:srgbClr val="7686BA"/>
        </a:hlink>
        <a:folHlink>
          <a:srgbClr val="BDCB3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825</Words>
  <Application>Microsoft Office PowerPoint</Application>
  <PresentationFormat>Presentación en pantalla (4:3)</PresentationFormat>
  <Paragraphs>141</Paragraphs>
  <Slides>15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Arial</vt:lpstr>
      <vt:lpstr>Calibri</vt:lpstr>
      <vt:lpstr>Verdana</vt:lpstr>
      <vt:lpstr>Verdana Bold</vt:lpstr>
      <vt:lpstr>ヒラギノ角ゴ Pro W3</vt:lpstr>
      <vt:lpstr>Contenido</vt:lpstr>
      <vt:lpstr>Office Theme</vt:lpstr>
      <vt:lpstr>Diapositiva de think-cell</vt:lpstr>
      <vt:lpstr>Presentación de PowerPoint</vt:lpstr>
      <vt:lpstr>Cuidados paliativos y Buen Morir: Definición conceptual</vt:lpstr>
      <vt:lpstr>Cuidados paliativos y Buen Morir: convenciones internacionales </vt:lpstr>
      <vt:lpstr>Cuidados paliativos y Buen Morir: magnitud del problema </vt:lpstr>
      <vt:lpstr>Cuidados paliativos y Buen Morir: de qué se trata ? </vt:lpstr>
      <vt:lpstr>Cuidados paliativos y Buen Morir: por qué buen morir y no eutanasia? </vt:lpstr>
      <vt:lpstr>Cuidados paliativos y Buen Morir: Leyes vigentes sobre el tema </vt:lpstr>
      <vt:lpstr>Cuidados paliativos y Buen Morir: Objetivo del Proyecto </vt:lpstr>
      <vt:lpstr>Cuidados paliativos y Buen Morir: Contenido del proyecto </vt:lpstr>
      <vt:lpstr>Cuidados paliativos y Buen Morir: Articulado del proyecto</vt:lpstr>
      <vt:lpstr>Cuidados paliativos y Buen Morir: Articulado del proyecto</vt:lpstr>
      <vt:lpstr>Cuidados paliativos y Buen Morir: Articulado del proyecto</vt:lpstr>
      <vt:lpstr>Cuidados paliativos y Buen Morir: Articulado del proyecto</vt:lpstr>
      <vt:lpstr>Cuidados paliativos y Buen Morir: Reflexión final</vt:lpstr>
      <vt:lpstr>GRACIAS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Jesus Canelo</dc:creator>
  <cp:lastModifiedBy>Silvia Rivas Mena</cp:lastModifiedBy>
  <cp:revision>177</cp:revision>
  <cp:lastPrinted>2018-06-25T14:00:23Z</cp:lastPrinted>
  <dcterms:created xsi:type="dcterms:W3CDTF">2018-04-18T19:49:27Z</dcterms:created>
  <dcterms:modified xsi:type="dcterms:W3CDTF">2019-06-11T21:06:14Z</dcterms:modified>
</cp:coreProperties>
</file>