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 id="2147483665" r:id="rId2"/>
  </p:sldMasterIdLst>
  <p:notesMasterIdLst>
    <p:notesMasterId r:id="rId25"/>
  </p:notesMasterIdLst>
  <p:handoutMasterIdLst>
    <p:handoutMasterId r:id="rId26"/>
  </p:handoutMasterIdLst>
  <p:sldIdLst>
    <p:sldId id="266" r:id="rId3"/>
    <p:sldId id="405" r:id="rId4"/>
    <p:sldId id="406" r:id="rId5"/>
    <p:sldId id="407" r:id="rId6"/>
    <p:sldId id="375" r:id="rId7"/>
    <p:sldId id="376" r:id="rId8"/>
    <p:sldId id="377" r:id="rId9"/>
    <p:sldId id="378" r:id="rId10"/>
    <p:sldId id="350" r:id="rId11"/>
    <p:sldId id="379" r:id="rId12"/>
    <p:sldId id="355" r:id="rId13"/>
    <p:sldId id="392" r:id="rId14"/>
    <p:sldId id="397" r:id="rId15"/>
    <p:sldId id="398" r:id="rId16"/>
    <p:sldId id="399" r:id="rId17"/>
    <p:sldId id="400" r:id="rId18"/>
    <p:sldId id="401" r:id="rId19"/>
    <p:sldId id="402" r:id="rId20"/>
    <p:sldId id="403" r:id="rId21"/>
    <p:sldId id="404" r:id="rId22"/>
    <p:sldId id="408" r:id="rId23"/>
    <p:sldId id="395" r:id="rId24"/>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charset="-128"/>
        <a:cs typeface="+mn-cs"/>
      </a:defRPr>
    </a:lvl5pPr>
    <a:lvl6pPr marL="2286000" algn="l" defTabSz="914400" rtl="0" eaLnBrk="1" latinLnBrk="0" hangingPunct="1">
      <a:defRPr kern="1200">
        <a:solidFill>
          <a:schemeClr val="tx1"/>
        </a:solidFill>
        <a:latin typeface="Arial" pitchFamily="34" charset="0"/>
        <a:ea typeface="ヒラギノ角ゴ Pro W3" charset="-128"/>
        <a:cs typeface="+mn-cs"/>
      </a:defRPr>
    </a:lvl6pPr>
    <a:lvl7pPr marL="2743200" algn="l" defTabSz="914400" rtl="0" eaLnBrk="1" latinLnBrk="0" hangingPunct="1">
      <a:defRPr kern="1200">
        <a:solidFill>
          <a:schemeClr val="tx1"/>
        </a:solidFill>
        <a:latin typeface="Arial" pitchFamily="34" charset="0"/>
        <a:ea typeface="ヒラギノ角ゴ Pro W3" charset="-128"/>
        <a:cs typeface="+mn-cs"/>
      </a:defRPr>
    </a:lvl7pPr>
    <a:lvl8pPr marL="3200400" algn="l" defTabSz="914400" rtl="0" eaLnBrk="1" latinLnBrk="0" hangingPunct="1">
      <a:defRPr kern="1200">
        <a:solidFill>
          <a:schemeClr val="tx1"/>
        </a:solidFill>
        <a:latin typeface="Arial" pitchFamily="34" charset="0"/>
        <a:ea typeface="ヒラギノ角ゴ Pro W3" charset="-128"/>
        <a:cs typeface="+mn-cs"/>
      </a:defRPr>
    </a:lvl8pPr>
    <a:lvl9pPr marL="3657600" algn="l" defTabSz="914400" rtl="0" eaLnBrk="1" latinLnBrk="0" hangingPunct="1">
      <a:defRPr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p15:guide id="1" orient="horz" pos="-4">
          <p15:clr>
            <a:srgbClr val="A4A3A4"/>
          </p15:clr>
        </p15:guide>
        <p15:guide id="2" pos="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1027"/>
    <a:srgbClr val="404040"/>
    <a:srgbClr val="808080"/>
    <a:srgbClr val="CCCCCC"/>
    <a:srgbClr val="005FA1"/>
    <a:srgbClr val="E17068"/>
    <a:srgbClr val="FE454A"/>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08" autoAdjust="0"/>
    <p:restoredTop sz="94700"/>
  </p:normalViewPr>
  <p:slideViewPr>
    <p:cSldViewPr snapToObjects="1">
      <p:cViewPr varScale="1">
        <p:scale>
          <a:sx n="104" d="100"/>
          <a:sy n="104" d="100"/>
        </p:scale>
        <p:origin x="1648" y="208"/>
      </p:cViewPr>
      <p:guideLst>
        <p:guide orient="horz" pos="-4"/>
        <p:guide pos="3"/>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66A879-5E4B-E44B-A204-852BBA6BB68C}"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s-ES"/>
        </a:p>
      </dgm:t>
    </dgm:pt>
    <dgm:pt modelId="{86796BCF-A114-7749-B3FB-342518EF19D1}">
      <dgm:prSet phldrT="[Texto]" custT="1"/>
      <dgm:spPr/>
      <dgm:t>
        <a:bodyPr/>
        <a:lstStyle/>
        <a:p>
          <a:r>
            <a:rPr lang="es-ES" sz="1400" dirty="0"/>
            <a:t>Norma 86, Normas y Procedimientos para el registro de las Defunciones Fetales y de Recien Nacidos, 2006.</a:t>
          </a:r>
          <a:endParaRPr lang="es-ES" sz="1400" dirty="0">
            <a:solidFill>
              <a:schemeClr val="bg1"/>
            </a:solidFill>
          </a:endParaRPr>
        </a:p>
      </dgm:t>
    </dgm:pt>
    <dgm:pt modelId="{5AB084DD-D58B-B940-A631-F3C844A00CAD}" type="parTrans" cxnId="{DE92BB5F-D369-0347-9A5D-A77AEC117890}">
      <dgm:prSet/>
      <dgm:spPr/>
      <dgm:t>
        <a:bodyPr/>
        <a:lstStyle/>
        <a:p>
          <a:endParaRPr lang="es-ES"/>
        </a:p>
      </dgm:t>
    </dgm:pt>
    <dgm:pt modelId="{3C940970-EE31-F04C-9A4E-CAFF3DC8DA8A}" type="sibTrans" cxnId="{DE92BB5F-D369-0347-9A5D-A77AEC117890}">
      <dgm:prSet/>
      <dgm:spPr/>
      <dgm:t>
        <a:bodyPr/>
        <a:lstStyle/>
        <a:p>
          <a:endParaRPr lang="es-ES"/>
        </a:p>
      </dgm:t>
    </dgm:pt>
    <dgm:pt modelId="{AC378FCC-9B5C-4943-B524-4A7879EF76A1}">
      <dgm:prSet phldrT="[Texto]" custT="1"/>
      <dgm:spPr/>
      <dgm:t>
        <a:bodyPr/>
        <a:lstStyle/>
        <a:p>
          <a:r>
            <a:rPr lang="es-ES" sz="1400" dirty="0"/>
            <a:t>Norma 100, Norma y Procedimientos para el registro de las auditorias de muertes maternas, fetales e infantiles, 2012.</a:t>
          </a:r>
          <a:endParaRPr lang="es-ES" sz="1400" dirty="0">
            <a:solidFill>
              <a:schemeClr val="bg1"/>
            </a:solidFill>
          </a:endParaRPr>
        </a:p>
      </dgm:t>
    </dgm:pt>
    <dgm:pt modelId="{9D70A838-38D8-1C4F-AB67-10BC28B18A5F}" type="parTrans" cxnId="{701CF23A-5E4C-944A-AC6E-AE70A176A100}">
      <dgm:prSet/>
      <dgm:spPr/>
      <dgm:t>
        <a:bodyPr/>
        <a:lstStyle/>
        <a:p>
          <a:endParaRPr lang="es-ES"/>
        </a:p>
      </dgm:t>
    </dgm:pt>
    <dgm:pt modelId="{560379A1-F153-9443-814B-899E59C19B48}" type="sibTrans" cxnId="{701CF23A-5E4C-944A-AC6E-AE70A176A100}">
      <dgm:prSet/>
      <dgm:spPr/>
      <dgm:t>
        <a:bodyPr/>
        <a:lstStyle/>
        <a:p>
          <a:endParaRPr lang="es-ES"/>
        </a:p>
      </dgm:t>
    </dgm:pt>
    <dgm:pt modelId="{FE8E9A73-6A9A-374D-AE12-92894089255A}">
      <dgm:prSet/>
      <dgm:spPr/>
      <dgm:t>
        <a:bodyPr/>
        <a:lstStyle/>
        <a:p>
          <a:endParaRPr lang="es-ES"/>
        </a:p>
      </dgm:t>
    </dgm:pt>
    <dgm:pt modelId="{CBC19209-4FED-6547-82EC-83A9FF6F09D5}" type="parTrans" cxnId="{7A85338F-9DBE-644C-9DBB-3729F696B298}">
      <dgm:prSet/>
      <dgm:spPr/>
      <dgm:t>
        <a:bodyPr/>
        <a:lstStyle/>
        <a:p>
          <a:endParaRPr lang="es-ES"/>
        </a:p>
      </dgm:t>
    </dgm:pt>
    <dgm:pt modelId="{83899445-49A7-2E47-A338-69AD961789EC}" type="sibTrans" cxnId="{7A85338F-9DBE-644C-9DBB-3729F696B298}">
      <dgm:prSet/>
      <dgm:spPr/>
      <dgm:t>
        <a:bodyPr/>
        <a:lstStyle/>
        <a:p>
          <a:endParaRPr lang="es-ES"/>
        </a:p>
      </dgm:t>
    </dgm:pt>
    <dgm:pt modelId="{0FB62B3A-B3D3-1F45-A339-B3EAC8A8A3FB}">
      <dgm:prSet/>
      <dgm:spPr/>
      <dgm:t>
        <a:bodyPr/>
        <a:lstStyle/>
        <a:p>
          <a:endParaRPr lang="es-ES"/>
        </a:p>
      </dgm:t>
    </dgm:pt>
    <dgm:pt modelId="{BFD0A3C8-E449-3844-A13F-B7B8F495A47B}" type="parTrans" cxnId="{4CE49DBC-2B45-5045-9CEA-674995A00A8B}">
      <dgm:prSet/>
      <dgm:spPr/>
      <dgm:t>
        <a:bodyPr/>
        <a:lstStyle/>
        <a:p>
          <a:endParaRPr lang="es-ES"/>
        </a:p>
      </dgm:t>
    </dgm:pt>
    <dgm:pt modelId="{72F3ED1D-9107-9448-B17D-A0C77BCDA027}" type="sibTrans" cxnId="{4CE49DBC-2B45-5045-9CEA-674995A00A8B}">
      <dgm:prSet/>
      <dgm:spPr/>
      <dgm:t>
        <a:bodyPr/>
        <a:lstStyle/>
        <a:p>
          <a:endParaRPr lang="es-ES"/>
        </a:p>
      </dgm:t>
    </dgm:pt>
    <dgm:pt modelId="{0539B5D3-7414-AC49-849E-DFAF1AA1EF8E}">
      <dgm:prSet/>
      <dgm:spPr/>
      <dgm:t>
        <a:bodyPr/>
        <a:lstStyle/>
        <a:p>
          <a:endParaRPr lang="es-ES" dirty="0"/>
        </a:p>
      </dgm:t>
    </dgm:pt>
    <dgm:pt modelId="{8CB6A121-91A6-1941-A68D-BC41BF8F8BC7}" type="parTrans" cxnId="{FFFE9670-F19E-CF4F-8793-CE651FD38F4E}">
      <dgm:prSet/>
      <dgm:spPr/>
      <dgm:t>
        <a:bodyPr/>
        <a:lstStyle/>
        <a:p>
          <a:endParaRPr lang="es-ES"/>
        </a:p>
      </dgm:t>
    </dgm:pt>
    <dgm:pt modelId="{1E522CD1-D0BA-944B-A086-14FEBBF9AC82}" type="sibTrans" cxnId="{FFFE9670-F19E-CF4F-8793-CE651FD38F4E}">
      <dgm:prSet/>
      <dgm:spPr/>
      <dgm:t>
        <a:bodyPr/>
        <a:lstStyle/>
        <a:p>
          <a:endParaRPr lang="es-ES"/>
        </a:p>
      </dgm:t>
    </dgm:pt>
    <dgm:pt modelId="{C13C8567-4AAB-9144-8724-E5060B367CA5}">
      <dgm:prSet custT="1"/>
      <dgm:spPr/>
      <dgm:t>
        <a:bodyPr/>
        <a:lstStyle/>
        <a:p>
          <a:r>
            <a:rPr lang="es-CL" sz="1400" b="1" dirty="0">
              <a:solidFill>
                <a:schemeClr val="bg1"/>
              </a:solidFill>
            </a:rPr>
            <a:t> </a:t>
          </a:r>
          <a:r>
            <a:rPr lang="es-ES" sz="1400" dirty="0"/>
            <a:t>Orientación Técnica Para la Atención Integral de Mujeres que presentan un aborto y otras perdidas reproductivas, 2011.</a:t>
          </a:r>
          <a:endParaRPr lang="es-CL" sz="1400" dirty="0">
            <a:solidFill>
              <a:schemeClr val="bg1"/>
            </a:solidFill>
          </a:endParaRPr>
        </a:p>
      </dgm:t>
    </dgm:pt>
    <dgm:pt modelId="{EAB7BD04-04F8-7A4D-BADE-87930E3E43FD}" type="parTrans" cxnId="{9E6B5D3A-34F4-4A41-9B2A-82E1FD2B08F9}">
      <dgm:prSet/>
      <dgm:spPr/>
      <dgm:t>
        <a:bodyPr/>
        <a:lstStyle/>
        <a:p>
          <a:endParaRPr lang="es-ES"/>
        </a:p>
      </dgm:t>
    </dgm:pt>
    <dgm:pt modelId="{DD2F0D50-E13C-BE47-87A7-2C365C43095F}" type="sibTrans" cxnId="{9E6B5D3A-34F4-4A41-9B2A-82E1FD2B08F9}">
      <dgm:prSet/>
      <dgm:spPr/>
      <dgm:t>
        <a:bodyPr/>
        <a:lstStyle/>
        <a:p>
          <a:endParaRPr lang="es-ES"/>
        </a:p>
      </dgm:t>
    </dgm:pt>
    <dgm:pt modelId="{69A5D9A6-5E09-DD4C-A838-6238171A3027}">
      <dgm:prSet custT="1"/>
      <dgm:spPr/>
      <dgm:t>
        <a:bodyPr/>
        <a:lstStyle/>
        <a:p>
          <a:r>
            <a:rPr lang="es-ES" sz="1400" dirty="0"/>
            <a:t>Norma General Técnica194, para la Atención Integral del Recien Nacido en la Unidad de Puerperio en Servicios de Obstetricia y Ginecologia, 2017.</a:t>
          </a:r>
          <a:endParaRPr lang="es-CL" sz="1400" dirty="0">
            <a:solidFill>
              <a:schemeClr val="bg1"/>
            </a:solidFill>
          </a:endParaRPr>
        </a:p>
      </dgm:t>
    </dgm:pt>
    <dgm:pt modelId="{7468C984-52F9-B843-864C-24B21D617AC8}" type="parTrans" cxnId="{CB0BD9F0-F4DF-3E4D-882D-C1C2BB71A926}">
      <dgm:prSet/>
      <dgm:spPr/>
      <dgm:t>
        <a:bodyPr/>
        <a:lstStyle/>
        <a:p>
          <a:endParaRPr lang="es-ES"/>
        </a:p>
      </dgm:t>
    </dgm:pt>
    <dgm:pt modelId="{6F605EE0-6F2F-934E-827E-9A16A9D9FA82}" type="sibTrans" cxnId="{CB0BD9F0-F4DF-3E4D-882D-C1C2BB71A926}">
      <dgm:prSet/>
      <dgm:spPr/>
      <dgm:t>
        <a:bodyPr/>
        <a:lstStyle/>
        <a:p>
          <a:endParaRPr lang="es-ES"/>
        </a:p>
      </dgm:t>
    </dgm:pt>
    <dgm:pt modelId="{7473A170-B05D-B84F-A915-6FBCE2EFACB9}">
      <dgm:prSet/>
      <dgm:spPr/>
      <dgm:t>
        <a:bodyPr/>
        <a:lstStyle/>
        <a:p>
          <a:endParaRPr lang="es-ES"/>
        </a:p>
      </dgm:t>
    </dgm:pt>
    <dgm:pt modelId="{FC057372-18D7-8D42-9CC9-36969F62928F}" type="parTrans" cxnId="{F2BF5698-45F3-4E4D-9B67-E5D35C9EE4CB}">
      <dgm:prSet/>
      <dgm:spPr/>
      <dgm:t>
        <a:bodyPr/>
        <a:lstStyle/>
        <a:p>
          <a:endParaRPr lang="es-ES"/>
        </a:p>
      </dgm:t>
    </dgm:pt>
    <dgm:pt modelId="{87C80289-3F65-5F4D-A6C5-A628403522FB}" type="sibTrans" cxnId="{F2BF5698-45F3-4E4D-9B67-E5D35C9EE4CB}">
      <dgm:prSet/>
      <dgm:spPr/>
      <dgm:t>
        <a:bodyPr/>
        <a:lstStyle/>
        <a:p>
          <a:endParaRPr lang="es-ES"/>
        </a:p>
      </dgm:t>
    </dgm:pt>
    <dgm:pt modelId="{6CB7A666-A316-0743-800D-41E965B390A6}">
      <dgm:prSet/>
      <dgm:spPr/>
      <dgm:t>
        <a:bodyPr/>
        <a:lstStyle/>
        <a:p>
          <a:endParaRPr lang="es-ES"/>
        </a:p>
      </dgm:t>
    </dgm:pt>
    <dgm:pt modelId="{C7203CC2-68C7-2343-A47B-4FBA98A5489D}" type="parTrans" cxnId="{D2345D52-D4DF-434C-A4B2-F6E2A96D6E96}">
      <dgm:prSet/>
      <dgm:spPr/>
      <dgm:t>
        <a:bodyPr/>
        <a:lstStyle/>
        <a:p>
          <a:endParaRPr lang="es-ES"/>
        </a:p>
      </dgm:t>
    </dgm:pt>
    <dgm:pt modelId="{6FAA9ECA-E330-8B4E-8A24-B1C100D52A88}" type="sibTrans" cxnId="{D2345D52-D4DF-434C-A4B2-F6E2A96D6E96}">
      <dgm:prSet/>
      <dgm:spPr/>
      <dgm:t>
        <a:bodyPr/>
        <a:lstStyle/>
        <a:p>
          <a:endParaRPr lang="es-ES"/>
        </a:p>
      </dgm:t>
    </dgm:pt>
    <dgm:pt modelId="{C30602EE-4851-8E4E-B5AB-6482C3F4B221}">
      <dgm:prSet custT="1"/>
      <dgm:spPr/>
      <dgm:t>
        <a:bodyPr/>
        <a:lstStyle/>
        <a:p>
          <a:r>
            <a:rPr lang="es-ES" sz="1400" dirty="0"/>
            <a:t> Circular 051, Disposiciones y recomendaciones referentes a Conservación, transferencia y    eliminación de documentos, 2009.</a:t>
          </a:r>
        </a:p>
      </dgm:t>
    </dgm:pt>
    <dgm:pt modelId="{DB1D7DCB-5803-014F-8A73-B434AB2C593D}" type="parTrans" cxnId="{09FEAC59-BFDA-CA44-AD10-0B19AA0CC8BF}">
      <dgm:prSet/>
      <dgm:spPr/>
      <dgm:t>
        <a:bodyPr/>
        <a:lstStyle/>
        <a:p>
          <a:endParaRPr lang="es-ES"/>
        </a:p>
      </dgm:t>
    </dgm:pt>
    <dgm:pt modelId="{E4CBC4F9-A42B-AA46-A31F-F411B9F20D13}" type="sibTrans" cxnId="{09FEAC59-BFDA-CA44-AD10-0B19AA0CC8BF}">
      <dgm:prSet/>
      <dgm:spPr/>
      <dgm:t>
        <a:bodyPr/>
        <a:lstStyle/>
        <a:p>
          <a:endParaRPr lang="es-ES"/>
        </a:p>
      </dgm:t>
    </dgm:pt>
    <dgm:pt modelId="{849A150C-DC12-E941-8E3F-AFAC3218CA3B}">
      <dgm:prSet custScaleX="96287" custScaleY="114355" custLinFactNeighborX="2478" custLinFactNeighborY="-85735"/>
      <dgm:spPr/>
      <dgm:t>
        <a:bodyPr/>
        <a:lstStyle/>
        <a:p>
          <a:endParaRPr lang="es-ES"/>
        </a:p>
      </dgm:t>
    </dgm:pt>
    <dgm:pt modelId="{3B43BC5C-EBBE-5143-AAA4-10BBAB7C1AF0}" type="parTrans" cxnId="{158AF75E-3E7E-1146-A54D-8274819C0E10}">
      <dgm:prSet/>
      <dgm:spPr/>
      <dgm:t>
        <a:bodyPr/>
        <a:lstStyle/>
        <a:p>
          <a:endParaRPr lang="es-ES"/>
        </a:p>
      </dgm:t>
    </dgm:pt>
    <dgm:pt modelId="{6D29147C-EA08-A04B-8DB0-9170BF5E66A1}" type="sibTrans" cxnId="{158AF75E-3E7E-1146-A54D-8274819C0E10}">
      <dgm:prSet/>
      <dgm:spPr/>
      <dgm:t>
        <a:bodyPr/>
        <a:lstStyle/>
        <a:p>
          <a:endParaRPr lang="es-ES"/>
        </a:p>
      </dgm:t>
    </dgm:pt>
    <dgm:pt modelId="{7FA38185-2029-9441-A789-A8AB38708AB8}">
      <dgm:prSet custScaleX="96287" custScaleY="114355" custLinFactNeighborX="2478" custLinFactNeighborY="-85735"/>
      <dgm:spPr/>
      <dgm:t>
        <a:bodyPr/>
        <a:lstStyle/>
        <a:p>
          <a:endParaRPr lang="es-ES"/>
        </a:p>
      </dgm:t>
    </dgm:pt>
    <dgm:pt modelId="{21360B90-B8E8-D14E-9109-C84323C54D7F}" type="parTrans" cxnId="{709B9397-CA29-0245-BBEA-67DC2465047E}">
      <dgm:prSet/>
      <dgm:spPr/>
      <dgm:t>
        <a:bodyPr/>
        <a:lstStyle/>
        <a:p>
          <a:endParaRPr lang="es-ES"/>
        </a:p>
      </dgm:t>
    </dgm:pt>
    <dgm:pt modelId="{392EB963-257F-F74C-9435-98727F4C6B19}" type="sibTrans" cxnId="{709B9397-CA29-0245-BBEA-67DC2465047E}">
      <dgm:prSet/>
      <dgm:spPr/>
      <dgm:t>
        <a:bodyPr/>
        <a:lstStyle/>
        <a:p>
          <a:endParaRPr lang="es-ES"/>
        </a:p>
      </dgm:t>
    </dgm:pt>
    <dgm:pt modelId="{34F97F90-7F21-4E03-BB71-675D83B1B80D}">
      <dgm:prSet phldrT="[Texto]" custT="1"/>
      <dgm:spPr/>
      <dgm:t>
        <a:bodyPr/>
        <a:lstStyle/>
        <a:p>
          <a:r>
            <a:rPr lang="es-CL" sz="1400" b="1" dirty="0">
              <a:solidFill>
                <a:schemeClr val="bg1"/>
              </a:solidFill>
            </a:rPr>
            <a:t> </a:t>
          </a:r>
          <a:r>
            <a:rPr lang="es-ES" sz="1400" dirty="0"/>
            <a:t>Manual de Procedimientos para la atención del Recien Nacido en el periodo inmediato y puerperio, </a:t>
          </a:r>
          <a:r>
            <a:rPr lang="es-ES" sz="1400"/>
            <a:t>año 2013.</a:t>
          </a:r>
          <a:endParaRPr lang="es-ES" sz="1400" dirty="0">
            <a:solidFill>
              <a:schemeClr val="bg1"/>
            </a:solidFill>
          </a:endParaRPr>
        </a:p>
      </dgm:t>
    </dgm:pt>
    <dgm:pt modelId="{193C590B-26A1-43DC-8787-7FB5084AD351}" type="parTrans" cxnId="{FF296C17-4024-48BB-825B-C891840F6603}">
      <dgm:prSet/>
      <dgm:spPr/>
      <dgm:t>
        <a:bodyPr/>
        <a:lstStyle/>
        <a:p>
          <a:endParaRPr lang="es-CL"/>
        </a:p>
      </dgm:t>
    </dgm:pt>
    <dgm:pt modelId="{CB213517-A5B9-4358-99E6-5005C8AABA29}" type="sibTrans" cxnId="{FF296C17-4024-48BB-825B-C891840F6603}">
      <dgm:prSet/>
      <dgm:spPr/>
      <dgm:t>
        <a:bodyPr/>
        <a:lstStyle/>
        <a:p>
          <a:endParaRPr lang="es-CL"/>
        </a:p>
      </dgm:t>
    </dgm:pt>
    <dgm:pt modelId="{456E2FAD-FEFA-45E1-AE15-B6965466D7DC}">
      <dgm:prSet phldrT="[Texto]" custT="1"/>
      <dgm:spPr/>
      <dgm:t>
        <a:bodyPr/>
        <a:lstStyle/>
        <a:p>
          <a:r>
            <a:rPr lang="es-CL" sz="2000" b="1" dirty="0">
              <a:solidFill>
                <a:schemeClr val="bg1"/>
              </a:solidFill>
            </a:rPr>
            <a:t> </a:t>
          </a:r>
          <a:r>
            <a:rPr lang="es-ES" sz="1400" dirty="0"/>
            <a:t>Norma 160, Norma y Procedimiento para el Registro del Formulario Comprobante de Atención del Parto con Nacido Vivo (CAPNV), 2013.</a:t>
          </a:r>
          <a:endParaRPr lang="es-ES" sz="1400" dirty="0">
            <a:solidFill>
              <a:schemeClr val="bg1"/>
            </a:solidFill>
          </a:endParaRPr>
        </a:p>
      </dgm:t>
    </dgm:pt>
    <dgm:pt modelId="{D5E07A87-8646-41E6-A6EF-B214ED9047EC}" type="sibTrans" cxnId="{AE7755A2-DD25-4300-A286-B21D5A6BE52E}">
      <dgm:prSet/>
      <dgm:spPr/>
      <dgm:t>
        <a:bodyPr/>
        <a:lstStyle/>
        <a:p>
          <a:endParaRPr lang="es-CL"/>
        </a:p>
      </dgm:t>
    </dgm:pt>
    <dgm:pt modelId="{ABD1EE26-F6B5-4D95-B56A-D8D622DFC4D2}" type="parTrans" cxnId="{AE7755A2-DD25-4300-A286-B21D5A6BE52E}">
      <dgm:prSet/>
      <dgm:spPr/>
      <dgm:t>
        <a:bodyPr/>
        <a:lstStyle/>
        <a:p>
          <a:endParaRPr lang="es-CL"/>
        </a:p>
      </dgm:t>
    </dgm:pt>
    <dgm:pt modelId="{3C1FF866-6954-4BF6-9804-38CA63D62015}">
      <dgm:prSet/>
      <dgm:spPr/>
      <dgm:t>
        <a:bodyPr/>
        <a:lstStyle/>
        <a:p>
          <a:endParaRPr lang="es-CL"/>
        </a:p>
      </dgm:t>
    </dgm:pt>
    <dgm:pt modelId="{C98D416A-5627-4FE5-BE43-C3A717944C4E}" type="parTrans" cxnId="{0CAB77A6-FC8A-4923-BD5B-F1E20358C4DE}">
      <dgm:prSet/>
      <dgm:spPr/>
      <dgm:t>
        <a:bodyPr/>
        <a:lstStyle/>
        <a:p>
          <a:endParaRPr lang="es-CL"/>
        </a:p>
      </dgm:t>
    </dgm:pt>
    <dgm:pt modelId="{61F79A69-25E6-4C5C-9980-F62ABE960AD1}" type="sibTrans" cxnId="{0CAB77A6-FC8A-4923-BD5B-F1E20358C4DE}">
      <dgm:prSet/>
      <dgm:spPr/>
      <dgm:t>
        <a:bodyPr/>
        <a:lstStyle/>
        <a:p>
          <a:endParaRPr lang="es-CL"/>
        </a:p>
      </dgm:t>
    </dgm:pt>
    <dgm:pt modelId="{7B039B05-395A-6E4B-AA8C-25E51BA42801}" type="pres">
      <dgm:prSet presAssocID="{8A66A879-5E4B-E44B-A204-852BBA6BB68C}" presName="Name0" presStyleCnt="0">
        <dgm:presLayoutVars>
          <dgm:chMax val="7"/>
          <dgm:chPref val="7"/>
          <dgm:dir/>
        </dgm:presLayoutVars>
      </dgm:prSet>
      <dgm:spPr/>
    </dgm:pt>
    <dgm:pt modelId="{86710A7C-1C95-C340-ABD7-27D72CE9C405}" type="pres">
      <dgm:prSet presAssocID="{8A66A879-5E4B-E44B-A204-852BBA6BB68C}" presName="Name1" presStyleCnt="0"/>
      <dgm:spPr/>
    </dgm:pt>
    <dgm:pt modelId="{D44149A0-E6E2-274A-B3F9-0F982D11F6E3}" type="pres">
      <dgm:prSet presAssocID="{8A66A879-5E4B-E44B-A204-852BBA6BB68C}" presName="cycle" presStyleCnt="0"/>
      <dgm:spPr/>
    </dgm:pt>
    <dgm:pt modelId="{F9BC8C5C-71A8-5B4B-AC08-5FBF4D20481A}" type="pres">
      <dgm:prSet presAssocID="{8A66A879-5E4B-E44B-A204-852BBA6BB68C}" presName="srcNode" presStyleLbl="node1" presStyleIdx="0" presStyleCnt="7"/>
      <dgm:spPr/>
    </dgm:pt>
    <dgm:pt modelId="{736362C0-F946-8F4C-B659-26274E23438A}" type="pres">
      <dgm:prSet presAssocID="{8A66A879-5E4B-E44B-A204-852BBA6BB68C}" presName="conn" presStyleLbl="parChTrans1D2" presStyleIdx="0" presStyleCnt="1"/>
      <dgm:spPr/>
    </dgm:pt>
    <dgm:pt modelId="{D37DE66E-C905-F941-B689-98C9329ED4E0}" type="pres">
      <dgm:prSet presAssocID="{8A66A879-5E4B-E44B-A204-852BBA6BB68C}" presName="extraNode" presStyleLbl="node1" presStyleIdx="0" presStyleCnt="7"/>
      <dgm:spPr/>
    </dgm:pt>
    <dgm:pt modelId="{94E618E2-F643-1A49-8B56-B38700D11215}" type="pres">
      <dgm:prSet presAssocID="{8A66A879-5E4B-E44B-A204-852BBA6BB68C}" presName="dstNode" presStyleLbl="node1" presStyleIdx="0" presStyleCnt="7"/>
      <dgm:spPr/>
    </dgm:pt>
    <dgm:pt modelId="{73FC3F93-98E5-C240-B3CB-7AADB4194562}" type="pres">
      <dgm:prSet presAssocID="{86796BCF-A114-7749-B3FB-342518EF19D1}" presName="text_1" presStyleLbl="node1" presStyleIdx="0" presStyleCnt="7">
        <dgm:presLayoutVars>
          <dgm:bulletEnabled val="1"/>
        </dgm:presLayoutVars>
      </dgm:prSet>
      <dgm:spPr/>
    </dgm:pt>
    <dgm:pt modelId="{BE5D85CA-4899-8945-9246-8CB15FEBAC87}" type="pres">
      <dgm:prSet presAssocID="{86796BCF-A114-7749-B3FB-342518EF19D1}" presName="accent_1" presStyleCnt="0"/>
      <dgm:spPr/>
    </dgm:pt>
    <dgm:pt modelId="{FA3F1139-3F87-7C43-A1B1-A42E4BE60878}" type="pres">
      <dgm:prSet presAssocID="{86796BCF-A114-7749-B3FB-342518EF19D1}" presName="accentRepeatNode" presStyleLbl="solidFgAcc1" presStyleIdx="0" presStyleCnt="7"/>
      <dgm:spPr/>
    </dgm:pt>
    <dgm:pt modelId="{401DBAB5-053D-40AD-9AD7-C5707DC32032}" type="pres">
      <dgm:prSet presAssocID="{AC378FCC-9B5C-4943-B524-4A7879EF76A1}" presName="text_2" presStyleLbl="node1" presStyleIdx="1" presStyleCnt="7" custLinFactNeighborX="-158" custLinFactNeighborY="-14336">
        <dgm:presLayoutVars>
          <dgm:bulletEnabled val="1"/>
        </dgm:presLayoutVars>
      </dgm:prSet>
      <dgm:spPr/>
    </dgm:pt>
    <dgm:pt modelId="{D23F8A94-20E8-4E3A-88EA-3B0AE349F954}" type="pres">
      <dgm:prSet presAssocID="{AC378FCC-9B5C-4943-B524-4A7879EF76A1}" presName="accent_2" presStyleCnt="0"/>
      <dgm:spPr/>
    </dgm:pt>
    <dgm:pt modelId="{A75180EA-B7CB-5C4F-B7F0-950566564D56}" type="pres">
      <dgm:prSet presAssocID="{AC378FCC-9B5C-4943-B524-4A7879EF76A1}" presName="accentRepeatNode" presStyleLbl="solidFgAcc1" presStyleIdx="1" presStyleCnt="7" custLinFactNeighborX="-4918" custLinFactNeighborY="-18617"/>
      <dgm:spPr/>
    </dgm:pt>
    <dgm:pt modelId="{E9AC7EC3-4739-4808-9E49-FD35698A2F7B}" type="pres">
      <dgm:prSet presAssocID="{34F97F90-7F21-4E03-BB71-675D83B1B80D}" presName="text_3" presStyleLbl="node1" presStyleIdx="2" presStyleCnt="7" custLinFactNeighborX="178" custLinFactNeighborY="-22688">
        <dgm:presLayoutVars>
          <dgm:bulletEnabled val="1"/>
        </dgm:presLayoutVars>
      </dgm:prSet>
      <dgm:spPr/>
    </dgm:pt>
    <dgm:pt modelId="{2570018E-D263-41AC-A5AE-4391672968FD}" type="pres">
      <dgm:prSet presAssocID="{34F97F90-7F21-4E03-BB71-675D83B1B80D}" presName="accent_3" presStyleCnt="0"/>
      <dgm:spPr/>
    </dgm:pt>
    <dgm:pt modelId="{02C8BBEB-310B-4DB1-8A55-5A5951334374}" type="pres">
      <dgm:prSet presAssocID="{34F97F90-7F21-4E03-BB71-675D83B1B80D}" presName="accentRepeatNode" presStyleLbl="solidFgAcc1" presStyleIdx="2" presStyleCnt="7" custLinFactNeighborX="-11703" custLinFactNeighborY="-18682"/>
      <dgm:spPr/>
    </dgm:pt>
    <dgm:pt modelId="{529597A3-11F1-4124-B07D-C7DF09E0D831}" type="pres">
      <dgm:prSet presAssocID="{456E2FAD-FEFA-45E1-AE15-B6965466D7DC}" presName="text_4" presStyleLbl="node1" presStyleIdx="3" presStyleCnt="7" custLinFactNeighborX="347" custLinFactNeighborY="-35742">
        <dgm:presLayoutVars>
          <dgm:bulletEnabled val="1"/>
        </dgm:presLayoutVars>
      </dgm:prSet>
      <dgm:spPr/>
    </dgm:pt>
    <dgm:pt modelId="{B980573E-477E-46F2-8166-B05BE3D55D90}" type="pres">
      <dgm:prSet presAssocID="{456E2FAD-FEFA-45E1-AE15-B6965466D7DC}" presName="accent_4" presStyleCnt="0"/>
      <dgm:spPr/>
    </dgm:pt>
    <dgm:pt modelId="{6FE66B1B-FFA1-4A51-A110-F0F5901590FC}" type="pres">
      <dgm:prSet presAssocID="{456E2FAD-FEFA-45E1-AE15-B6965466D7DC}" presName="accentRepeatNode" presStyleLbl="solidFgAcc1" presStyleIdx="3" presStyleCnt="7" custLinFactNeighborX="-24379" custLinFactNeighborY="-30025"/>
      <dgm:spPr/>
    </dgm:pt>
    <dgm:pt modelId="{83D7FE29-935B-4C48-9E7F-4FE9F7360C1F}" type="pres">
      <dgm:prSet presAssocID="{69A5D9A6-5E09-DD4C-A838-6238171A3027}" presName="text_5" presStyleLbl="node1" presStyleIdx="4" presStyleCnt="7" custLinFactNeighborX="1054" custLinFactNeighborY="-35782">
        <dgm:presLayoutVars>
          <dgm:bulletEnabled val="1"/>
        </dgm:presLayoutVars>
      </dgm:prSet>
      <dgm:spPr/>
    </dgm:pt>
    <dgm:pt modelId="{5A3DD36C-935F-B143-A54B-8F2A7284957C}" type="pres">
      <dgm:prSet presAssocID="{69A5D9A6-5E09-DD4C-A838-6238171A3027}" presName="accent_5" presStyleCnt="0"/>
      <dgm:spPr/>
    </dgm:pt>
    <dgm:pt modelId="{65A4E9E9-A242-E544-A37D-E5A136C9351C}" type="pres">
      <dgm:prSet presAssocID="{69A5D9A6-5E09-DD4C-A838-6238171A3027}" presName="accentRepeatNode" presStyleLbl="solidFgAcc1" presStyleIdx="4" presStyleCnt="7" custLinFactNeighborX="2555" custLinFactNeighborY="-35774"/>
      <dgm:spPr/>
    </dgm:pt>
    <dgm:pt modelId="{0B6DC993-2E73-E347-9ACA-B849987DB31C}" type="pres">
      <dgm:prSet presAssocID="{C13C8567-4AAB-9144-8724-E5060B367CA5}" presName="text_6" presStyleLbl="node1" presStyleIdx="5" presStyleCnt="7" custLinFactNeighborX="660" custLinFactNeighborY="-42857">
        <dgm:presLayoutVars>
          <dgm:bulletEnabled val="1"/>
        </dgm:presLayoutVars>
      </dgm:prSet>
      <dgm:spPr/>
    </dgm:pt>
    <dgm:pt modelId="{5F2D4A7D-DF45-7742-BEC4-C003743524E5}" type="pres">
      <dgm:prSet presAssocID="{C13C8567-4AAB-9144-8724-E5060B367CA5}" presName="accent_6" presStyleCnt="0"/>
      <dgm:spPr/>
    </dgm:pt>
    <dgm:pt modelId="{AAE48F50-1FED-9E44-A22B-FF8AE114657D}" type="pres">
      <dgm:prSet presAssocID="{C13C8567-4AAB-9144-8724-E5060B367CA5}" presName="accentRepeatNode" presStyleLbl="solidFgAcc1" presStyleIdx="5" presStyleCnt="7" custLinFactNeighborX="2243" custLinFactNeighborY="-33205"/>
      <dgm:spPr/>
    </dgm:pt>
    <dgm:pt modelId="{E5D47FF5-76B7-4290-AA8C-BEFE6931D80D}" type="pres">
      <dgm:prSet presAssocID="{C30602EE-4851-8E4E-B5AB-6482C3F4B221}" presName="text_7" presStyleLbl="node1" presStyleIdx="6" presStyleCnt="7" custScaleX="99327" custLinFactNeighborX="1294" custLinFactNeighborY="-38921">
        <dgm:presLayoutVars>
          <dgm:bulletEnabled val="1"/>
        </dgm:presLayoutVars>
      </dgm:prSet>
      <dgm:spPr/>
    </dgm:pt>
    <dgm:pt modelId="{5190B2BB-B138-4A2F-9131-E2344C18CF12}" type="pres">
      <dgm:prSet presAssocID="{C30602EE-4851-8E4E-B5AB-6482C3F4B221}" presName="accent_7" presStyleCnt="0"/>
      <dgm:spPr/>
    </dgm:pt>
    <dgm:pt modelId="{485D4FC0-4676-43FB-A4EE-0F6FC3CA2354}" type="pres">
      <dgm:prSet presAssocID="{C30602EE-4851-8E4E-B5AB-6482C3F4B221}" presName="accentRepeatNode" presStyleLbl="solidFgAcc1" presStyleIdx="6" presStyleCnt="7" custLinFactNeighborX="23245" custLinFactNeighborY="-39375"/>
      <dgm:spPr/>
    </dgm:pt>
  </dgm:ptLst>
  <dgm:cxnLst>
    <dgm:cxn modelId="{FF296C17-4024-48BB-825B-C891840F6603}" srcId="{8A66A879-5E4B-E44B-A204-852BBA6BB68C}" destId="{34F97F90-7F21-4E03-BB71-675D83B1B80D}" srcOrd="2" destOrd="0" parTransId="{193C590B-26A1-43DC-8787-7FB5084AD351}" sibTransId="{CB213517-A5B9-4358-99E6-5005C8AABA29}"/>
    <dgm:cxn modelId="{3AA31B22-EB3B-4915-B124-9C38F7D5F35F}" type="presOf" srcId="{AC378FCC-9B5C-4943-B524-4A7879EF76A1}" destId="{401DBAB5-053D-40AD-9AD7-C5707DC32032}" srcOrd="0" destOrd="0" presId="urn:microsoft.com/office/officeart/2008/layout/VerticalCurvedList"/>
    <dgm:cxn modelId="{C4C85339-899B-5842-B38E-FB6D74BCFA20}" type="presOf" srcId="{8A66A879-5E4B-E44B-A204-852BBA6BB68C}" destId="{7B039B05-395A-6E4B-AA8C-25E51BA42801}" srcOrd="0" destOrd="0" presId="urn:microsoft.com/office/officeart/2008/layout/VerticalCurvedList"/>
    <dgm:cxn modelId="{9E6B5D3A-34F4-4A41-9B2A-82E1FD2B08F9}" srcId="{8A66A879-5E4B-E44B-A204-852BBA6BB68C}" destId="{C13C8567-4AAB-9144-8724-E5060B367CA5}" srcOrd="5" destOrd="0" parTransId="{EAB7BD04-04F8-7A4D-BADE-87930E3E43FD}" sibTransId="{DD2F0D50-E13C-BE47-87A7-2C365C43095F}"/>
    <dgm:cxn modelId="{701CF23A-5E4C-944A-AC6E-AE70A176A100}" srcId="{8A66A879-5E4B-E44B-A204-852BBA6BB68C}" destId="{AC378FCC-9B5C-4943-B524-4A7879EF76A1}" srcOrd="1" destOrd="0" parTransId="{9D70A838-38D8-1C4F-AB67-10BC28B18A5F}" sibTransId="{560379A1-F153-9443-814B-899E59C19B48}"/>
    <dgm:cxn modelId="{7967803C-CCF6-474E-A038-7B18FAFD210C}" type="presOf" srcId="{C13C8567-4AAB-9144-8724-E5060B367CA5}" destId="{0B6DC993-2E73-E347-9ACA-B849987DB31C}" srcOrd="0" destOrd="0" presId="urn:microsoft.com/office/officeart/2008/layout/VerticalCurvedList"/>
    <dgm:cxn modelId="{CE01AB42-BB36-4525-BBD6-E9ED3B9C3B32}" type="presOf" srcId="{69A5D9A6-5E09-DD4C-A838-6238171A3027}" destId="{83D7FE29-935B-4C48-9E7F-4FE9F7360C1F}" srcOrd="0" destOrd="0" presId="urn:microsoft.com/office/officeart/2008/layout/VerticalCurvedList"/>
    <dgm:cxn modelId="{931E2E4B-D887-4BE1-82AC-A803AACCB9EC}" type="presOf" srcId="{C30602EE-4851-8E4E-B5AB-6482C3F4B221}" destId="{E5D47FF5-76B7-4290-AA8C-BEFE6931D80D}" srcOrd="0" destOrd="0" presId="urn:microsoft.com/office/officeart/2008/layout/VerticalCurvedList"/>
    <dgm:cxn modelId="{D2345D52-D4DF-434C-A4B2-F6E2A96D6E96}" srcId="{8A66A879-5E4B-E44B-A204-852BBA6BB68C}" destId="{6CB7A666-A316-0743-800D-41E965B390A6}" srcOrd="12" destOrd="0" parTransId="{C7203CC2-68C7-2343-A47B-4FBA98A5489D}" sibTransId="{6FAA9ECA-E330-8B4E-8A24-B1C100D52A88}"/>
    <dgm:cxn modelId="{09FEAC59-BFDA-CA44-AD10-0B19AA0CC8BF}" srcId="{8A66A879-5E4B-E44B-A204-852BBA6BB68C}" destId="{C30602EE-4851-8E4E-B5AB-6482C3F4B221}" srcOrd="6" destOrd="0" parTransId="{DB1D7DCB-5803-014F-8A73-B434AB2C593D}" sibTransId="{E4CBC4F9-A42B-AA46-A31F-F411B9F20D13}"/>
    <dgm:cxn modelId="{FBC6775E-4688-3B49-B950-BD8E40225316}" type="presOf" srcId="{86796BCF-A114-7749-B3FB-342518EF19D1}" destId="{73FC3F93-98E5-C240-B3CB-7AADB4194562}" srcOrd="0" destOrd="0" presId="urn:microsoft.com/office/officeart/2008/layout/VerticalCurvedList"/>
    <dgm:cxn modelId="{158AF75E-3E7E-1146-A54D-8274819C0E10}" srcId="{8A66A879-5E4B-E44B-A204-852BBA6BB68C}" destId="{849A150C-DC12-E941-8E3F-AFAC3218CA3B}" srcOrd="13" destOrd="0" parTransId="{3B43BC5C-EBBE-5143-AAA4-10BBAB7C1AF0}" sibTransId="{6D29147C-EA08-A04B-8DB0-9170BF5E66A1}"/>
    <dgm:cxn modelId="{DE92BB5F-D369-0347-9A5D-A77AEC117890}" srcId="{8A66A879-5E4B-E44B-A204-852BBA6BB68C}" destId="{86796BCF-A114-7749-B3FB-342518EF19D1}" srcOrd="0" destOrd="0" parTransId="{5AB084DD-D58B-B940-A631-F3C844A00CAD}" sibTransId="{3C940970-EE31-F04C-9A4E-CAFF3DC8DA8A}"/>
    <dgm:cxn modelId="{FFFE9670-F19E-CF4F-8793-CE651FD38F4E}" srcId="{8A66A879-5E4B-E44B-A204-852BBA6BB68C}" destId="{0539B5D3-7414-AC49-849E-DFAF1AA1EF8E}" srcOrd="11" destOrd="0" parTransId="{8CB6A121-91A6-1941-A68D-BC41BF8F8BC7}" sibTransId="{1E522CD1-D0BA-944B-A086-14FEBBF9AC82}"/>
    <dgm:cxn modelId="{7A85338F-9DBE-644C-9DBB-3729F696B298}" srcId="{8A66A879-5E4B-E44B-A204-852BBA6BB68C}" destId="{FE8E9A73-6A9A-374D-AE12-92894089255A}" srcOrd="9" destOrd="0" parTransId="{CBC19209-4FED-6547-82EC-83A9FF6F09D5}" sibTransId="{83899445-49A7-2E47-A338-69AD961789EC}"/>
    <dgm:cxn modelId="{709B9397-CA29-0245-BBEA-67DC2465047E}" srcId="{8A66A879-5E4B-E44B-A204-852BBA6BB68C}" destId="{7FA38185-2029-9441-A789-A8AB38708AB8}" srcOrd="14" destOrd="0" parTransId="{21360B90-B8E8-D14E-9109-C84323C54D7F}" sibTransId="{392EB963-257F-F74C-9435-98727F4C6B19}"/>
    <dgm:cxn modelId="{55CAE297-9220-C440-890B-F12BB2C0F16B}" type="presOf" srcId="{3C940970-EE31-F04C-9A4E-CAFF3DC8DA8A}" destId="{736362C0-F946-8F4C-B659-26274E23438A}" srcOrd="0" destOrd="0" presId="urn:microsoft.com/office/officeart/2008/layout/VerticalCurvedList"/>
    <dgm:cxn modelId="{F2BF5698-45F3-4E4D-9B67-E5D35C9EE4CB}" srcId="{8A66A879-5E4B-E44B-A204-852BBA6BB68C}" destId="{7473A170-B05D-B84F-A915-6FBCE2EFACB9}" srcOrd="8" destOrd="0" parTransId="{FC057372-18D7-8D42-9CC9-36969F62928F}" sibTransId="{87C80289-3F65-5F4D-A6C5-A628403522FB}"/>
    <dgm:cxn modelId="{8E338F9F-F950-4200-ABC1-6D32A5427A2F}" type="presOf" srcId="{34F97F90-7F21-4E03-BB71-675D83B1B80D}" destId="{E9AC7EC3-4739-4808-9E49-FD35698A2F7B}" srcOrd="0" destOrd="0" presId="urn:microsoft.com/office/officeart/2008/layout/VerticalCurvedList"/>
    <dgm:cxn modelId="{AE7755A2-DD25-4300-A286-B21D5A6BE52E}" srcId="{8A66A879-5E4B-E44B-A204-852BBA6BB68C}" destId="{456E2FAD-FEFA-45E1-AE15-B6965466D7DC}" srcOrd="3" destOrd="0" parTransId="{ABD1EE26-F6B5-4D95-B56A-D8D622DFC4D2}" sibTransId="{D5E07A87-8646-41E6-A6EF-B214ED9047EC}"/>
    <dgm:cxn modelId="{0CAB77A6-FC8A-4923-BD5B-F1E20358C4DE}" srcId="{8A66A879-5E4B-E44B-A204-852BBA6BB68C}" destId="{3C1FF866-6954-4BF6-9804-38CA63D62015}" srcOrd="7" destOrd="0" parTransId="{C98D416A-5627-4FE5-BE43-C3A717944C4E}" sibTransId="{61F79A69-25E6-4C5C-9980-F62ABE960AD1}"/>
    <dgm:cxn modelId="{CFBCD0B3-3C66-4B17-800D-403AF3B15230}" type="presOf" srcId="{456E2FAD-FEFA-45E1-AE15-B6965466D7DC}" destId="{529597A3-11F1-4124-B07D-C7DF09E0D831}" srcOrd="0" destOrd="0" presId="urn:microsoft.com/office/officeart/2008/layout/VerticalCurvedList"/>
    <dgm:cxn modelId="{4CE49DBC-2B45-5045-9CEA-674995A00A8B}" srcId="{8A66A879-5E4B-E44B-A204-852BBA6BB68C}" destId="{0FB62B3A-B3D3-1F45-A339-B3EAC8A8A3FB}" srcOrd="10" destOrd="0" parTransId="{BFD0A3C8-E449-3844-A13F-B7B8F495A47B}" sibTransId="{72F3ED1D-9107-9448-B17D-A0C77BCDA027}"/>
    <dgm:cxn modelId="{CB0BD9F0-F4DF-3E4D-882D-C1C2BB71A926}" srcId="{8A66A879-5E4B-E44B-A204-852BBA6BB68C}" destId="{69A5D9A6-5E09-DD4C-A838-6238171A3027}" srcOrd="4" destOrd="0" parTransId="{7468C984-52F9-B843-864C-24B21D617AC8}" sibTransId="{6F605EE0-6F2F-934E-827E-9A16A9D9FA82}"/>
    <dgm:cxn modelId="{7D9B3EBB-3566-4445-9AC4-613AF9811F5F}" type="presParOf" srcId="{7B039B05-395A-6E4B-AA8C-25E51BA42801}" destId="{86710A7C-1C95-C340-ABD7-27D72CE9C405}" srcOrd="0" destOrd="0" presId="urn:microsoft.com/office/officeart/2008/layout/VerticalCurvedList"/>
    <dgm:cxn modelId="{6D078D53-D8D1-3642-A899-C8B09F1435C7}" type="presParOf" srcId="{86710A7C-1C95-C340-ABD7-27D72CE9C405}" destId="{D44149A0-E6E2-274A-B3F9-0F982D11F6E3}" srcOrd="0" destOrd="0" presId="urn:microsoft.com/office/officeart/2008/layout/VerticalCurvedList"/>
    <dgm:cxn modelId="{B944BBCE-30C4-B34E-9FE6-4A0EA2D7B5BB}" type="presParOf" srcId="{D44149A0-E6E2-274A-B3F9-0F982D11F6E3}" destId="{F9BC8C5C-71A8-5B4B-AC08-5FBF4D20481A}" srcOrd="0" destOrd="0" presId="urn:microsoft.com/office/officeart/2008/layout/VerticalCurvedList"/>
    <dgm:cxn modelId="{7DA53CB4-E713-1A4B-8DCA-A966BB2538A1}" type="presParOf" srcId="{D44149A0-E6E2-274A-B3F9-0F982D11F6E3}" destId="{736362C0-F946-8F4C-B659-26274E23438A}" srcOrd="1" destOrd="0" presId="urn:microsoft.com/office/officeart/2008/layout/VerticalCurvedList"/>
    <dgm:cxn modelId="{4BF0E718-6A03-0045-A79E-E14B93BEBF60}" type="presParOf" srcId="{D44149A0-E6E2-274A-B3F9-0F982D11F6E3}" destId="{D37DE66E-C905-F941-B689-98C9329ED4E0}" srcOrd="2" destOrd="0" presId="urn:microsoft.com/office/officeart/2008/layout/VerticalCurvedList"/>
    <dgm:cxn modelId="{CA459617-1F55-7040-B403-A68B228665BD}" type="presParOf" srcId="{D44149A0-E6E2-274A-B3F9-0F982D11F6E3}" destId="{94E618E2-F643-1A49-8B56-B38700D11215}" srcOrd="3" destOrd="0" presId="urn:microsoft.com/office/officeart/2008/layout/VerticalCurvedList"/>
    <dgm:cxn modelId="{F8461C28-0463-D945-9278-FBA07B184F23}" type="presParOf" srcId="{86710A7C-1C95-C340-ABD7-27D72CE9C405}" destId="{73FC3F93-98E5-C240-B3CB-7AADB4194562}" srcOrd="1" destOrd="0" presId="urn:microsoft.com/office/officeart/2008/layout/VerticalCurvedList"/>
    <dgm:cxn modelId="{211AD48F-F947-934D-B150-5CE638FB2A34}" type="presParOf" srcId="{86710A7C-1C95-C340-ABD7-27D72CE9C405}" destId="{BE5D85CA-4899-8945-9246-8CB15FEBAC87}" srcOrd="2" destOrd="0" presId="urn:microsoft.com/office/officeart/2008/layout/VerticalCurvedList"/>
    <dgm:cxn modelId="{7A2A05AB-70C4-D44E-A3CE-7489E5856D36}" type="presParOf" srcId="{BE5D85CA-4899-8945-9246-8CB15FEBAC87}" destId="{FA3F1139-3F87-7C43-A1B1-A42E4BE60878}" srcOrd="0" destOrd="0" presId="urn:microsoft.com/office/officeart/2008/layout/VerticalCurvedList"/>
    <dgm:cxn modelId="{F7BC8C77-5C0E-4288-8ABD-071B0ED4CE14}" type="presParOf" srcId="{86710A7C-1C95-C340-ABD7-27D72CE9C405}" destId="{401DBAB5-053D-40AD-9AD7-C5707DC32032}" srcOrd="3" destOrd="0" presId="urn:microsoft.com/office/officeart/2008/layout/VerticalCurvedList"/>
    <dgm:cxn modelId="{A5D26570-8663-421E-8E65-D41FC898D611}" type="presParOf" srcId="{86710A7C-1C95-C340-ABD7-27D72CE9C405}" destId="{D23F8A94-20E8-4E3A-88EA-3B0AE349F954}" srcOrd="4" destOrd="0" presId="urn:microsoft.com/office/officeart/2008/layout/VerticalCurvedList"/>
    <dgm:cxn modelId="{449C0E0E-78AB-4434-8F83-3D662EEA4706}" type="presParOf" srcId="{D23F8A94-20E8-4E3A-88EA-3B0AE349F954}" destId="{A75180EA-B7CB-5C4F-B7F0-950566564D56}" srcOrd="0" destOrd="0" presId="urn:microsoft.com/office/officeart/2008/layout/VerticalCurvedList"/>
    <dgm:cxn modelId="{29EE88FD-BFDE-4C86-9B43-7026BA4F37B9}" type="presParOf" srcId="{86710A7C-1C95-C340-ABD7-27D72CE9C405}" destId="{E9AC7EC3-4739-4808-9E49-FD35698A2F7B}" srcOrd="5" destOrd="0" presId="urn:microsoft.com/office/officeart/2008/layout/VerticalCurvedList"/>
    <dgm:cxn modelId="{CC8CDE19-895F-43FD-B3F3-E9E6FF6AE452}" type="presParOf" srcId="{86710A7C-1C95-C340-ABD7-27D72CE9C405}" destId="{2570018E-D263-41AC-A5AE-4391672968FD}" srcOrd="6" destOrd="0" presId="urn:microsoft.com/office/officeart/2008/layout/VerticalCurvedList"/>
    <dgm:cxn modelId="{B4AED99E-4C0D-404F-87B5-6E633E1392AD}" type="presParOf" srcId="{2570018E-D263-41AC-A5AE-4391672968FD}" destId="{02C8BBEB-310B-4DB1-8A55-5A5951334374}" srcOrd="0" destOrd="0" presId="urn:microsoft.com/office/officeart/2008/layout/VerticalCurvedList"/>
    <dgm:cxn modelId="{70494813-5300-491B-9C67-2E704857E4B5}" type="presParOf" srcId="{86710A7C-1C95-C340-ABD7-27D72CE9C405}" destId="{529597A3-11F1-4124-B07D-C7DF09E0D831}" srcOrd="7" destOrd="0" presId="urn:microsoft.com/office/officeart/2008/layout/VerticalCurvedList"/>
    <dgm:cxn modelId="{4CC7176E-313D-4899-A84B-5C218F97139E}" type="presParOf" srcId="{86710A7C-1C95-C340-ABD7-27D72CE9C405}" destId="{B980573E-477E-46F2-8166-B05BE3D55D90}" srcOrd="8" destOrd="0" presId="urn:microsoft.com/office/officeart/2008/layout/VerticalCurvedList"/>
    <dgm:cxn modelId="{133AEBCA-A977-4E3B-AC9E-45ABBC35B713}" type="presParOf" srcId="{B980573E-477E-46F2-8166-B05BE3D55D90}" destId="{6FE66B1B-FFA1-4A51-A110-F0F5901590FC}" srcOrd="0" destOrd="0" presId="urn:microsoft.com/office/officeart/2008/layout/VerticalCurvedList"/>
    <dgm:cxn modelId="{59C8431A-75AD-462C-8EC6-0EAFE461E0DC}" type="presParOf" srcId="{86710A7C-1C95-C340-ABD7-27D72CE9C405}" destId="{83D7FE29-935B-4C48-9E7F-4FE9F7360C1F}" srcOrd="9" destOrd="0" presId="urn:microsoft.com/office/officeart/2008/layout/VerticalCurvedList"/>
    <dgm:cxn modelId="{0B5BCC4D-DC8F-48A7-B236-3F1E891142B1}" type="presParOf" srcId="{86710A7C-1C95-C340-ABD7-27D72CE9C405}" destId="{5A3DD36C-935F-B143-A54B-8F2A7284957C}" srcOrd="10" destOrd="0" presId="urn:microsoft.com/office/officeart/2008/layout/VerticalCurvedList"/>
    <dgm:cxn modelId="{04FC9FF0-3BBD-4F92-BFBD-0253423F9F37}" type="presParOf" srcId="{5A3DD36C-935F-B143-A54B-8F2A7284957C}" destId="{65A4E9E9-A242-E544-A37D-E5A136C9351C}" srcOrd="0" destOrd="0" presId="urn:microsoft.com/office/officeart/2008/layout/VerticalCurvedList"/>
    <dgm:cxn modelId="{EBEA1D9D-4BC7-4640-824C-8AD92DBF5958}" type="presParOf" srcId="{86710A7C-1C95-C340-ABD7-27D72CE9C405}" destId="{0B6DC993-2E73-E347-9ACA-B849987DB31C}" srcOrd="11" destOrd="0" presId="urn:microsoft.com/office/officeart/2008/layout/VerticalCurvedList"/>
    <dgm:cxn modelId="{09730E1E-D334-487E-93E7-60FA07CD6C73}" type="presParOf" srcId="{86710A7C-1C95-C340-ABD7-27D72CE9C405}" destId="{5F2D4A7D-DF45-7742-BEC4-C003743524E5}" srcOrd="12" destOrd="0" presId="urn:microsoft.com/office/officeart/2008/layout/VerticalCurvedList"/>
    <dgm:cxn modelId="{BFCB8983-A697-4F6C-9016-858310B5284E}" type="presParOf" srcId="{5F2D4A7D-DF45-7742-BEC4-C003743524E5}" destId="{AAE48F50-1FED-9E44-A22B-FF8AE114657D}" srcOrd="0" destOrd="0" presId="urn:microsoft.com/office/officeart/2008/layout/VerticalCurvedList"/>
    <dgm:cxn modelId="{A66160FA-4E19-4883-A83A-E5267F0DF156}" type="presParOf" srcId="{86710A7C-1C95-C340-ABD7-27D72CE9C405}" destId="{E5D47FF5-76B7-4290-AA8C-BEFE6931D80D}" srcOrd="13" destOrd="0" presId="urn:microsoft.com/office/officeart/2008/layout/VerticalCurvedList"/>
    <dgm:cxn modelId="{AFE8D5E6-1A88-4DD6-8F4C-E8A2025C7518}" type="presParOf" srcId="{86710A7C-1C95-C340-ABD7-27D72CE9C405}" destId="{5190B2BB-B138-4A2F-9131-E2344C18CF12}" srcOrd="14" destOrd="0" presId="urn:microsoft.com/office/officeart/2008/layout/VerticalCurvedList"/>
    <dgm:cxn modelId="{64463F68-5030-42F4-8170-B931764468D5}" type="presParOf" srcId="{5190B2BB-B138-4A2F-9131-E2344C18CF12}" destId="{485D4FC0-4676-43FB-A4EE-0F6FC3CA235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362C0-F946-8F4C-B659-26274E23438A}">
      <dsp:nvSpPr>
        <dsp:cNvPr id="0" name=""/>
        <dsp:cNvSpPr/>
      </dsp:nvSpPr>
      <dsp:spPr>
        <a:xfrm>
          <a:off x="-6264925" y="-959073"/>
          <a:ext cx="7462762" cy="7462762"/>
        </a:xfrm>
        <a:prstGeom prst="blockArc">
          <a:avLst>
            <a:gd name="adj1" fmla="val 18900000"/>
            <a:gd name="adj2" fmla="val 2700000"/>
            <a:gd name="adj3" fmla="val 28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FC3F93-98E5-C240-B3CB-7AADB4194562}">
      <dsp:nvSpPr>
        <dsp:cNvPr id="0" name=""/>
        <dsp:cNvSpPr/>
      </dsp:nvSpPr>
      <dsp:spPr>
        <a:xfrm>
          <a:off x="388954" y="252058"/>
          <a:ext cx="7727540" cy="5038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966" tIns="35560" rIns="35560" bIns="35560" numCol="1" spcCol="1270" anchor="ctr" anchorCtr="0">
          <a:noAutofit/>
        </a:bodyPr>
        <a:lstStyle/>
        <a:p>
          <a:pPr marL="0" lvl="0" indent="0" algn="l" defTabSz="622300">
            <a:lnSpc>
              <a:spcPct val="90000"/>
            </a:lnSpc>
            <a:spcBef>
              <a:spcPct val="0"/>
            </a:spcBef>
            <a:spcAft>
              <a:spcPct val="35000"/>
            </a:spcAft>
            <a:buNone/>
          </a:pPr>
          <a:r>
            <a:rPr lang="es-ES" sz="1400" kern="1200" dirty="0"/>
            <a:t>Norma 86, Normas y Procedimientos para el registro de las Defunciones Fetales y de Recien Nacidos, 2006.</a:t>
          </a:r>
          <a:endParaRPr lang="es-ES" sz="1400" kern="1200" dirty="0">
            <a:solidFill>
              <a:schemeClr val="bg1"/>
            </a:solidFill>
          </a:endParaRPr>
        </a:p>
      </dsp:txBody>
      <dsp:txXfrm>
        <a:off x="388954" y="252058"/>
        <a:ext cx="7727540" cy="503894"/>
      </dsp:txXfrm>
    </dsp:sp>
    <dsp:sp modelId="{FA3F1139-3F87-7C43-A1B1-A42E4BE60878}">
      <dsp:nvSpPr>
        <dsp:cNvPr id="0" name=""/>
        <dsp:cNvSpPr/>
      </dsp:nvSpPr>
      <dsp:spPr>
        <a:xfrm>
          <a:off x="74020" y="189071"/>
          <a:ext cx="629868" cy="62986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1DBAB5-053D-40AD-9AD7-C5707DC32032}">
      <dsp:nvSpPr>
        <dsp:cNvPr id="0" name=""/>
        <dsp:cNvSpPr/>
      </dsp:nvSpPr>
      <dsp:spPr>
        <a:xfrm>
          <a:off x="833788" y="936105"/>
          <a:ext cx="7271218" cy="5038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966" tIns="35560" rIns="35560" bIns="35560" numCol="1" spcCol="1270" anchor="ctr" anchorCtr="0">
          <a:noAutofit/>
        </a:bodyPr>
        <a:lstStyle/>
        <a:p>
          <a:pPr marL="0" lvl="0" indent="0" algn="l" defTabSz="622300">
            <a:lnSpc>
              <a:spcPct val="90000"/>
            </a:lnSpc>
            <a:spcBef>
              <a:spcPct val="0"/>
            </a:spcBef>
            <a:spcAft>
              <a:spcPct val="35000"/>
            </a:spcAft>
            <a:buNone/>
          </a:pPr>
          <a:r>
            <a:rPr lang="es-ES" sz="1400" kern="1200" dirty="0"/>
            <a:t>Norma 100, Norma y Procedimientos para el registro de las auditorias de muertes maternas, fetales e infantiles, 2012.</a:t>
          </a:r>
          <a:endParaRPr lang="es-ES" sz="1400" kern="1200" dirty="0">
            <a:solidFill>
              <a:schemeClr val="bg1"/>
            </a:solidFill>
          </a:endParaRPr>
        </a:p>
      </dsp:txBody>
      <dsp:txXfrm>
        <a:off x="833788" y="936105"/>
        <a:ext cx="7271218" cy="503894"/>
      </dsp:txXfrm>
    </dsp:sp>
    <dsp:sp modelId="{A75180EA-B7CB-5C4F-B7F0-950566564D56}">
      <dsp:nvSpPr>
        <dsp:cNvPr id="0" name=""/>
        <dsp:cNvSpPr/>
      </dsp:nvSpPr>
      <dsp:spPr>
        <a:xfrm>
          <a:off x="499365" y="828094"/>
          <a:ext cx="629868" cy="62986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AC7EC3-4739-4808-9E49-FD35698A2F7B}">
      <dsp:nvSpPr>
        <dsp:cNvPr id="0" name=""/>
        <dsp:cNvSpPr/>
      </dsp:nvSpPr>
      <dsp:spPr>
        <a:xfrm>
          <a:off x="1107836" y="1649751"/>
          <a:ext cx="7021156" cy="5038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966" tIns="35560" rIns="35560" bIns="35560" numCol="1" spcCol="1270" anchor="ctr" anchorCtr="0">
          <a:noAutofit/>
        </a:bodyPr>
        <a:lstStyle/>
        <a:p>
          <a:pPr marL="0" lvl="0" indent="0" algn="l" defTabSz="622300">
            <a:lnSpc>
              <a:spcPct val="90000"/>
            </a:lnSpc>
            <a:spcBef>
              <a:spcPct val="0"/>
            </a:spcBef>
            <a:spcAft>
              <a:spcPct val="35000"/>
            </a:spcAft>
            <a:buNone/>
          </a:pPr>
          <a:r>
            <a:rPr lang="es-CL" sz="1400" b="1" kern="1200" dirty="0">
              <a:solidFill>
                <a:schemeClr val="bg1"/>
              </a:solidFill>
            </a:rPr>
            <a:t> </a:t>
          </a:r>
          <a:r>
            <a:rPr lang="es-ES" sz="1400" kern="1200" dirty="0"/>
            <a:t>Manual de Procedimientos para la atención del Recien Nacido en el periodo inmediato y puerperio, </a:t>
          </a:r>
          <a:r>
            <a:rPr lang="es-ES" sz="1400" kern="1200"/>
            <a:t>año 2013.</a:t>
          </a:r>
          <a:endParaRPr lang="es-ES" sz="1400" kern="1200" dirty="0">
            <a:solidFill>
              <a:schemeClr val="bg1"/>
            </a:solidFill>
          </a:endParaRPr>
        </a:p>
      </dsp:txBody>
      <dsp:txXfrm>
        <a:off x="1107836" y="1649751"/>
        <a:ext cx="7021156" cy="503894"/>
      </dsp:txXfrm>
    </dsp:sp>
    <dsp:sp modelId="{02C8BBEB-310B-4DB1-8A55-5A5951334374}">
      <dsp:nvSpPr>
        <dsp:cNvPr id="0" name=""/>
        <dsp:cNvSpPr/>
      </dsp:nvSpPr>
      <dsp:spPr>
        <a:xfrm>
          <a:off x="706691" y="1583415"/>
          <a:ext cx="629868" cy="62986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9597A3-11F1-4124-B07D-C7DF09E0D831}">
      <dsp:nvSpPr>
        <dsp:cNvPr id="0" name=""/>
        <dsp:cNvSpPr/>
      </dsp:nvSpPr>
      <dsp:spPr>
        <a:xfrm>
          <a:off x="1199267" y="2340258"/>
          <a:ext cx="6941314" cy="5038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966" tIns="50800" rIns="50800" bIns="50800" numCol="1" spcCol="1270" anchor="ctr" anchorCtr="0">
          <a:noAutofit/>
        </a:bodyPr>
        <a:lstStyle/>
        <a:p>
          <a:pPr marL="0" lvl="0" indent="0" algn="l" defTabSz="889000">
            <a:lnSpc>
              <a:spcPct val="90000"/>
            </a:lnSpc>
            <a:spcBef>
              <a:spcPct val="0"/>
            </a:spcBef>
            <a:spcAft>
              <a:spcPct val="35000"/>
            </a:spcAft>
            <a:buNone/>
          </a:pPr>
          <a:r>
            <a:rPr lang="es-CL" sz="2000" b="1" kern="1200" dirty="0">
              <a:solidFill>
                <a:schemeClr val="bg1"/>
              </a:solidFill>
            </a:rPr>
            <a:t> </a:t>
          </a:r>
          <a:r>
            <a:rPr lang="es-ES" sz="1400" kern="1200" dirty="0"/>
            <a:t>Norma 160, Norma y Procedimiento para el Registro del Formulario Comprobante de Atención del Parto con Nacido Vivo (CAPNV), 2013.</a:t>
          </a:r>
          <a:endParaRPr lang="es-ES" sz="1400" kern="1200" dirty="0">
            <a:solidFill>
              <a:schemeClr val="bg1"/>
            </a:solidFill>
          </a:endParaRPr>
        </a:p>
      </dsp:txBody>
      <dsp:txXfrm>
        <a:off x="1199267" y="2340258"/>
        <a:ext cx="6941314" cy="503894"/>
      </dsp:txXfrm>
    </dsp:sp>
    <dsp:sp modelId="{6FE66B1B-FFA1-4A51-A110-F0F5901590FC}">
      <dsp:nvSpPr>
        <dsp:cNvPr id="0" name=""/>
        <dsp:cNvSpPr/>
      </dsp:nvSpPr>
      <dsp:spPr>
        <a:xfrm>
          <a:off x="706691" y="2268255"/>
          <a:ext cx="629868" cy="62986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D7FE29-935B-4C48-9E7F-4FE9F7360C1F}">
      <dsp:nvSpPr>
        <dsp:cNvPr id="0" name=""/>
        <dsp:cNvSpPr/>
      </dsp:nvSpPr>
      <dsp:spPr>
        <a:xfrm>
          <a:off x="1169341" y="3096342"/>
          <a:ext cx="7021156" cy="5038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966" tIns="35560" rIns="35560" bIns="35560" numCol="1" spcCol="1270" anchor="ctr" anchorCtr="0">
          <a:noAutofit/>
        </a:bodyPr>
        <a:lstStyle/>
        <a:p>
          <a:pPr marL="0" lvl="0" indent="0" algn="l" defTabSz="622300">
            <a:lnSpc>
              <a:spcPct val="90000"/>
            </a:lnSpc>
            <a:spcBef>
              <a:spcPct val="0"/>
            </a:spcBef>
            <a:spcAft>
              <a:spcPct val="35000"/>
            </a:spcAft>
            <a:buNone/>
          </a:pPr>
          <a:r>
            <a:rPr lang="es-ES" sz="1400" kern="1200" dirty="0"/>
            <a:t>Norma General Técnica194, para la Atención Integral del Recien Nacido en la Unidad de Puerperio en Servicios de Obstetricia y Ginecologia, 2017.</a:t>
          </a:r>
          <a:endParaRPr lang="es-CL" sz="1400" kern="1200" dirty="0">
            <a:solidFill>
              <a:schemeClr val="bg1"/>
            </a:solidFill>
          </a:endParaRPr>
        </a:p>
      </dsp:txBody>
      <dsp:txXfrm>
        <a:off x="1169341" y="3096342"/>
        <a:ext cx="7021156" cy="503894"/>
      </dsp:txXfrm>
    </dsp:sp>
    <dsp:sp modelId="{65A4E9E9-A242-E544-A37D-E5A136C9351C}">
      <dsp:nvSpPr>
        <dsp:cNvPr id="0" name=""/>
        <dsp:cNvSpPr/>
      </dsp:nvSpPr>
      <dsp:spPr>
        <a:xfrm>
          <a:off x="796497" y="2988329"/>
          <a:ext cx="629868" cy="62986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6DC993-2E73-E347-9ACA-B849987DB31C}">
      <dsp:nvSpPr>
        <dsp:cNvPr id="0" name=""/>
        <dsp:cNvSpPr/>
      </dsp:nvSpPr>
      <dsp:spPr>
        <a:xfrm>
          <a:off x="893266" y="3816422"/>
          <a:ext cx="7271218" cy="5038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966" tIns="35560" rIns="35560" bIns="35560" numCol="1" spcCol="1270" anchor="ctr" anchorCtr="0">
          <a:noAutofit/>
        </a:bodyPr>
        <a:lstStyle/>
        <a:p>
          <a:pPr marL="0" lvl="0" indent="0" algn="l" defTabSz="622300">
            <a:lnSpc>
              <a:spcPct val="90000"/>
            </a:lnSpc>
            <a:spcBef>
              <a:spcPct val="0"/>
            </a:spcBef>
            <a:spcAft>
              <a:spcPct val="35000"/>
            </a:spcAft>
            <a:buNone/>
          </a:pPr>
          <a:r>
            <a:rPr lang="es-CL" sz="1400" b="1" kern="1200" dirty="0">
              <a:solidFill>
                <a:schemeClr val="bg1"/>
              </a:solidFill>
            </a:rPr>
            <a:t> </a:t>
          </a:r>
          <a:r>
            <a:rPr lang="es-ES" sz="1400" kern="1200" dirty="0"/>
            <a:t>Orientación Técnica Para la Atención Integral de Mujeres que presentan un aborto y otras perdidas reproductivas, 2011.</a:t>
          </a:r>
          <a:endParaRPr lang="es-CL" sz="1400" kern="1200" dirty="0">
            <a:solidFill>
              <a:schemeClr val="bg1"/>
            </a:solidFill>
          </a:endParaRPr>
        </a:p>
      </dsp:txBody>
      <dsp:txXfrm>
        <a:off x="893266" y="3816422"/>
        <a:ext cx="7271218" cy="503894"/>
      </dsp:txXfrm>
    </dsp:sp>
    <dsp:sp modelId="{AAE48F50-1FED-9E44-A22B-FF8AE114657D}">
      <dsp:nvSpPr>
        <dsp:cNvPr id="0" name=""/>
        <dsp:cNvSpPr/>
      </dsp:nvSpPr>
      <dsp:spPr>
        <a:xfrm>
          <a:off x="544470" y="3760242"/>
          <a:ext cx="629868" cy="62986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D47FF5-76B7-4290-AA8C-BEFE6931D80D}">
      <dsp:nvSpPr>
        <dsp:cNvPr id="0" name=""/>
        <dsp:cNvSpPr/>
      </dsp:nvSpPr>
      <dsp:spPr>
        <a:xfrm>
          <a:off x="514952" y="4592541"/>
          <a:ext cx="7675534" cy="5038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9966" tIns="35560" rIns="35560" bIns="35560" numCol="1" spcCol="1270" anchor="ctr" anchorCtr="0">
          <a:noAutofit/>
        </a:bodyPr>
        <a:lstStyle/>
        <a:p>
          <a:pPr marL="0" lvl="0" indent="0" algn="l" defTabSz="622300">
            <a:lnSpc>
              <a:spcPct val="90000"/>
            </a:lnSpc>
            <a:spcBef>
              <a:spcPct val="0"/>
            </a:spcBef>
            <a:spcAft>
              <a:spcPct val="35000"/>
            </a:spcAft>
            <a:buNone/>
          </a:pPr>
          <a:r>
            <a:rPr lang="es-ES" sz="1400" kern="1200" dirty="0"/>
            <a:t> Circular 051, Disposiciones y recomendaciones referentes a Conservación, transferencia y    eliminación de documentos, 2009.</a:t>
          </a:r>
        </a:p>
      </dsp:txBody>
      <dsp:txXfrm>
        <a:off x="514952" y="4592541"/>
        <a:ext cx="7675534" cy="503894"/>
      </dsp:txXfrm>
    </dsp:sp>
    <dsp:sp modelId="{485D4FC0-4676-43FB-A4EE-0F6FC3CA2354}">
      <dsp:nvSpPr>
        <dsp:cNvPr id="0" name=""/>
        <dsp:cNvSpPr/>
      </dsp:nvSpPr>
      <dsp:spPr>
        <a:xfrm>
          <a:off x="220433" y="4477664"/>
          <a:ext cx="629868" cy="629868"/>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s-CL" dirty="0"/>
          </a:p>
        </p:txBody>
      </p:sp>
      <p:sp>
        <p:nvSpPr>
          <p:cNvPr id="3" name="2 Marcador de fecha"/>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AE6F9881-F42C-4E61-8935-002F9D8861FB}" type="datetimeFigureOut">
              <a:rPr lang="es-CL"/>
              <a:pPr>
                <a:defRPr/>
              </a:pPr>
              <a:t>01-04-19</a:t>
            </a:fld>
            <a:endParaRPr lang="es-CL" dirty="0"/>
          </a:p>
        </p:txBody>
      </p:sp>
      <p:sp>
        <p:nvSpPr>
          <p:cNvPr id="4" name="3 Marcador de pie de página"/>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s-CL" dirty="0"/>
          </a:p>
        </p:txBody>
      </p:sp>
      <p:sp>
        <p:nvSpPr>
          <p:cNvPr id="5" name="4 Marcador de número de diapositiva"/>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6D08CFBA-F948-4264-B4BF-404C9EBF8BD6}" type="slidenum">
              <a:rPr lang="es-CL"/>
              <a:pPr>
                <a:defRPr/>
              </a:pPr>
              <a:t>‹Nº›</a:t>
            </a:fld>
            <a:endParaRPr lang="es-CL" dirty="0"/>
          </a:p>
        </p:txBody>
      </p:sp>
    </p:spTree>
    <p:extLst>
      <p:ext uri="{BB962C8B-B14F-4D97-AF65-F5344CB8AC3E}">
        <p14:creationId xmlns:p14="http://schemas.microsoft.com/office/powerpoint/2010/main" val="53087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ヒラギノ角ゴ Pro W3" charset="0"/>
                <a:cs typeface="ヒラギノ角ゴ Pro W3" charset="0"/>
              </a:defRPr>
            </a:lvl1pPr>
          </a:lstStyle>
          <a:p>
            <a:pPr>
              <a:defRPr/>
            </a:pPr>
            <a:endParaRPr lang="es-ES" dirty="0"/>
          </a:p>
        </p:txBody>
      </p:sp>
      <p:sp>
        <p:nvSpPr>
          <p:cNvPr id="3" name="Date Placeholder 2"/>
          <p:cNvSpPr>
            <a:spLocks noGrp="1"/>
          </p:cNvSpPr>
          <p:nvPr>
            <p:ph type="dt"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D6C643FD-000F-42EE-88D2-E921AC71D80A}" type="datetime1">
              <a:rPr lang="en-US" altLang="es-CL"/>
              <a:pPr>
                <a:defRPr/>
              </a:pPr>
              <a:t>4/1/19</a:t>
            </a:fld>
            <a:endParaRPr lang="en-US" altLang="es-CL"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s-ES" noProof="0"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3F33E388-969E-45F8-A45E-F037CCA29692}" type="slidenum">
              <a:rPr lang="en-US" altLang="es-CL"/>
              <a:pPr>
                <a:defRPr/>
              </a:pPr>
              <a:t>‹Nº›</a:t>
            </a:fld>
            <a:endParaRPr lang="en-US" altLang="es-CL" dirty="0"/>
          </a:p>
        </p:txBody>
      </p:sp>
    </p:spTree>
    <p:extLst>
      <p:ext uri="{BB962C8B-B14F-4D97-AF65-F5344CB8AC3E}">
        <p14:creationId xmlns:p14="http://schemas.microsoft.com/office/powerpoint/2010/main" val="177371536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3F33E388-969E-45F8-A45E-F037CCA29692}" type="slidenum">
              <a:rPr lang="en-US" altLang="es-CL" smtClean="0"/>
              <a:pPr>
                <a:defRPr/>
              </a:pPr>
              <a:t>11</a:t>
            </a:fld>
            <a:endParaRPr lang="en-US" altLang="es-CL" dirty="0"/>
          </a:p>
        </p:txBody>
      </p:sp>
    </p:spTree>
    <p:extLst>
      <p:ext uri="{BB962C8B-B14F-4D97-AF65-F5344CB8AC3E}">
        <p14:creationId xmlns:p14="http://schemas.microsoft.com/office/powerpoint/2010/main" val="2231553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0B42F86-5EE0-491A-AFF0-8C6E63F9B532}" type="datetime1">
              <a:rPr lang="en-US" altLang="es-CL"/>
              <a:pPr>
                <a:defRPr/>
              </a:pPr>
              <a:t>4/1/19</a:t>
            </a:fld>
            <a:endParaRPr lang="en-US" altLang="es-CL"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DF507796-8BDA-4AD2-B00C-15F2B93CD30D}" type="slidenum">
              <a:rPr lang="en-US" altLang="es-CL"/>
              <a:pPr>
                <a:defRPr/>
              </a:pPr>
              <a:t>‹Nº›</a:t>
            </a:fld>
            <a:endParaRPr lang="en-US" altLang="es-CL" dirty="0"/>
          </a:p>
        </p:txBody>
      </p:sp>
    </p:spTree>
    <p:extLst>
      <p:ext uri="{BB962C8B-B14F-4D97-AF65-F5344CB8AC3E}">
        <p14:creationId xmlns:p14="http://schemas.microsoft.com/office/powerpoint/2010/main" val="2195035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lvl1pPr>
          </a:lstStyle>
          <a:p>
            <a:pPr>
              <a:defRPr/>
            </a:pPr>
            <a:fld id="{6FC82E32-8A2E-425D-8D26-BF10726653D9}" type="slidenum">
              <a:rPr lang="en-US" altLang="es-CL"/>
              <a:pPr>
                <a:defRPr/>
              </a:pPr>
              <a:t>‹Nº›</a:t>
            </a:fld>
            <a:endParaRPr lang="en-US" altLang="es-CL" dirty="0"/>
          </a:p>
        </p:txBody>
      </p:sp>
    </p:spTree>
    <p:extLst>
      <p:ext uri="{BB962C8B-B14F-4D97-AF65-F5344CB8AC3E}">
        <p14:creationId xmlns:p14="http://schemas.microsoft.com/office/powerpoint/2010/main" val="205838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p:cNvSpPr>
            <a:spLocks noGrp="1"/>
          </p:cNvSpPr>
          <p:nvPr>
            <p:ph type="ftr" sz="quarter" idx="10"/>
          </p:nvPr>
        </p:nvSpPr>
        <p:spPr/>
        <p:txBody>
          <a:bodyPr/>
          <a:lstStyle>
            <a:lvl1pPr>
              <a:defRPr/>
            </a:lvl1pPr>
          </a:lstStyle>
          <a:p>
            <a:pPr>
              <a:defRPr/>
            </a:pPr>
            <a:endParaRPr lang="es-ES" dirty="0"/>
          </a:p>
        </p:txBody>
      </p:sp>
      <p:sp>
        <p:nvSpPr>
          <p:cNvPr id="5" name="Slide Number Placeholder 5"/>
          <p:cNvSpPr>
            <a:spLocks noGrp="1"/>
          </p:cNvSpPr>
          <p:nvPr>
            <p:ph type="sldNum" sz="quarter" idx="11"/>
          </p:nvPr>
        </p:nvSpPr>
        <p:spPr/>
        <p:txBody>
          <a:bodyPr/>
          <a:lstStyle>
            <a:lvl1pPr>
              <a:defRPr/>
            </a:lvl1pPr>
          </a:lstStyle>
          <a:p>
            <a:pPr>
              <a:defRPr/>
            </a:pPr>
            <a:fld id="{85CB41BA-0170-465C-8D1B-AD0B21C34A94}" type="slidenum">
              <a:rPr lang="en-US" altLang="es-CL"/>
              <a:pPr>
                <a:defRPr/>
              </a:pPr>
              <a:t>‹Nº›</a:t>
            </a:fld>
            <a:endParaRPr lang="en-US" altLang="es-CL" dirty="0"/>
          </a:p>
        </p:txBody>
      </p:sp>
    </p:spTree>
    <p:extLst>
      <p:ext uri="{BB962C8B-B14F-4D97-AF65-F5344CB8AC3E}">
        <p14:creationId xmlns:p14="http://schemas.microsoft.com/office/powerpoint/2010/main" val="3047910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2" name="Content Placeholder 11"/>
          <p:cNvSpPr>
            <a:spLocks noGrp="1"/>
          </p:cNvSpPr>
          <p:nvPr>
            <p:ph sz="quarter" idx="11" hasCustomPrompt="1"/>
          </p:nvPr>
        </p:nvSpPr>
        <p:spPr>
          <a:xfrm>
            <a:off x="3187700" y="2582489"/>
            <a:ext cx="5956300" cy="1027545"/>
          </a:xfrm>
          <a:prstGeom prst="rect">
            <a:avLst/>
          </a:prstGeom>
        </p:spPr>
        <p:txBody>
          <a:bodyPr vert="horz"/>
          <a:lstStyle>
            <a:lvl1pPr marL="0" indent="0">
              <a:buNone/>
              <a:defRPr sz="2800" b="1" i="0">
                <a:solidFill>
                  <a:srgbClr val="4F81BD"/>
                </a:solidFill>
                <a:latin typeface="Verdana"/>
                <a:cs typeface="Verdana"/>
              </a:defRPr>
            </a:lvl1pPr>
          </a:lstStyle>
          <a:p>
            <a:r>
              <a:rPr lang="es-ES" dirty="0"/>
              <a:t>Estilo portada presentación 1, </a:t>
            </a:r>
            <a:r>
              <a:rPr lang="es-ES" dirty="0" err="1"/>
              <a:t>Verdana</a:t>
            </a:r>
            <a:r>
              <a:rPr lang="es-ES" dirty="0"/>
              <a:t> Negrita 28pt</a:t>
            </a:r>
          </a:p>
        </p:txBody>
      </p:sp>
      <p:sp>
        <p:nvSpPr>
          <p:cNvPr id="13" name="Content Placeholder 11"/>
          <p:cNvSpPr>
            <a:spLocks noGrp="1"/>
          </p:cNvSpPr>
          <p:nvPr>
            <p:ph sz="quarter" idx="12" hasCustomPrompt="1"/>
          </p:nvPr>
        </p:nvSpPr>
        <p:spPr>
          <a:xfrm>
            <a:off x="3187700" y="3623721"/>
            <a:ext cx="5956300" cy="1027545"/>
          </a:xfrm>
          <a:prstGeom prst="rect">
            <a:avLst/>
          </a:prstGeom>
        </p:spPr>
        <p:txBody>
          <a:bodyPr vert="horz"/>
          <a:lstStyle>
            <a:lvl1pPr marL="0" indent="0">
              <a:buNone/>
              <a:defRPr sz="1800" b="0" i="0">
                <a:solidFill>
                  <a:srgbClr val="4F81BD"/>
                </a:solidFill>
                <a:latin typeface="Verdana"/>
                <a:cs typeface="Verdana"/>
              </a:defRPr>
            </a:lvl1pPr>
          </a:lstStyle>
          <a:p>
            <a:r>
              <a:rPr lang="es-ES" dirty="0">
                <a:solidFill>
                  <a:schemeClr val="accent1"/>
                </a:solidFill>
              </a:rPr>
              <a:t>(Línea adicional) Subtema </a:t>
            </a:r>
            <a:r>
              <a:rPr lang="es-ES" dirty="0" err="1">
                <a:solidFill>
                  <a:schemeClr val="accent1"/>
                </a:solidFill>
              </a:rPr>
              <a:t>Verdana</a:t>
            </a:r>
            <a:r>
              <a:rPr lang="es-ES" dirty="0">
                <a:solidFill>
                  <a:schemeClr val="accent1"/>
                </a:solidFill>
              </a:rPr>
              <a:t> 18pt</a:t>
            </a:r>
          </a:p>
        </p:txBody>
      </p:sp>
      <p:pic>
        <p:nvPicPr>
          <p:cNvPr id="5" name="1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9100" y="1"/>
            <a:ext cx="1666051" cy="2012244"/>
          </a:xfrm>
          <a:prstGeom prst="rect">
            <a:avLst/>
          </a:prstGeom>
        </p:spPr>
      </p:pic>
    </p:spTree>
    <p:extLst>
      <p:ext uri="{BB962C8B-B14F-4D97-AF65-F5344CB8AC3E}">
        <p14:creationId xmlns:p14="http://schemas.microsoft.com/office/powerpoint/2010/main" val="1436555895"/>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spd="med" advClick="0" advTm="2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F59FBEA7-EDB2-4C23-9793-36C0EAF028CB}" type="datetime1">
              <a:rPr lang="en-US" altLang="es-CL"/>
              <a:pPr>
                <a:defRPr/>
              </a:pPr>
              <a:t>4/1/19</a:t>
            </a:fld>
            <a:endParaRPr lang="en-US" alt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4F39B55C-8F5C-4112-8613-FD87EBAF44F5}" type="slidenum">
              <a:rPr lang="en-US" altLang="es-CL"/>
              <a:pPr>
                <a:defRPr/>
              </a:pPr>
              <a:t>‹Nº›</a:t>
            </a:fld>
            <a:endParaRPr lang="en-US" altLang="es-CL" dirty="0"/>
          </a:p>
        </p:txBody>
      </p:sp>
    </p:spTree>
    <p:extLst>
      <p:ext uri="{BB962C8B-B14F-4D97-AF65-F5344CB8AC3E}">
        <p14:creationId xmlns:p14="http://schemas.microsoft.com/office/powerpoint/2010/main" val="3034821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BB22BEB0-40F0-4707-9A0D-802C455BEDD8}" type="datetime1">
              <a:rPr lang="en-US" altLang="es-CL"/>
              <a:pPr>
                <a:defRPr/>
              </a:pPr>
              <a:t>4/1/19</a:t>
            </a:fld>
            <a:endParaRPr lang="en-US" alt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C59CCE33-7B6B-4A69-AA80-5F0AB0BB02D1}" type="slidenum">
              <a:rPr lang="en-US" altLang="es-CL"/>
              <a:pPr>
                <a:defRPr/>
              </a:pPr>
              <a:t>‹Nº›</a:t>
            </a:fld>
            <a:endParaRPr lang="en-US" altLang="es-CL" dirty="0"/>
          </a:p>
        </p:txBody>
      </p:sp>
    </p:spTree>
    <p:extLst>
      <p:ext uri="{BB962C8B-B14F-4D97-AF65-F5344CB8AC3E}">
        <p14:creationId xmlns:p14="http://schemas.microsoft.com/office/powerpoint/2010/main" val="291509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DFD5316D-5D84-4EFC-8BB6-574BE111259D}" type="datetime1">
              <a:rPr lang="en-US" altLang="es-CL"/>
              <a:pPr>
                <a:defRPr/>
              </a:pPr>
              <a:t>4/1/19</a:t>
            </a:fld>
            <a:endParaRPr lang="en-US" alt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EEDC0FE0-CC38-4287-B5C9-C70E997861E1}" type="slidenum">
              <a:rPr lang="en-US" altLang="es-CL"/>
              <a:pPr>
                <a:defRPr/>
              </a:pPr>
              <a:t>‹Nº›</a:t>
            </a:fld>
            <a:endParaRPr lang="en-US" altLang="es-CL" dirty="0"/>
          </a:p>
        </p:txBody>
      </p:sp>
    </p:spTree>
    <p:extLst>
      <p:ext uri="{BB962C8B-B14F-4D97-AF65-F5344CB8AC3E}">
        <p14:creationId xmlns:p14="http://schemas.microsoft.com/office/powerpoint/2010/main" val="2787869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063F6577-0729-41AF-BB6D-14279BE4739D}" type="datetime1">
              <a:rPr lang="en-US" altLang="es-CL"/>
              <a:pPr>
                <a:defRPr/>
              </a:pPr>
              <a:t>4/1/19</a:t>
            </a:fld>
            <a:endParaRPr lang="en-US" altLang="es-CL"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0373B4C2-09D7-4170-A3EA-4AACC606C6EB}" type="slidenum">
              <a:rPr lang="en-US" altLang="es-CL"/>
              <a:pPr>
                <a:defRPr/>
              </a:pPr>
              <a:t>‹Nº›</a:t>
            </a:fld>
            <a:endParaRPr lang="en-US" altLang="es-CL" dirty="0"/>
          </a:p>
        </p:txBody>
      </p:sp>
    </p:spTree>
    <p:extLst>
      <p:ext uri="{BB962C8B-B14F-4D97-AF65-F5344CB8AC3E}">
        <p14:creationId xmlns:p14="http://schemas.microsoft.com/office/powerpoint/2010/main" val="3930678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D6808DDA-E870-4D65-B85F-7EABB8809AF9}" type="datetime1">
              <a:rPr lang="en-US" altLang="es-CL"/>
              <a:pPr>
                <a:defRPr/>
              </a:pPr>
              <a:t>4/1/19</a:t>
            </a:fld>
            <a:endParaRPr lang="en-US" altLang="es-CL" dirty="0"/>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BC2C3509-4E2B-4125-AD90-6F24EF7A6C9C}" type="slidenum">
              <a:rPr lang="en-US" altLang="es-CL"/>
              <a:pPr>
                <a:defRPr/>
              </a:pPr>
              <a:t>‹Nº›</a:t>
            </a:fld>
            <a:endParaRPr lang="en-US" altLang="es-CL" dirty="0"/>
          </a:p>
        </p:txBody>
      </p:sp>
    </p:spTree>
    <p:extLst>
      <p:ext uri="{BB962C8B-B14F-4D97-AF65-F5344CB8AC3E}">
        <p14:creationId xmlns:p14="http://schemas.microsoft.com/office/powerpoint/2010/main" val="62308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1E1D3218-0955-4D8C-A3BF-71F9DBF7BFAC}" type="datetime1">
              <a:rPr lang="en-US" altLang="es-CL"/>
              <a:pPr>
                <a:defRPr/>
              </a:pPr>
              <a:t>4/1/19</a:t>
            </a:fld>
            <a:endParaRPr lang="en-US" altLang="es-CL" dirty="0"/>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FF4C1581-64D9-412A-B55C-DCDF08DF3A65}" type="slidenum">
              <a:rPr lang="en-US" altLang="es-CL"/>
              <a:pPr>
                <a:defRPr/>
              </a:pPr>
              <a:t>‹Nº›</a:t>
            </a:fld>
            <a:endParaRPr lang="en-US" altLang="es-CL" dirty="0"/>
          </a:p>
        </p:txBody>
      </p:sp>
    </p:spTree>
    <p:extLst>
      <p:ext uri="{BB962C8B-B14F-4D97-AF65-F5344CB8AC3E}">
        <p14:creationId xmlns:p14="http://schemas.microsoft.com/office/powerpoint/2010/main" val="2117121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FE49085C-E9FF-4895-BEFA-17559810F369}" type="datetime1">
              <a:rPr lang="en-US" altLang="es-CL"/>
              <a:pPr>
                <a:defRPr/>
              </a:pPr>
              <a:t>4/1/19</a:t>
            </a:fld>
            <a:endParaRPr lang="en-US" altLang="es-CL" dirty="0"/>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427476F4-E4DE-4B6A-92B4-D835E7114D8A}" type="slidenum">
              <a:rPr lang="en-US" altLang="es-CL"/>
              <a:pPr>
                <a:defRPr/>
              </a:pPr>
              <a:t>‹Nº›</a:t>
            </a:fld>
            <a:endParaRPr lang="en-US" altLang="es-CL" dirty="0"/>
          </a:p>
        </p:txBody>
      </p:sp>
    </p:spTree>
    <p:extLst>
      <p:ext uri="{BB962C8B-B14F-4D97-AF65-F5344CB8AC3E}">
        <p14:creationId xmlns:p14="http://schemas.microsoft.com/office/powerpoint/2010/main" val="382535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s-ES_tradnl" dirty="0"/>
              <a:t>Gobierno de Chile | Ministerio del Interior</a:t>
            </a:r>
          </a:p>
          <a:p>
            <a:pPr>
              <a:defRPr/>
            </a:pP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250948F0-FFC1-4A81-B0F1-B456F5D7E4BA}" type="slidenum">
              <a:rPr lang="en-US" altLang="es-CL"/>
              <a:pPr>
                <a:defRPr/>
              </a:pPr>
              <a:t>‹Nº›</a:t>
            </a:fld>
            <a:endParaRPr lang="en-US" altLang="es-CL" dirty="0"/>
          </a:p>
        </p:txBody>
      </p:sp>
    </p:spTree>
    <p:extLst>
      <p:ext uri="{BB962C8B-B14F-4D97-AF65-F5344CB8AC3E}">
        <p14:creationId xmlns:p14="http://schemas.microsoft.com/office/powerpoint/2010/main" val="23829543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65BB9D08-0FA3-4E79-A6DA-0469F39E1B35}" type="datetime1">
              <a:rPr lang="en-US" altLang="es-CL"/>
              <a:pPr>
                <a:defRPr/>
              </a:pPr>
              <a:t>4/1/19</a:t>
            </a:fld>
            <a:endParaRPr lang="en-US" altLang="es-CL"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81F3C97A-63CA-40A6-BF75-2A7E9956059E}" type="slidenum">
              <a:rPr lang="en-US" altLang="es-CL"/>
              <a:pPr>
                <a:defRPr/>
              </a:pPr>
              <a:t>‹Nº›</a:t>
            </a:fld>
            <a:endParaRPr lang="en-US" altLang="es-CL" dirty="0"/>
          </a:p>
        </p:txBody>
      </p:sp>
    </p:spTree>
    <p:extLst>
      <p:ext uri="{BB962C8B-B14F-4D97-AF65-F5344CB8AC3E}">
        <p14:creationId xmlns:p14="http://schemas.microsoft.com/office/powerpoint/2010/main" val="31777154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169EB1AD-37F0-4804-AAFB-D03C5122ED9F}" type="datetime1">
              <a:rPr lang="en-US" altLang="es-CL"/>
              <a:pPr>
                <a:defRPr/>
              </a:pPr>
              <a:t>4/1/19</a:t>
            </a:fld>
            <a:endParaRPr lang="en-US" altLang="es-CL" dirty="0"/>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D3C0729-04F6-40F3-AB31-54AC9ADF6029}" type="slidenum">
              <a:rPr lang="en-US" altLang="es-CL"/>
              <a:pPr>
                <a:defRPr/>
              </a:pPr>
              <a:t>‹Nº›</a:t>
            </a:fld>
            <a:endParaRPr lang="en-US" altLang="es-CL" dirty="0"/>
          </a:p>
        </p:txBody>
      </p:sp>
    </p:spTree>
    <p:extLst>
      <p:ext uri="{BB962C8B-B14F-4D97-AF65-F5344CB8AC3E}">
        <p14:creationId xmlns:p14="http://schemas.microsoft.com/office/powerpoint/2010/main" val="2240764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993D5AFC-B2F5-4B75-9293-4B9D259E4E13}" type="datetime1">
              <a:rPr lang="en-US" altLang="es-CL"/>
              <a:pPr>
                <a:defRPr/>
              </a:pPr>
              <a:t>4/1/19</a:t>
            </a:fld>
            <a:endParaRPr lang="en-US" alt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7DCB3F1D-2288-4D19-A91B-05EF0D110A4F}" type="slidenum">
              <a:rPr lang="en-US" altLang="es-CL"/>
              <a:pPr>
                <a:defRPr/>
              </a:pPr>
              <a:t>‹Nº›</a:t>
            </a:fld>
            <a:endParaRPr lang="en-US" altLang="es-CL" dirty="0"/>
          </a:p>
        </p:txBody>
      </p:sp>
    </p:spTree>
    <p:extLst>
      <p:ext uri="{BB962C8B-B14F-4D97-AF65-F5344CB8AC3E}">
        <p14:creationId xmlns:p14="http://schemas.microsoft.com/office/powerpoint/2010/main" val="8795418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5456B3D4-8689-4199-9436-55231124DBF0}" type="datetime1">
              <a:rPr lang="en-US" altLang="es-CL"/>
              <a:pPr>
                <a:defRPr/>
              </a:pPr>
              <a:t>4/1/19</a:t>
            </a:fld>
            <a:endParaRPr lang="en-US" altLang="es-CL" dirty="0"/>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s-E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C6FA2D0E-4470-439A-97F1-07C19907D176}" type="slidenum">
              <a:rPr lang="en-US" altLang="es-CL"/>
              <a:pPr>
                <a:defRPr/>
              </a:pPr>
              <a:t>‹Nº›</a:t>
            </a:fld>
            <a:endParaRPr lang="en-US" altLang="es-CL" dirty="0"/>
          </a:p>
        </p:txBody>
      </p:sp>
    </p:spTree>
    <p:extLst>
      <p:ext uri="{BB962C8B-B14F-4D97-AF65-F5344CB8AC3E}">
        <p14:creationId xmlns:p14="http://schemas.microsoft.com/office/powerpoint/2010/main" val="391061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79F13B79-BFCC-4181-962E-5F15C9104B2F}" type="datetime1">
              <a:rPr lang="en-US" altLang="es-CL"/>
              <a:pPr>
                <a:defRPr/>
              </a:pPr>
              <a:t>4/1/19</a:t>
            </a:fld>
            <a:endParaRPr lang="en-US" altLang="es-CL" dirty="0"/>
          </a:p>
        </p:txBody>
      </p:sp>
      <p:sp>
        <p:nvSpPr>
          <p:cNvPr id="5" name="Footer Placeholder 4"/>
          <p:cNvSpPr>
            <a:spLocks noGrp="1"/>
          </p:cNvSpPr>
          <p:nvPr>
            <p:ph type="ftr" sz="quarter" idx="11"/>
          </p:nvPr>
        </p:nvSpPr>
        <p:spPr/>
        <p:txBody>
          <a:bodyPr/>
          <a:lstStyle>
            <a:lvl1pPr>
              <a:defRPr/>
            </a:lvl1pPr>
          </a:lstStyle>
          <a:p>
            <a:pPr>
              <a:defRPr/>
            </a:pPr>
            <a:endParaRPr lang="es-ES" dirty="0"/>
          </a:p>
        </p:txBody>
      </p:sp>
      <p:sp>
        <p:nvSpPr>
          <p:cNvPr id="6" name="Slide Number Placeholder 5"/>
          <p:cNvSpPr>
            <a:spLocks noGrp="1"/>
          </p:cNvSpPr>
          <p:nvPr>
            <p:ph type="sldNum" sz="quarter" idx="12"/>
          </p:nvPr>
        </p:nvSpPr>
        <p:spPr/>
        <p:txBody>
          <a:bodyPr/>
          <a:lstStyle>
            <a:lvl1pPr>
              <a:defRPr/>
            </a:lvl1pPr>
          </a:lstStyle>
          <a:p>
            <a:pPr>
              <a:defRPr/>
            </a:pPr>
            <a:fld id="{1B5FC4B3-3674-4C1B-B6F3-60982BFD8DA4}" type="slidenum">
              <a:rPr lang="en-US" altLang="es-CL"/>
              <a:pPr>
                <a:defRPr/>
              </a:pPr>
              <a:t>‹Nº›</a:t>
            </a:fld>
            <a:endParaRPr lang="en-US" altLang="es-CL" dirty="0"/>
          </a:p>
        </p:txBody>
      </p:sp>
    </p:spTree>
    <p:extLst>
      <p:ext uri="{BB962C8B-B14F-4D97-AF65-F5344CB8AC3E}">
        <p14:creationId xmlns:p14="http://schemas.microsoft.com/office/powerpoint/2010/main" val="2066379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FE216FEB-E6D3-4541-B2D7-F0620C72EAB4}" type="datetime1">
              <a:rPr lang="en-US" altLang="es-CL"/>
              <a:pPr>
                <a:defRPr/>
              </a:pPr>
              <a:t>4/1/19</a:t>
            </a:fld>
            <a:endParaRPr lang="en-US" altLang="es-CL" dirty="0"/>
          </a:p>
        </p:txBody>
      </p:sp>
      <p:sp>
        <p:nvSpPr>
          <p:cNvPr id="6" name="Footer Placeholder 5"/>
          <p:cNvSpPr>
            <a:spLocks noGrp="1"/>
          </p:cNvSpPr>
          <p:nvPr>
            <p:ph type="ftr" sz="quarter" idx="11"/>
          </p:nvPr>
        </p:nvSpPr>
        <p:spPr/>
        <p:txBody>
          <a:bodyPr/>
          <a:lstStyle>
            <a:lvl1pPr>
              <a:defRPr/>
            </a:lvl1pPr>
          </a:lstStyle>
          <a:p>
            <a:pPr>
              <a:defRPr/>
            </a:pPr>
            <a:endParaRPr lang="es-ES" dirty="0"/>
          </a:p>
        </p:txBody>
      </p:sp>
      <p:sp>
        <p:nvSpPr>
          <p:cNvPr id="7" name="Slide Number Placeholder 6"/>
          <p:cNvSpPr>
            <a:spLocks noGrp="1"/>
          </p:cNvSpPr>
          <p:nvPr>
            <p:ph type="sldNum" sz="quarter" idx="12"/>
          </p:nvPr>
        </p:nvSpPr>
        <p:spPr/>
        <p:txBody>
          <a:bodyPr/>
          <a:lstStyle>
            <a:lvl1pPr>
              <a:defRPr/>
            </a:lvl1pPr>
          </a:lstStyle>
          <a:p>
            <a:pPr>
              <a:defRPr/>
            </a:pPr>
            <a:fld id="{4A37FAB6-1AE7-4681-ABDE-481E041CE94F}" type="slidenum">
              <a:rPr lang="en-US" altLang="es-CL"/>
              <a:pPr>
                <a:defRPr/>
              </a:pPr>
              <a:t>‹Nº›</a:t>
            </a:fld>
            <a:endParaRPr lang="en-US" altLang="es-CL" dirty="0"/>
          </a:p>
        </p:txBody>
      </p:sp>
    </p:spTree>
    <p:extLst>
      <p:ext uri="{BB962C8B-B14F-4D97-AF65-F5344CB8AC3E}">
        <p14:creationId xmlns:p14="http://schemas.microsoft.com/office/powerpoint/2010/main" val="233413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a:defRPr/>
            </a:pPr>
            <a:fld id="{C982341E-0EF8-4EA2-8C60-C6F18EB20741}" type="datetime1">
              <a:rPr lang="en-US" altLang="es-CL"/>
              <a:pPr>
                <a:defRPr/>
              </a:pPr>
              <a:t>4/1/19</a:t>
            </a:fld>
            <a:endParaRPr lang="en-US" altLang="es-CL" dirty="0"/>
          </a:p>
        </p:txBody>
      </p:sp>
      <p:sp>
        <p:nvSpPr>
          <p:cNvPr id="8" name="Footer Placeholder 7"/>
          <p:cNvSpPr>
            <a:spLocks noGrp="1"/>
          </p:cNvSpPr>
          <p:nvPr>
            <p:ph type="ftr" sz="quarter" idx="11"/>
          </p:nvPr>
        </p:nvSpPr>
        <p:spPr/>
        <p:txBody>
          <a:bodyPr/>
          <a:lstStyle>
            <a:lvl1pPr>
              <a:defRPr/>
            </a:lvl1pPr>
          </a:lstStyle>
          <a:p>
            <a:pPr>
              <a:defRPr/>
            </a:pPr>
            <a:endParaRPr lang="es-ES" dirty="0"/>
          </a:p>
        </p:txBody>
      </p:sp>
      <p:sp>
        <p:nvSpPr>
          <p:cNvPr id="9" name="Slide Number Placeholder 8"/>
          <p:cNvSpPr>
            <a:spLocks noGrp="1"/>
          </p:cNvSpPr>
          <p:nvPr>
            <p:ph type="sldNum" sz="quarter" idx="12"/>
          </p:nvPr>
        </p:nvSpPr>
        <p:spPr/>
        <p:txBody>
          <a:bodyPr/>
          <a:lstStyle>
            <a:lvl1pPr>
              <a:defRPr/>
            </a:lvl1pPr>
          </a:lstStyle>
          <a:p>
            <a:pPr>
              <a:defRPr/>
            </a:pPr>
            <a:fld id="{147D3392-C6E7-4D4A-B6DC-AB281E90A2D7}" type="slidenum">
              <a:rPr lang="en-US" altLang="es-CL"/>
              <a:pPr>
                <a:defRPr/>
              </a:pPr>
              <a:t>‹Nº›</a:t>
            </a:fld>
            <a:endParaRPr lang="en-US" altLang="es-CL" dirty="0"/>
          </a:p>
        </p:txBody>
      </p:sp>
    </p:spTree>
    <p:extLst>
      <p:ext uri="{BB962C8B-B14F-4D97-AF65-F5344CB8AC3E}">
        <p14:creationId xmlns:p14="http://schemas.microsoft.com/office/powerpoint/2010/main" val="374698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3"/>
          <p:cNvSpPr>
            <a:spLocks noGrp="1"/>
          </p:cNvSpPr>
          <p:nvPr>
            <p:ph type="ftr" sz="quarter" idx="10"/>
          </p:nvPr>
        </p:nvSpPr>
        <p:spPr/>
        <p:txBody>
          <a:bodyPr/>
          <a:lstStyle>
            <a:lvl1pPr>
              <a:defRPr/>
            </a:lvl1pPr>
          </a:lstStyle>
          <a:p>
            <a:pPr>
              <a:defRPr/>
            </a:pPr>
            <a:endParaRPr lang="es-ES" dirty="0"/>
          </a:p>
        </p:txBody>
      </p:sp>
      <p:sp>
        <p:nvSpPr>
          <p:cNvPr id="4" name="Slide Number Placeholder 4"/>
          <p:cNvSpPr>
            <a:spLocks noGrp="1"/>
          </p:cNvSpPr>
          <p:nvPr>
            <p:ph type="sldNum" sz="quarter" idx="11"/>
          </p:nvPr>
        </p:nvSpPr>
        <p:spPr/>
        <p:txBody>
          <a:bodyPr/>
          <a:lstStyle>
            <a:lvl1pPr>
              <a:defRPr/>
            </a:lvl1pPr>
          </a:lstStyle>
          <a:p>
            <a:pPr>
              <a:defRPr/>
            </a:pPr>
            <a:fld id="{409C578E-F3B5-4F13-A1CA-A2798E9A7CD2}" type="slidenum">
              <a:rPr lang="en-US" altLang="es-CL"/>
              <a:pPr>
                <a:defRPr/>
              </a:pPr>
              <a:t>‹Nº›</a:t>
            </a:fld>
            <a:endParaRPr lang="en-US" altLang="es-CL" dirty="0"/>
          </a:p>
        </p:txBody>
      </p:sp>
    </p:spTree>
    <p:extLst>
      <p:ext uri="{BB962C8B-B14F-4D97-AF65-F5344CB8AC3E}">
        <p14:creationId xmlns:p14="http://schemas.microsoft.com/office/powerpoint/2010/main" val="3773092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 dirty="0"/>
          </a:p>
        </p:txBody>
      </p:sp>
      <p:sp>
        <p:nvSpPr>
          <p:cNvPr id="3" name="Slide Number Placeholder 3"/>
          <p:cNvSpPr>
            <a:spLocks noGrp="1"/>
          </p:cNvSpPr>
          <p:nvPr>
            <p:ph type="sldNum" sz="quarter" idx="11"/>
          </p:nvPr>
        </p:nvSpPr>
        <p:spPr/>
        <p:txBody>
          <a:bodyPr/>
          <a:lstStyle>
            <a:lvl1pPr>
              <a:defRPr/>
            </a:lvl1pPr>
          </a:lstStyle>
          <a:p>
            <a:pPr>
              <a:defRPr/>
            </a:pPr>
            <a:fld id="{07DFE2E8-5DCB-4ECC-8579-E581B7DB2E9C}" type="slidenum">
              <a:rPr lang="en-US" altLang="es-CL"/>
              <a:pPr>
                <a:defRPr/>
              </a:pPr>
              <a:t>‹Nº›</a:t>
            </a:fld>
            <a:endParaRPr lang="en-US" altLang="es-CL" dirty="0"/>
          </a:p>
        </p:txBody>
      </p:sp>
    </p:spTree>
    <p:extLst>
      <p:ext uri="{BB962C8B-B14F-4D97-AF65-F5344CB8AC3E}">
        <p14:creationId xmlns:p14="http://schemas.microsoft.com/office/powerpoint/2010/main" val="4028397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lvl1pPr>
          </a:lstStyle>
          <a:p>
            <a:pPr>
              <a:defRPr/>
            </a:pPr>
            <a:fld id="{4EAED4A5-4B6D-4AC4-8368-DE1276CB8A7F}" type="slidenum">
              <a:rPr lang="en-US" altLang="es-CL"/>
              <a:pPr>
                <a:defRPr/>
              </a:pPr>
              <a:t>‹Nº›</a:t>
            </a:fld>
            <a:endParaRPr lang="en-US" altLang="es-CL" dirty="0"/>
          </a:p>
        </p:txBody>
      </p:sp>
    </p:spTree>
    <p:extLst>
      <p:ext uri="{BB962C8B-B14F-4D97-AF65-F5344CB8AC3E}">
        <p14:creationId xmlns:p14="http://schemas.microsoft.com/office/powerpoint/2010/main" val="96739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 dirty="0"/>
          </a:p>
        </p:txBody>
      </p:sp>
      <p:sp>
        <p:nvSpPr>
          <p:cNvPr id="6" name="Slide Number Placeholder 6"/>
          <p:cNvSpPr>
            <a:spLocks noGrp="1"/>
          </p:cNvSpPr>
          <p:nvPr>
            <p:ph type="sldNum" sz="quarter" idx="11"/>
          </p:nvPr>
        </p:nvSpPr>
        <p:spPr/>
        <p:txBody>
          <a:bodyPr/>
          <a:lstStyle>
            <a:lvl1pPr>
              <a:defRPr/>
            </a:lvl1pPr>
          </a:lstStyle>
          <a:p>
            <a:pPr>
              <a:defRPr/>
            </a:pPr>
            <a:fld id="{EA302D3F-1EC4-4A49-BEAB-A42F41AF7D6D}" type="slidenum">
              <a:rPr lang="en-US" altLang="es-CL"/>
              <a:pPr>
                <a:defRPr/>
              </a:pPr>
              <a:t>‹Nº›</a:t>
            </a:fld>
            <a:endParaRPr lang="en-US" altLang="es-CL" dirty="0"/>
          </a:p>
        </p:txBody>
      </p:sp>
    </p:spTree>
    <p:extLst>
      <p:ext uri="{BB962C8B-B14F-4D97-AF65-F5344CB8AC3E}">
        <p14:creationId xmlns:p14="http://schemas.microsoft.com/office/powerpoint/2010/main" val="952868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a:t>Click to edit Master text styles</a:t>
            </a:r>
          </a:p>
          <a:p>
            <a:pPr lvl="1"/>
            <a:r>
              <a:rPr lang="en-US" altLang="es-CL"/>
              <a:t>Second level</a:t>
            </a:r>
          </a:p>
          <a:p>
            <a:pPr lvl="2"/>
            <a:r>
              <a:rPr lang="en-US" altLang="es-CL"/>
              <a:t>Third level</a:t>
            </a:r>
          </a:p>
          <a:p>
            <a:pPr lvl="3"/>
            <a:r>
              <a:rPr lang="en-US" altLang="es-CL"/>
              <a:t>Fourth level</a:t>
            </a:r>
          </a:p>
          <a:p>
            <a:pPr lvl="4"/>
            <a:r>
              <a:rPr lang="en-US" altLang="es-CL"/>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charset="0"/>
                <a:ea typeface="ヒラギノ角ゴ Pro W3" charset="0"/>
                <a:cs typeface="Verdana" charset="0"/>
              </a:defRPr>
            </a:lvl1pPr>
          </a:lstStyle>
          <a:p>
            <a:pPr>
              <a:defRPr/>
            </a:pPr>
            <a:r>
              <a:rPr lang="es-ES_tradnl" dirty="0"/>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pPr>
              <a:defRPr/>
            </a:pPr>
            <a:fld id="{D526AC56-FB72-45B0-85AB-8883E126AB8A}" type="slidenum">
              <a:rPr lang="en-US" altLang="es-CL"/>
              <a:pPr>
                <a:defRPr/>
              </a:pPr>
              <a:t>‹Nº›</a:t>
            </a:fld>
            <a:endParaRPr lang="en-US" altLang="es-CL" dirty="0"/>
          </a:p>
        </p:txBody>
      </p:sp>
      <p:sp>
        <p:nvSpPr>
          <p:cNvPr id="7" name="Rectangle 6"/>
          <p:cNvSpPr>
            <a:spLocks noChangeArrowheads="1"/>
          </p:cNvSpPr>
          <p:nvPr userDrawn="1"/>
        </p:nvSpPr>
        <p:spPr bwMode="auto">
          <a:xfrm>
            <a:off x="8413750" y="-6350"/>
            <a:ext cx="284163" cy="866775"/>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8" name="Rectangle 7"/>
          <p:cNvSpPr>
            <a:spLocks noChangeArrowheads="1"/>
          </p:cNvSpPr>
          <p:nvPr userDrawn="1"/>
        </p:nvSpPr>
        <p:spPr bwMode="auto">
          <a:xfrm>
            <a:off x="8697913" y="0"/>
            <a:ext cx="347662" cy="860425"/>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0" name="Rectangle 9"/>
          <p:cNvSpPr>
            <a:spLocks noChangeArrowheads="1"/>
          </p:cNvSpPr>
          <p:nvPr userDrawn="1"/>
        </p:nvSpPr>
        <p:spPr bwMode="auto">
          <a:xfrm>
            <a:off x="8413750" y="6400800"/>
            <a:ext cx="284163" cy="45720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11" name="Rectangle 10"/>
          <p:cNvSpPr>
            <a:spLocks noChangeArrowheads="1"/>
          </p:cNvSpPr>
          <p:nvPr userDrawn="1"/>
        </p:nvSpPr>
        <p:spPr bwMode="auto">
          <a:xfrm>
            <a:off x="8697913" y="6400800"/>
            <a:ext cx="347662" cy="45720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38" r:id="rId12"/>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kern="1200">
          <a:solidFill>
            <a:srgbClr val="595959"/>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sp>
        <p:nvSpPr>
          <p:cNvPr id="14" name="Rectangle 13"/>
          <p:cNvSpPr>
            <a:spLocks noChangeArrowheads="1"/>
          </p:cNvSpPr>
          <p:nvPr userDrawn="1"/>
        </p:nvSpPr>
        <p:spPr bwMode="auto">
          <a:xfrm>
            <a:off x="7153275" y="0"/>
            <a:ext cx="1990725" cy="6629400"/>
          </a:xfrm>
          <a:prstGeom prst="rect">
            <a:avLst/>
          </a:prstGeom>
          <a:solidFill>
            <a:schemeClr val="bg1"/>
          </a:solidFill>
          <a:ln>
            <a:noFill/>
          </a:ln>
          <a:effectLst>
            <a:outerShdw blurRad="254000" dist="38100" dir="5640026" rotWithShape="0">
              <a:srgbClr val="808080">
                <a:alpha val="25000"/>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grpSp>
        <p:nvGrpSpPr>
          <p:cNvPr id="3076" name="Group 11"/>
          <p:cNvGrpSpPr>
            <a:grpSpLocks/>
          </p:cNvGrpSpPr>
          <p:nvPr userDrawn="1"/>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 dirty="0">
                <a:solidFill>
                  <a:srgbClr val="FFFFFF"/>
                </a:solidFill>
                <a:ea typeface="ヒラギノ角ゴ Pro W3" charset="0"/>
                <a:cs typeface="ヒラギノ角ゴ Pro W3" charset="0"/>
              </a:endParaRPr>
            </a:p>
          </p:txBody>
        </p:sp>
        <p:pic>
          <p:nvPicPr>
            <p:cNvPr id="3081" name="Picture 1"/>
            <p:cNvPicPr>
              <a:picLocks noChangeAspect="1" noChangeArrowheads="1"/>
            </p:cNvPicPr>
            <p:nvPr userDrawn="1"/>
          </p:nvPicPr>
          <p:blipFill>
            <a:blip>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pic>
          <p:nvPicPr>
            <p:cNvPr id="3082" name="Picture 1"/>
            <p:cNvPicPr>
              <a:picLocks noChangeAspect="1" noChangeArrowheads="1"/>
            </p:cNvPicPr>
            <p:nvPr userDrawn="1"/>
          </p:nvPicPr>
          <p:blipFill>
            <a:blip>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pic>
          <p:nvPicPr>
            <p:cNvPr id="3083" name="Picture 1"/>
            <p:cNvPicPr>
              <a:picLocks noChangeAspect="1" noChangeArrowheads="1"/>
            </p:cNvPicPr>
            <p:nvPr userDrawn="1"/>
          </p:nvPicPr>
          <p:blipFill>
            <a:blip>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grpSp>
      <p:sp>
        <p:nvSpPr>
          <p:cNvPr id="13" name="Rectangle 12"/>
          <p:cNvSpPr>
            <a:spLocks noChangeArrowheads="1"/>
          </p:cNvSpPr>
          <p:nvPr userDrawn="1"/>
        </p:nvSpPr>
        <p:spPr bwMode="auto">
          <a:xfrm>
            <a:off x="4763" y="0"/>
            <a:ext cx="7148512" cy="6629400"/>
          </a:xfrm>
          <a:prstGeom prst="rect">
            <a:avLst/>
          </a:prstGeom>
          <a:solidFill>
            <a:srgbClr val="006CB7"/>
          </a:solidFill>
          <a:ln>
            <a:noFill/>
          </a:ln>
          <a:effectLst>
            <a:outerShdw blurRad="508000" dist="38100" dir="3779989" algn="br" rotWithShape="0">
              <a:srgbClr val="808080">
                <a:alpha val="70000"/>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anchor="ctr"/>
          <a:lstStyle/>
          <a:p>
            <a:pPr>
              <a:defRPr/>
            </a:pPr>
            <a:endParaRPr lang="es-ES" dirty="0">
              <a:solidFill>
                <a:srgbClr val="FFFFFF"/>
              </a:solidFill>
              <a:latin typeface="Calibri" charset="0"/>
              <a:ea typeface="ヒラギノ角ゴ Pro W3" charset="0"/>
              <a:cs typeface="ヒラギノ角ゴ Pro W3" charset="0"/>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CL"/>
              <a:t>Click to edit Master title style</a:t>
            </a:r>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quarter" idx="11"/>
          </p:nvPr>
        </p:nvSpPr>
        <p:spPr>
          <a:xfrm>
            <a:off x="2074132" y="2876458"/>
            <a:ext cx="6718860" cy="1091732"/>
          </a:xfrm>
        </p:spPr>
        <p:txBody>
          <a:bodyPr anchor="ctr"/>
          <a:lstStyle/>
          <a:p>
            <a:pPr algn="ctr"/>
            <a:r>
              <a:rPr lang="es-CL" dirty="0">
                <a:solidFill>
                  <a:schemeClr val="tx2"/>
                </a:solidFill>
                <a:latin typeface="Candara" pitchFamily="34" charset="0"/>
              </a:rPr>
              <a:t>Comisión Investigadora Adopciones Irregulares</a:t>
            </a:r>
            <a:endParaRPr lang="es-CL" sz="3200" dirty="0">
              <a:solidFill>
                <a:schemeClr val="tx2"/>
              </a:solidFill>
              <a:latin typeface="Candara" pitchFamily="34" charset="0"/>
            </a:endParaRPr>
          </a:p>
          <a:p>
            <a:pPr algn="ctr"/>
            <a:r>
              <a:rPr lang="es-CL" sz="2000" dirty="0">
                <a:solidFill>
                  <a:schemeClr val="tx2"/>
                </a:solidFill>
                <a:latin typeface="Candara" pitchFamily="34" charset="0"/>
              </a:rPr>
              <a:t>DIVISION DE GESTION DE LA RED ASISTENCIAL</a:t>
            </a:r>
          </a:p>
          <a:p>
            <a:pPr algn="ctr"/>
            <a:r>
              <a:rPr lang="es-CL" sz="2000" dirty="0">
                <a:solidFill>
                  <a:schemeClr val="tx2"/>
                </a:solidFill>
                <a:latin typeface="Candara" pitchFamily="34" charset="0"/>
              </a:rPr>
              <a:t>Subsecretaría de Redes Asistenciales</a:t>
            </a:r>
          </a:p>
        </p:txBody>
      </p:sp>
      <p:sp>
        <p:nvSpPr>
          <p:cNvPr id="2" name="CuadroTexto 1"/>
          <p:cNvSpPr txBox="1"/>
          <p:nvPr/>
        </p:nvSpPr>
        <p:spPr>
          <a:xfrm>
            <a:off x="5256076" y="5193196"/>
            <a:ext cx="3204356" cy="830997"/>
          </a:xfrm>
          <a:prstGeom prst="rect">
            <a:avLst/>
          </a:prstGeom>
          <a:noFill/>
        </p:spPr>
        <p:txBody>
          <a:bodyPr wrap="square" rtlCol="0">
            <a:spAutoFit/>
          </a:bodyPr>
          <a:lstStyle/>
          <a:p>
            <a:pPr algn="r"/>
            <a:r>
              <a:rPr lang="es-ES" sz="1600" b="1" dirty="0">
                <a:solidFill>
                  <a:srgbClr val="376092"/>
                </a:solidFill>
                <a:latin typeface="Candara"/>
                <a:cs typeface="Candara"/>
              </a:rPr>
              <a:t>Dra. Maria Eugenia Wegner</a:t>
            </a:r>
          </a:p>
          <a:p>
            <a:pPr algn="r"/>
            <a:r>
              <a:rPr lang="es-ES" sz="1600" b="1" dirty="0">
                <a:solidFill>
                  <a:srgbClr val="376092"/>
                </a:solidFill>
                <a:latin typeface="Candara"/>
                <a:cs typeface="Candara"/>
              </a:rPr>
              <a:t>Mat. Solange Burgos</a:t>
            </a:r>
          </a:p>
          <a:p>
            <a:pPr algn="r"/>
            <a:r>
              <a:rPr lang="es-ES" sz="1600" dirty="0">
                <a:solidFill>
                  <a:srgbClr val="376092"/>
                </a:solidFill>
                <a:latin typeface="Candara"/>
                <a:cs typeface="Candara"/>
              </a:rPr>
              <a:t>01 Abril 2019</a:t>
            </a:r>
          </a:p>
        </p:txBody>
      </p:sp>
    </p:spTree>
    <p:extLst>
      <p:ext uri="{BB962C8B-B14F-4D97-AF65-F5344CB8AC3E}">
        <p14:creationId xmlns:p14="http://schemas.microsoft.com/office/powerpoint/2010/main" val="40392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sndAc>
          <p:stSnd>
            <p:snd r:embed="rId2" name="applause.wav"/>
          </p:stSnd>
        </p:sndAc>
      </p:transition>
    </mc:Choice>
    <mc:Fallback xmlns="">
      <p:transition spd="slow" advClick="0" advTm="4000">
        <p:fade/>
        <p:sndAc>
          <p:stSnd>
            <p:snd r:embed="rId3" name="applause.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8DCBDD8-9364-5A44-8704-365A6736B8F4}"/>
              </a:ext>
            </a:extLst>
          </p:cNvPr>
          <p:cNvSpPr>
            <a:spLocks noGrp="1"/>
          </p:cNvSpPr>
          <p:nvPr>
            <p:ph type="title"/>
          </p:nvPr>
        </p:nvSpPr>
        <p:spPr>
          <a:xfrm>
            <a:off x="152400" y="152400"/>
            <a:ext cx="8164513" cy="1044352"/>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000" b="1" dirty="0">
                <a:solidFill>
                  <a:schemeClr val="tx1"/>
                </a:solidFill>
              </a:rPr>
              <a:t>MANUAL DE PROCEDIMIENTOS PARA LA ATENCIÓN DEL RECIÉN NACIDO EN EL PERÍODO INMEDIATO Y PUERPERIO EN SERVICIOS DE OBSTETRICIA Y GINECOLOGÍA Año 2013</a:t>
            </a:r>
            <a:endParaRPr lang="es-CL" sz="2000" b="1" dirty="0">
              <a:solidFill>
                <a:schemeClr val="tx1"/>
              </a:solidFill>
            </a:endParaRPr>
          </a:p>
        </p:txBody>
      </p:sp>
      <p:sp>
        <p:nvSpPr>
          <p:cNvPr id="6" name="Marcador de contenido 5">
            <a:extLst>
              <a:ext uri="{FF2B5EF4-FFF2-40B4-BE49-F238E27FC236}">
                <a16:creationId xmlns:a16="http://schemas.microsoft.com/office/drawing/2014/main" id="{2C08FE12-6E23-C048-BCBF-1AA7B0F6248C}"/>
              </a:ext>
            </a:extLst>
          </p:cNvPr>
          <p:cNvSpPr>
            <a:spLocks noGrp="1"/>
          </p:cNvSpPr>
          <p:nvPr>
            <p:ph idx="1"/>
          </p:nvPr>
        </p:nvSpPr>
        <p:spPr>
          <a:xfrm>
            <a:off x="152400" y="1124744"/>
            <a:ext cx="8848092" cy="5436604"/>
          </a:xfrm>
        </p:spPr>
        <p:txBody>
          <a:bodyPr/>
          <a:lstStyle/>
          <a:p>
            <a:pPr marL="0" indent="0">
              <a:buNone/>
            </a:pPr>
            <a:endParaRPr lang="es-CL" dirty="0">
              <a:ea typeface="ヒラギノ角ゴ Pro W3"/>
              <a:cs typeface="ヒラギノ角ゴ Pro W3"/>
            </a:endParaRPr>
          </a:p>
          <a:p>
            <a:pPr marL="0" indent="0">
              <a:buNone/>
            </a:pPr>
            <a:r>
              <a:rPr lang="es-ES" b="1" dirty="0"/>
              <a:t>Consideraciones </a:t>
            </a:r>
            <a:endParaRPr lang="es-CL" dirty="0"/>
          </a:p>
          <a:p>
            <a:pPr algn="just"/>
            <a:r>
              <a:rPr lang="es-ES" dirty="0"/>
              <a:t>Brazalete de identificación debe ser escrito con letra clara y legible.</a:t>
            </a:r>
            <a:endParaRPr lang="es-CL" dirty="0"/>
          </a:p>
          <a:p>
            <a:pPr algn="just"/>
            <a:r>
              <a:rPr lang="es-ES" dirty="0"/>
              <a:t>Todo recién nacido debe salir de la sala de partos o pabellón quirúrgico identificado (lo básico es que se identifique con la identidad materna y esté disponible antes del nacimiento).</a:t>
            </a:r>
            <a:endParaRPr lang="es-CL" dirty="0"/>
          </a:p>
          <a:p>
            <a:pPr algn="just"/>
            <a:r>
              <a:rPr lang="es-ES" dirty="0"/>
              <a:t>La identificación debe permanecer en los recién nacidos que fallecen: mortinatos y mortineonatos. Colocar un segundo brazalete con la fecha y hora de fallecimiento, según protocolo de cada establecimiento.</a:t>
            </a:r>
            <a:endParaRPr lang="es-CL" dirty="0"/>
          </a:p>
          <a:p>
            <a:pPr algn="just"/>
            <a:r>
              <a:rPr lang="es-ES" dirty="0"/>
              <a:t>Digitalizado con nombre y RUT de la madre.  Se debe confeccionar al ingreso de la madre a maternidad en conjunto con el brazalete materno, debe pegarse a la ficha para ser puesto en pabellón inmediatamente después del nacimiento. </a:t>
            </a:r>
          </a:p>
          <a:p>
            <a:pPr lvl="1" algn="just"/>
            <a:r>
              <a:rPr lang="es-ES" dirty="0"/>
              <a:t> En caso de deterioro, ilegibilidad, ruptura; el brazalete deberá ser reemplazado en el mismo instante de la constatación por uno nuevo que cumpla con todos los requisitos preestablecidos </a:t>
            </a:r>
          </a:p>
          <a:p>
            <a:pPr marL="0" lvl="0" indent="0" algn="just">
              <a:lnSpc>
                <a:spcPct val="107000"/>
              </a:lnSpc>
              <a:spcAft>
                <a:spcPts val="0"/>
              </a:spcAft>
              <a:buNone/>
            </a:pPr>
            <a:endParaRPr lang="es-CL" dirty="0">
              <a:ea typeface="ヒラギノ角ゴ Pro W3"/>
              <a:cs typeface="ヒラギノ角ゴ Pro W3"/>
            </a:endParaRPr>
          </a:p>
          <a:p>
            <a:pPr marL="0" lvl="0" indent="0">
              <a:buNone/>
            </a:pPr>
            <a:endParaRPr lang="es-CL" dirty="0"/>
          </a:p>
          <a:p>
            <a:pPr marL="0" lvl="0" indent="0">
              <a:buNone/>
            </a:pPr>
            <a:endParaRPr lang="es-CL" dirty="0"/>
          </a:p>
          <a:p>
            <a:pPr marL="457200" indent="-457200" algn="ctr">
              <a:buFont typeface="+mj-lt"/>
              <a:buAutoNum type="arabicPeriod"/>
            </a:pPr>
            <a:endParaRPr lang="es-CL" dirty="0">
              <a:ea typeface="ヒラギノ角ゴ Pro W3"/>
              <a:cs typeface="ヒラギノ角ゴ Pro W3"/>
            </a:endParaRPr>
          </a:p>
          <a:p>
            <a:pPr marL="0" indent="0">
              <a:buNone/>
            </a:pPr>
            <a:endParaRPr lang="es-CL" sz="2800" dirty="0">
              <a:ea typeface="ヒラギノ角ゴ Pro W3"/>
              <a:cs typeface="ヒラギノ角ゴ Pro W3"/>
            </a:endParaRPr>
          </a:p>
          <a:p>
            <a:pPr marL="0" lvl="0" indent="0">
              <a:buNone/>
            </a:pPr>
            <a:endParaRPr lang="es-CL" dirty="0"/>
          </a:p>
        </p:txBody>
      </p:sp>
    </p:spTree>
    <p:extLst>
      <p:ext uri="{BB962C8B-B14F-4D97-AF65-F5344CB8AC3E}">
        <p14:creationId xmlns:p14="http://schemas.microsoft.com/office/powerpoint/2010/main" val="39359364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520" y="1700808"/>
            <a:ext cx="8712968" cy="4752528"/>
          </a:xfrm>
        </p:spPr>
        <p:txBody>
          <a:bodyPr/>
          <a:lstStyle/>
          <a:p>
            <a:pPr lvl="1" algn="just">
              <a:lnSpc>
                <a:spcPct val="107000"/>
              </a:lnSpc>
            </a:pPr>
            <a:r>
              <a:rPr lang="es-ES" dirty="0"/>
              <a:t>Al trasladar un mortineonato a anatomía patológica, se debe verificar que lleve brazalete de identificación </a:t>
            </a:r>
          </a:p>
          <a:p>
            <a:pPr lvl="1" algn="just">
              <a:lnSpc>
                <a:spcPct val="107000"/>
              </a:lnSpc>
            </a:pPr>
            <a:r>
              <a:rPr lang="es-ES" dirty="0"/>
              <a:t>Antes de salir de la sala de atención inmediata, se verificará en ambos brazaletes la identidad, que no se salgan con facilidad y se registrará actividad en la ficha del recién nacido.</a:t>
            </a:r>
          </a:p>
          <a:p>
            <a:pPr lvl="1" algn="just">
              <a:lnSpc>
                <a:spcPct val="107000"/>
              </a:lnSpc>
            </a:pPr>
            <a:r>
              <a:rPr lang="es-ES" dirty="0"/>
              <a:t>Si el brazalete plástico o informatizado se puede retirar fácilmente de la extremidad, debe cambiarse y colocarse correctamente. </a:t>
            </a:r>
          </a:p>
          <a:p>
            <a:pPr lvl="1" algn="just">
              <a:lnSpc>
                <a:spcPct val="107000"/>
              </a:lnSpc>
            </a:pPr>
            <a:r>
              <a:rPr lang="es-ES" dirty="0"/>
              <a:t>Si el brazalete plástico se sale, deberá colocarse un nuevo brazalete sin cambio del registro, papel original.</a:t>
            </a:r>
            <a:endParaRPr lang="es-CL" dirty="0"/>
          </a:p>
          <a:p>
            <a:pPr lvl="1" algn="just">
              <a:lnSpc>
                <a:spcPct val="107000"/>
              </a:lnSpc>
            </a:pPr>
            <a:endParaRPr lang="es-CL" dirty="0"/>
          </a:p>
          <a:p>
            <a:pPr marL="0" indent="0">
              <a:buNone/>
            </a:pPr>
            <a:endParaRPr lang="es-CL" dirty="0"/>
          </a:p>
          <a:p>
            <a:pPr marL="0" indent="0">
              <a:buNone/>
            </a:pPr>
            <a:endParaRPr lang="es-CL" dirty="0"/>
          </a:p>
          <a:p>
            <a:pPr marL="0" indent="0">
              <a:buNone/>
            </a:pPr>
            <a:r>
              <a:rPr lang="es-CL" dirty="0"/>
              <a:t>       </a:t>
            </a:r>
          </a:p>
          <a:p>
            <a:pPr marL="0" lvl="0" indent="0" algn="just">
              <a:lnSpc>
                <a:spcPct val="107000"/>
              </a:lnSpc>
              <a:spcAft>
                <a:spcPts val="0"/>
              </a:spcAft>
              <a:buNone/>
            </a:pPr>
            <a:endParaRPr lang="es-CL" dirty="0">
              <a:ea typeface="Calibri"/>
              <a:cs typeface="Times New Roman"/>
            </a:endParaRPr>
          </a:p>
          <a:p>
            <a:endParaRPr lang="es-ES" dirty="0"/>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152400"/>
            <a:ext cx="8164513" cy="1008348"/>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000" b="1" dirty="0">
                <a:solidFill>
                  <a:schemeClr val="tx1"/>
                </a:solidFill>
              </a:rPr>
              <a:t>MANUAL DE PROCEDIMIENTOS PARA LA ATENCIÓN DEL RECIÉN NACIDO EN EL PERÍODO INMEDIATO Y PUERPERIO EN SERVICIOS DE OBSTETRICIA Y GINECOLOGÍA Año 2013</a:t>
            </a:r>
            <a:endParaRPr lang="es-CL" sz="2000" b="1" dirty="0">
              <a:solidFill>
                <a:schemeClr val="tx1"/>
              </a:solidFill>
            </a:endParaRPr>
          </a:p>
        </p:txBody>
      </p:sp>
    </p:spTree>
    <p:extLst>
      <p:ext uri="{BB962C8B-B14F-4D97-AF65-F5344CB8AC3E}">
        <p14:creationId xmlns:p14="http://schemas.microsoft.com/office/powerpoint/2010/main" val="2409697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400" y="1477962"/>
            <a:ext cx="8812088" cy="4903365"/>
          </a:xfrm>
        </p:spPr>
        <p:txBody>
          <a:bodyPr/>
          <a:lstStyle/>
          <a:p>
            <a:pPr algn="just"/>
            <a:r>
              <a:rPr lang="es-ES" dirty="0"/>
              <a:t>Cuando tiene lugar el nacimiento en los términos del artículo 74 del Código Civil Chileno, se aplica lo dispuesto ante la muerte de cualquier persona, independiente del tiempo que haya sobrevivido. Esto significa que es aplicable el artículo 147 y 148 del Código Sanitario y lo señalado en el Decreto nº 240 de 1983, Reglamento del Libro Noveno del Código Sanitario, es decir, los cadáveres de personas fallecidas en establecimientos hospitalarios públicos o privados, o que se encuentren en establecimientos del Servicio Médico Legal, que no fueren reclamados dentro del plazo de 24 horas, podrán ser destinados a estudios e investigación científica, y sus órganos y tejidos, destinados a la elaboración de productos terapéuticos y a la realización de injertos. A su vez podrán ser destinados a los mismos fines cuando el cónyuge o, a falta de éste, los parientes en primer grado de consanguinidad en la línea recta o colateral no manifestaren su oposición dentro del plazo y en la forma que señale el reglamento. Si el cadáver ha sido ingresado al Servicio Médico Legal el plazo para dar aplicación a lo anterior es de 72 horas contadas desde el ingreso a dicho Servicio (Artículo 10 i. III del Reglamento).</a:t>
            </a:r>
            <a:endParaRPr lang="es-CL" dirty="0"/>
          </a:p>
          <a:p>
            <a:endParaRPr lang="es-CL" dirty="0"/>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224644"/>
            <a:ext cx="8177213" cy="936104"/>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ES" b="1" dirty="0">
                <a:solidFill>
                  <a:schemeClr val="tx1"/>
                </a:solidFill>
              </a:rPr>
            </a:br>
            <a:r>
              <a:rPr lang="es-ES" b="1" dirty="0">
                <a:solidFill>
                  <a:schemeClr val="tx1"/>
                </a:solidFill>
              </a:rPr>
              <a:t>Regulación jurídica de la disposición de cadáveres y restos biológicos</a:t>
            </a:r>
            <a:br>
              <a:rPr lang="es-CL" sz="2000" b="1" dirty="0">
                <a:solidFill>
                  <a:schemeClr val="tx1"/>
                </a:solidFill>
              </a:rPr>
            </a:br>
            <a:endParaRPr lang="es-CL" sz="2000" b="1" dirty="0">
              <a:solidFill>
                <a:schemeClr val="tx1"/>
              </a:solidFill>
            </a:endParaRPr>
          </a:p>
        </p:txBody>
      </p:sp>
    </p:spTree>
    <p:extLst>
      <p:ext uri="{BB962C8B-B14F-4D97-AF65-F5344CB8AC3E}">
        <p14:creationId xmlns:p14="http://schemas.microsoft.com/office/powerpoint/2010/main" val="13930596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400" y="1477962"/>
            <a:ext cx="8812088" cy="4903365"/>
          </a:xfrm>
        </p:spPr>
        <p:txBody>
          <a:bodyPr/>
          <a:lstStyle/>
          <a:p>
            <a:pPr algn="just"/>
            <a:r>
              <a:rPr lang="es-ES" dirty="0"/>
              <a:t>El artículo 148 del Código Sanitario, complementa lo anterior señalando que también podrán destinarse a injertos con fines terapéuticos los tejidos de cadáveres de personas cuyo cónyuge o, a falta de éste, los parientes en el orden señalado en el artículo 42 del Código Civil, otorguen autorización en un acta suscrita ante el Director del Establecimiento hospitalario donde hubiere ocurrido el fallecimiento.</a:t>
            </a:r>
            <a:r>
              <a:rPr lang="es-CL" dirty="0"/>
              <a:t> </a:t>
            </a:r>
          </a:p>
          <a:p>
            <a:pPr algn="just"/>
            <a:r>
              <a:rPr lang="es-ES" dirty="0"/>
              <a:t>De todas formas, respecto del nacido y fallecido existe una regulación especial. El artículo 40 del Decreto nº 161 de 1982, Ministerio de Salud, Reglamento de Hospitales y Clínicas. Allí indica que corresponderá al médico tratante o al profesional que asistió el parto según el caso extender el certificado médico de defunción.</a:t>
            </a:r>
            <a:endParaRPr lang="es-CL" dirty="0"/>
          </a:p>
          <a:p>
            <a:pPr algn="just"/>
            <a:r>
              <a:rPr lang="es-ES" dirty="0"/>
              <a:t>Resolución Exenta Nº 517 de 2007, que aprueba Norma General Técnica nº 86, Normas y Procedimientos para el Registro de las Defunciones Fetales y de Recién Nacidos.</a:t>
            </a:r>
            <a:endParaRPr lang="es-CL" dirty="0"/>
          </a:p>
          <a:p>
            <a:endParaRPr lang="es-CL" dirty="0"/>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224644"/>
            <a:ext cx="8177213" cy="936104"/>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ES" b="1" dirty="0">
                <a:solidFill>
                  <a:schemeClr val="tx1"/>
                </a:solidFill>
              </a:rPr>
            </a:br>
            <a:r>
              <a:rPr lang="es-ES" b="1" dirty="0">
                <a:solidFill>
                  <a:schemeClr val="tx1"/>
                </a:solidFill>
              </a:rPr>
              <a:t>Regulación jurídica de la disposición de cadáveres y restos biológicos</a:t>
            </a:r>
            <a:br>
              <a:rPr lang="es-CL" sz="2000" b="1" dirty="0">
                <a:solidFill>
                  <a:schemeClr val="tx1"/>
                </a:solidFill>
              </a:rPr>
            </a:br>
            <a:endParaRPr lang="es-CL" sz="2000" b="1" dirty="0">
              <a:solidFill>
                <a:schemeClr val="tx1"/>
              </a:solidFill>
            </a:endParaRPr>
          </a:p>
        </p:txBody>
      </p:sp>
    </p:spTree>
    <p:extLst>
      <p:ext uri="{BB962C8B-B14F-4D97-AF65-F5344CB8AC3E}">
        <p14:creationId xmlns:p14="http://schemas.microsoft.com/office/powerpoint/2010/main" val="8889992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400" y="1477962"/>
            <a:ext cx="8812088" cy="4903365"/>
          </a:xfrm>
        </p:spPr>
        <p:txBody>
          <a:bodyPr/>
          <a:lstStyle/>
          <a:p>
            <a:pPr algn="just"/>
            <a:r>
              <a:rPr lang="es-ES" dirty="0"/>
              <a:t>Asimismo, se deberá entregar la “Estadística de Mortalidad Fetal” (en la práctica es el Certificado de Defunción) a todos los deudos que soliciten los restos dentro del plazo de 72 horas posteriores al parto para su inscripción en el Registro Civil. En caso de que los restos no sean retirados, el Certificado será enviado al Departamento o Unidad de Estadísticas del Servicio de Salud correspondiente que despachará mensualmente las Estadísticas de Mortalidad Fetal que reciba al Departamento de Estadísticas e Información de Salud del Ministerio de Salud (DEIS), para su procesamiento.  Siendo en este caso los mismo profesionales, y no los deudos, quienes deberán rellenar los datos solicitados. Asimismo, la Dirección del establecimiento deberá hacerse cargo de inscribir en el Registro Civil los Certificados de Defunción respectivos, dentro del plazo de 72 horas posteriores a la defunción, rigiéndose por lo establecido en virtud del artículo 181 del DFL 2128, Reglamento Orgánico del Servicio de Registro Civil, que establece que “pasados tres días desde la fecha de una defunción, no se podrá proceder a inscribirla sin decreto de la justicia ordinaria”.</a:t>
            </a:r>
            <a:endParaRPr lang="es-CL" dirty="0"/>
          </a:p>
          <a:p>
            <a:endParaRPr lang="es-CL" dirty="0"/>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224644"/>
            <a:ext cx="8177213" cy="936104"/>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ES" b="1" dirty="0">
                <a:solidFill>
                  <a:schemeClr val="tx1"/>
                </a:solidFill>
              </a:rPr>
            </a:br>
            <a:r>
              <a:rPr lang="es-ES" b="1" dirty="0">
                <a:solidFill>
                  <a:schemeClr val="tx1"/>
                </a:solidFill>
              </a:rPr>
              <a:t>Regulación jurídica de la disposición de cadáveres y restos biológicos</a:t>
            </a:r>
            <a:br>
              <a:rPr lang="es-CL" sz="2000" b="1" dirty="0">
                <a:solidFill>
                  <a:schemeClr val="tx1"/>
                </a:solidFill>
              </a:rPr>
            </a:br>
            <a:endParaRPr lang="es-CL" sz="2000" b="1" dirty="0">
              <a:solidFill>
                <a:schemeClr val="tx1"/>
              </a:solidFill>
            </a:endParaRPr>
          </a:p>
        </p:txBody>
      </p:sp>
    </p:spTree>
    <p:extLst>
      <p:ext uri="{BB962C8B-B14F-4D97-AF65-F5344CB8AC3E}">
        <p14:creationId xmlns:p14="http://schemas.microsoft.com/office/powerpoint/2010/main" val="3712036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400" y="1477962"/>
            <a:ext cx="8812088" cy="4903365"/>
          </a:xfrm>
        </p:spPr>
        <p:txBody>
          <a:bodyPr/>
          <a:lstStyle/>
          <a:p>
            <a:pPr algn="just"/>
            <a:r>
              <a:rPr lang="es-ES" dirty="0"/>
              <a:t>Es más, en letra f) de la misma norma se especifica que las defunciones de recién nacidos de muy bajo peso y de muy baja edad gestacional deberán ser igualmente certificadas por el médico, señalando los datos de edad en minutos, horas, días o meses. Se indica expresamente que los cuerpos de estos recién nacidos muy pequeños fallecidos deberán ser tratados según lo autoriza el artículo 147 del Código Sanitario ya mencionado. Se recomienda en todo caso ceñirse al plazo de 72 horas y no de 24, en señal de voluntad humanitaria y de apoyo a los deudos. </a:t>
            </a:r>
            <a:endParaRPr lang="es-CL" dirty="0"/>
          </a:p>
          <a:p>
            <a:pPr algn="just"/>
            <a:r>
              <a:rPr lang="es-ES" dirty="0"/>
              <a:t>Ahora bien, en los casos en que el producto de la concepción no alcance a nacer, siendo que éste no constituye persona en los términos del artículo 74 del Código Civil, no se puede aplicar el estatuto general establecido a este respecto, a menos que existiera una mención expresa que se remitiera al mismo. </a:t>
            </a:r>
            <a:endParaRPr lang="es-CL" dirty="0"/>
          </a:p>
          <a:p>
            <a:endParaRPr lang="es-CL" dirty="0"/>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224644"/>
            <a:ext cx="8177213" cy="936104"/>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ES" b="1" dirty="0">
                <a:solidFill>
                  <a:schemeClr val="tx1"/>
                </a:solidFill>
              </a:rPr>
            </a:br>
            <a:r>
              <a:rPr lang="es-ES" b="1" dirty="0">
                <a:solidFill>
                  <a:schemeClr val="tx1"/>
                </a:solidFill>
              </a:rPr>
              <a:t>Regulación jurídica de la disposición de cadáveres y restos biológicos</a:t>
            </a:r>
            <a:br>
              <a:rPr lang="es-CL" sz="2000" b="1" dirty="0">
                <a:solidFill>
                  <a:schemeClr val="tx1"/>
                </a:solidFill>
              </a:rPr>
            </a:br>
            <a:endParaRPr lang="es-CL" sz="2000" b="1" dirty="0">
              <a:solidFill>
                <a:schemeClr val="tx1"/>
              </a:solidFill>
            </a:endParaRPr>
          </a:p>
        </p:txBody>
      </p:sp>
    </p:spTree>
    <p:extLst>
      <p:ext uri="{BB962C8B-B14F-4D97-AF65-F5344CB8AC3E}">
        <p14:creationId xmlns:p14="http://schemas.microsoft.com/office/powerpoint/2010/main" val="2045644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400" y="1477962"/>
            <a:ext cx="8812088" cy="4903365"/>
          </a:xfrm>
        </p:spPr>
        <p:txBody>
          <a:bodyPr/>
          <a:lstStyle/>
          <a:p>
            <a:pPr algn="just"/>
            <a:endParaRPr lang="es-ES" dirty="0"/>
          </a:p>
          <a:p>
            <a:pPr algn="just"/>
            <a:r>
              <a:rPr lang="es-ES" dirty="0"/>
              <a:t>De todas formas, no existe un vacío normativo en la materia, puesto que existe una mención expresa de esta hipótesis en el Decreto nº 161 de 1982, de su artículo 40 i. II se puede concluir que respecto de los productos de la concepción que no alcanzaron a nacer, y que sean identificable o diferenciable de las membranas ovulares o del tejido placentario, cualquiera sea su peso o edad gestacional, corresponderá al médico tratante o profesional que haya asistido el proceso, extender el Certificado Médico de Defunción y Estadística de Mortalidad Fetal. Agrega que será entregada a sus progenitores, quienes dispondrán de un plazo de 72 horas para solicitar la entrega de los restos con fines de inhumación. </a:t>
            </a:r>
            <a:endParaRPr lang="es-CL" dirty="0"/>
          </a:p>
          <a:p>
            <a:pPr algn="just"/>
            <a:endParaRPr lang="es-CL" dirty="0"/>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224644"/>
            <a:ext cx="8177213" cy="936104"/>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ES" b="1" dirty="0">
                <a:solidFill>
                  <a:schemeClr val="tx1"/>
                </a:solidFill>
              </a:rPr>
            </a:br>
            <a:r>
              <a:rPr lang="es-ES" b="1" dirty="0">
                <a:solidFill>
                  <a:schemeClr val="tx1"/>
                </a:solidFill>
              </a:rPr>
              <a:t>Regulación jurídica de la disposición de cadáveres y restos biológicos</a:t>
            </a:r>
            <a:br>
              <a:rPr lang="es-CL" sz="2000" b="1" dirty="0">
                <a:solidFill>
                  <a:schemeClr val="tx1"/>
                </a:solidFill>
              </a:rPr>
            </a:br>
            <a:endParaRPr lang="es-CL" sz="2000" b="1" dirty="0">
              <a:solidFill>
                <a:schemeClr val="tx1"/>
              </a:solidFill>
            </a:endParaRPr>
          </a:p>
        </p:txBody>
      </p:sp>
    </p:spTree>
    <p:extLst>
      <p:ext uri="{BB962C8B-B14F-4D97-AF65-F5344CB8AC3E}">
        <p14:creationId xmlns:p14="http://schemas.microsoft.com/office/powerpoint/2010/main" val="42598283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400" y="1477962"/>
            <a:ext cx="8812088" cy="4903365"/>
          </a:xfrm>
        </p:spPr>
        <p:txBody>
          <a:bodyPr/>
          <a:lstStyle/>
          <a:p>
            <a:pPr algn="just"/>
            <a:r>
              <a:rPr lang="es-ES" dirty="0"/>
              <a:t>En el caso de que dicho producto no sea reclamado es aplicable el Reglamento sobre Manejo de Residuos de Establecimientos de Atención de Salud (REAS), Decreto nº 6 de 2009 del Ministerio de Salud. El producto de la concepción no nacido constituiría un residuo, de aquellos que el reglamento califica como especial, y que según lo dispuesto en el artículo 6 son aquellos residuos de establecimientos de atención de salud sospechosos de contener agentes patógenos en concentración o cantidades suficientes para causar enfermedad a un huésped susceptible. Concretamente el numeral 2, incluye dentro de esta categoría: “2. Residuos patológicos: Restos biológicos, incluyendo tejidos, órganos, partes del cuerpo que hayan sido removidos de seres o restos humanos, incluidos aquellos fluidos corporales que presenten riesgo sanitario”. Este reglamento contempla la regulación acerca de la generación, almacenamiento, retiro, transporte y eliminación de estos residuos. También establece normas sobre los planes de contingencia, personal y seguimiento de residuos.</a:t>
            </a:r>
            <a:endParaRPr lang="es-CL" dirty="0"/>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224644"/>
            <a:ext cx="8177213" cy="936104"/>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ES" b="1" dirty="0">
                <a:solidFill>
                  <a:schemeClr val="tx1"/>
                </a:solidFill>
              </a:rPr>
            </a:br>
            <a:r>
              <a:rPr lang="es-ES" b="1" dirty="0">
                <a:solidFill>
                  <a:schemeClr val="tx1"/>
                </a:solidFill>
              </a:rPr>
              <a:t>Regulación jurídica de la disposición de cadáveres y restos biológicos</a:t>
            </a:r>
            <a:br>
              <a:rPr lang="es-CL" sz="2000" b="1" dirty="0">
                <a:solidFill>
                  <a:schemeClr val="tx1"/>
                </a:solidFill>
              </a:rPr>
            </a:br>
            <a:endParaRPr lang="es-CL" sz="2000" b="1" dirty="0">
              <a:solidFill>
                <a:schemeClr val="tx1"/>
              </a:solidFill>
            </a:endParaRPr>
          </a:p>
        </p:txBody>
      </p:sp>
    </p:spTree>
    <p:extLst>
      <p:ext uri="{BB962C8B-B14F-4D97-AF65-F5344CB8AC3E}">
        <p14:creationId xmlns:p14="http://schemas.microsoft.com/office/powerpoint/2010/main" val="2910175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400" y="1477962"/>
            <a:ext cx="8812088" cy="4903365"/>
          </a:xfrm>
        </p:spPr>
        <p:txBody>
          <a:bodyPr/>
          <a:lstStyle/>
          <a:p>
            <a:pPr algn="just"/>
            <a:r>
              <a:rPr lang="es-ES" dirty="0"/>
              <a:t>Conforme al REAS la eliminación de los residuos especiales puede realizarse por tratamiento de autoclave (artículo 28), incineración (artículo 29), rellenos sanitarios especialmente autorizados para dicho efecto (artículo 30), o bien, podrán ser eliminados por medio de otros sistemas de tratamiento respecto de los cuales se haya demostrado eficacia de destrucción de patógenos (artículo 31). Conforme al artículo 32, previa autorización de la Autoridad Sanitaria competente y por razones justificadas, se podrán eliminar los residuos especiales en fosas digestoras, en el cementerio local, en fosas comunes o crematorios.</a:t>
            </a:r>
            <a:endParaRPr lang="es-CL" dirty="0"/>
          </a:p>
          <a:p>
            <a:pPr algn="just"/>
            <a:r>
              <a:rPr lang="es-ES" dirty="0"/>
              <a:t>Es pertinente citar lo dispuesto en el artículo 34 del Reglamento que señala “Los residuos consistentes en piezas anatómicas reconocibles no podrán ser entregados a la recolección municipal”. </a:t>
            </a:r>
          </a:p>
          <a:p>
            <a:pPr algn="just"/>
            <a:r>
              <a:rPr lang="es-ES" dirty="0"/>
              <a:t>En el Título IX del Reglamento se contempla el Sistema de Seguimiento de Residuos Especiales, el cual establece medidas para asegurar la integridad de la carga en aquellos casos en que la eliminación se externalice. </a:t>
            </a:r>
            <a:endParaRPr lang="es-CL" dirty="0"/>
          </a:p>
          <a:p>
            <a:pPr algn="just"/>
            <a:endParaRPr lang="es-CL" dirty="0"/>
          </a:p>
          <a:p>
            <a:pPr algn="just"/>
            <a:endParaRPr lang="es-CL" dirty="0"/>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224644"/>
            <a:ext cx="8177213" cy="936104"/>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ES" b="1" dirty="0">
                <a:solidFill>
                  <a:schemeClr val="tx1"/>
                </a:solidFill>
              </a:rPr>
            </a:br>
            <a:r>
              <a:rPr lang="es-ES" b="1" dirty="0">
                <a:solidFill>
                  <a:schemeClr val="tx1"/>
                </a:solidFill>
              </a:rPr>
              <a:t>Regulación jurídica de la disposición de cadáveres y restos biológicos</a:t>
            </a:r>
            <a:br>
              <a:rPr lang="es-CL" sz="2000" b="1" dirty="0">
                <a:solidFill>
                  <a:schemeClr val="tx1"/>
                </a:solidFill>
              </a:rPr>
            </a:br>
            <a:endParaRPr lang="es-CL" sz="2000" b="1" dirty="0">
              <a:solidFill>
                <a:schemeClr val="tx1"/>
              </a:solidFill>
            </a:endParaRPr>
          </a:p>
        </p:txBody>
      </p:sp>
    </p:spTree>
    <p:extLst>
      <p:ext uri="{BB962C8B-B14F-4D97-AF65-F5344CB8AC3E}">
        <p14:creationId xmlns:p14="http://schemas.microsoft.com/office/powerpoint/2010/main" val="3180639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400" y="1592796"/>
            <a:ext cx="8812088" cy="4788531"/>
          </a:xfrm>
        </p:spPr>
        <p:txBody>
          <a:bodyPr/>
          <a:lstStyle/>
          <a:p>
            <a:pPr algn="just"/>
            <a:r>
              <a:rPr lang="es-ES" dirty="0"/>
              <a:t>La fiscalización del cumplimiento de lo anteriormente expuesto corresponde a las Secretarías Regionales Ministeriales de Salud (Artículo 51), también les corresponde establecer la sanción a las contravenciones conforme al Libro Décimo del Código Sanitario. En dicho acápite se establece u catálogo que permite multas de un décimo de unidad tributaria mensual hasta mil unidades tributarias mensuales. Las reincidencias podrán ser sancionadas hasta con el doble de la multa original (Artículo 174 i. I in fine del Código Sanitario). También se contempla  la clausura de establecimientos, la cancelación de la autorización de funcionamiento o de los permisos concedidos; la paralización de obras o faenas; la suspensión de la distribución y uso de los productos de que se trate, y el retiro, decomiso, destrucción o desnaturalización de los mismos, cuando proceda (Artículo 174 i. II del Código Sanitario).</a:t>
            </a:r>
            <a:endParaRPr lang="es-CL" dirty="0"/>
          </a:p>
          <a:p>
            <a:pPr algn="just"/>
            <a:endParaRPr lang="es-CL" dirty="0"/>
          </a:p>
          <a:p>
            <a:pPr algn="just"/>
            <a:endParaRPr lang="es-CL" dirty="0"/>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224644"/>
            <a:ext cx="8177213" cy="936104"/>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ES" b="1" dirty="0">
                <a:solidFill>
                  <a:schemeClr val="tx1"/>
                </a:solidFill>
              </a:rPr>
            </a:br>
            <a:r>
              <a:rPr lang="es-ES" b="1" dirty="0">
                <a:solidFill>
                  <a:schemeClr val="tx1"/>
                </a:solidFill>
              </a:rPr>
              <a:t>Regulación jurídica de la disposición de cadáveres y restos biológicos</a:t>
            </a:r>
            <a:br>
              <a:rPr lang="es-CL" sz="2000" b="1" dirty="0">
                <a:solidFill>
                  <a:schemeClr val="tx1"/>
                </a:solidFill>
              </a:rPr>
            </a:br>
            <a:endParaRPr lang="es-CL" sz="2000" b="1" dirty="0">
              <a:solidFill>
                <a:schemeClr val="tx1"/>
              </a:solidFill>
            </a:endParaRPr>
          </a:p>
        </p:txBody>
      </p:sp>
    </p:spTree>
    <p:extLst>
      <p:ext uri="{BB962C8B-B14F-4D97-AF65-F5344CB8AC3E}">
        <p14:creationId xmlns:p14="http://schemas.microsoft.com/office/powerpoint/2010/main" val="23005421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400" y="1592796"/>
            <a:ext cx="8812088" cy="4788531"/>
          </a:xfrm>
        </p:spPr>
        <p:txBody>
          <a:bodyPr/>
          <a:lstStyle/>
          <a:p>
            <a:pPr algn="just"/>
            <a:endParaRPr lang="es-CL" dirty="0"/>
          </a:p>
          <a:p>
            <a:pPr marL="0" indent="0">
              <a:buNone/>
            </a:pPr>
            <a:r>
              <a:rPr lang="es-CL" b="1" dirty="0"/>
              <a:t>NORMAS CONSIDERADAS</a:t>
            </a:r>
            <a:endParaRPr lang="es-CL" dirty="0"/>
          </a:p>
          <a:p>
            <a:pPr marL="0" indent="0">
              <a:buNone/>
            </a:pPr>
            <a:r>
              <a:rPr lang="es-ES" dirty="0"/>
              <a:t>La propiedad física de la ficha clínica pertenece al “establecimiento de salud” respectivo y es responsabilidad de dicho prestador la reserva de su contenido. No obstante, debe tenerse siempre presente que la titularidad de los datos contenidos en la ficha clínica es del paciente.</a:t>
            </a:r>
            <a:endParaRPr lang="es-CL" dirty="0"/>
          </a:p>
          <a:p>
            <a:pPr marL="0" indent="0">
              <a:buNone/>
            </a:pPr>
            <a:endParaRPr lang="es-CL" dirty="0"/>
          </a:p>
          <a:p>
            <a:pPr marL="0" indent="0">
              <a:buNone/>
            </a:pPr>
            <a:r>
              <a:rPr lang="es-ES" dirty="0"/>
              <a:t>El plazo de conservación de la referida documentación por parte de estos establecimientos, será de un mínimo de quince años.</a:t>
            </a:r>
          </a:p>
          <a:p>
            <a:pPr marL="0" indent="0" algn="just">
              <a:buNone/>
            </a:pPr>
            <a:r>
              <a:rPr lang="es-ES" b="1" dirty="0"/>
              <a:t>.- Nueva Ley 20.584 de Derechos y Deberes de los pacientes</a:t>
            </a:r>
            <a:r>
              <a:rPr lang="es-ES" dirty="0"/>
              <a:t>, que entra en vigencia el 1 de Octubre de 2012, consignándose a continuación el detalle de sus artículos 12 y 13: “De la reserva de la información contenida en la ficha clínica Artículo 12.- La ficha clínica es el instrumento obligatorio en el que se registra el conjunto de antecedentes relativos a las diferentes áreas relacionadas con la salud de las</a:t>
            </a:r>
            <a:endParaRPr lang="es-CL" dirty="0"/>
          </a:p>
          <a:p>
            <a:pPr algn="just"/>
            <a:endParaRPr lang="es-CL" dirty="0"/>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224644"/>
            <a:ext cx="8177213" cy="936104"/>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ES" b="1" dirty="0">
                <a:solidFill>
                  <a:schemeClr val="tx1"/>
                </a:solidFill>
              </a:rPr>
            </a:br>
            <a:r>
              <a:rPr lang="es-ES" b="1" dirty="0">
                <a:solidFill>
                  <a:schemeClr val="tx1"/>
                </a:solidFill>
              </a:rPr>
              <a:t>Normativa Fichas Clínicas</a:t>
            </a:r>
            <a:br>
              <a:rPr lang="es-CL" sz="2000" dirty="0"/>
            </a:br>
            <a:br>
              <a:rPr lang="es-CL" sz="2000" b="1" dirty="0">
                <a:solidFill>
                  <a:schemeClr val="tx1"/>
                </a:solidFill>
              </a:rPr>
            </a:br>
            <a:endParaRPr lang="es-CL" sz="2000" b="1" dirty="0">
              <a:solidFill>
                <a:schemeClr val="tx1"/>
              </a:solidFill>
            </a:endParaRPr>
          </a:p>
        </p:txBody>
      </p:sp>
    </p:spTree>
    <p:extLst>
      <p:ext uri="{BB962C8B-B14F-4D97-AF65-F5344CB8AC3E}">
        <p14:creationId xmlns:p14="http://schemas.microsoft.com/office/powerpoint/2010/main" val="6817342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400" y="1592796"/>
            <a:ext cx="8812088" cy="4788531"/>
          </a:xfrm>
        </p:spPr>
        <p:txBody>
          <a:bodyPr/>
          <a:lstStyle/>
          <a:p>
            <a:pPr algn="just"/>
            <a:r>
              <a:rPr lang="es-ES" dirty="0"/>
              <a:t>De este esquema general se puede apreciar que existe una estricta regulación de la disposición de cadáveres y restos biológicos, puesto que se estima que el cuerpo y sus partes están fuera del comercio humano, y por tanto, toda transacción que los implique ya sea a título gratuito u oneroso constituyen un acto que jurídicamente adolece de objeto ilícito (artículo 1462 y 1464 del Código Civil Chileno) y que por lo tanto es nulo (artículo 1682 del Código Civil Chileno). Se consideran exceptuados los actos a título gratuito que se realicen con fines científicos o la donación de órganos, atendido el mayor valor social que se obtiene con ello, para resguardar la vida y salud de la población y el progreso científico. A mayor abundamiento, el artículo 15 del Decreto nº 240 de 1983 señala “Serán nulos y de ningún valor los actos o contratos que a título oneroso contengan la promesa o entrega de un órgano, tejido o parte del cuerpo humano para efectuar un trasplante”.</a:t>
            </a:r>
            <a:endParaRPr lang="es-CL"/>
          </a:p>
          <a:p>
            <a:pPr algn="just"/>
            <a:endParaRPr lang="es-CL" dirty="0"/>
          </a:p>
          <a:p>
            <a:pPr algn="just"/>
            <a:endParaRPr lang="es-CL" dirty="0"/>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224644"/>
            <a:ext cx="8177213" cy="936104"/>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ES" b="1" dirty="0">
                <a:solidFill>
                  <a:schemeClr val="tx1"/>
                </a:solidFill>
              </a:rPr>
            </a:br>
            <a:r>
              <a:rPr lang="es-ES" b="1" dirty="0">
                <a:solidFill>
                  <a:schemeClr val="tx1"/>
                </a:solidFill>
              </a:rPr>
              <a:t>Regulación jurídica de la disposición de cadáveres y restos biológicos</a:t>
            </a:r>
            <a:br>
              <a:rPr lang="es-CL" sz="2000" b="1" dirty="0">
                <a:solidFill>
                  <a:schemeClr val="tx1"/>
                </a:solidFill>
              </a:rPr>
            </a:br>
            <a:endParaRPr lang="es-CL" sz="2000" b="1" dirty="0">
              <a:solidFill>
                <a:schemeClr val="tx1"/>
              </a:solidFill>
            </a:endParaRPr>
          </a:p>
        </p:txBody>
      </p:sp>
    </p:spTree>
    <p:extLst>
      <p:ext uri="{BB962C8B-B14F-4D97-AF65-F5344CB8AC3E}">
        <p14:creationId xmlns:p14="http://schemas.microsoft.com/office/powerpoint/2010/main" val="2322572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400" y="1592796"/>
            <a:ext cx="8812088" cy="4788531"/>
          </a:xfrm>
        </p:spPr>
        <p:txBody>
          <a:bodyPr/>
          <a:lstStyle/>
          <a:p>
            <a:pPr marL="0" indent="0" algn="just">
              <a:buNone/>
            </a:pPr>
            <a:endParaRPr lang="es-CL" dirty="0"/>
          </a:p>
          <a:p>
            <a:pPr marL="0" indent="0">
              <a:buNone/>
            </a:pPr>
            <a:endParaRPr lang="es-CL" dirty="0"/>
          </a:p>
          <a:p>
            <a:pPr algn="just"/>
            <a:r>
              <a:rPr lang="es-CL" dirty="0"/>
              <a:t>Se realizo la consulta a los 29 Servicios de Salud del País.</a:t>
            </a:r>
          </a:p>
          <a:p>
            <a:pPr algn="just"/>
            <a:endParaRPr lang="es-CL" dirty="0"/>
          </a:p>
          <a:p>
            <a:pPr lvl="1" algn="just"/>
            <a:r>
              <a:rPr lang="es-CL" dirty="0"/>
              <a:t>De los cueles 18 de estos han aportado información general sobre tenencia de protocolos y si cuentan o no con registros clínicos de la materia consultada.</a:t>
            </a:r>
          </a:p>
          <a:p>
            <a:pPr lvl="1" algn="just"/>
            <a:r>
              <a:rPr lang="es-CL" dirty="0"/>
              <a:t>De los establecimientos Hospitalarios por Servicio de Salud, cuentan con protocolos y registros según nivel de complejidad del establecimiento y siniestralidad de este.</a:t>
            </a:r>
          </a:p>
          <a:p>
            <a:pPr lvl="1" algn="just"/>
            <a:r>
              <a:rPr lang="es-CL" dirty="0"/>
              <a:t>Varios der los establecimientos Hospitalarios reportan cambios de edificio, establecimiento nuevo, siniestros como: incendios e inundaciones.</a:t>
            </a:r>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224644"/>
            <a:ext cx="8177213" cy="936104"/>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ES" b="1" dirty="0">
                <a:solidFill>
                  <a:schemeClr val="tx1"/>
                </a:solidFill>
              </a:rPr>
            </a:br>
            <a:r>
              <a:rPr lang="es-ES" b="1" dirty="0">
                <a:solidFill>
                  <a:schemeClr val="tx1"/>
                </a:solidFill>
              </a:rPr>
              <a:t>Levantamiento de Información</a:t>
            </a:r>
            <a:br>
              <a:rPr lang="es-CL" sz="2000" dirty="0"/>
            </a:br>
            <a:br>
              <a:rPr lang="es-CL" sz="2000" b="1" dirty="0">
                <a:solidFill>
                  <a:schemeClr val="tx1"/>
                </a:solidFill>
              </a:rPr>
            </a:br>
            <a:endParaRPr lang="es-CL" sz="2000" b="1" dirty="0">
              <a:solidFill>
                <a:schemeClr val="tx1"/>
              </a:solidFill>
            </a:endParaRPr>
          </a:p>
        </p:txBody>
      </p:sp>
    </p:spTree>
    <p:extLst>
      <p:ext uri="{BB962C8B-B14F-4D97-AF65-F5344CB8AC3E}">
        <p14:creationId xmlns:p14="http://schemas.microsoft.com/office/powerpoint/2010/main" val="37630487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0D9D09-3DB3-1B4F-8802-7E124436FDB6}"/>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1759E4CF-7EE3-2140-BEC8-5F7655F0A9CA}"/>
              </a:ext>
            </a:extLst>
          </p:cNvPr>
          <p:cNvSpPr>
            <a:spLocks noGrp="1"/>
          </p:cNvSpPr>
          <p:nvPr>
            <p:ph idx="1"/>
          </p:nvPr>
        </p:nvSpPr>
        <p:spPr/>
        <p:txBody>
          <a:bodyPr/>
          <a:lstStyle/>
          <a:p>
            <a:endParaRPr lang="es-CL"/>
          </a:p>
        </p:txBody>
      </p:sp>
      <p:grpSp>
        <p:nvGrpSpPr>
          <p:cNvPr id="4" name="Agrupar 3">
            <a:extLst>
              <a:ext uri="{FF2B5EF4-FFF2-40B4-BE49-F238E27FC236}">
                <a16:creationId xmlns:a16="http://schemas.microsoft.com/office/drawing/2014/main" id="{E014D6F0-F5BB-164C-A216-4023604994C6}"/>
              </a:ext>
            </a:extLst>
          </p:cNvPr>
          <p:cNvGrpSpPr/>
          <p:nvPr/>
        </p:nvGrpSpPr>
        <p:grpSpPr>
          <a:xfrm>
            <a:off x="0" y="-135396"/>
            <a:ext cx="9144000" cy="6993396"/>
            <a:chOff x="0" y="-1613359"/>
            <a:chExt cx="9144000" cy="6993396"/>
          </a:xfrm>
        </p:grpSpPr>
        <p:sp>
          <p:nvSpPr>
            <p:cNvPr id="5" name="Rectángulo 4">
              <a:extLst>
                <a:ext uri="{FF2B5EF4-FFF2-40B4-BE49-F238E27FC236}">
                  <a16:creationId xmlns:a16="http://schemas.microsoft.com/office/drawing/2014/main" id="{9601FD3F-F947-B740-94F6-C648F2819AAB}"/>
                </a:ext>
              </a:extLst>
            </p:cNvPr>
            <p:cNvSpPr/>
            <p:nvPr/>
          </p:nvSpPr>
          <p:spPr>
            <a:xfrm>
              <a:off x="0" y="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6" name="Imagen 5" descr="CIERRE-PPT_CHILE-LO-HACEMOS-TODOS.png">
              <a:extLst>
                <a:ext uri="{FF2B5EF4-FFF2-40B4-BE49-F238E27FC236}">
                  <a16:creationId xmlns:a16="http://schemas.microsoft.com/office/drawing/2014/main" id="{9CD76B0E-6F29-9745-AFFE-7F43443255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13359"/>
              <a:ext cx="9144000" cy="6993396"/>
            </a:xfrm>
            <a:prstGeom prst="rect">
              <a:avLst/>
            </a:prstGeom>
          </p:spPr>
        </p:pic>
      </p:grpSp>
    </p:spTree>
    <p:extLst>
      <p:ext uri="{BB962C8B-B14F-4D97-AF65-F5344CB8AC3E}">
        <p14:creationId xmlns:p14="http://schemas.microsoft.com/office/powerpoint/2010/main" val="39846873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1000">
        <p15:prstTrans prst="airplane"/>
        <p:sndAc>
          <p:stSnd>
            <p:snd r:embed="rId2" name="applause.wav"/>
          </p:stSnd>
        </p:sndAc>
      </p:transition>
    </mc:Choice>
    <mc:Fallback xmlns="">
      <p:transition spd="slow" advTm="1000">
        <p:fade/>
        <p:sndAc>
          <p:stSnd>
            <p:snd r:embed="rId4" name="applause.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400" y="1592796"/>
            <a:ext cx="8812088" cy="4788531"/>
          </a:xfrm>
        </p:spPr>
        <p:txBody>
          <a:bodyPr/>
          <a:lstStyle/>
          <a:p>
            <a:pPr marL="0" indent="0" algn="just">
              <a:buNone/>
            </a:pPr>
            <a:r>
              <a:rPr lang="es-ES" dirty="0"/>
              <a:t>personas, que tiene como finalidad la integración de la información necesaria en el proceso asistencial de cada paciente. Podrá configurarse de manera electrónica, en papel o en cualquier otro soporte, siempre que los registros sean completos y se asegure el oportuno acceso, conservación y confidencialidad de los datos, así como la autenticidad de su contenido y de los cambios efectuados en ella. Toda la información que surja, tanto de la ficha clínica como de los estudios y demás documentos donde se registren procedimientos y tratamientos a los que fueron sometidas las personas, será considerada como dato sensible, de conformidad con lo dispuesto en la letra </a:t>
            </a:r>
            <a:r>
              <a:rPr lang="es-ES" b="1" u="sng" dirty="0"/>
              <a:t>g)</a:t>
            </a:r>
            <a:r>
              <a:rPr lang="es-ES" dirty="0"/>
              <a:t> </a:t>
            </a:r>
            <a:r>
              <a:rPr lang="es-ES" b="1" u="sng" dirty="0"/>
              <a:t>del artículo 2° de la ley N° 19.628. Artículo 13.- La ficha clínica permanecerá por un período de al menos quince años en poder del prestador</a:t>
            </a:r>
            <a:r>
              <a:rPr lang="es-ES" dirty="0"/>
              <a:t>, quien será responsable de la reserva de su contenido. Un reglamento expedido a través del Ministerio de Salud establecerá la forma y las condiciones bajo las cuales los prestadores almacenarán las fichas, así como las normas necesarias para su administración, adecuada protección y eliminación. Los terceros que no estén directamente relacionados con la atención de salud de la persona no tendrán acceso a la información contenida en la respectiva ficha clínica. </a:t>
            </a:r>
            <a:endParaRPr lang="es-CL" dirty="0"/>
          </a:p>
          <a:p>
            <a:pPr algn="just"/>
            <a:endParaRPr lang="es-CL" dirty="0"/>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224644"/>
            <a:ext cx="8177213" cy="936104"/>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ES" b="1" dirty="0">
                <a:solidFill>
                  <a:schemeClr val="tx1"/>
                </a:solidFill>
              </a:rPr>
            </a:br>
            <a:r>
              <a:rPr lang="es-ES" b="1" dirty="0">
                <a:solidFill>
                  <a:schemeClr val="tx1"/>
                </a:solidFill>
              </a:rPr>
              <a:t>Normativa Fichas Clínicas</a:t>
            </a:r>
            <a:br>
              <a:rPr lang="es-CL" sz="2000" dirty="0"/>
            </a:br>
            <a:br>
              <a:rPr lang="es-CL" sz="2000" b="1" dirty="0">
                <a:solidFill>
                  <a:schemeClr val="tx1"/>
                </a:solidFill>
              </a:rPr>
            </a:br>
            <a:endParaRPr lang="es-CL" sz="2000" b="1" dirty="0">
              <a:solidFill>
                <a:schemeClr val="tx1"/>
              </a:solidFill>
            </a:endParaRPr>
          </a:p>
        </p:txBody>
      </p:sp>
    </p:spTree>
    <p:extLst>
      <p:ext uri="{BB962C8B-B14F-4D97-AF65-F5344CB8AC3E}">
        <p14:creationId xmlns:p14="http://schemas.microsoft.com/office/powerpoint/2010/main" val="2983015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152400" y="1592796"/>
            <a:ext cx="8812088" cy="4788531"/>
          </a:xfrm>
        </p:spPr>
        <p:txBody>
          <a:bodyPr/>
          <a:lstStyle/>
          <a:p>
            <a:pPr marL="0" indent="0" algn="just">
              <a:buNone/>
            </a:pPr>
            <a:r>
              <a:rPr lang="es-ES" dirty="0"/>
              <a:t>Ello incluye al personal de salud y administrativo del mismo prestador, no vinculado a la atención de la persona. Sin perjuicio de lo anterior, la información contenida en la ficha, copia de la misma o parte de ella, será entregada, total o parcialmente</a:t>
            </a:r>
            <a:r>
              <a:rPr lang="es-ES" b="1" dirty="0"/>
              <a:t>, a solicitud expresa de las personas</a:t>
            </a:r>
            <a:r>
              <a:rPr lang="es-ES" dirty="0"/>
              <a:t> y organismos que se indican a continuación, en los casos, forma y condiciones que se señalan: </a:t>
            </a:r>
          </a:p>
          <a:p>
            <a:pPr marL="0" indent="0">
              <a:buNone/>
            </a:pPr>
            <a:r>
              <a:rPr lang="es-ES" dirty="0"/>
              <a:t>a) Al titular de la ficha clínica, a su representante legal o, en caso de fallecimiento del titular, a sus herederos.</a:t>
            </a:r>
            <a:endParaRPr lang="es-CL" dirty="0"/>
          </a:p>
          <a:p>
            <a:pPr marL="0" indent="0">
              <a:buNone/>
            </a:pPr>
            <a:r>
              <a:rPr lang="es-ES" dirty="0"/>
              <a:t>b) A un tercero debidamente autorizado por el titular, mediante poder simple otorgado ante notario.</a:t>
            </a:r>
            <a:endParaRPr lang="es-CL" dirty="0"/>
          </a:p>
          <a:p>
            <a:pPr marL="0" indent="0">
              <a:buNone/>
            </a:pPr>
            <a:r>
              <a:rPr lang="es-ES" dirty="0"/>
              <a:t>c) A los tribunales de justicia, siempre que la información contenida en la ficha clínica se relacione con las causas que estuvieren conociendo.</a:t>
            </a:r>
            <a:endParaRPr lang="es-CL" dirty="0"/>
          </a:p>
          <a:p>
            <a:pPr marL="0" indent="0">
              <a:buNone/>
            </a:pPr>
            <a:r>
              <a:rPr lang="es-ES" dirty="0"/>
              <a:t>d) A los fiscales del Ministerio Público y a los abogados, previa autorización del juez competente, cuando la información se vincule directamente con las investigaciones o defensas que tengan a su cargo.</a:t>
            </a:r>
            <a:endParaRPr lang="es-CL" dirty="0"/>
          </a:p>
          <a:p>
            <a:pPr marL="0" indent="0" algn="just">
              <a:buNone/>
            </a:pPr>
            <a:endParaRPr lang="es-CL" dirty="0"/>
          </a:p>
          <a:p>
            <a:pPr marL="0" indent="0">
              <a:buNone/>
            </a:pPr>
            <a:endParaRPr lang="es-CL" dirty="0"/>
          </a:p>
          <a:p>
            <a:pPr algn="just"/>
            <a:endParaRPr lang="es-CL" dirty="0"/>
          </a:p>
        </p:txBody>
      </p:sp>
      <p:sp>
        <p:nvSpPr>
          <p:cNvPr id="5" name="Título 3">
            <a:extLst>
              <a:ext uri="{FF2B5EF4-FFF2-40B4-BE49-F238E27FC236}">
                <a16:creationId xmlns:a16="http://schemas.microsoft.com/office/drawing/2014/main" id="{F5B25424-E79C-1F47-809F-BDE83D36743C}"/>
              </a:ext>
            </a:extLst>
          </p:cNvPr>
          <p:cNvSpPr>
            <a:spLocks noGrp="1"/>
          </p:cNvSpPr>
          <p:nvPr>
            <p:ph type="title"/>
          </p:nvPr>
        </p:nvSpPr>
        <p:spPr>
          <a:xfrm>
            <a:off x="152400" y="224644"/>
            <a:ext cx="8177213" cy="936104"/>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ES" b="1" dirty="0">
                <a:solidFill>
                  <a:schemeClr val="tx1"/>
                </a:solidFill>
              </a:rPr>
            </a:br>
            <a:r>
              <a:rPr lang="es-ES" b="1" dirty="0">
                <a:solidFill>
                  <a:schemeClr val="tx1"/>
                </a:solidFill>
              </a:rPr>
              <a:t>Normativa Fichas Clínicas</a:t>
            </a:r>
            <a:br>
              <a:rPr lang="es-CL" sz="2000" dirty="0"/>
            </a:br>
            <a:br>
              <a:rPr lang="es-CL" sz="2000" b="1" dirty="0">
                <a:solidFill>
                  <a:schemeClr val="tx1"/>
                </a:solidFill>
              </a:rPr>
            </a:br>
            <a:endParaRPr lang="es-CL" sz="2000" b="1" dirty="0">
              <a:solidFill>
                <a:schemeClr val="tx1"/>
              </a:solidFill>
            </a:endParaRPr>
          </a:p>
        </p:txBody>
      </p:sp>
    </p:spTree>
    <p:extLst>
      <p:ext uri="{BB962C8B-B14F-4D97-AF65-F5344CB8AC3E}">
        <p14:creationId xmlns:p14="http://schemas.microsoft.com/office/powerpoint/2010/main" val="773371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FE9DE0-8753-5845-A060-1C44ADC25CB7}"/>
              </a:ext>
            </a:extLst>
          </p:cNvPr>
          <p:cNvSpPr>
            <a:spLocks noGrp="1"/>
          </p:cNvSpPr>
          <p:nvPr>
            <p:ph type="title"/>
          </p:nvPr>
        </p:nvSpPr>
        <p:spPr>
          <a:xfrm>
            <a:off x="359532" y="1232756"/>
            <a:ext cx="7957381" cy="62644"/>
          </a:xfrm>
        </p:spPr>
        <p:txBody>
          <a:bodyPr/>
          <a:lstStyle/>
          <a:p>
            <a:pPr algn="just"/>
            <a:br>
              <a:rPr lang="es-ES" sz="1600" dirty="0"/>
            </a:br>
            <a:br>
              <a:rPr lang="es-ES" sz="1600" dirty="0"/>
            </a:br>
            <a:br>
              <a:rPr lang="es-ES" sz="1600" dirty="0"/>
            </a:br>
            <a:br>
              <a:rPr lang="es-ES" sz="1600" dirty="0"/>
            </a:br>
            <a:br>
              <a:rPr lang="es-ES" sz="1600" dirty="0"/>
            </a:br>
            <a:br>
              <a:rPr lang="es-ES" sz="1600" dirty="0"/>
            </a:br>
            <a:r>
              <a:rPr lang="es-ES" sz="2000" dirty="0">
                <a:solidFill>
                  <a:schemeClr val="tx1"/>
                </a:solidFill>
              </a:rPr>
              <a:t>Los documentos ministeriales sobre Partos, Nacimientos, Identificación de Recien Nacidos y defunciones datan desde el 2000 en adelante, teniendo como base el Reglamento del Servicio de Registro Civil e Identificación promulgado el año 1930 con última modificación el año 1993.  De esto se desprenden los diversos documentos con los que contamos como regulación.</a:t>
            </a:r>
            <a:br>
              <a:rPr lang="es-CL" sz="2000" dirty="0">
                <a:solidFill>
                  <a:srgbClr val="002060"/>
                </a:solidFill>
                <a:latin typeface="+mn-lt"/>
              </a:rPr>
            </a:br>
            <a:br>
              <a:rPr lang="es-CL" sz="2000" dirty="0">
                <a:solidFill>
                  <a:srgbClr val="002060"/>
                </a:solidFill>
                <a:latin typeface="+mn-lt"/>
              </a:rPr>
            </a:br>
            <a:endParaRPr lang="es-CL" sz="2000" dirty="0">
              <a:latin typeface="+mn-lt"/>
            </a:endParaRPr>
          </a:p>
        </p:txBody>
      </p:sp>
      <p:sp>
        <p:nvSpPr>
          <p:cNvPr id="6" name="Rectángulo redondeado 5">
            <a:extLst>
              <a:ext uri="{FF2B5EF4-FFF2-40B4-BE49-F238E27FC236}">
                <a16:creationId xmlns:a16="http://schemas.microsoft.com/office/drawing/2014/main" id="{684C7149-89B1-B74B-8135-ED48E71FE3D2}"/>
              </a:ext>
            </a:extLst>
          </p:cNvPr>
          <p:cNvSpPr/>
          <p:nvPr/>
        </p:nvSpPr>
        <p:spPr>
          <a:xfrm>
            <a:off x="107504" y="400487"/>
            <a:ext cx="8222264" cy="625927"/>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L" sz="2400" b="1" dirty="0">
                <a:solidFill>
                  <a:srgbClr val="002060"/>
                </a:solidFill>
              </a:rPr>
              <a:t>DOCUMENTOS MINISTERIALES</a:t>
            </a:r>
          </a:p>
        </p:txBody>
      </p:sp>
    </p:spTree>
    <p:extLst>
      <p:ext uri="{BB962C8B-B14F-4D97-AF65-F5344CB8AC3E}">
        <p14:creationId xmlns:p14="http://schemas.microsoft.com/office/powerpoint/2010/main" val="4137622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a:extLst>
              <a:ext uri="{FF2B5EF4-FFF2-40B4-BE49-F238E27FC236}">
                <a16:creationId xmlns:a16="http://schemas.microsoft.com/office/drawing/2014/main" id="{F0F8335A-49D8-7943-927C-20A9C1B54F68}"/>
              </a:ext>
            </a:extLst>
          </p:cNvPr>
          <p:cNvGraphicFramePr>
            <a:graphicFrameLocks noGrp="1"/>
          </p:cNvGraphicFramePr>
          <p:nvPr>
            <p:ph idx="1"/>
            <p:extLst>
              <p:ext uri="{D42A27DB-BD31-4B8C-83A1-F6EECF244321}">
                <p14:modId xmlns:p14="http://schemas.microsoft.com/office/powerpoint/2010/main" val="883417984"/>
              </p:ext>
            </p:extLst>
          </p:nvPr>
        </p:nvGraphicFramePr>
        <p:xfrm>
          <a:off x="139098" y="1052736"/>
          <a:ext cx="8190516" cy="5544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ítulo 3">
            <a:extLst>
              <a:ext uri="{FF2B5EF4-FFF2-40B4-BE49-F238E27FC236}">
                <a16:creationId xmlns:a16="http://schemas.microsoft.com/office/drawing/2014/main" id="{1DF01A6F-5F41-E640-81BA-081994590D35}"/>
              </a:ext>
            </a:extLst>
          </p:cNvPr>
          <p:cNvSpPr>
            <a:spLocks noGrp="1"/>
          </p:cNvSpPr>
          <p:nvPr>
            <p:ph type="title"/>
          </p:nvPr>
        </p:nvSpPr>
        <p:spPr>
          <a:xfrm>
            <a:off x="139097" y="296652"/>
            <a:ext cx="8164513" cy="674712"/>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CL" b="1" dirty="0">
                <a:solidFill>
                  <a:srgbClr val="002060"/>
                </a:solidFill>
              </a:rPr>
            </a:br>
            <a:r>
              <a:rPr lang="es-CL" b="1" dirty="0">
                <a:solidFill>
                  <a:srgbClr val="002060"/>
                </a:solidFill>
              </a:rPr>
              <a:t>DOCUMENTOS MINISTERIALES</a:t>
            </a:r>
            <a:br>
              <a:rPr lang="es-CL" b="1" dirty="0">
                <a:solidFill>
                  <a:srgbClr val="002060"/>
                </a:solidFill>
              </a:rPr>
            </a:br>
            <a:endParaRPr lang="es-CL" sz="2400" b="1" dirty="0">
              <a:solidFill>
                <a:srgbClr val="002060"/>
              </a:solidFill>
            </a:endParaRPr>
          </a:p>
        </p:txBody>
      </p:sp>
      <p:sp>
        <p:nvSpPr>
          <p:cNvPr id="7" name="CuadroTexto 6">
            <a:extLst>
              <a:ext uri="{FF2B5EF4-FFF2-40B4-BE49-F238E27FC236}">
                <a16:creationId xmlns:a16="http://schemas.microsoft.com/office/drawing/2014/main" id="{4BC11616-5F86-FC4D-9C62-1A223A1A6484}"/>
              </a:ext>
            </a:extLst>
          </p:cNvPr>
          <p:cNvSpPr txBox="1"/>
          <p:nvPr/>
        </p:nvSpPr>
        <p:spPr>
          <a:xfrm>
            <a:off x="1475656" y="5445224"/>
            <a:ext cx="4060713" cy="400110"/>
          </a:xfrm>
          <a:prstGeom prst="rect">
            <a:avLst/>
          </a:prstGeom>
          <a:noFill/>
        </p:spPr>
        <p:txBody>
          <a:bodyPr wrap="square" rtlCol="0">
            <a:spAutoFit/>
          </a:bodyPr>
          <a:lstStyle/>
          <a:p>
            <a:endParaRPr lang="es-CL" sz="2000" b="1" dirty="0">
              <a:solidFill>
                <a:prstClr val="white"/>
              </a:solidFill>
              <a:latin typeface="Calibri"/>
              <a:ea typeface="+mn-ea"/>
            </a:endParaRPr>
          </a:p>
        </p:txBody>
      </p:sp>
    </p:spTree>
    <p:extLst>
      <p:ext uri="{BB962C8B-B14F-4D97-AF65-F5344CB8AC3E}">
        <p14:creationId xmlns:p14="http://schemas.microsoft.com/office/powerpoint/2010/main" val="4080645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23B0249-731E-264F-A95D-1B18D7375A6F}"/>
              </a:ext>
            </a:extLst>
          </p:cNvPr>
          <p:cNvSpPr>
            <a:spLocks noGrp="1"/>
          </p:cNvSpPr>
          <p:nvPr>
            <p:ph type="title"/>
          </p:nvPr>
        </p:nvSpPr>
        <p:spPr>
          <a:xfrm>
            <a:off x="152400" y="260648"/>
            <a:ext cx="8164513" cy="1080120"/>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CL" sz="2400" b="1" dirty="0">
                <a:solidFill>
                  <a:srgbClr val="002060"/>
                </a:solidFill>
              </a:rPr>
            </a:br>
            <a:br>
              <a:rPr lang="es-CL" sz="2400" b="1" dirty="0">
                <a:solidFill>
                  <a:srgbClr val="002060"/>
                </a:solidFill>
              </a:rPr>
            </a:br>
            <a:br>
              <a:rPr lang="es-CL" sz="2000" b="1" dirty="0">
                <a:solidFill>
                  <a:schemeClr val="tx1"/>
                </a:solidFill>
              </a:rPr>
            </a:br>
            <a:br>
              <a:rPr lang="es-CL" sz="2000" b="1" dirty="0">
                <a:solidFill>
                  <a:schemeClr val="tx1"/>
                </a:solidFill>
              </a:rPr>
            </a:br>
            <a:r>
              <a:rPr lang="es-ES" sz="2000" b="1" dirty="0">
                <a:solidFill>
                  <a:schemeClr val="tx1"/>
                </a:solidFill>
              </a:rPr>
              <a:t>MANUAL DE PROCEDIMIENTOS PARA LA ATENCIÓN DEL RECIÉN NACIDO EN EL PERÍODO INMEDIATO Y PUERPERIO EN SERVICIOS DE OBSTETRICIA Y GINECOLOGÍA Año 2013</a:t>
            </a:r>
            <a:br>
              <a:rPr lang="es-CL" dirty="0"/>
            </a:br>
            <a:br>
              <a:rPr lang="es-CL" sz="2400" b="1" dirty="0">
                <a:solidFill>
                  <a:srgbClr val="002060"/>
                </a:solidFill>
              </a:rPr>
            </a:br>
            <a:br>
              <a:rPr lang="es-CL" sz="2400" b="1" dirty="0">
                <a:solidFill>
                  <a:srgbClr val="002060"/>
                </a:solidFill>
              </a:rPr>
            </a:br>
            <a:br>
              <a:rPr lang="es-CL" dirty="0">
                <a:solidFill>
                  <a:srgbClr val="002060"/>
                </a:solidFill>
              </a:rPr>
            </a:br>
            <a:r>
              <a:rPr lang="es-CL" sz="2400" b="1" dirty="0">
                <a:solidFill>
                  <a:srgbClr val="002060"/>
                </a:solidFill>
              </a:rPr>
              <a:t> </a:t>
            </a:r>
          </a:p>
        </p:txBody>
      </p:sp>
      <p:sp>
        <p:nvSpPr>
          <p:cNvPr id="9" name="Marcador de contenido 8">
            <a:extLst>
              <a:ext uri="{FF2B5EF4-FFF2-40B4-BE49-F238E27FC236}">
                <a16:creationId xmlns:a16="http://schemas.microsoft.com/office/drawing/2014/main" id="{AD77FDA0-022D-E349-B390-1F8E8E75DA2C}"/>
              </a:ext>
            </a:extLst>
          </p:cNvPr>
          <p:cNvSpPr>
            <a:spLocks noGrp="1"/>
          </p:cNvSpPr>
          <p:nvPr>
            <p:ph idx="1"/>
          </p:nvPr>
        </p:nvSpPr>
        <p:spPr>
          <a:xfrm>
            <a:off x="152400" y="1477962"/>
            <a:ext cx="8704076" cy="4903365"/>
          </a:xfrm>
        </p:spPr>
        <p:txBody>
          <a:bodyPr/>
          <a:lstStyle/>
          <a:p>
            <a:pPr marL="0" indent="0">
              <a:buNone/>
            </a:pPr>
            <a:r>
              <a:rPr lang="es-ES" b="1" u="sng" dirty="0"/>
              <a:t>IDENTIFICACION DEL RECIEN NACIDO </a:t>
            </a:r>
            <a:endParaRPr lang="es-CL" dirty="0"/>
          </a:p>
          <a:p>
            <a:pPr marL="0" indent="0" algn="just">
              <a:buNone/>
            </a:pPr>
            <a:r>
              <a:rPr lang="es-ES" b="1" dirty="0"/>
              <a:t>Objetivos</a:t>
            </a:r>
            <a:endParaRPr lang="es-CL" dirty="0"/>
          </a:p>
          <a:p>
            <a:pPr algn="just"/>
            <a:r>
              <a:rPr lang="es-ES" dirty="0"/>
              <a:t>Identificar al RN desde el momento de su nacimiento, con los datos de su madre, para asegurar una identificación correcta </a:t>
            </a:r>
            <a:endParaRPr lang="es-CL" dirty="0"/>
          </a:p>
          <a:p>
            <a:pPr algn="just"/>
            <a:r>
              <a:rPr lang="es-ES" dirty="0"/>
              <a:t>Prevenir la ocurrencia de errores en la atención, asegurando una identificación correcta Responsable de su ejecución.</a:t>
            </a:r>
          </a:p>
          <a:p>
            <a:pPr algn="just"/>
            <a:r>
              <a:rPr lang="es-ES" dirty="0"/>
              <a:t>Procedimiento</a:t>
            </a:r>
            <a:endParaRPr lang="es-CL" dirty="0"/>
          </a:p>
          <a:p>
            <a:pPr algn="just"/>
            <a:r>
              <a:rPr lang="es-ES" dirty="0"/>
              <a:t>La Matrona a cargo de sala atención inmediata (SAI) debe ser la responsable de llenar los datos del brazalete de identificación y verificarlos previo a su instalación.</a:t>
            </a:r>
            <a:endParaRPr lang="es-CL" dirty="0"/>
          </a:p>
          <a:p>
            <a:pPr algn="just"/>
            <a:r>
              <a:rPr lang="es-ES" dirty="0"/>
              <a:t>El brazalete se colocará en la muñeca de la extremidad superior izquierda en sala de parto o en pabellón, deberá especificar al menos nombre completo de la madre, fecha y hora de nacimiento y sexo.</a:t>
            </a:r>
            <a:endParaRPr lang="es-CL" dirty="0"/>
          </a:p>
          <a:p>
            <a:pPr marL="0" indent="0">
              <a:buNone/>
            </a:pPr>
            <a:endParaRPr lang="es-CL" dirty="0"/>
          </a:p>
          <a:p>
            <a:pPr marL="457200" indent="-457200">
              <a:buFont typeface="+mj-lt"/>
              <a:buAutoNum type="arabicPeriod"/>
            </a:pPr>
            <a:endParaRPr lang="es-CL" dirty="0"/>
          </a:p>
          <a:p>
            <a:pPr marL="457200" indent="-457200">
              <a:buFont typeface="+mj-lt"/>
              <a:buAutoNum type="arabicPeriod"/>
            </a:pPr>
            <a:endParaRPr lang="es-CL" dirty="0"/>
          </a:p>
          <a:p>
            <a:pPr marL="457200" indent="-457200">
              <a:buFont typeface="+mj-lt"/>
              <a:buAutoNum type="arabicPeriod"/>
            </a:pPr>
            <a:endParaRPr lang="es-CL" dirty="0"/>
          </a:p>
        </p:txBody>
      </p:sp>
    </p:spTree>
    <p:extLst>
      <p:ext uri="{BB962C8B-B14F-4D97-AF65-F5344CB8AC3E}">
        <p14:creationId xmlns:p14="http://schemas.microsoft.com/office/powerpoint/2010/main" val="37162243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6410B55-832D-C749-9C10-A5A18271C1DB}"/>
              </a:ext>
            </a:extLst>
          </p:cNvPr>
          <p:cNvSpPr>
            <a:spLocks noGrp="1"/>
          </p:cNvSpPr>
          <p:nvPr>
            <p:ph idx="1"/>
          </p:nvPr>
        </p:nvSpPr>
        <p:spPr>
          <a:xfrm>
            <a:off x="152400" y="1477962"/>
            <a:ext cx="8848092" cy="4939369"/>
          </a:xfrm>
        </p:spPr>
        <p:txBody>
          <a:bodyPr/>
          <a:lstStyle/>
          <a:p>
            <a:pPr algn="just"/>
            <a:r>
              <a:rPr lang="es-ES" dirty="0"/>
              <a:t>Matrona (ón) de partos o pabellón al momento del nacimiento confecciona segundo brazalete es opcional debe incluir datos de ficha clínica y carne de identidad de la madre, nombre completo de la madre, fecha, hora de nacimiento y sexo del recién nacido.</a:t>
            </a:r>
            <a:endParaRPr lang="es-CL" dirty="0"/>
          </a:p>
          <a:p>
            <a:pPr algn="just"/>
            <a:r>
              <a:rPr lang="es-ES" dirty="0"/>
              <a:t>En caso de embarazo múltiple se debe confeccionar el número de brazaletes que sea necesario. (2, 3 o más) Postura de brazalete de identificación • El brazalete de identificación debe colocarse inmediatamente después del nacimiento, antes de retirar al recién nacido de la sala de partos o pabellón.</a:t>
            </a:r>
            <a:endParaRPr lang="es-CL" dirty="0"/>
          </a:p>
          <a:p>
            <a:pPr algn="just"/>
            <a:r>
              <a:rPr lang="es-ES" dirty="0"/>
              <a:t>El brazalete debe colocarse en extremidad superior izquierda.</a:t>
            </a:r>
            <a:endParaRPr lang="es-CL" dirty="0"/>
          </a:p>
          <a:p>
            <a:pPr algn="just"/>
            <a:r>
              <a:rPr lang="es-ES" dirty="0"/>
              <a:t>La matrona (ón), debe leer el brazalete de identificación completo a la madre, verificando información.</a:t>
            </a:r>
            <a:endParaRPr lang="es-CL" dirty="0"/>
          </a:p>
          <a:p>
            <a:pPr algn="just"/>
            <a:r>
              <a:rPr lang="es-ES" dirty="0"/>
              <a:t>Informarle a la madre que el recién nacido debe permanecer con brazalete durante toda la hospitalización.</a:t>
            </a:r>
            <a:endParaRPr lang="es-CL" dirty="0"/>
          </a:p>
          <a:p>
            <a:pPr algn="just"/>
            <a:r>
              <a:rPr lang="es-ES" dirty="0"/>
              <a:t>Sexo del RN.</a:t>
            </a:r>
            <a:endParaRPr lang="es-CL" dirty="0"/>
          </a:p>
          <a:p>
            <a:pPr marL="0" indent="0">
              <a:buNone/>
            </a:pPr>
            <a:endParaRPr lang="es-CL" b="1" dirty="0"/>
          </a:p>
          <a:p>
            <a:pPr marL="0" indent="0">
              <a:buNone/>
            </a:pPr>
            <a:endParaRPr lang="es-CL" dirty="0"/>
          </a:p>
        </p:txBody>
      </p:sp>
      <p:sp>
        <p:nvSpPr>
          <p:cNvPr id="4" name="Título 3">
            <a:extLst>
              <a:ext uri="{FF2B5EF4-FFF2-40B4-BE49-F238E27FC236}">
                <a16:creationId xmlns:a16="http://schemas.microsoft.com/office/drawing/2014/main" id="{D5E0D1C5-6AD2-3445-B8FE-1111397B269F}"/>
              </a:ext>
            </a:extLst>
          </p:cNvPr>
          <p:cNvSpPr>
            <a:spLocks noGrp="1"/>
          </p:cNvSpPr>
          <p:nvPr>
            <p:ph type="title"/>
          </p:nvPr>
        </p:nvSpPr>
        <p:spPr>
          <a:xfrm>
            <a:off x="152400" y="260648"/>
            <a:ext cx="8164513" cy="1008112"/>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br>
              <a:rPr lang="es-CL" sz="2400" b="1" dirty="0">
                <a:solidFill>
                  <a:srgbClr val="002060"/>
                </a:solidFill>
              </a:rPr>
            </a:br>
            <a:br>
              <a:rPr lang="es-CL" sz="2400" b="1" dirty="0">
                <a:solidFill>
                  <a:srgbClr val="002060"/>
                </a:solidFill>
              </a:rPr>
            </a:br>
            <a:br>
              <a:rPr lang="es-CL" sz="2400" b="1" dirty="0">
                <a:solidFill>
                  <a:srgbClr val="002060"/>
                </a:solidFill>
              </a:rPr>
            </a:br>
            <a:br>
              <a:rPr lang="es-CL" sz="2400" b="1" dirty="0">
                <a:solidFill>
                  <a:srgbClr val="002060"/>
                </a:solidFill>
              </a:rPr>
            </a:br>
            <a:r>
              <a:rPr lang="es-ES" sz="2000" b="1" dirty="0">
                <a:solidFill>
                  <a:schemeClr val="tx1"/>
                </a:solidFill>
              </a:rPr>
              <a:t>MANUAL DE PROCEDIMIENTOS PARA LA ATENCIÓN DEL RECIÉN NACIDO EN EL PERÍODO INMEDIATO Y PUERPERIO EN SERVICIOS DE OBSTETRICIA Y GINECOLOGÍA Año 2013</a:t>
            </a:r>
            <a:br>
              <a:rPr lang="es-CL" dirty="0"/>
            </a:br>
            <a:br>
              <a:rPr lang="es-CL" sz="2400" b="1" dirty="0">
                <a:solidFill>
                  <a:srgbClr val="002060"/>
                </a:solidFill>
              </a:rPr>
            </a:br>
            <a:br>
              <a:rPr lang="es-CL" sz="2400" b="1" dirty="0">
                <a:solidFill>
                  <a:srgbClr val="002060"/>
                </a:solidFill>
              </a:rPr>
            </a:br>
            <a:br>
              <a:rPr lang="es-CL" dirty="0">
                <a:solidFill>
                  <a:srgbClr val="002060"/>
                </a:solidFill>
              </a:rPr>
            </a:br>
            <a:r>
              <a:rPr lang="es-CL" sz="2400" b="1" dirty="0">
                <a:solidFill>
                  <a:srgbClr val="002060"/>
                </a:solidFill>
              </a:rPr>
              <a:t> </a:t>
            </a:r>
          </a:p>
        </p:txBody>
      </p:sp>
    </p:spTree>
    <p:extLst>
      <p:ext uri="{BB962C8B-B14F-4D97-AF65-F5344CB8AC3E}">
        <p14:creationId xmlns:p14="http://schemas.microsoft.com/office/powerpoint/2010/main" val="3651418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8DCBDD8-9364-5A44-8704-365A6736B8F4}"/>
              </a:ext>
            </a:extLst>
          </p:cNvPr>
          <p:cNvSpPr>
            <a:spLocks noGrp="1"/>
          </p:cNvSpPr>
          <p:nvPr>
            <p:ph type="title"/>
          </p:nvPr>
        </p:nvSpPr>
        <p:spPr>
          <a:xfrm>
            <a:off x="152400" y="152400"/>
            <a:ext cx="8164513" cy="1080356"/>
          </a:xfrm>
          <a:prstGeom prst="round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2000" b="1" dirty="0">
                <a:solidFill>
                  <a:schemeClr val="tx1"/>
                </a:solidFill>
              </a:rPr>
              <a:t>MANUAL DE PROCEDIMIENTOS PARA LA ATENCIÓN DEL RECIÉN NACIDO EN EL PERÍODO INMEDIATO Y PUERPERIO EN SERVICIOS DE OBSTETRICIA Y GINECOLOGÍA Año 2013</a:t>
            </a:r>
            <a:endParaRPr lang="es-CL" sz="2000" b="1" dirty="0">
              <a:solidFill>
                <a:schemeClr val="tx1"/>
              </a:solidFill>
            </a:endParaRPr>
          </a:p>
        </p:txBody>
      </p:sp>
      <p:sp>
        <p:nvSpPr>
          <p:cNvPr id="6" name="Marcador de contenido 5">
            <a:extLst>
              <a:ext uri="{FF2B5EF4-FFF2-40B4-BE49-F238E27FC236}">
                <a16:creationId xmlns:a16="http://schemas.microsoft.com/office/drawing/2014/main" id="{2C08FE12-6E23-C048-BCBF-1AA7B0F6248C}"/>
              </a:ext>
            </a:extLst>
          </p:cNvPr>
          <p:cNvSpPr>
            <a:spLocks noGrp="1"/>
          </p:cNvSpPr>
          <p:nvPr>
            <p:ph idx="1"/>
          </p:nvPr>
        </p:nvSpPr>
        <p:spPr>
          <a:xfrm>
            <a:off x="152400" y="1484784"/>
            <a:ext cx="8848092" cy="4968552"/>
          </a:xfrm>
        </p:spPr>
        <p:txBody>
          <a:bodyPr/>
          <a:lstStyle/>
          <a:p>
            <a:pPr algn="just"/>
            <a:r>
              <a:rPr lang="es-ES" b="1" dirty="0"/>
              <a:t>Contenido del brazalete: </a:t>
            </a:r>
            <a:r>
              <a:rPr lang="es-ES" dirty="0"/>
              <a:t>El brazalete de identificación del RN contendrá los siguientes datos:</a:t>
            </a:r>
            <a:endParaRPr lang="es-CL" dirty="0"/>
          </a:p>
          <a:p>
            <a:pPr lvl="1" algn="just"/>
            <a:r>
              <a:rPr lang="es-ES" dirty="0"/>
              <a:t>Nombre completo de la madre (2 nombres y 2 apellidos).</a:t>
            </a:r>
            <a:endParaRPr lang="es-CL" dirty="0"/>
          </a:p>
          <a:p>
            <a:pPr lvl="1" algn="just"/>
            <a:r>
              <a:rPr lang="es-ES" dirty="0"/>
              <a:t>Fecha y hora de nacimiento.</a:t>
            </a:r>
            <a:endParaRPr lang="es-CL" dirty="0">
              <a:ea typeface="ヒラギノ角ゴ Pro W3"/>
              <a:cs typeface="ヒラギノ角ゴ Pro W3"/>
            </a:endParaRPr>
          </a:p>
          <a:p>
            <a:pPr algn="just"/>
            <a:r>
              <a:rPr lang="es-ES" b="1" dirty="0"/>
              <a:t>Identificación del RN que cumple condiciones para apego</a:t>
            </a:r>
            <a:r>
              <a:rPr lang="es-ES" dirty="0"/>
              <a:t>: La Matrona (ón) de atención inmediata deberá realizar la identificación del RN sano, mediante la colocación del brazalete en la muñeca de la extremidad superior izquierda, previa lectura de los datos que éste contiene a su madre y/o padre o familiar.</a:t>
            </a:r>
            <a:endParaRPr lang="es-CL" dirty="0"/>
          </a:p>
          <a:p>
            <a:pPr algn="just"/>
            <a:r>
              <a:rPr lang="es-ES" b="1" dirty="0"/>
              <a:t>Identificación del RN que no cumple condiciones para apego</a:t>
            </a:r>
            <a:r>
              <a:rPr lang="es-ES" dirty="0"/>
              <a:t>: RN que requieran maniobras de reanimación. RN con meconio y no vigoroso. RN menor de 34 semanas. Todo recién nacido debe ser inmediatamente identificado. Si son estabilizados y están en condiciones de ir con su madre, la Matrona de RN inmediato colocará el brazalete, en la muñeca de la extremidad superior izquierda, en presencia de esta o algún familiar significativo.</a:t>
            </a:r>
            <a:endParaRPr lang="es-CL" dirty="0"/>
          </a:p>
        </p:txBody>
      </p:sp>
    </p:spTree>
    <p:extLst>
      <p:ext uri="{BB962C8B-B14F-4D97-AF65-F5344CB8AC3E}">
        <p14:creationId xmlns:p14="http://schemas.microsoft.com/office/powerpoint/2010/main" val="37172436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ción HIV Estrategias de atencion  -  Solo lectura" id="{4DEE9CE4-71D1-5A43-AF1A-88DADF95179F}" vid="{14ED0816-86F5-8D47-BEC2-57F81573630F}"/>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ción HIV Estrategias de atencion  -  Solo lectura" id="{4DEE9CE4-71D1-5A43-AF1A-88DADF95179F}" vid="{01625F18-4D11-BC42-9D9E-6CB17F0F4FC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36614</TotalTime>
  <Words>3115</Words>
  <Application>Microsoft Macintosh PowerPoint</Application>
  <PresentationFormat>Presentación en pantalla (4:3)</PresentationFormat>
  <Paragraphs>109</Paragraphs>
  <Slides>22</Slides>
  <Notes>1</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22</vt:i4>
      </vt:variant>
    </vt:vector>
  </HeadingPairs>
  <TitlesOfParts>
    <vt:vector size="30" baseType="lpstr">
      <vt:lpstr>ヒラギノ角ゴ Pro W3</vt:lpstr>
      <vt:lpstr>Arial</vt:lpstr>
      <vt:lpstr>Calibri</vt:lpstr>
      <vt:lpstr>Candara</vt:lpstr>
      <vt:lpstr>Times New Roman</vt:lpstr>
      <vt:lpstr>Verdana</vt:lpstr>
      <vt:lpstr>1_Office Theme</vt:lpstr>
      <vt:lpstr>2_Office Theme</vt:lpstr>
      <vt:lpstr>Presentación de PowerPoint</vt:lpstr>
      <vt:lpstr> Normativa Fichas Clínicas  </vt:lpstr>
      <vt:lpstr> Normativa Fichas Clínicas  </vt:lpstr>
      <vt:lpstr> Normativa Fichas Clínicas  </vt:lpstr>
      <vt:lpstr>      Los documentos ministeriales sobre Partos, Nacimientos, Identificación de Recien Nacidos y defunciones datan desde el 2000 en adelante, teniendo como base el Reglamento del Servicio de Registro Civil e Identificación promulgado el año 1930 con última modificación el año 1993.  De esto se desprenden los diversos documentos con los que contamos como regulación.  </vt:lpstr>
      <vt:lpstr> DOCUMENTOS MINISTERIALES </vt:lpstr>
      <vt:lpstr>    MANUAL DE PROCEDIMIENTOS PARA LA ATENCIÓN DEL RECIÉN NACIDO EN EL PERÍODO INMEDIATO Y PUERPERIO EN SERVICIOS DE OBSTETRICIA Y GINECOLOGÍA Año 2013     </vt:lpstr>
      <vt:lpstr>    MANUAL DE PROCEDIMIENTOS PARA LA ATENCIÓN DEL RECIÉN NACIDO EN EL PERÍODO INMEDIATO Y PUERPERIO EN SERVICIOS DE OBSTETRICIA Y GINECOLOGÍA Año 2013     </vt:lpstr>
      <vt:lpstr>MANUAL DE PROCEDIMIENTOS PARA LA ATENCIÓN DEL RECIÉN NACIDO EN EL PERÍODO INMEDIATO Y PUERPERIO EN SERVICIOS DE OBSTETRICIA Y GINECOLOGÍA Año 2013</vt:lpstr>
      <vt:lpstr>MANUAL DE PROCEDIMIENTOS PARA LA ATENCIÓN DEL RECIÉN NACIDO EN EL PERÍODO INMEDIATO Y PUERPERIO EN SERVICIOS DE OBSTETRICIA Y GINECOLOGÍA Año 2013</vt:lpstr>
      <vt:lpstr>MANUAL DE PROCEDIMIENTOS PARA LA ATENCIÓN DEL RECIÉN NACIDO EN EL PERÍODO INMEDIATO Y PUERPERIO EN SERVICIOS DE OBSTETRICIA Y GINECOLOGÍA Año 2013</vt:lpstr>
      <vt:lpstr> Regulación jurídica de la disposición de cadáveres y restos biológicos </vt:lpstr>
      <vt:lpstr> Regulación jurídica de la disposición de cadáveres y restos biológicos </vt:lpstr>
      <vt:lpstr> Regulación jurídica de la disposición de cadáveres y restos biológicos </vt:lpstr>
      <vt:lpstr> Regulación jurídica de la disposición de cadáveres y restos biológicos </vt:lpstr>
      <vt:lpstr> Regulación jurídica de la disposición de cadáveres y restos biológicos </vt:lpstr>
      <vt:lpstr> Regulación jurídica de la disposición de cadáveres y restos biológicos </vt:lpstr>
      <vt:lpstr> Regulación jurídica de la disposición de cadáveres y restos biológicos </vt:lpstr>
      <vt:lpstr> Regulación jurídica de la disposición de cadáveres y restos biológicos </vt:lpstr>
      <vt:lpstr> Regulación jurídica de la disposición de cadáveres y restos biológicos </vt:lpstr>
      <vt:lpstr> Levantamiento de Información  </vt:lpstr>
      <vt:lpstr>Presentación de PowerPoint</vt:lpstr>
    </vt:vector>
  </TitlesOfParts>
  <Company>Gabriel Badagnani</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Miguel Ulloa</dc:creator>
  <cp:lastModifiedBy>Solange Burgos Estrada</cp:lastModifiedBy>
  <cp:revision>331</cp:revision>
  <cp:lastPrinted>2019-04-01T18:36:10Z</cp:lastPrinted>
  <dcterms:created xsi:type="dcterms:W3CDTF">2010-11-27T19:44:20Z</dcterms:created>
  <dcterms:modified xsi:type="dcterms:W3CDTF">2019-04-01T19:33:08Z</dcterms:modified>
</cp:coreProperties>
</file>