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2" r:id="rId3"/>
    <p:sldId id="290" r:id="rId4"/>
    <p:sldId id="281" r:id="rId5"/>
    <p:sldId id="280" r:id="rId6"/>
    <p:sldId id="279" r:id="rId7"/>
    <p:sldId id="277" r:id="rId8"/>
    <p:sldId id="274" r:id="rId9"/>
    <p:sldId id="278" r:id="rId10"/>
    <p:sldId id="275" r:id="rId11"/>
    <p:sldId id="276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1" r:id="rId21"/>
    <p:sldId id="262" r:id="rId22"/>
  </p:sldIdLst>
  <p:sldSz cx="9144000" cy="6858000" type="screen4x3"/>
  <p:notesSz cx="7023100" cy="93091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E20A17"/>
    <a:srgbClr val="333333"/>
    <a:srgbClr val="C0C0C0"/>
    <a:srgbClr val="4D4D4D"/>
    <a:srgbClr val="D20007"/>
    <a:srgbClr val="C4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4393" autoAdjust="0"/>
  </p:normalViewPr>
  <p:slideViewPr>
    <p:cSldViewPr>
      <p:cViewPr varScale="1">
        <p:scale>
          <a:sx n="30" d="100"/>
          <a:sy n="30" d="100"/>
        </p:scale>
        <p:origin x="1834" y="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74F2C14-7142-C070-BC62-34FBD467BA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1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77B393E-D0DB-29FD-8C0A-61C11B7075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1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8F05FC5-8DAF-C309-6FDE-FD41E9A079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1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7FE918C-BE45-06FB-C760-30639EDAB8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4EF586-0714-4518-BE0C-488CAFD9CE40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D7DDAAF-0989-48E5-9890-3D18C72433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1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1CB0FE0-6FAC-E5FA-D109-839D1223ED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1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4990BC3-649C-630B-A71D-19C04CCD33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C7A9733-A524-7A77-92B3-9970390CB8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noProof="0"/>
              <a:t>Haga clic para modificar el estilo de texto del patrón</a:t>
            </a:r>
          </a:p>
          <a:p>
            <a:pPr lvl="1"/>
            <a:r>
              <a:rPr lang="es-ES" altLang="es-CL" noProof="0"/>
              <a:t>Segundo nivel</a:t>
            </a:r>
          </a:p>
          <a:p>
            <a:pPr lvl="2"/>
            <a:r>
              <a:rPr lang="es-ES" altLang="es-CL" noProof="0"/>
              <a:t>Tercer nivel</a:t>
            </a:r>
          </a:p>
          <a:p>
            <a:pPr lvl="3"/>
            <a:r>
              <a:rPr lang="es-ES" altLang="es-CL" noProof="0"/>
              <a:t>Cuarto nivel</a:t>
            </a:r>
          </a:p>
          <a:p>
            <a:pPr lvl="4"/>
            <a:r>
              <a:rPr lang="es-ES" altLang="es-CL" noProof="0"/>
              <a:t>Quinto nivel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62C2615-5E52-6E4F-7740-E81EDA89F4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1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4EAF54A-59F6-4887-4C5E-8C9C64746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8D5FB7-2D7D-420D-B8A1-3B76E6B4E49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1" charset="0"/>
        <a:ea typeface="ＭＳ Ｐゴシック" pitchFamily="-101" charset="-128"/>
        <a:cs typeface="ＭＳ Ｐゴシック" pitchFamily="-10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1" charset="0"/>
        <a:ea typeface="ＭＳ Ｐゴシック" pitchFamily="-10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1" charset="0"/>
        <a:ea typeface="ＭＳ Ｐゴシック" pitchFamily="-10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1" charset="0"/>
        <a:ea typeface="ＭＳ Ｐゴシック" pitchFamily="-10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1" charset="0"/>
        <a:ea typeface="ＭＳ Ｐゴシック" pitchFamily="-10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>
            <a:extLst>
              <a:ext uri="{FF2B5EF4-FFF2-40B4-BE49-F238E27FC236}">
                <a16:creationId xmlns:a16="http://schemas.microsoft.com/office/drawing/2014/main" id="{83DE6A4B-BFB6-FF88-590A-7A687BAA4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Marcador de notas 2">
            <a:extLst>
              <a:ext uri="{FF2B5EF4-FFF2-40B4-BE49-F238E27FC236}">
                <a16:creationId xmlns:a16="http://schemas.microsoft.com/office/drawing/2014/main" id="{DB4C4AC6-F7C7-951F-6D39-E0C303690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Marcador de número de diapositiva 3">
            <a:extLst>
              <a:ext uri="{FF2B5EF4-FFF2-40B4-BE49-F238E27FC236}">
                <a16:creationId xmlns:a16="http://schemas.microsoft.com/office/drawing/2014/main" id="{9001E71B-70FF-0F78-B8B6-ED17CCEB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2E93BF-CED4-4028-BCD2-8EB580B43469}" type="slidenum">
              <a:rPr lang="es-ES" altLang="es-CL" sz="1200" smtClean="0"/>
              <a:pPr/>
              <a:t>1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D6D9E9CB-BC13-2113-1B21-225DDE0E5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notas 2">
            <a:extLst>
              <a:ext uri="{FF2B5EF4-FFF2-40B4-BE49-F238E27FC236}">
                <a16:creationId xmlns:a16="http://schemas.microsoft.com/office/drawing/2014/main" id="{D9479D53-EF3A-0D3F-3DB1-1704BB4E5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28B5E72D-561D-957F-2D85-C1570DC38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E23754-3ECF-481B-8CBB-6BCD64571918}" type="slidenum">
              <a:rPr lang="es-ES" altLang="es-CL" sz="1200" smtClean="0"/>
              <a:pPr/>
              <a:t>10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3F1B3C96-A105-E36F-F393-B310F4D5B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C6ACB397-B451-E87C-3BB3-212EAED67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27993A28-98FE-17A7-2E61-4EAA6CD06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1D96249-49CC-44ED-87CC-0A76501D67A8}" type="slidenum">
              <a:rPr lang="es-ES" altLang="es-CL" sz="1200" smtClean="0"/>
              <a:pPr/>
              <a:t>11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“TÍTULO I. DISPOSICIONES GENERALES 1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II. NORMAS GENERALES DE ADMINISTRACIÓN Y CONSERVACIÓN DE LOS RECURSOS HIDROBIOLÓGICOS 3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III. ACCESO A LA ACTIVIDAD PESQUERA INDUSTRIAL   4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IV. ACCESO A LA ACTIVIDAD PESQUERA ARTESANAL  8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V. PESCA DE SUBSISTENCIA, PESCA RECREATIVA Y DISPOSICIONES VARIAS 1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VI. DISPOSICIONES COMUNES A LA ACTIVIDAD PESQUERA 7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12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37057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VII. INVESTIGACIÓN 2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VIII COMANEJO PESQUERO 1</a:t>
            </a:r>
          </a:p>
          <a:p>
            <a:r>
              <a:rPr lang="es-CL" altLang="es-CL" b="1" dirty="0">
                <a:solidFill>
                  <a:srgbClr val="FF0000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TÍTULO IX. GOBERNANZA PESQUERA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X. GESTIÓN DE CUMPLIMIENTO Y RÉGIMEN SANCIONATORIO 8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XI. PROCEDIMIENTOS 8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TITULO XII. INSTITUCIONALIDAD PESQUERA 2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12% IGUALES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72% CON PARTES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28% SON DISTINTOS</a:t>
            </a: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13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56361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“TÍTULO I. DISPOSICIONES GENERALES 3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II. NORMAS GENERALES DE ADMINISTRACIÓN Y CONSERVACIÓN DE LOS RECURSOS HIDROBIOLÓGICOS 7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III. ACCESO A LA ACTIVIDAD PESQUERA INDUSTRIAL   18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14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289230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IV. ACCESO A LA ACTIVIDAD PESQUERA ARTESANAL 25</a:t>
            </a:r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15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187632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V. PESCA DE SUBSISTENCIA, PESCA RECREATIVA Y DISPOSICIONES VARIAS 1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VI. DISPOSICIONES COMUNES A LA ACTIVIDAD PESQUERA 3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16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616571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VII. INVESTIGACIÓN 3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VIII COMANEJO PESQUERO 15</a:t>
            </a:r>
          </a:p>
          <a:p>
            <a:r>
              <a:rPr lang="es-CL" altLang="es-CL" b="0" dirty="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rPr>
              <a:t>TÍTULO IX. GOBERNANZA PESQUERA 27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17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228054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18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029895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X. GESTIÓN DE CUMPLIMIENTO Y RÉGIMEN SANCIONATORIO 2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XI. PROCEDIMIENTOS 1</a:t>
            </a:r>
          </a:p>
          <a:p>
            <a:r>
              <a:rPr lang="es-CL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 XII. INSTITUCIONALIDAD PESQUERA 0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19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14819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E568B80C-B89C-D401-1A10-DB2325BF1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DDE39918-E670-E919-1438-1BA7AFC45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F7CB7A8A-10F5-B6FC-8AA7-9294C17AB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DA3997-DDD6-46C7-8005-EC9D42F2343A}" type="slidenum">
              <a:rPr lang="es-ES" altLang="es-CL" sz="1200" smtClean="0"/>
              <a:pPr/>
              <a:t>2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82EEA7D4-CFF3-C941-5B2B-08AAE2994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C48FC40E-7BF0-9EEA-4496-066EB5027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9E037A81-3BDD-7D9D-F904-DAA8BE120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4A6718-E7E5-4396-971E-B2D465794C55}" type="slidenum">
              <a:rPr lang="es-ES" altLang="es-CL" sz="1200" smtClean="0"/>
              <a:pPr/>
              <a:t>20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4340C12C-F49B-3A59-BF7F-4600BB591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Marcador de notas 2">
            <a:extLst>
              <a:ext uri="{FF2B5EF4-FFF2-40B4-BE49-F238E27FC236}">
                <a16:creationId xmlns:a16="http://schemas.microsoft.com/office/drawing/2014/main" id="{88EE6415-A59E-1DBB-B857-96706E1B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48EDD9A-368A-32A3-94AE-0F3812743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22B782A-AA47-4894-80AF-4728BED9DD37}" type="slidenum">
              <a:rPr lang="es-ES" altLang="es-CL" sz="1200" smtClean="0"/>
              <a:pPr/>
              <a:t>21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E568B80C-B89C-D401-1A10-DB2325BF1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DDE39918-E670-E919-1438-1BA7AFC45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El documento está estructurado y cada título es autocontenido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En la actual Ley hay algunos artículos con igual numeración, pero divididos ( bis, ter etc. o con letras A hasta la T) y eso no da cuenta del articulado total 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ACTUAL LEY DE PESCA Total de incisos o párrafos separados por puntos aparte 1670  63445 palabras (SIN TITULO ACUICULTURA)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PL DE PESCA  Total de incisos o párrafos separados por puntos aparte 1673 59071 palabras</a:t>
            </a:r>
          </a:p>
          <a:p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F7CB7A8A-10F5-B6FC-8AA7-9294C17AB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DA3997-DDD6-46C7-8005-EC9D42F2343A}" type="slidenum">
              <a:rPr lang="es-ES" altLang="es-CL" sz="1200" smtClean="0"/>
              <a:pPr/>
              <a:t>3</a:t>
            </a:fld>
            <a:endParaRPr lang="es-ES" altLang="es-CL" sz="1200"/>
          </a:p>
        </p:txBody>
      </p:sp>
    </p:spTree>
    <p:extLst>
      <p:ext uri="{BB962C8B-B14F-4D97-AF65-F5344CB8AC3E}">
        <p14:creationId xmlns:p14="http://schemas.microsoft.com/office/powerpoint/2010/main" val="32504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E7841F5-667C-C9CD-655A-4B7DBA59A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4DBD2BE5-3042-8415-3659-DDD88A4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DS 430 12 TITULOS (SIN EL VI ACUICULTURA)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PL NLP 12 TITULOS</a:t>
            </a:r>
            <a:endParaRPr lang="es-CL" altLang="es-CL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484DB9F8-85DD-DFA0-4B97-CD9A58CBC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77A9D-DEA7-409D-8A80-3FE24EB7F197}" type="slidenum">
              <a:rPr lang="es-ES" altLang="es-CL" sz="1200" smtClean="0"/>
              <a:pPr/>
              <a:t>4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AF401145-C24C-09A7-DD73-CA92A9AF5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03581D64-E02E-A6ED-B8BC-1B8972021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1. MANUAL DE TÉCNICA LEGISLATIVA EN EL CONGRESO NACIONAL DE CHILE.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Claudia Rodríguez Andrade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Academia Parlamentaria de la Cámara de Diputados.</a:t>
            </a:r>
          </a:p>
          <a:p>
            <a:r>
              <a:rPr lang="es-MX" altLang="es-CL" dirty="0" err="1">
                <a:latin typeface="Times" panose="02020603050405020304" pitchFamily="18" charset="0"/>
                <a:ea typeface="ＭＳ Ｐゴシック" panose="020B0600070205080204" pitchFamily="34" charset="-128"/>
              </a:rPr>
              <a:t>Nº</a:t>
            </a:r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 21 – 2020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REVISTA HEMICICLO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Título: se aplica a normas que tengan </a:t>
            </a:r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partes claramente diferenciadas entre sí.</a:t>
            </a:r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 Se identifica utilizando la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palabra “TITULO” escrita con mayúscula, números romanos de manera secuencial ascendente y centrado,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agregando a renglón seguido la denominación que se la ha dado al título.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Párrafo o sección: es </a:t>
            </a:r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la agrupación de artículos.</a:t>
            </a:r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 Se identifica con la palabra “Párrafo”, escrito centrado,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más el número cardinal respectivo de manera secuencial ascendente, acompañado del título descriptivo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del tema que trata el párrafo en la línea inferior, todo escrito con formato tipo título.</a:t>
            </a:r>
          </a:p>
          <a:p>
            <a:r>
              <a:rPr lang="es-MX" altLang="es-CL" dirty="0">
                <a:latin typeface="Times" panose="02020603050405020304" pitchFamily="18" charset="0"/>
                <a:ea typeface="ＭＳ Ｐゴシック" panose="020B0600070205080204" pitchFamily="34" charset="-128"/>
              </a:rPr>
              <a:t>Artículo: es la unidad básica de la ley, existe en todas las leyes y </a:t>
            </a:r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se enumera correlativamente y sin</a:t>
            </a:r>
          </a:p>
          <a:p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Interrupción</a:t>
            </a:r>
          </a:p>
          <a:p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Cada artículo debe regular un único objeto material, en lo posible de manera completa, y recoger un</a:t>
            </a:r>
          </a:p>
          <a:p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único precepto, mandato, instrucción o regla</a:t>
            </a:r>
          </a:p>
          <a:p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Cada artículo debe abordar un tema; cada párrafo, una oración; y cada oración, una idea completa.</a:t>
            </a:r>
          </a:p>
          <a:p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DS 430 27 PÁRRAFOS</a:t>
            </a:r>
          </a:p>
          <a:p>
            <a:r>
              <a:rPr lang="es-MX" altLang="es-CL" b="1" dirty="0">
                <a:latin typeface="Times" panose="02020603050405020304" pitchFamily="18" charset="0"/>
                <a:ea typeface="ＭＳ Ｐゴシック" panose="020B0600070205080204" pitchFamily="34" charset="-128"/>
              </a:rPr>
              <a:t>PL NLP 51 PARRAFOS</a:t>
            </a:r>
            <a:endParaRPr lang="es-CL" altLang="es-CL" b="1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6CB832C8-2B2F-7562-5AD7-593ECE33A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362738-D2A2-4E32-9296-837B249B6C7E}" type="slidenum">
              <a:rPr lang="es-ES" altLang="es-CL" sz="1200" smtClean="0"/>
              <a:pPr/>
              <a:t>5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B7AB8CCF-C792-8BBE-63EA-1CCF7F73C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6ED5A056-CE50-D2C0-00B4-9872D3A67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C38523CD-3956-D3A0-3B61-B0AC77515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630392-9EA0-44B4-9521-8A840655BF92}" type="slidenum">
              <a:rPr lang="es-ES" altLang="es-CL" sz="1200" smtClean="0"/>
              <a:pPr/>
              <a:t>6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F5E45412-03C6-A7DB-B181-6AE9E2EA2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98FE60CA-6358-2D21-12E8-10F4BA49B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23EB9797-DB64-6B3A-6D51-A4D86BB30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759CA7-1142-48E6-9C4F-257FECA20751}" type="slidenum">
              <a:rPr lang="es-ES" altLang="es-CL" sz="1200" smtClean="0"/>
              <a:pPr/>
              <a:t>7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>
            <a:extLst>
              <a:ext uri="{FF2B5EF4-FFF2-40B4-BE49-F238E27FC236}">
                <a16:creationId xmlns:a16="http://schemas.microsoft.com/office/drawing/2014/main" id="{E1A8F50D-5235-8212-D967-0C364BA87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>
            <a:extLst>
              <a:ext uri="{FF2B5EF4-FFF2-40B4-BE49-F238E27FC236}">
                <a16:creationId xmlns:a16="http://schemas.microsoft.com/office/drawing/2014/main" id="{55BE8C99-C70F-F668-499F-29CAA4923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Marcador de número de diapositiva 3">
            <a:extLst>
              <a:ext uri="{FF2B5EF4-FFF2-40B4-BE49-F238E27FC236}">
                <a16:creationId xmlns:a16="http://schemas.microsoft.com/office/drawing/2014/main" id="{8AC16ACA-5C91-19F3-B7CB-8DC300CC6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95EC46-B1E6-4C13-9115-62E74E2D6F2E}" type="slidenum">
              <a:rPr lang="es-ES" altLang="es-CL" sz="1200" smtClean="0"/>
              <a:pPr/>
              <a:t>8</a:t>
            </a:fld>
            <a:endParaRPr lang="es-ES" altLang="es-C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7B05331-4ED8-F300-2855-965618E01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A598722A-FD66-5ED8-A6A4-B98DE3FF6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E2CC57C9-76DB-04B2-E0A5-A41C40B47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7D7584-F8F9-4899-B215-2904D420B417}" type="slidenum">
              <a:rPr lang="es-ES" altLang="es-CL" sz="1200" smtClean="0"/>
              <a:pPr/>
              <a:t>9</a:t>
            </a:fld>
            <a:endParaRPr lang="es-ES" altLang="es-C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24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747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274638"/>
            <a:ext cx="2017713" cy="574675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05500" cy="574675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2620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80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896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0813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0413" y="1600200"/>
            <a:ext cx="39624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3964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241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9501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1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68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968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BC6BB40D-C4C8-EA01-D35F-58DE32653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75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CAC26346-AB98-BC73-8D32-F3F122352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7561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  <a:ea typeface="ＭＳ Ｐゴシック" pitchFamily="-101" charset="-128"/>
          <a:cs typeface="ＭＳ Ｐゴシック" pitchFamily="-10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20007"/>
          </a:solidFill>
          <a:latin typeface="Arial" pitchFamily="-10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ＭＳ Ｐゴシック" pitchFamily="-10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ＭＳ Ｐゴシック" pitchFamily="-10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ＭＳ Ｐゴシック" pitchFamily="-10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+mn-lt"/>
          <a:ea typeface="ＭＳ Ｐゴシック" pitchFamily="-10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+mn-lt"/>
          <a:ea typeface="ＭＳ Ｐゴシック" pitchFamily="-10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+mn-lt"/>
          <a:ea typeface="ＭＳ Ｐゴシック" pitchFamily="-10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+mn-lt"/>
          <a:ea typeface="ＭＳ Ｐゴシック" pitchFamily="-10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+mn-lt"/>
          <a:ea typeface="ＭＳ Ｐゴシック" pitchFamily="-101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FB4176F9-61D4-E140-67C3-764D2250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rgbClr val="E2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616FB718-B53A-589D-080E-ADB54418A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1200"/>
            <a:ext cx="82946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CL" sz="32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CL" sz="32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CL" sz="3200" b="1" dirty="0">
                <a:solidFill>
                  <a:schemeClr val="bg1"/>
                </a:solidFill>
              </a:rPr>
              <a:t>Comparación de articulados proyecto de Ley de Pesca y la actual Ley General de Pesca y Acuicultura : Títulos I a XII</a:t>
            </a:r>
            <a:endParaRPr lang="es-ES_tradnl" altLang="es-C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CL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CL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CL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CL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Leonardo Arancibia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Asesoría Técnica Parlamentaria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Coordinador Área Recursos Naturales, Ciencia y Tecnología</a:t>
            </a:r>
            <a:r>
              <a:rPr lang="es-ES_tradnl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abril 2024</a:t>
            </a:r>
          </a:p>
        </p:txBody>
      </p:sp>
      <p:pic>
        <p:nvPicPr>
          <p:cNvPr id="4100" name="Imagen 7" descr="Marca BCN calada sin sombra.ai">
            <a:extLst>
              <a:ext uri="{FF2B5EF4-FFF2-40B4-BE49-F238E27FC236}">
                <a16:creationId xmlns:a16="http://schemas.microsoft.com/office/drawing/2014/main" id="{A69B91FC-E780-9F08-ADF1-D7E1B263D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149725"/>
            <a:ext cx="360203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2">
            <a:extLst>
              <a:ext uri="{FF2B5EF4-FFF2-40B4-BE49-F238E27FC236}">
                <a16:creationId xmlns:a16="http://schemas.microsoft.com/office/drawing/2014/main" id="{87590DA7-3157-DB94-7628-3AF20031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8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Elipse 6">
            <a:extLst>
              <a:ext uri="{FF2B5EF4-FFF2-40B4-BE49-F238E27FC236}">
                <a16:creationId xmlns:a16="http://schemas.microsoft.com/office/drawing/2014/main" id="{B072C3E1-6AEF-BA3C-0433-F7EE32FA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6165850"/>
            <a:ext cx="1295400" cy="719138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>
            <a:extLst>
              <a:ext uri="{FF2B5EF4-FFF2-40B4-BE49-F238E27FC236}">
                <a16:creationId xmlns:a16="http://schemas.microsoft.com/office/drawing/2014/main" id="{535A1492-B727-0373-8DA1-20393150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33488"/>
            <a:ext cx="6048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Elipse 3">
            <a:extLst>
              <a:ext uri="{FF2B5EF4-FFF2-40B4-BE49-F238E27FC236}">
                <a16:creationId xmlns:a16="http://schemas.microsoft.com/office/drawing/2014/main" id="{95A51C5B-BCE4-1750-92A7-FCA8D01B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349500"/>
            <a:ext cx="1800225" cy="3527425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358931" y="460985"/>
            <a:ext cx="878497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iguales a la ley actual: 45</a:t>
            </a:r>
          </a:p>
          <a:p>
            <a:r>
              <a:rPr lang="es-MX" sz="1400" dirty="0"/>
              <a:t>Artículo 7.-    Medidas  de  conservación  y  administración internacionales.</a:t>
            </a:r>
          </a:p>
          <a:p>
            <a:r>
              <a:rPr lang="es-MX" sz="1400" dirty="0"/>
              <a:t>Artículo 17.-   Tallas, tallas críticas y pesos mínimos.</a:t>
            </a:r>
          </a:p>
          <a:p>
            <a:r>
              <a:rPr lang="es-CL" sz="1400" dirty="0"/>
              <a:t>Artículo 35.-   Rescate.</a:t>
            </a:r>
            <a:endParaRPr lang="es-MX" sz="1400" dirty="0"/>
          </a:p>
          <a:p>
            <a:r>
              <a:rPr lang="es-CL" sz="1400" dirty="0"/>
              <a:t>Artículo 37.-   Aleteo o </a:t>
            </a:r>
            <a:r>
              <a:rPr lang="es-CL" sz="1400" dirty="0" err="1"/>
              <a:t>finning</a:t>
            </a:r>
            <a:r>
              <a:rPr lang="es-CL" sz="1400" dirty="0"/>
              <a:t>.</a:t>
            </a:r>
            <a:endParaRPr lang="es-MX" sz="1400" dirty="0"/>
          </a:p>
          <a:p>
            <a:r>
              <a:rPr lang="es-CL" sz="1400" dirty="0"/>
              <a:t>Artículo 52.-   Permisos  extraordinarios  de  pesca.</a:t>
            </a:r>
            <a:endParaRPr lang="es-MX" sz="1400" dirty="0"/>
          </a:p>
          <a:p>
            <a:r>
              <a:rPr lang="es-MX" sz="1400" dirty="0"/>
              <a:t>Artículo 63.-   Listado de armadores y naves o embarcaciones industriales.</a:t>
            </a:r>
          </a:p>
          <a:p>
            <a:r>
              <a:rPr lang="es-MX" sz="1400" dirty="0"/>
              <a:t>Artículo 65.-   Determinación de coeficiente de participación.</a:t>
            </a:r>
          </a:p>
          <a:p>
            <a:r>
              <a:rPr lang="es-MX" sz="1400" dirty="0"/>
              <a:t>Artículo 76.-   Renuncia o caducidad de permisos.</a:t>
            </a:r>
          </a:p>
          <a:p>
            <a:r>
              <a:rPr lang="es-MX" sz="1400" dirty="0"/>
              <a:t>Artículo 88.-   Integración de nuevas especies a la nómina.</a:t>
            </a:r>
          </a:p>
          <a:p>
            <a:r>
              <a:rPr lang="es-MX" sz="1400" dirty="0"/>
              <a:t>Artículo 108.-  Procedimiento de reclamación por coeficientes de participación. </a:t>
            </a:r>
          </a:p>
          <a:p>
            <a:r>
              <a:rPr lang="es-MX" sz="1400" dirty="0"/>
              <a:t>Artículo 109.-  Asignación  definitiva  de  coeficientes  de participación y tonelaje.</a:t>
            </a:r>
          </a:p>
          <a:p>
            <a:r>
              <a:rPr lang="es-MX" sz="1400" dirty="0"/>
              <a:t>Artículo 115.-  Cesiones   de   los   titulares   de   licencias transables de pesca.</a:t>
            </a:r>
          </a:p>
          <a:p>
            <a:r>
              <a:rPr lang="es-MX" sz="1400" dirty="0"/>
              <a:t>Artículo 118.-  Plan  de  manejo  de  áreas  asignadas  para  la explotación de recursos bentónicos.</a:t>
            </a:r>
          </a:p>
          <a:p>
            <a:r>
              <a:rPr lang="es-MX" sz="1400" dirty="0"/>
              <a:t>Artículo 120.-  Medidas de administración en áreas de manejo y explotación  de  recursos  bentónicos.</a:t>
            </a:r>
          </a:p>
          <a:p>
            <a:r>
              <a:rPr lang="es-CL" sz="1400" dirty="0"/>
              <a:t>Artículo 122.-  Otras actividades permitidas en las áreas de manejo de recursos bentónicos.</a:t>
            </a:r>
            <a:endParaRPr lang="es-MX" sz="1400" dirty="0"/>
          </a:p>
          <a:p>
            <a:r>
              <a:rPr lang="es-MX" sz="1400" dirty="0"/>
              <a:t>Artículo 125.-  Renuncia  o  caducidad  del  plan  de  manejo  de recursos bentónicos.</a:t>
            </a:r>
          </a:p>
          <a:p>
            <a:r>
              <a:rPr lang="es-MX" sz="1400" dirty="0"/>
              <a:t>Artículo 148.-  Normas   especiales   para   la   pesca   de subsistencia.</a:t>
            </a:r>
          </a:p>
          <a:p>
            <a:r>
              <a:rPr lang="es-CL" sz="1400" dirty="0"/>
              <a:t>Artículo 154.- Consumo  humano  directo.</a:t>
            </a:r>
          </a:p>
          <a:p>
            <a:r>
              <a:rPr lang="es-MX" sz="1400" dirty="0"/>
              <a:t>Artículo 163.-  Inscripción  de  naves  o  embarcaciones  que realicen pesca de investigación.</a:t>
            </a:r>
            <a:endParaRPr lang="es-CL" sz="1400" dirty="0"/>
          </a:p>
          <a:p>
            <a:r>
              <a:rPr lang="es-MX" sz="1400" dirty="0"/>
              <a:t>Artículo 164.-  Naves o embarcaciones extranjeras que realicen pesca de investigación.</a:t>
            </a:r>
            <a:endParaRPr lang="es-CL" sz="1400" dirty="0"/>
          </a:p>
          <a:p>
            <a:r>
              <a:rPr lang="es-MX" sz="1400" dirty="0"/>
              <a:t>Artículo 166.-  Matrícula  de  naves  o  embarcaciones  mayores.</a:t>
            </a:r>
          </a:p>
          <a:p>
            <a:r>
              <a:rPr lang="es-MX" sz="1400" dirty="0"/>
              <a:t>Artículo 167.-  Actividad en alta mar a bordo de una nave o embarcación de pabellón extranjero.</a:t>
            </a:r>
          </a:p>
          <a:p>
            <a:r>
              <a:rPr lang="es-MX" sz="1400" dirty="0"/>
              <a:t>Artículo 171.-  Diferencias  entre  información  de  captura  y desembarque.</a:t>
            </a:r>
          </a:p>
          <a:p>
            <a:r>
              <a:rPr lang="es-MX" sz="1400" dirty="0"/>
              <a:t>Artículo 177.-  Puntos o puertos de desembarque.</a:t>
            </a:r>
          </a:p>
          <a:p>
            <a:endParaRPr lang="es-CL" sz="1400" dirty="0"/>
          </a:p>
          <a:p>
            <a:endParaRPr lang="es-CL" sz="14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7469E50-FCFE-1643-86A7-11809CB8BA94}"/>
              </a:ext>
            </a:extLst>
          </p:cNvPr>
          <p:cNvSpPr/>
          <p:nvPr/>
        </p:nvSpPr>
        <p:spPr bwMode="auto">
          <a:xfrm>
            <a:off x="406203" y="836613"/>
            <a:ext cx="7982221" cy="2881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6CE42E1-5DA2-0F10-D96C-222D474249E3}"/>
              </a:ext>
            </a:extLst>
          </p:cNvPr>
          <p:cNvSpPr/>
          <p:nvPr/>
        </p:nvSpPr>
        <p:spPr bwMode="auto">
          <a:xfrm>
            <a:off x="406203" y="1124744"/>
            <a:ext cx="7982221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C01D892-F634-5374-0C59-966D49A290F2}"/>
              </a:ext>
            </a:extLst>
          </p:cNvPr>
          <p:cNvSpPr/>
          <p:nvPr/>
        </p:nvSpPr>
        <p:spPr bwMode="auto">
          <a:xfrm>
            <a:off x="406202" y="1713340"/>
            <a:ext cx="7982221" cy="8515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63B5C2E-402E-F26A-D98B-8807F3B64973}"/>
              </a:ext>
            </a:extLst>
          </p:cNvPr>
          <p:cNvSpPr/>
          <p:nvPr/>
        </p:nvSpPr>
        <p:spPr bwMode="auto">
          <a:xfrm>
            <a:off x="406202" y="2571332"/>
            <a:ext cx="7982221" cy="172176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513A035-6700-E80F-74AF-5AE419F51786}"/>
              </a:ext>
            </a:extLst>
          </p:cNvPr>
          <p:cNvSpPr/>
          <p:nvPr/>
        </p:nvSpPr>
        <p:spPr bwMode="auto">
          <a:xfrm>
            <a:off x="406203" y="4292997"/>
            <a:ext cx="7982221" cy="2161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A000176-8636-5A1F-251D-56550E95257D}"/>
              </a:ext>
            </a:extLst>
          </p:cNvPr>
          <p:cNvSpPr/>
          <p:nvPr/>
        </p:nvSpPr>
        <p:spPr bwMode="auto">
          <a:xfrm>
            <a:off x="395536" y="4515546"/>
            <a:ext cx="7982221" cy="15667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4737DE-AF18-FA27-D30F-52215D1E4B2D}"/>
              </a:ext>
            </a:extLst>
          </p:cNvPr>
          <p:cNvSpPr txBox="1"/>
          <p:nvPr/>
        </p:nvSpPr>
        <p:spPr>
          <a:xfrm>
            <a:off x="7481796" y="77565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</a:t>
            </a:r>
            <a:endParaRPr lang="es-CL" sz="1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9476EC-1671-0F28-380A-ECC71360CFF1}"/>
              </a:ext>
            </a:extLst>
          </p:cNvPr>
          <p:cNvSpPr txBox="1"/>
          <p:nvPr/>
        </p:nvSpPr>
        <p:spPr>
          <a:xfrm>
            <a:off x="7481795" y="118277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II</a:t>
            </a:r>
            <a:endParaRPr lang="es-CL" sz="1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33AD9F-3DFB-8B41-79F7-B06CCDD19FB3}"/>
              </a:ext>
            </a:extLst>
          </p:cNvPr>
          <p:cNvSpPr txBox="1"/>
          <p:nvPr/>
        </p:nvSpPr>
        <p:spPr>
          <a:xfrm>
            <a:off x="7442265" y="1938433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III</a:t>
            </a:r>
            <a:endParaRPr lang="es-CL" sz="1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EF56DF-66E2-8B27-C6C5-34EF29A8474C}"/>
              </a:ext>
            </a:extLst>
          </p:cNvPr>
          <p:cNvSpPr txBox="1"/>
          <p:nvPr/>
        </p:nvSpPr>
        <p:spPr>
          <a:xfrm>
            <a:off x="7380312" y="331670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IV</a:t>
            </a:r>
            <a:endParaRPr lang="es-CL" sz="1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F2732E-66C6-755C-D350-0BE84959B9E9}"/>
              </a:ext>
            </a:extLst>
          </p:cNvPr>
          <p:cNvSpPr txBox="1"/>
          <p:nvPr/>
        </p:nvSpPr>
        <p:spPr>
          <a:xfrm>
            <a:off x="7442265" y="4211796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</a:t>
            </a:r>
            <a:endParaRPr lang="es-CL" sz="18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D9A5783-3A82-7C34-C699-B51844D5430E}"/>
              </a:ext>
            </a:extLst>
          </p:cNvPr>
          <p:cNvSpPr txBox="1"/>
          <p:nvPr/>
        </p:nvSpPr>
        <p:spPr>
          <a:xfrm>
            <a:off x="7427562" y="5060471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VI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69237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D12820-F2D1-D508-D99C-67DA4613795F}"/>
              </a:ext>
            </a:extLst>
          </p:cNvPr>
          <p:cNvSpPr txBox="1"/>
          <p:nvPr/>
        </p:nvSpPr>
        <p:spPr>
          <a:xfrm>
            <a:off x="262166" y="5661828"/>
            <a:ext cx="882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Artículos con incisos -o partes de estos- similares a la ley actual: 225  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358931" y="460404"/>
            <a:ext cx="87849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Continuación Artículos iguales a la ley actual</a:t>
            </a:r>
          </a:p>
          <a:p>
            <a:r>
              <a:rPr lang="es-MX" sz="1400" dirty="0"/>
              <a:t>Artículo 194.-  Solicitud de permisos de pesca investigación.</a:t>
            </a:r>
          </a:p>
          <a:p>
            <a:r>
              <a:rPr lang="es-CL" sz="1400" dirty="0"/>
              <a:t>Artículo 201.-  Requisitos de observadores científicos.</a:t>
            </a:r>
            <a:endParaRPr lang="es-MX" sz="1400" dirty="0"/>
          </a:p>
          <a:p>
            <a:r>
              <a:rPr lang="es-CL" sz="1400" dirty="0"/>
              <a:t>Artículo 222.-  Nombramiento.</a:t>
            </a:r>
          </a:p>
          <a:p>
            <a:r>
              <a:rPr lang="es-CL" sz="1400" dirty="0"/>
              <a:t>Artículo 277.-  Prohibición  general.</a:t>
            </a:r>
          </a:p>
          <a:p>
            <a:r>
              <a:rPr lang="es-MX" sz="1400" dirty="0"/>
              <a:t>Artículo 296.-  Procedimiento de declaración de la caducidad.</a:t>
            </a:r>
            <a:endParaRPr lang="es-CL" sz="1400" dirty="0"/>
          </a:p>
          <a:p>
            <a:r>
              <a:rPr lang="es-MX" sz="1400" dirty="0"/>
              <a:t>Artículo 302.-  Actividades extractivas en áreas de manejo y explotación de recursos bentónicos.</a:t>
            </a:r>
            <a:endParaRPr lang="es-CL" sz="1400" dirty="0"/>
          </a:p>
          <a:p>
            <a:r>
              <a:rPr lang="es-MX" sz="1400" dirty="0"/>
              <a:t>Artículo 304.-  Introducción  de  agentes  contaminantes  que causen  daño  a  los  recursos  hidrobiológicos.</a:t>
            </a:r>
            <a:endParaRPr lang="es-CL" sz="1400" dirty="0"/>
          </a:p>
          <a:p>
            <a:r>
              <a:rPr lang="es-MX" sz="1400" dirty="0"/>
              <a:t>Artículo 307.-  Delitos  relativos  al  sistema  de  pesaje.</a:t>
            </a:r>
            <a:endParaRPr lang="es-CL" sz="1400" dirty="0"/>
          </a:p>
          <a:p>
            <a:r>
              <a:rPr lang="es-MX" sz="1400" dirty="0"/>
              <a:t>Artículo 309.-  Delitos relativos a recursos hidrobiológicos sin acreditación de origen</a:t>
            </a:r>
            <a:endParaRPr lang="es-CL" sz="1400" dirty="0"/>
          </a:p>
          <a:p>
            <a:r>
              <a:rPr lang="es-MX" sz="1400" dirty="0"/>
              <a:t>Artículo 310.-  Pena accesoria a capitán o patrón de nave o embarcación pesquera.</a:t>
            </a:r>
            <a:endParaRPr lang="es-CL" sz="1400" dirty="0"/>
          </a:p>
          <a:p>
            <a:r>
              <a:rPr lang="es-CL" sz="1400" dirty="0"/>
              <a:t>Artículo 312.-  Reincidencia.</a:t>
            </a:r>
          </a:p>
          <a:p>
            <a:r>
              <a:rPr lang="es-CL" sz="1400" dirty="0"/>
              <a:t>Artículo 318.-  Período de prueba.</a:t>
            </a:r>
          </a:p>
          <a:p>
            <a:r>
              <a:rPr lang="es-MX" sz="1400" dirty="0"/>
              <a:t>Artículo 322.-  Reglas  especiales  de  competencia.</a:t>
            </a:r>
            <a:endParaRPr lang="es-CL" sz="1400" dirty="0"/>
          </a:p>
          <a:p>
            <a:r>
              <a:rPr lang="es-CL" sz="1400" dirty="0"/>
              <a:t>Artículo 332.-  Bienes decomisados.</a:t>
            </a:r>
          </a:p>
          <a:p>
            <a:r>
              <a:rPr lang="es-CL" sz="1400" dirty="0"/>
              <a:t>Artículo 335.-  Procesamiento de recursos decomisados.</a:t>
            </a:r>
          </a:p>
          <a:p>
            <a:r>
              <a:rPr lang="es-MX" sz="1400" dirty="0"/>
              <a:t>Artículo 340.-  Auxilio  de  la  fuerza  pública.</a:t>
            </a:r>
            <a:endParaRPr lang="es-CL" sz="1400" dirty="0"/>
          </a:p>
          <a:p>
            <a:r>
              <a:rPr lang="es-MX" sz="1400" dirty="0"/>
              <a:t>Artículo 344.-  Prueba en segunda instancia.</a:t>
            </a:r>
            <a:endParaRPr lang="es-CL" sz="1400" dirty="0"/>
          </a:p>
          <a:p>
            <a:r>
              <a:rPr lang="es-CL" sz="1400" dirty="0"/>
              <a:t>Artículo 347.-  Sentencia de segunda instancia.</a:t>
            </a:r>
          </a:p>
          <a:p>
            <a:r>
              <a:rPr lang="es-MX" sz="1400" dirty="0"/>
              <a:t>Artículo 348.-  Aplicación    supletoria    del    Código    de Procedimiento Civil.</a:t>
            </a:r>
            <a:endParaRPr lang="es-CL" sz="1400" dirty="0"/>
          </a:p>
          <a:p>
            <a:r>
              <a:rPr lang="es-MX" sz="1400" dirty="0"/>
              <a:t>Artículo 354.- Labores de fiscalización.</a:t>
            </a:r>
            <a:endParaRPr lang="es-CL" sz="1400" dirty="0"/>
          </a:p>
          <a:p>
            <a:r>
              <a:rPr lang="es-MX" sz="1400" dirty="0"/>
              <a:t>Artículo 373.-  Publicidad de la información.</a:t>
            </a:r>
            <a:endParaRPr lang="es-CL" sz="1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F81AC50-2D90-9D6E-5413-9B985584FECA}"/>
              </a:ext>
            </a:extLst>
          </p:cNvPr>
          <p:cNvSpPr/>
          <p:nvPr/>
        </p:nvSpPr>
        <p:spPr bwMode="auto">
          <a:xfrm>
            <a:off x="395536" y="1305576"/>
            <a:ext cx="7982221" cy="21544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A2C84A3-E08C-5D8F-AB99-C881370457FC}"/>
              </a:ext>
            </a:extLst>
          </p:cNvPr>
          <p:cNvSpPr/>
          <p:nvPr/>
        </p:nvSpPr>
        <p:spPr bwMode="auto">
          <a:xfrm>
            <a:off x="395536" y="896141"/>
            <a:ext cx="7982221" cy="40943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4A5857-9A61-E75F-8915-BEE372483465}"/>
              </a:ext>
            </a:extLst>
          </p:cNvPr>
          <p:cNvSpPr txBox="1"/>
          <p:nvPr/>
        </p:nvSpPr>
        <p:spPr>
          <a:xfrm>
            <a:off x="7188416" y="916192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VII</a:t>
            </a:r>
            <a:endParaRPr lang="es-CL" sz="1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33A4A6-119F-3923-E612-D7E6A3B5F9D4}"/>
              </a:ext>
            </a:extLst>
          </p:cNvPr>
          <p:cNvSpPr txBox="1"/>
          <p:nvPr/>
        </p:nvSpPr>
        <p:spPr>
          <a:xfrm>
            <a:off x="7188416" y="1234073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VIII</a:t>
            </a:r>
            <a:endParaRPr lang="es-CL" sz="18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D103D36-DA55-B7A4-3405-CF9719DE216F}"/>
              </a:ext>
            </a:extLst>
          </p:cNvPr>
          <p:cNvSpPr/>
          <p:nvPr/>
        </p:nvSpPr>
        <p:spPr bwMode="auto">
          <a:xfrm>
            <a:off x="395536" y="1507398"/>
            <a:ext cx="7982221" cy="17055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16CD15-9A7A-8400-DBF4-DA9F9FC8E7F9}"/>
              </a:ext>
            </a:extLst>
          </p:cNvPr>
          <p:cNvSpPr txBox="1"/>
          <p:nvPr/>
        </p:nvSpPr>
        <p:spPr>
          <a:xfrm>
            <a:off x="7236296" y="227687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X</a:t>
            </a:r>
            <a:endParaRPr lang="es-CL" sz="18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4014147-E2B7-86B4-1C55-0842CB986158}"/>
              </a:ext>
            </a:extLst>
          </p:cNvPr>
          <p:cNvSpPr/>
          <p:nvPr/>
        </p:nvSpPr>
        <p:spPr bwMode="auto">
          <a:xfrm>
            <a:off x="395535" y="3249792"/>
            <a:ext cx="7982221" cy="17055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C468DB-8CF5-A666-5D17-A73D10B6C6CD}"/>
              </a:ext>
            </a:extLst>
          </p:cNvPr>
          <p:cNvSpPr txBox="1"/>
          <p:nvPr/>
        </p:nvSpPr>
        <p:spPr>
          <a:xfrm>
            <a:off x="7188416" y="375980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XI</a:t>
            </a:r>
            <a:endParaRPr lang="es-CL" sz="180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3D9D5DE-9814-E89E-E373-6688A38DAD40}"/>
              </a:ext>
            </a:extLst>
          </p:cNvPr>
          <p:cNvSpPr/>
          <p:nvPr/>
        </p:nvSpPr>
        <p:spPr bwMode="auto">
          <a:xfrm>
            <a:off x="395536" y="4941748"/>
            <a:ext cx="7982221" cy="43146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44D1A2-79B2-731B-235B-0CB2FFD63300}"/>
              </a:ext>
            </a:extLst>
          </p:cNvPr>
          <p:cNvSpPr txBox="1"/>
          <p:nvPr/>
        </p:nvSpPr>
        <p:spPr>
          <a:xfrm>
            <a:off x="7194120" y="493187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XII</a:t>
            </a:r>
            <a:endParaRPr lang="es-CL" sz="18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C605698-FEC4-2381-6477-1E43E402749A}"/>
              </a:ext>
            </a:extLst>
          </p:cNvPr>
          <p:cNvSpPr/>
          <p:nvPr/>
        </p:nvSpPr>
        <p:spPr bwMode="auto">
          <a:xfrm>
            <a:off x="179512" y="5552424"/>
            <a:ext cx="8939213" cy="633399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1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262186" y="620688"/>
            <a:ext cx="87849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no similares a ley actual: 105</a:t>
            </a:r>
          </a:p>
          <a:p>
            <a:endParaRPr lang="es-MX" dirty="0"/>
          </a:p>
          <a:p>
            <a:r>
              <a:rPr lang="es-MX" sz="1400" dirty="0"/>
              <a:t>Artículo 1.-   Objeto.</a:t>
            </a:r>
          </a:p>
          <a:p>
            <a:r>
              <a:rPr lang="es-MX" sz="1400" dirty="0"/>
              <a:t>Artículo 2.-    Ámbito de aplicación.</a:t>
            </a:r>
          </a:p>
          <a:p>
            <a:r>
              <a:rPr lang="es-MX" sz="1400" dirty="0"/>
              <a:t>Artículo 6.-    Política   Nacional   Pesquera.</a:t>
            </a:r>
          </a:p>
          <a:p>
            <a:r>
              <a:rPr lang="es-MX" sz="1400" dirty="0"/>
              <a:t>Artículo 16.-   Fraccionamiento de la cuota global de captura.</a:t>
            </a:r>
          </a:p>
          <a:p>
            <a:r>
              <a:rPr lang="es-MX" sz="1400" dirty="0"/>
              <a:t>Artículo 18.-   Administración del barreteo.</a:t>
            </a:r>
          </a:p>
          <a:p>
            <a:r>
              <a:rPr lang="es-MX" sz="1400" dirty="0"/>
              <a:t>Artículo 19.-   Congelamiento  de  la  huella  de  arrastre.</a:t>
            </a:r>
          </a:p>
          <a:p>
            <a:r>
              <a:rPr lang="es-MX" sz="1400" dirty="0"/>
              <a:t>Artículo 22.-   Áreas  adyacentes.  </a:t>
            </a:r>
          </a:p>
          <a:p>
            <a:r>
              <a:rPr lang="es-MX" sz="1400" dirty="0"/>
              <a:t>Artículo 23.-   Pesca  exploratoria.</a:t>
            </a:r>
          </a:p>
          <a:p>
            <a:r>
              <a:rPr lang="es-MX" sz="1400" dirty="0"/>
              <a:t>Artículo 28.-   Procedimiento para adopción de prohibiciones y medidas  de  administración.</a:t>
            </a:r>
          </a:p>
          <a:p>
            <a:r>
              <a:rPr lang="es-MX" sz="1400" dirty="0"/>
              <a:t>Artículo 29.-   Modificación o renovación de las prohibiciones y medidas de administración.</a:t>
            </a:r>
          </a:p>
          <a:p>
            <a:r>
              <a:rPr lang="es-MX" sz="1400" dirty="0"/>
              <a:t>Artículo 42.-   Ámbito de aplicación.</a:t>
            </a:r>
          </a:p>
          <a:p>
            <a:r>
              <a:rPr lang="es-MX" sz="1400" dirty="0"/>
              <a:t>Artículo 49.-   Declaración   de   régimen   de   desarrollo incipiente.</a:t>
            </a:r>
          </a:p>
          <a:p>
            <a:r>
              <a:rPr lang="es-MX" sz="1400" dirty="0"/>
              <a:t>Artículo 51.-   Tránsito del régimen de desarrollo incipiente al régimen de explotación.</a:t>
            </a:r>
          </a:p>
          <a:p>
            <a:r>
              <a:rPr lang="es-MX" sz="1400" dirty="0"/>
              <a:t>Artículo 53.-   Declaración  del  régimen  de  explotación.</a:t>
            </a:r>
          </a:p>
          <a:p>
            <a:r>
              <a:rPr lang="es-MX" sz="1400" dirty="0"/>
              <a:t>Artículo 54.-   Efectos  de  la  declaración  del  régimen  de explotación.</a:t>
            </a:r>
          </a:p>
          <a:p>
            <a:r>
              <a:rPr lang="es-MX" sz="1400" dirty="0"/>
              <a:t>Artículo 55.-   -Distribución de las licencias transables de pesca.</a:t>
            </a:r>
          </a:p>
          <a:p>
            <a:r>
              <a:rPr lang="es-MX" sz="1400" dirty="0"/>
              <a:t>Artículo 56.-   Tránsito del régimen de explotación al régimen de desarrollo incipiente.</a:t>
            </a:r>
          </a:p>
          <a:p>
            <a:r>
              <a:rPr lang="es-MX" sz="1400" dirty="0"/>
              <a:t>Artículo 57.-   Licencias  transables  de  pesca  clase  A.</a:t>
            </a:r>
          </a:p>
          <a:p>
            <a:r>
              <a:rPr lang="es-MX" sz="1400" dirty="0"/>
              <a:t>Artículo 58.-   Reglas  de  imputación  para  la  asignación  de licencias transables clase A.</a:t>
            </a:r>
          </a:p>
          <a:p>
            <a:r>
              <a:rPr lang="es-MX" sz="1400" dirty="0"/>
              <a:t>Artículo 59.-   Licencias  transables  de  pesca  clase  B.</a:t>
            </a:r>
          </a:p>
          <a:p>
            <a:endParaRPr lang="es-CL" sz="14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2C7C174-2FA2-15DC-E90F-3C6473F54A91}"/>
              </a:ext>
            </a:extLst>
          </p:cNvPr>
          <p:cNvSpPr/>
          <p:nvPr/>
        </p:nvSpPr>
        <p:spPr bwMode="auto">
          <a:xfrm>
            <a:off x="262183" y="1313481"/>
            <a:ext cx="7982221" cy="70659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13D576D-A7E1-2978-3974-4A396759F6E0}"/>
              </a:ext>
            </a:extLst>
          </p:cNvPr>
          <p:cNvSpPr/>
          <p:nvPr/>
        </p:nvSpPr>
        <p:spPr bwMode="auto">
          <a:xfrm>
            <a:off x="262185" y="2047108"/>
            <a:ext cx="7982221" cy="15259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B431573-898F-586F-D40E-5E3C71BAC271}"/>
              </a:ext>
            </a:extLst>
          </p:cNvPr>
          <p:cNvSpPr/>
          <p:nvPr/>
        </p:nvSpPr>
        <p:spPr bwMode="auto">
          <a:xfrm>
            <a:off x="262184" y="3573016"/>
            <a:ext cx="7982221" cy="212426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3755C9-B28F-AB39-1B65-228F527679EF}"/>
              </a:ext>
            </a:extLst>
          </p:cNvPr>
          <p:cNvSpPr txBox="1"/>
          <p:nvPr/>
        </p:nvSpPr>
        <p:spPr>
          <a:xfrm>
            <a:off x="7149130" y="144191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</a:t>
            </a:r>
            <a:endParaRPr lang="es-CL" sz="1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C4C8D0-E154-0CBB-1300-8E828B455517}"/>
              </a:ext>
            </a:extLst>
          </p:cNvPr>
          <p:cNvSpPr txBox="1"/>
          <p:nvPr/>
        </p:nvSpPr>
        <p:spPr>
          <a:xfrm>
            <a:off x="7121344" y="233958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II</a:t>
            </a:r>
            <a:endParaRPr lang="es-CL" sz="1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D610E6E-673E-40D0-5D88-33B0162B7911}"/>
              </a:ext>
            </a:extLst>
          </p:cNvPr>
          <p:cNvSpPr txBox="1"/>
          <p:nvPr/>
        </p:nvSpPr>
        <p:spPr>
          <a:xfrm>
            <a:off x="7188416" y="442782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III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9033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262186" y="620688"/>
            <a:ext cx="87849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no similares a ley actual</a:t>
            </a:r>
          </a:p>
          <a:p>
            <a:endParaRPr lang="es-MX" dirty="0"/>
          </a:p>
          <a:p>
            <a:r>
              <a:rPr lang="es-MX" sz="1400" dirty="0"/>
              <a:t>Artículo 64.-   Modificación de áreas de unidades de pesquería.</a:t>
            </a:r>
          </a:p>
          <a:p>
            <a:r>
              <a:rPr lang="es-MX" sz="1400" dirty="0"/>
              <a:t>Artículo 66.-   Reglas comunes de las subastas públicas.</a:t>
            </a:r>
          </a:p>
          <a:p>
            <a:r>
              <a:rPr lang="es-MX" sz="1400" dirty="0"/>
              <a:t>Artículo 67.-   Pago de las subastas.</a:t>
            </a:r>
          </a:p>
          <a:p>
            <a:r>
              <a:rPr lang="es-MX" sz="1400" dirty="0"/>
              <a:t>Artículo 68.-  Administrador del Fondo.</a:t>
            </a:r>
          </a:p>
          <a:p>
            <a:r>
              <a:rPr lang="es-MX" sz="1400" dirty="0"/>
              <a:t>Artículo 71.-   Registro Pesquero Industrial.</a:t>
            </a:r>
          </a:p>
          <a:p>
            <a:r>
              <a:rPr lang="es-MX" sz="1400" dirty="0"/>
              <a:t>Artículo 72.-   Información del Registro Pesquero Industrial.</a:t>
            </a:r>
          </a:p>
          <a:p>
            <a:r>
              <a:rPr lang="es-MX" sz="1400" dirty="0"/>
              <a:t>Artículo 73.-   Modificaciones   en   el   Registro   Pesquero Industrial</a:t>
            </a:r>
          </a:p>
          <a:p>
            <a:r>
              <a:rPr lang="es-MX" sz="1400" dirty="0"/>
              <a:t>Artículo 74.-   Embargos  y  prohibiciones  judiciales.</a:t>
            </a:r>
          </a:p>
          <a:p>
            <a:r>
              <a:rPr lang="es-MX" sz="1400" dirty="0"/>
              <a:t>Artículo 83.-   Movilidad  de  patrones  y  tripulantes.</a:t>
            </a:r>
          </a:p>
          <a:p>
            <a:r>
              <a:rPr lang="es-MX" sz="1400" dirty="0"/>
              <a:t>Artículo 97.-   Conformación de la lista de espera.</a:t>
            </a:r>
          </a:p>
          <a:p>
            <a:r>
              <a:rPr lang="es-MX" sz="1400" dirty="0"/>
              <a:t>Artículo 98.-   Asignación de vacantes.</a:t>
            </a:r>
          </a:p>
          <a:p>
            <a:r>
              <a:rPr lang="es-MX" sz="1400" dirty="0"/>
              <a:t>Artículo 103.-  Reemplazo   extraordinario.</a:t>
            </a:r>
          </a:p>
          <a:p>
            <a:r>
              <a:rPr lang="es-MX" sz="1400" dirty="0"/>
              <a:t>Artículo 117.-  Destinación.</a:t>
            </a:r>
          </a:p>
          <a:p>
            <a:r>
              <a:rPr lang="es-MX" sz="1400" dirty="0"/>
              <a:t>Artículo 121.-  Reglamento de áreas de manejo y explotación de recursos bentónicos.</a:t>
            </a:r>
          </a:p>
          <a:p>
            <a:r>
              <a:rPr lang="es-MX" sz="1400" dirty="0"/>
              <a:t>Artículo 126.-  Programa de incentivo.</a:t>
            </a:r>
          </a:p>
          <a:p>
            <a:r>
              <a:rPr lang="es-MX" sz="1400" dirty="0"/>
              <a:t>Artículo 127.-  Fondo de la pesca artesanal.</a:t>
            </a:r>
          </a:p>
          <a:p>
            <a:r>
              <a:rPr lang="es-MX" sz="1400" dirty="0"/>
              <a:t>Artículo 128.-  Beneficiarios del programa.</a:t>
            </a:r>
          </a:p>
          <a:p>
            <a:r>
              <a:rPr lang="es-MX" sz="1400" dirty="0"/>
              <a:t>Artículo 129.-  Inscripción  en  el  programa.  </a:t>
            </a:r>
          </a:p>
          <a:p>
            <a:r>
              <a:rPr lang="es-MX" sz="1400" dirty="0"/>
              <a:t>Artículo 130.-  Funcionamiento  del  programa.</a:t>
            </a:r>
          </a:p>
          <a:p>
            <a:r>
              <a:rPr lang="es-MX" sz="1400" dirty="0"/>
              <a:t>Artículo 131.-  Mandato de pago.</a:t>
            </a:r>
          </a:p>
          <a:p>
            <a:endParaRPr lang="es-CL" sz="1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7385783-5AC9-0E91-8044-C18EB768CA5E}"/>
              </a:ext>
            </a:extLst>
          </p:cNvPr>
          <p:cNvSpPr/>
          <p:nvPr/>
        </p:nvSpPr>
        <p:spPr bwMode="auto">
          <a:xfrm>
            <a:off x="284702" y="1354254"/>
            <a:ext cx="7982221" cy="178671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066CED4-C1CF-BCFC-93CF-9AFCA072215F}"/>
              </a:ext>
            </a:extLst>
          </p:cNvPr>
          <p:cNvSpPr/>
          <p:nvPr/>
        </p:nvSpPr>
        <p:spPr bwMode="auto">
          <a:xfrm>
            <a:off x="262186" y="3140966"/>
            <a:ext cx="7982221" cy="25202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3761AA-CF3E-F697-6115-FF1AA5EBCA81}"/>
              </a:ext>
            </a:extLst>
          </p:cNvPr>
          <p:cNvSpPr txBox="1"/>
          <p:nvPr/>
        </p:nvSpPr>
        <p:spPr>
          <a:xfrm>
            <a:off x="7188416" y="197954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III</a:t>
            </a:r>
            <a:endParaRPr lang="es-CL" sz="1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DF39D9-EDCF-E8A7-5669-4FCD0581C8A1}"/>
              </a:ext>
            </a:extLst>
          </p:cNvPr>
          <p:cNvSpPr txBox="1"/>
          <p:nvPr/>
        </p:nvSpPr>
        <p:spPr>
          <a:xfrm>
            <a:off x="7188416" y="428380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IV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60516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262186" y="620688"/>
            <a:ext cx="878497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no similares a ley actual</a:t>
            </a:r>
          </a:p>
          <a:p>
            <a:endParaRPr lang="es-MX" dirty="0"/>
          </a:p>
          <a:p>
            <a:r>
              <a:rPr lang="es-MX" sz="1400" dirty="0"/>
              <a:t>Artículo 132.-  Modificaciones al cálculo de las cotizaciones.</a:t>
            </a:r>
          </a:p>
          <a:p>
            <a:r>
              <a:rPr lang="es-MX" sz="1400" dirty="0"/>
              <a:t>Artículo 133.-  Reglamento.</a:t>
            </a:r>
          </a:p>
          <a:p>
            <a:r>
              <a:rPr lang="es-MX" sz="1400" dirty="0"/>
              <a:t>Artículo 134.-  Reconocimiento  de  actividades  conexas.</a:t>
            </a:r>
          </a:p>
          <a:p>
            <a:r>
              <a:rPr lang="es-MX" sz="1400" dirty="0"/>
              <a:t>Artículo 135.-  Registro de actividades conexas.</a:t>
            </a:r>
          </a:p>
          <a:p>
            <a:r>
              <a:rPr lang="es-MX" sz="1400" dirty="0"/>
              <a:t>Artículo 136.-  Inscripción  en  el  Registro.</a:t>
            </a:r>
          </a:p>
          <a:p>
            <a:r>
              <a:rPr lang="es-MX" sz="1400" dirty="0"/>
              <a:t>Artículo 137.-  Reconocimiento y protección.</a:t>
            </a:r>
          </a:p>
          <a:p>
            <a:r>
              <a:rPr lang="es-MX" sz="1400" dirty="0"/>
              <a:t>Artículo 138.-  Constitución     de     organizaciones.  </a:t>
            </a:r>
          </a:p>
          <a:p>
            <a:r>
              <a:rPr lang="es-MX" sz="1400" dirty="0"/>
              <a:t>Artículo 139.-  Participación.</a:t>
            </a:r>
          </a:p>
          <a:p>
            <a:r>
              <a:rPr lang="es-MX" sz="1400" dirty="0"/>
              <a:t>Artículo 140.-  Deberes.</a:t>
            </a:r>
          </a:p>
          <a:p>
            <a:r>
              <a:rPr lang="es-MX" sz="1400" dirty="0"/>
              <a:t>Artículo 141.-  Excepción a la habitualidad.</a:t>
            </a:r>
          </a:p>
          <a:p>
            <a:r>
              <a:rPr lang="es-MX" sz="1400" dirty="0"/>
              <a:t>Artículo 143.-  Requisitos del contrato.</a:t>
            </a:r>
          </a:p>
          <a:p>
            <a:r>
              <a:rPr lang="es-MX" sz="1400" dirty="0"/>
              <a:t>Artículo 144.-  Copia del contrato.</a:t>
            </a:r>
          </a:p>
          <a:p>
            <a:r>
              <a:rPr lang="es-MX" sz="1400" dirty="0"/>
              <a:t>Artículo 145.-  Reparto de utilidades.</a:t>
            </a:r>
          </a:p>
          <a:p>
            <a:r>
              <a:rPr lang="es-MX" sz="1400" dirty="0"/>
              <a:t>Artículo 149.-  De la pesca recreativa.</a:t>
            </a:r>
          </a:p>
          <a:p>
            <a:r>
              <a:rPr lang="es-MX" sz="1400" dirty="0"/>
              <a:t>Artículo 150.-  Registros.</a:t>
            </a:r>
          </a:p>
          <a:p>
            <a:r>
              <a:rPr lang="es-MX" sz="1400" dirty="0"/>
              <a:t>Artículo 153.-  Registro   para   resguardar   la   inocuidad alimentaria.</a:t>
            </a:r>
          </a:p>
          <a:p>
            <a:r>
              <a:rPr lang="es-MX" sz="1400" dirty="0"/>
              <a:t>Artículo 158.-  Sustitución   de   naves   o   embarcaciones artesanales.</a:t>
            </a:r>
          </a:p>
          <a:p>
            <a:endParaRPr lang="es-MX" sz="1400" dirty="0"/>
          </a:p>
          <a:p>
            <a:endParaRPr lang="es-CL" sz="1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F70F705-63A6-6043-DE87-7A19C84B9B15}"/>
              </a:ext>
            </a:extLst>
          </p:cNvPr>
          <p:cNvSpPr/>
          <p:nvPr/>
        </p:nvSpPr>
        <p:spPr bwMode="auto">
          <a:xfrm>
            <a:off x="262795" y="1388736"/>
            <a:ext cx="7982221" cy="27603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2D9E362-3331-AF01-2EDB-D7E9DC74E570}"/>
              </a:ext>
            </a:extLst>
          </p:cNvPr>
          <p:cNvSpPr/>
          <p:nvPr/>
        </p:nvSpPr>
        <p:spPr bwMode="auto">
          <a:xfrm>
            <a:off x="262795" y="4149079"/>
            <a:ext cx="7982221" cy="28803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F7A4511-464D-EA9D-C4CA-D38B1F6BA891}"/>
              </a:ext>
            </a:extLst>
          </p:cNvPr>
          <p:cNvSpPr/>
          <p:nvPr/>
        </p:nvSpPr>
        <p:spPr bwMode="auto">
          <a:xfrm>
            <a:off x="262186" y="4437112"/>
            <a:ext cx="7982221" cy="6390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85532-A083-89BC-6EFF-80FB25673E72}"/>
              </a:ext>
            </a:extLst>
          </p:cNvPr>
          <p:cNvSpPr txBox="1"/>
          <p:nvPr/>
        </p:nvSpPr>
        <p:spPr>
          <a:xfrm>
            <a:off x="7121343" y="245219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IV</a:t>
            </a:r>
            <a:endParaRPr lang="es-CL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97F402-273A-893D-04EA-A613E79DA4E0}"/>
              </a:ext>
            </a:extLst>
          </p:cNvPr>
          <p:cNvSpPr txBox="1"/>
          <p:nvPr/>
        </p:nvSpPr>
        <p:spPr>
          <a:xfrm>
            <a:off x="7188416" y="4077072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</a:t>
            </a:r>
            <a:endParaRPr lang="es-CL" sz="1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C11F00-8771-BF74-CA59-08B2A21B5D70}"/>
              </a:ext>
            </a:extLst>
          </p:cNvPr>
          <p:cNvSpPr txBox="1"/>
          <p:nvPr/>
        </p:nvSpPr>
        <p:spPr>
          <a:xfrm>
            <a:off x="7198592" y="4734437"/>
            <a:ext cx="104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VI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75187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262186" y="620688"/>
            <a:ext cx="878497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no similares a ley actual</a:t>
            </a:r>
          </a:p>
          <a:p>
            <a:endParaRPr lang="es-MX" dirty="0"/>
          </a:p>
          <a:p>
            <a:r>
              <a:rPr lang="es-MX" sz="1400" dirty="0"/>
              <a:t>Artículo 199.- Derechos de las y los observadores científicos.</a:t>
            </a:r>
          </a:p>
          <a:p>
            <a:r>
              <a:rPr lang="es-MX" sz="1400" dirty="0"/>
              <a:t>Artículo 200.- Facultades   de   las   y   los   observadores científicos.</a:t>
            </a:r>
          </a:p>
          <a:p>
            <a:r>
              <a:rPr lang="es-MX" sz="1400" dirty="0"/>
              <a:t>Artículo 203.-  Información   recopilada   por   observadores científicos.</a:t>
            </a:r>
          </a:p>
          <a:p>
            <a:r>
              <a:rPr lang="es-MX" sz="1400" dirty="0"/>
              <a:t>Artículo 207.-  Sesiones.</a:t>
            </a:r>
          </a:p>
          <a:p>
            <a:r>
              <a:rPr lang="es-MX" sz="1400" dirty="0"/>
              <a:t>Artículo 208.-  Relación con el Comité Científico y el Comité de Pares.</a:t>
            </a:r>
          </a:p>
          <a:p>
            <a:r>
              <a:rPr lang="es-MX" sz="1400" dirty="0"/>
              <a:t>Artículo 210.-  Inhabilidades.</a:t>
            </a:r>
          </a:p>
          <a:p>
            <a:r>
              <a:rPr lang="es-MX" sz="1400" dirty="0"/>
              <a:t>Artículo 211.-  Causales  de  cesación.</a:t>
            </a:r>
          </a:p>
          <a:p>
            <a:r>
              <a:rPr lang="es-MX" sz="1400" dirty="0"/>
              <a:t>Artículo 212.-  Incompatibilidades.</a:t>
            </a:r>
          </a:p>
          <a:p>
            <a:r>
              <a:rPr lang="es-MX" sz="1400" dirty="0"/>
              <a:t>Artículo 213.-  Publicidad.</a:t>
            </a:r>
          </a:p>
          <a:p>
            <a:r>
              <a:rPr lang="es-MX" sz="1400" dirty="0"/>
              <a:t>Artículo 214.-  Remuneraciones.</a:t>
            </a:r>
          </a:p>
          <a:p>
            <a:r>
              <a:rPr lang="es-MX" sz="1400" dirty="0"/>
              <a:t>Artículo 226.-  Incompatibilidades.</a:t>
            </a:r>
          </a:p>
          <a:p>
            <a:r>
              <a:rPr lang="es-MX" sz="1400" dirty="0"/>
              <a:t>Artículo 228.-  Publicidad.</a:t>
            </a:r>
          </a:p>
          <a:p>
            <a:r>
              <a:rPr lang="es-MX" sz="1400" dirty="0"/>
              <a:t>Artículo 231.-  Comité Científico Técnico de Pares.</a:t>
            </a:r>
          </a:p>
          <a:p>
            <a:r>
              <a:rPr lang="es-MX" sz="1400" dirty="0"/>
              <a:t>Artículo 232.-  Competencia del Comité de Pares.</a:t>
            </a:r>
          </a:p>
          <a:p>
            <a:r>
              <a:rPr lang="es-MX" sz="1400" dirty="0"/>
              <a:t>Artículo 233.-  Composición del Comité de Pares.</a:t>
            </a:r>
          </a:p>
          <a:p>
            <a:r>
              <a:rPr lang="es-MX" sz="1400" dirty="0"/>
              <a:t>Artículo 234.-  Procedimiento    de    revisión    de    pares.</a:t>
            </a:r>
          </a:p>
          <a:p>
            <a:r>
              <a:rPr lang="es-MX" sz="1400" dirty="0"/>
              <a:t>Artículo 235.-   Remuneraciones.</a:t>
            </a:r>
          </a:p>
          <a:p>
            <a:r>
              <a:rPr lang="es-MX" sz="1400" dirty="0"/>
              <a:t>Artículo 236.-  Reglamento.</a:t>
            </a:r>
          </a:p>
          <a:p>
            <a:r>
              <a:rPr lang="es-MX" sz="1400" dirty="0"/>
              <a:t>Artículo 246.- Inhabilidades generales de los consejeros.</a:t>
            </a:r>
          </a:p>
          <a:p>
            <a:r>
              <a:rPr lang="es-MX" sz="1400" dirty="0"/>
              <a:t>Artículo 247.-  Causales de cesación.</a:t>
            </a:r>
          </a:p>
          <a:p>
            <a:r>
              <a:rPr lang="es-MX" sz="1400" dirty="0"/>
              <a:t>Artículo 248.-  Incompatibilidades.</a:t>
            </a:r>
          </a:p>
          <a:p>
            <a:r>
              <a:rPr lang="es-MX" sz="1400" dirty="0"/>
              <a:t>Artículo 250.-  Reglamento de funcionamiento del Consejo.</a:t>
            </a:r>
          </a:p>
          <a:p>
            <a:endParaRPr lang="es-CL" sz="14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2DA8D6A-28AD-DF6B-D8EF-598A7A23146B}"/>
              </a:ext>
            </a:extLst>
          </p:cNvPr>
          <p:cNvSpPr/>
          <p:nvPr/>
        </p:nvSpPr>
        <p:spPr bwMode="auto">
          <a:xfrm>
            <a:off x="284093" y="1354369"/>
            <a:ext cx="7982221" cy="6344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E4FC16D-5D0E-763E-CCF9-F67D7407ABC2}"/>
              </a:ext>
            </a:extLst>
          </p:cNvPr>
          <p:cNvSpPr/>
          <p:nvPr/>
        </p:nvSpPr>
        <p:spPr bwMode="auto">
          <a:xfrm>
            <a:off x="310868" y="5301208"/>
            <a:ext cx="7982221" cy="86409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C0A836-04E2-1D59-3CCC-625BED37F7CC}"/>
              </a:ext>
            </a:extLst>
          </p:cNvPr>
          <p:cNvSpPr txBox="1"/>
          <p:nvPr/>
        </p:nvSpPr>
        <p:spPr>
          <a:xfrm>
            <a:off x="7136354" y="1486939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VII</a:t>
            </a:r>
            <a:endParaRPr lang="es-CL" sz="18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E1CEA02-F975-93B9-80F1-0CCF928EEE5A}"/>
              </a:ext>
            </a:extLst>
          </p:cNvPr>
          <p:cNvSpPr/>
          <p:nvPr/>
        </p:nvSpPr>
        <p:spPr bwMode="auto">
          <a:xfrm>
            <a:off x="339131" y="1988840"/>
            <a:ext cx="7982221" cy="328479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937F72-FAF2-5BA4-668C-D01E235271C2}"/>
              </a:ext>
            </a:extLst>
          </p:cNvPr>
          <p:cNvSpPr txBox="1"/>
          <p:nvPr/>
        </p:nvSpPr>
        <p:spPr>
          <a:xfrm>
            <a:off x="7149607" y="3168644"/>
            <a:ext cx="120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VIII</a:t>
            </a:r>
            <a:endParaRPr lang="es-CL" sz="1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2FD9E3-5682-E8CA-81FA-31C52A8DBF0E}"/>
              </a:ext>
            </a:extLst>
          </p:cNvPr>
          <p:cNvSpPr txBox="1"/>
          <p:nvPr/>
        </p:nvSpPr>
        <p:spPr>
          <a:xfrm>
            <a:off x="7164288" y="557994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IX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06148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262186" y="620688"/>
            <a:ext cx="878497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no similares a ley actual</a:t>
            </a:r>
          </a:p>
          <a:p>
            <a:endParaRPr lang="es-MX" dirty="0"/>
          </a:p>
          <a:p>
            <a:r>
              <a:rPr lang="es-MX" sz="1400" dirty="0"/>
              <a:t>Artículo 251.-  Consejo  </a:t>
            </a:r>
            <a:r>
              <a:rPr lang="es-MX" sz="1400" dirty="0" err="1"/>
              <a:t>Macrozonal</a:t>
            </a:r>
            <a:r>
              <a:rPr lang="es-MX" sz="1400" dirty="0"/>
              <a:t>  de  Pesca.</a:t>
            </a:r>
          </a:p>
          <a:p>
            <a:r>
              <a:rPr lang="es-MX" sz="1400" dirty="0"/>
              <a:t>Artículo 252.-  Creación  de  Consejos  </a:t>
            </a:r>
            <a:r>
              <a:rPr lang="es-MX" sz="1400" dirty="0" err="1"/>
              <a:t>Macrozonales</a:t>
            </a:r>
            <a:r>
              <a:rPr lang="es-MX" sz="1400" dirty="0"/>
              <a:t>.</a:t>
            </a:r>
          </a:p>
          <a:p>
            <a:r>
              <a:rPr lang="es-MX" sz="1400" dirty="0"/>
              <a:t>Artículo 253.-  Funciones consultivas del Consejo.</a:t>
            </a:r>
          </a:p>
          <a:p>
            <a:r>
              <a:rPr lang="es-MX" sz="1400" dirty="0"/>
              <a:t>Artículo 254.-  Composición.</a:t>
            </a:r>
          </a:p>
          <a:p>
            <a:r>
              <a:rPr lang="es-MX" sz="1400" dirty="0"/>
              <a:t>Artículo 255.-  Sesiones.</a:t>
            </a:r>
          </a:p>
          <a:p>
            <a:r>
              <a:rPr lang="es-MX" sz="1400" dirty="0"/>
              <a:t>Artículo 256.-  Publicidad.</a:t>
            </a:r>
          </a:p>
          <a:p>
            <a:r>
              <a:rPr lang="es-MX" sz="1400" dirty="0"/>
              <a:t>Artículo 257.-  Elección.</a:t>
            </a:r>
          </a:p>
          <a:p>
            <a:r>
              <a:rPr lang="es-MX" sz="1400" dirty="0"/>
              <a:t>Artículo 259.-  Inhabilidades.</a:t>
            </a:r>
          </a:p>
          <a:p>
            <a:r>
              <a:rPr lang="es-MX" sz="1400" dirty="0"/>
              <a:t>Artículo 260.-  Causales  de  cesación.</a:t>
            </a:r>
          </a:p>
          <a:p>
            <a:r>
              <a:rPr lang="es-MX" sz="1400" dirty="0"/>
              <a:t>Artículo 261.-  Incompatibilidades.</a:t>
            </a:r>
          </a:p>
          <a:p>
            <a:r>
              <a:rPr lang="es-MX" sz="1400" dirty="0"/>
              <a:t>Artículo 262.-  Remuneración.  </a:t>
            </a:r>
          </a:p>
          <a:p>
            <a:r>
              <a:rPr lang="es-MX" sz="1400" dirty="0"/>
              <a:t>Artículo 263.-  Reglamento.</a:t>
            </a:r>
          </a:p>
          <a:p>
            <a:r>
              <a:rPr lang="es-MX" sz="1400" dirty="0"/>
              <a:t>Artículo 264.-  Consejo  Regional.</a:t>
            </a:r>
          </a:p>
          <a:p>
            <a:r>
              <a:rPr lang="es-MX" sz="1400" dirty="0"/>
              <a:t>Artículo 265.-   Creación.</a:t>
            </a:r>
          </a:p>
          <a:p>
            <a:r>
              <a:rPr lang="es-MX" sz="1400" dirty="0"/>
              <a:t>Artículo 266.-  Funciones consultivas del Consejo.</a:t>
            </a:r>
          </a:p>
          <a:p>
            <a:r>
              <a:rPr lang="es-MX" sz="1400" dirty="0"/>
              <a:t>Artículo 267.-  Composición.</a:t>
            </a:r>
          </a:p>
          <a:p>
            <a:r>
              <a:rPr lang="es-MX" sz="1400" dirty="0"/>
              <a:t>Artículo 268.-  Sesiones.</a:t>
            </a:r>
          </a:p>
          <a:p>
            <a:r>
              <a:rPr lang="es-MX" sz="1400" dirty="0"/>
              <a:t>Artículo 269.-  Publicidad.</a:t>
            </a:r>
          </a:p>
          <a:p>
            <a:r>
              <a:rPr lang="es-MX" sz="1400" dirty="0"/>
              <a:t>Artículo 271.-  Inhabilidades.</a:t>
            </a:r>
          </a:p>
          <a:p>
            <a:r>
              <a:rPr lang="es-MX" sz="1400" dirty="0"/>
              <a:t>Artículo 272.- Causales  de  cesación.</a:t>
            </a:r>
          </a:p>
          <a:p>
            <a:r>
              <a:rPr lang="es-MX" sz="1400" dirty="0"/>
              <a:t>Artículo 273.-  Incompatibilidades.</a:t>
            </a:r>
          </a:p>
          <a:p>
            <a:r>
              <a:rPr lang="es-MX" sz="1400" dirty="0"/>
              <a:t>Artículo 274.-  Remuneración.</a:t>
            </a:r>
          </a:p>
          <a:p>
            <a:r>
              <a:rPr lang="es-MX" sz="1400" dirty="0"/>
              <a:t>Artículo 275.-  Reglamento.</a:t>
            </a:r>
          </a:p>
          <a:p>
            <a:endParaRPr lang="es-MX" sz="1400" dirty="0"/>
          </a:p>
          <a:p>
            <a:endParaRPr lang="es-CL" sz="1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6979F6F-3668-C5C4-F62E-6D750E7DBB72}"/>
              </a:ext>
            </a:extLst>
          </p:cNvPr>
          <p:cNvSpPr/>
          <p:nvPr/>
        </p:nvSpPr>
        <p:spPr bwMode="auto">
          <a:xfrm>
            <a:off x="265432" y="1441806"/>
            <a:ext cx="7982221" cy="50115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C7119-9BA2-BB60-6D1F-7A606C27A15B}"/>
              </a:ext>
            </a:extLst>
          </p:cNvPr>
          <p:cNvSpPr txBox="1"/>
          <p:nvPr/>
        </p:nvSpPr>
        <p:spPr>
          <a:xfrm>
            <a:off x="7071976" y="357823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IX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76092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07A04-9D37-5616-C7ED-5EF4C3A0BF66}"/>
              </a:ext>
            </a:extLst>
          </p:cNvPr>
          <p:cNvSpPr txBox="1"/>
          <p:nvPr/>
        </p:nvSpPr>
        <p:spPr>
          <a:xfrm>
            <a:off x="262186" y="620688"/>
            <a:ext cx="87849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Artículos no similares a ley actual</a:t>
            </a:r>
          </a:p>
          <a:p>
            <a:endParaRPr lang="es-MX" dirty="0"/>
          </a:p>
          <a:p>
            <a:r>
              <a:rPr lang="es-MX" sz="1400" dirty="0"/>
              <a:t>Artículo 287.-  Normas   comunes   a   las   caducidades.</a:t>
            </a:r>
          </a:p>
          <a:p>
            <a:r>
              <a:rPr lang="es-MX" sz="1400" dirty="0"/>
              <a:t>Artículo 297.-  Ámbito de aplicación.</a:t>
            </a:r>
          </a:p>
          <a:p>
            <a:r>
              <a:rPr lang="es-MX" sz="1400" dirty="0"/>
              <a:t>Artículo 338.-  Celebración de las audiencias.</a:t>
            </a:r>
          </a:p>
          <a:p>
            <a:endParaRPr lang="es-CL" sz="14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1F636C2-D584-0128-B5EA-79024CFDA643}"/>
              </a:ext>
            </a:extLst>
          </p:cNvPr>
          <p:cNvSpPr/>
          <p:nvPr/>
        </p:nvSpPr>
        <p:spPr bwMode="auto">
          <a:xfrm>
            <a:off x="297277" y="1390955"/>
            <a:ext cx="7982221" cy="4538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857D8B-B686-763D-DFA8-EA36595313C0}"/>
              </a:ext>
            </a:extLst>
          </p:cNvPr>
          <p:cNvSpPr txBox="1"/>
          <p:nvPr/>
        </p:nvSpPr>
        <p:spPr>
          <a:xfrm>
            <a:off x="7204018" y="143322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X</a:t>
            </a:r>
            <a:endParaRPr lang="es-CL" sz="18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CE227EE-0A2D-BDC4-675D-FF2B05399D5C}"/>
              </a:ext>
            </a:extLst>
          </p:cNvPr>
          <p:cNvSpPr/>
          <p:nvPr/>
        </p:nvSpPr>
        <p:spPr bwMode="auto">
          <a:xfrm>
            <a:off x="334195" y="1844825"/>
            <a:ext cx="7982221" cy="2880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noFill/>
              <a:effectLst/>
              <a:latin typeface="Times" pitchFamily="-101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3F7D1C-2BF2-8B32-BA1F-95961AD4B97A}"/>
              </a:ext>
            </a:extLst>
          </p:cNvPr>
          <p:cNvSpPr txBox="1"/>
          <p:nvPr/>
        </p:nvSpPr>
        <p:spPr>
          <a:xfrm>
            <a:off x="7199057" y="18355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/>
              <a:t>Título XI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12437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C3692-C0BC-B5BC-A99A-C5B7433FF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39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Índice de la presentación</a:t>
            </a:r>
          </a:p>
        </p:txBody>
      </p:sp>
      <p:sp>
        <p:nvSpPr>
          <p:cNvPr id="6147" name="CuadroTexto 2">
            <a:extLst>
              <a:ext uri="{FF2B5EF4-FFF2-40B4-BE49-F238E27FC236}">
                <a16:creationId xmlns:a16="http://schemas.microsoft.com/office/drawing/2014/main" id="{B8165D6B-F055-74E9-FAA4-5B57C60B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560513"/>
            <a:ext cx="3121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Metodología de análisis</a:t>
            </a:r>
          </a:p>
        </p:txBody>
      </p:sp>
      <p:sp>
        <p:nvSpPr>
          <p:cNvPr id="6148" name="CuadroTexto 3">
            <a:extLst>
              <a:ext uri="{FF2B5EF4-FFF2-40B4-BE49-F238E27FC236}">
                <a16:creationId xmlns:a16="http://schemas.microsoft.com/office/drawing/2014/main" id="{5F6262F7-3CEE-5A3C-3FA8-F7AF27214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252663"/>
            <a:ext cx="3650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Presentación del documento</a:t>
            </a:r>
          </a:p>
        </p:txBody>
      </p:sp>
      <p:sp>
        <p:nvSpPr>
          <p:cNvPr id="6149" name="CuadroTexto 4">
            <a:extLst>
              <a:ext uri="{FF2B5EF4-FFF2-40B4-BE49-F238E27FC236}">
                <a16:creationId xmlns:a16="http://schemas.microsoft.com/office/drawing/2014/main" id="{267B9D54-FC3D-228F-39A7-623D2848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914650"/>
            <a:ext cx="83733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Resultado de la comparación: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	Artículos iguales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	Artículos con partes similares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	Artículos sin partes similares</a:t>
            </a:r>
            <a:endParaRPr lang="es-CL" altLang="es-CL" sz="24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004A14B-0E53-1F9B-6310-ED3071343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-171450"/>
            <a:ext cx="8075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Documentos solicitados por Comisión</a:t>
            </a:r>
          </a:p>
        </p:txBody>
      </p:sp>
      <p:sp>
        <p:nvSpPr>
          <p:cNvPr id="24579" name="CuadroTexto 7">
            <a:extLst>
              <a:ext uri="{FF2B5EF4-FFF2-40B4-BE49-F238E27FC236}">
                <a16:creationId xmlns:a16="http://schemas.microsoft.com/office/drawing/2014/main" id="{FE786524-7597-2584-AD55-DAA5BBCB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4960938"/>
            <a:ext cx="1758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600" dirty="0">
                <a:solidFill>
                  <a:srgbClr val="000000"/>
                </a:solidFill>
              </a:rPr>
              <a:t> http://bcn.cl/3iihz </a:t>
            </a:r>
          </a:p>
        </p:txBody>
      </p:sp>
      <p:pic>
        <p:nvPicPr>
          <p:cNvPr id="24580" name="Imagen 9">
            <a:extLst>
              <a:ext uri="{FF2B5EF4-FFF2-40B4-BE49-F238E27FC236}">
                <a16:creationId xmlns:a16="http://schemas.microsoft.com/office/drawing/2014/main" id="{137DEF18-CF99-93B2-ACCA-6A941296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238250"/>
            <a:ext cx="26955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uadroTexto 11">
            <a:extLst>
              <a:ext uri="{FF2B5EF4-FFF2-40B4-BE49-F238E27FC236}">
                <a16:creationId xmlns:a16="http://schemas.microsoft.com/office/drawing/2014/main" id="{3483297C-5487-59C3-5681-02ADA55D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4960938"/>
            <a:ext cx="1657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600">
                <a:solidFill>
                  <a:srgbClr val="000000"/>
                </a:solidFill>
              </a:rPr>
              <a:t>http://bcn.cl/3iii1</a:t>
            </a:r>
          </a:p>
        </p:txBody>
      </p:sp>
      <p:pic>
        <p:nvPicPr>
          <p:cNvPr id="24582" name="Imagen 13">
            <a:extLst>
              <a:ext uri="{FF2B5EF4-FFF2-40B4-BE49-F238E27FC236}">
                <a16:creationId xmlns:a16="http://schemas.microsoft.com/office/drawing/2014/main" id="{18A9EC0D-65CC-BCF7-B265-54F4449B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123825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CuadroTexto 15">
            <a:extLst>
              <a:ext uri="{FF2B5EF4-FFF2-40B4-BE49-F238E27FC236}">
                <a16:creationId xmlns:a16="http://schemas.microsoft.com/office/drawing/2014/main" id="{31373CCB-2591-EF9E-6188-73DB8AC5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962525"/>
            <a:ext cx="1728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600">
                <a:solidFill>
                  <a:srgbClr val="000000"/>
                </a:solidFill>
              </a:rPr>
              <a:t>http://bcn.cl/3iikp</a:t>
            </a:r>
            <a:endParaRPr lang="es-CL" altLang="es-CL" sz="16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24584" name="Imagen 17">
            <a:extLst>
              <a:ext uri="{FF2B5EF4-FFF2-40B4-BE49-F238E27FC236}">
                <a16:creationId xmlns:a16="http://schemas.microsoft.com/office/drawing/2014/main" id="{1CD7F093-3B6F-F78D-3994-66E76FE2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238250"/>
            <a:ext cx="2819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925943EE-87C5-9829-A107-B653D6074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rgbClr val="E20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4B1000D8-0192-5FA6-F1A4-66D274C0B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11363"/>
            <a:ext cx="7343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4400" dirty="0">
                <a:solidFill>
                  <a:schemeClr val="bg1"/>
                </a:solidFill>
                <a:latin typeface="Arial Narrow" panose="020B0606020202030204" pitchFamily="34" charset="0"/>
              </a:rPr>
              <a:t>Muchas gracias por su atención</a:t>
            </a:r>
            <a:br>
              <a:rPr lang="es-ES_tradnl" altLang="es-CL" sz="32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s-ES_tradnl" altLang="es-CL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Leonardo Arancibia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Asesoría Técnica Parlamentaria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Coordinador Área Recursos Naturales, Ciencia y Tecnología</a:t>
            </a:r>
            <a:r>
              <a:rPr lang="es-ES_tradnl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abril 2024</a:t>
            </a:r>
          </a:p>
        </p:txBody>
      </p:sp>
      <p:pic>
        <p:nvPicPr>
          <p:cNvPr id="26628" name="Imagen 7" descr="Marca BCN calada sin sombra.ai">
            <a:extLst>
              <a:ext uri="{FF2B5EF4-FFF2-40B4-BE49-F238E27FC236}">
                <a16:creationId xmlns:a16="http://schemas.microsoft.com/office/drawing/2014/main" id="{12A8B825-A709-18D3-D464-326FB6B9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360203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C3692-C0BC-B5BC-A99A-C5B7433FF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39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Observaciones metodológicas</a:t>
            </a:r>
          </a:p>
        </p:txBody>
      </p:sp>
      <p:sp>
        <p:nvSpPr>
          <p:cNvPr id="6147" name="CuadroTexto 2">
            <a:extLst>
              <a:ext uri="{FF2B5EF4-FFF2-40B4-BE49-F238E27FC236}">
                <a16:creationId xmlns:a16="http://schemas.microsoft.com/office/drawing/2014/main" id="{B8165D6B-F055-74E9-FAA4-5B57C60B7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560513"/>
            <a:ext cx="699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>
                <a:solidFill>
                  <a:schemeClr val="tx1"/>
                </a:solidFill>
                <a:latin typeface="Times" panose="02020603050405020304" pitchFamily="18" charset="0"/>
              </a:rPr>
              <a:t>Proyecto de ley que no se vincula con otro cuerpo legal</a:t>
            </a:r>
          </a:p>
        </p:txBody>
      </p:sp>
      <p:sp>
        <p:nvSpPr>
          <p:cNvPr id="6148" name="CuadroTexto 3">
            <a:extLst>
              <a:ext uri="{FF2B5EF4-FFF2-40B4-BE49-F238E27FC236}">
                <a16:creationId xmlns:a16="http://schemas.microsoft.com/office/drawing/2014/main" id="{5F6262F7-3CEE-5A3C-3FA8-F7AF27214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252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>
                <a:solidFill>
                  <a:schemeClr val="tx1"/>
                </a:solidFill>
                <a:latin typeface="Times" panose="02020603050405020304" pitchFamily="18" charset="0"/>
              </a:rPr>
              <a:t>Lectura inicial de su estructura y comparación con Ley vigente</a:t>
            </a:r>
          </a:p>
        </p:txBody>
      </p:sp>
      <p:sp>
        <p:nvSpPr>
          <p:cNvPr id="6149" name="CuadroTexto 4">
            <a:extLst>
              <a:ext uri="{FF2B5EF4-FFF2-40B4-BE49-F238E27FC236}">
                <a16:creationId xmlns:a16="http://schemas.microsoft.com/office/drawing/2014/main" id="{267B9D54-FC3D-228F-39A7-623D2848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914650"/>
            <a:ext cx="83733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Análisis y comparación en planilla Excel (</a:t>
            </a:r>
            <a:r>
              <a:rPr lang="es-MX" altLang="es-CL" sz="1800" dirty="0">
                <a:solidFill>
                  <a:schemeClr val="tx1"/>
                </a:solidFill>
                <a:latin typeface="Times" panose="02020603050405020304" pitchFamily="18" charset="0"/>
              </a:rPr>
              <a:t>Usando similitud del coseno puede utilizarse para comparar incrustaciones de palabras, identificar términos relacionados e identificar el grado de similitud entre documentos.</a:t>
            </a:r>
            <a:r>
              <a:rPr lang="es-CL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6150" name="CuadroTexto 5">
            <a:extLst>
              <a:ext uri="{FF2B5EF4-FFF2-40B4-BE49-F238E27FC236}">
                <a16:creationId xmlns:a16="http://schemas.microsoft.com/office/drawing/2014/main" id="{066373B4-0CCA-B4BB-CBDA-FFC5DB77B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293096"/>
            <a:ext cx="752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solidFill>
                  <a:schemeClr val="tx1"/>
                </a:solidFill>
                <a:latin typeface="Times" panose="02020603050405020304" pitchFamily="18" charset="0"/>
              </a:rPr>
              <a:t>Lectura final y búsqueda de normas con similitud temática</a:t>
            </a:r>
          </a:p>
        </p:txBody>
      </p:sp>
    </p:spTree>
    <p:extLst>
      <p:ext uri="{BB962C8B-B14F-4D97-AF65-F5344CB8AC3E}">
        <p14:creationId xmlns:p14="http://schemas.microsoft.com/office/powerpoint/2010/main" val="266723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CF762E-72EE-79A3-C985-EAC083BA1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F53701-3CC5-489B-427F-EB70ACCD0416}"/>
              </a:ext>
            </a:extLst>
          </p:cNvPr>
          <p:cNvGraphicFramePr>
            <a:graphicFrameLocks noGrp="1"/>
          </p:cNvGraphicFramePr>
          <p:nvPr/>
        </p:nvGraphicFramePr>
        <p:xfrm>
          <a:off x="534988" y="2122488"/>
          <a:ext cx="8075613" cy="2613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8791">
                  <a:extLst>
                    <a:ext uri="{9D8B030D-6E8A-4147-A177-3AD203B41FA5}">
                      <a16:colId xmlns:a16="http://schemas.microsoft.com/office/drawing/2014/main" val="578634696"/>
                    </a:ext>
                  </a:extLst>
                </a:gridCol>
                <a:gridCol w="613842">
                  <a:extLst>
                    <a:ext uri="{9D8B030D-6E8A-4147-A177-3AD203B41FA5}">
                      <a16:colId xmlns:a16="http://schemas.microsoft.com/office/drawing/2014/main" val="3162776453"/>
                    </a:ext>
                  </a:extLst>
                </a:gridCol>
                <a:gridCol w="279019">
                  <a:extLst>
                    <a:ext uri="{9D8B030D-6E8A-4147-A177-3AD203B41FA5}">
                      <a16:colId xmlns:a16="http://schemas.microsoft.com/office/drawing/2014/main" val="88863099"/>
                    </a:ext>
                  </a:extLst>
                </a:gridCol>
                <a:gridCol w="3188791">
                  <a:extLst>
                    <a:ext uri="{9D8B030D-6E8A-4147-A177-3AD203B41FA5}">
                      <a16:colId xmlns:a16="http://schemas.microsoft.com/office/drawing/2014/main" val="322657441"/>
                    </a:ext>
                  </a:extLst>
                </a:gridCol>
                <a:gridCol w="805170">
                  <a:extLst>
                    <a:ext uri="{9D8B030D-6E8A-4147-A177-3AD203B41FA5}">
                      <a16:colId xmlns:a16="http://schemas.microsoft.com/office/drawing/2014/main" val="499585797"/>
                    </a:ext>
                  </a:extLst>
                </a:gridCol>
              </a:tblGrid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DECRETO 430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u="none" strike="noStrike">
                          <a:effectLst/>
                        </a:rPr>
                        <a:t>P R O Y E C T O   D E   L E Y: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1683558931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TITULO I DISPOSICIONES GENERALES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 dirty="0">
                          <a:effectLst/>
                        </a:rPr>
                        <a:t>6</a:t>
                      </a:r>
                      <a:endParaRPr lang="es-C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“TÍTULO I. DISPOSICIONES GENERALES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10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29210886"/>
                  </a:ext>
                </a:extLst>
              </a:tr>
              <a:tr h="247131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TITULO II DE LA ADMINISTRACION DE LAS PESQUERIAS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37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TÍTULO II. NORMAS GENERALES DE ADMINISTRACIÓN Y CONSERVACIÓN DE LOS RECURSOS HIDROBIOLÓGICOS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31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141446706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TITULO III DEL ACCESO A LA ACTIVIDAD PESQUERA EXTRACTIVA INDUSTRIAL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48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TÍTULO III. ACCESO A LA ACTIVIDAD PESQUERA INDUSTRIAL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37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4065314500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TITULO IV DE LA PESCA ARTESANAL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46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TÍTULO IV. ACCESO A LA ACTIVIDAD PESQUERA ARTESANAL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67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1128995698"/>
                  </a:ext>
                </a:extLst>
              </a:tr>
              <a:tr h="247131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TÍTULO V. PESCA DE SUBSISTENCIA, PESCA RECREATIVA Y DISPOSICIONES VARIAS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4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4277269009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 dirty="0">
                          <a:effectLst/>
                        </a:rPr>
                        <a:t>TITULO V DISPOSICIONES COMUNES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18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TÍTULO VI. DISPOSICIONES COMUNES A LA ACTIVIDAD PESQUERA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33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2525245123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TITULO VII DE LA INVESTIGACION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14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TÍTULO VII. INVESTIGACIÓN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22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402309790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TÍTULO VIII DE LOS OBSERVADORES CIENTÍFICOS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4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TÍTULO VIII COMANEJO PESQUERO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32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2853793224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 dirty="0">
                          <a:effectLst/>
                        </a:rPr>
                        <a:t>TÍTULO IX. GOBERNANZA PESQUERA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 dirty="0">
                          <a:effectLst/>
                        </a:rPr>
                        <a:t>39</a:t>
                      </a:r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165622943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TITULO IX INFRACCIONES, SANCIONES Y PROCEDIMIENTOS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67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 dirty="0">
                          <a:effectLst/>
                        </a:rPr>
                        <a:t>TÍTULO X. GESTIÓN DE CUMPLIMIENTO Y RÉGIMEN SANCIONATORIO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37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2160665368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TITULO X DELITOS ESPECIALES Y PENALIDADES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15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TÍTULO XI. PROCEDIMIENTOS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40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2442187517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TITULO XI CADUCIDADES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5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TÍTULO XII. INSTITUCIONALIDAD PESQUERA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u="none" strike="noStrike">
                          <a:effectLst/>
                        </a:rPr>
                        <a:t>23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2818329050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MX" sz="800" u="none" strike="noStrike">
                          <a:effectLst/>
                        </a:rPr>
                        <a:t>TITULO XII DE LOS CONSEJOS DE PESCA</a:t>
                      </a:r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16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1488630570"/>
                  </a:ext>
                </a:extLst>
              </a:tr>
              <a:tr h="123566"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TITULO XIII DISPOSICIONES VARIAS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18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u="none" strike="noStrike">
                          <a:effectLst/>
                        </a:rPr>
                        <a:t> </a:t>
                      </a:r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221122260"/>
                  </a:ext>
                </a:extLst>
              </a:tr>
              <a:tr h="115594"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Total de Articulos sin TITULO VI ACUICULTURA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>
                          <a:effectLst/>
                        </a:rPr>
                        <a:t>294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 </a:t>
                      </a:r>
                      <a:endParaRPr lang="es-C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u="none" strike="noStrike">
                          <a:effectLst/>
                        </a:rPr>
                        <a:t>Total de Articulos</a:t>
                      </a:r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700" u="none" strike="noStrike" dirty="0">
                          <a:effectLst/>
                        </a:rPr>
                        <a:t>375</a:t>
                      </a:r>
                      <a:endParaRPr lang="es-C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214744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C2C22F3-A73F-89AD-7370-ECFB5FAEC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01883E6-E649-D772-F6B0-BA6E312A4448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765175"/>
          <a:ext cx="3540125" cy="492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 dirty="0">
                          <a:effectLst/>
                        </a:rPr>
                        <a:t>DECRETO 430</a:t>
                      </a:r>
                      <a:endParaRPr lang="es-CL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 dirty="0">
                          <a:effectLst/>
                        </a:rPr>
                        <a:t>TITULO I DISPOSICIONES GENERALES</a:t>
                      </a:r>
                      <a:endParaRPr lang="es-CL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6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TITULO II DE LA ADMINISTRACION DE LAS PESQUERIAS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37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59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1º FACULTADES DE CONSERVACION DE LOS RECURSOS HIDROBIOLOGICOS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14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1º BIS DEL DESCARTE DE ESPECIES HIDROBIOLÓGICAS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4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2° IMPLEMENTACIÓN DE TRATADOS Y PROCEDIMIENTO DE ADOPCIÓN DE MEDIDAS DE CONSERVACIÓN O ADMINISTRACIÓN DE CARÁCTER INTERNACIONAL EN MATERIA PESQUERA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4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3º DE LOS PLANES DE MANEJO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6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4º DE LA IMPORTACION DE ESPECIES HIDROBIOLOGICAS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 dirty="0">
                          <a:effectLst/>
                        </a:rPr>
                        <a:t>PÁRRAFO 5º DE LA PROTECCIÓN, RESCATE, REHABILITACIÓN, REINSERCIÓN, OBSERVACIÓN Y MONITOREO DE MAMÍFEROS, REPTILES Y AVES HIDROBIOLÓGICAS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5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6º DEL BIENESTAR ANIMAL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1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TITULO III DEL ACCESO A LA ACTIVIDAD PESQUERA EXTRACTIVA INDUSTRIAL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48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1º DEL REGIMEN GENERAL DE ACCESO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7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2º DEL REGIMEN DE PLENA EXPLOTACION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24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3º DEL REGIMEN DE PESQUERIAS EN RECUPERACION Y DE DESARROLLO INCIPIENTE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4º NORMAS COMUNES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14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TITULO IV DE LA PESCA ARTESANAL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46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1º REGIMEN DE ACCESO Y ATRIBUCIONES PARA LA CONSERVACION DE RECURSOS HIDROBIOLOGICOS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12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2º DEL REGISTRO NACIONAL DE PESCADORES ARTESANALES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6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3° DEL RÉGIMEN DE ÁREAS DE MANEJO Y EXPLOTACIÓN DE RECURSOS BENTÓNICOS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8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4° DEL RÉGIMEN ARTESANAL DE EXTRACCIÓN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13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5º DEL FONDO DE FOMENTO PARA LA PESCA ARTESANAL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7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TITULO V DISPOSICIONES COMUNES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18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TITULO VII DE LA INVESTIGACION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14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1º DE LA INVESTIGACION PARA LA ADMINISTRACION PESQUERA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2º DEL FONDO DE INVESTIGACION PESQUERA Y DE ACUICULTURA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6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3º DE LA PESCA DE INVESTIGACION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5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TÍTULO VIII DE LOS OBSERVADORES CIENTÍFICOS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4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TITULO IX INFRACCIONES, SANCIONES Y PROCEDIMIENTOS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67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1º DE LAS INFRACCIONES Y SANCIONES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46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2º PROCEDIMIENTO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13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3º RESPONSABILIDAD DE LOS CAPITANES Y PATRONES PESQUEROS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2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7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4º SANCIONES CONTRA NACIONALES QUE REALICEN O PARTICIPEN EN ACTIVIDADES DE PESCA ILEGAL EN AGUAS ANTÁRTICAS CON NAVES DE PABELLÓN EXTRANJERO.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6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TITULO X DELITOS ESPECIALES Y PENALIDADES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15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TITULO XI CADUCIDADES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5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TITULO XII DE LOS CONSEJOS DE PESCA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>
                          <a:effectLst/>
                        </a:rPr>
                        <a:t>16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1º DEL CONSEJO NACIONAL DE PESCA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6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PÁRRAFO 2º DE LOS CONSEJOS ZONALES DE PESCA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3° DE LOS COMITÉS CIENTÍFICOS TÉCNICOS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4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PÁRRAFO 4° DEL INSTITUTO DE FOMENTO PESQUERO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3</a:t>
                      </a:r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8264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u="none" strike="noStrike">
                          <a:effectLst/>
                        </a:rPr>
                        <a:t>TITULO XIII DISPOSICIONES VARIAS</a:t>
                      </a:r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u="none" strike="noStrike" dirty="0">
                          <a:effectLst/>
                        </a:rPr>
                        <a:t>18</a:t>
                      </a:r>
                      <a:endParaRPr lang="es-CL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85" marR="2885" marT="2885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A5A46BB-DA9D-F5A3-B42E-04A3271CA8F1}"/>
              </a:ext>
            </a:extLst>
          </p:cNvPr>
          <p:cNvGraphicFramePr>
            <a:graphicFrameLocks noGrp="1"/>
          </p:cNvGraphicFramePr>
          <p:nvPr/>
        </p:nvGraphicFramePr>
        <p:xfrm>
          <a:off x="4360863" y="765175"/>
          <a:ext cx="4098925" cy="607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pt-BR" sz="400" u="none" strike="noStrike">
                          <a:effectLst/>
                        </a:rPr>
                        <a:t>P R O Y E C T O   D E   L E Y:</a:t>
                      </a:r>
                      <a:endParaRPr lang="pt-B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“TÍTULO I. DISPOSICIONES GENERALES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10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I. Del objeto y ámbito de aplicación de la ley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2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II. De la soberanía de los recursos hidrobiológicos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De los principios rectores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IV. Conceptos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74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VI. Implementación de tratados y procedimiento de adopción de medidas de conservación o administración de carácter internacional en materia pesquera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74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TÍTULO II. NORMAS GENERALES DE ADMINISTRACIÓN Y CONSERVACIÓN DE LOS RECURSOS HIDROBIOLÓGICOS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31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I. Facultades de administración y conservación de los recursos hidrobiológicos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19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II. Descarte de especies hidrobiológicas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Rescate, protección, observación y conservación de especies marinas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3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IV. Planes de manejo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TÍTULO III. ACCESO A LA ACTIVIDAD PESQUERA INDUSTRIAL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37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I. Régimen general de acceso a la pesca industrial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7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II. Régimen de acceso industrial de desarrollo incipiente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Régimen de acceso industrial de explotación.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12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IV. Normas comunes a los regímenes de acceso a la pesca industrial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TÍTULO IV. ACCESO A LA ACTIVIDAD PESQUERA ARTESANAL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67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I. Régimen general de acceso artesanal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7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pt-BR" sz="400" u="none" strike="noStrike">
                          <a:effectLst/>
                        </a:rPr>
                        <a:t>Párrafo II. Registro Pesquero Artesanal</a:t>
                      </a:r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19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Régimen Artesanal de Extracción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IV. Régimen de áreas de manejo y explotación de recursos bentónicos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10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VI. Programa de incentivo al pago de las cotizaciones de las y los pescadores artesanales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8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VII. Actividades conexas a la pesca artesanal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3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VIII. Organizaciones de pescadores artesanales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IX. Contrato de faenas pesqueras a la parte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TÍTULO V. PESCA DE SUBSISTENCIA, PESCA RECREATIVA Y DISPOSICIONES VARIAS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pt-BR" sz="400" u="none" strike="noStrike">
                          <a:effectLst/>
                        </a:rPr>
                        <a:t>Párrafo I. Pesca de subsistencia</a:t>
                      </a:r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3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II. Pesca recreativa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TÍTULO VI. DISPOSICIONES COMUNES A LA ACTIVIDAD PESQUERA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33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I. Registros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II. Trazabilidad, inocuidad y consumo humano de los recursos hidrobiológicos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Naves y embarcaciones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13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IV. Operaciones de pesca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TÍTULO VII. INVESTIGACIÓN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22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I. Programa de investigación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II. Programa de investigación permanente.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2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Fondo de investigación pesquera y de acuicultura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8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IV. Permisos de pesca de investigación 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V. Observación y observadores científicos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7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TÍTULO VIII COMANEJO PESQUERO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32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pt-BR" sz="400" u="none" strike="noStrike">
                          <a:effectLst/>
                        </a:rPr>
                        <a:t>Párrafo I. Comité de Manejo</a:t>
                      </a:r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pt-BR" sz="400" u="none" strike="noStrike">
                          <a:effectLst/>
                        </a:rPr>
                        <a:t>Párrafo II. Comité Científico Técnico Pesquero</a:t>
                      </a:r>
                      <a:endParaRPr lang="pt-B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III. Comité Científico Técnico de Pares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6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TÍTULO IX. GOBERNANZA PESQUERA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39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I. Consejo Nacional de Pesca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7097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II. Consejo Macrozonal de Pesca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13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III. Consejos Regionales de Pesca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12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TÍTULO X. GESTIÓN DE CUMPLIMIENTO Y RÉGIMEN SANCIONATORIO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37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I. Infracciones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II. Medidas provisionales y sanciones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5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III. Caducidades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11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IV. Delitos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16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TÍTULO XI. PROCEDIMIENTOS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40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I. Procedimiento administrativo sancionador 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8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II. Procedimiento Judicial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28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Normas comunes a los procedimientos 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4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TÍTULO XII. INSTITUCIONALIDAD PESQUERA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400" u="none" strike="noStrike">
                          <a:effectLst/>
                        </a:rPr>
                        <a:t>23</a:t>
                      </a:r>
                      <a:endParaRPr lang="es-CL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I. Institucionalidad pesquera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2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II. Subsecretaría de Pesca y Acuicultura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7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59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III. Servicio Nacional de Pesca y Acuicultura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6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60"/>
                  </a:ext>
                </a:extLst>
              </a:tr>
              <a:tr h="75021">
                <a:tc>
                  <a:txBody>
                    <a:bodyPr/>
                    <a:lstStyle/>
                    <a:p>
                      <a:pPr algn="l" fontAlgn="t"/>
                      <a:r>
                        <a:rPr lang="es-CL" sz="400" u="none" strike="noStrike">
                          <a:effectLst/>
                        </a:rPr>
                        <a:t>Párrafo IV. Del Instituto de Fomento Pesquero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>
                          <a:effectLst/>
                        </a:rPr>
                        <a:t>6</a:t>
                      </a:r>
                      <a:endParaRPr lang="es-CL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61"/>
                  </a:ext>
                </a:extLst>
              </a:tr>
              <a:tr h="148097">
                <a:tc>
                  <a:txBody>
                    <a:bodyPr/>
                    <a:lstStyle/>
                    <a:p>
                      <a:pPr algn="l" fontAlgn="t"/>
                      <a:r>
                        <a:rPr lang="es-ES" sz="400" u="none" strike="noStrike">
                          <a:effectLst/>
                        </a:rPr>
                        <a:t>Párrafo V. Dirección General del Territorio Marítimo y Marina Mercante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u="none" strike="noStrike" dirty="0">
                          <a:effectLst/>
                        </a:rPr>
                        <a:t>2</a:t>
                      </a:r>
                      <a:endParaRPr lang="es-CL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" marR="1622" marT="1622" marB="0" anchor="b"/>
                </a:tc>
                <a:extLst>
                  <a:ext uri="{0D108BD9-81ED-4DB2-BD59-A6C34878D82A}">
                    <a16:rowId xmlns:a16="http://schemas.microsoft.com/office/drawing/2014/main" val="10062"/>
                  </a:ext>
                </a:extLst>
              </a:tr>
            </a:tbl>
          </a:graphicData>
        </a:graphic>
      </p:graphicFrame>
      <p:sp>
        <p:nvSpPr>
          <p:cNvPr id="8517" name="CuadroTexto 11">
            <a:extLst>
              <a:ext uri="{FF2B5EF4-FFF2-40B4-BE49-F238E27FC236}">
                <a16:creationId xmlns:a16="http://schemas.microsoft.com/office/drawing/2014/main" id="{0424D7A0-69BB-6D85-6625-D23C917C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61963"/>
            <a:ext cx="459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400">
                <a:solidFill>
                  <a:schemeClr val="tx1"/>
                </a:solidFill>
                <a:latin typeface="Times" panose="02020603050405020304" pitchFamily="18" charset="0"/>
              </a:rPr>
              <a:t>Total de Artículos -sin Título VI Acuicultura- 294</a:t>
            </a:r>
          </a:p>
        </p:txBody>
      </p:sp>
      <p:sp>
        <p:nvSpPr>
          <p:cNvPr id="8518" name="CuadroTexto 12">
            <a:extLst>
              <a:ext uri="{FF2B5EF4-FFF2-40B4-BE49-F238E27FC236}">
                <a16:creationId xmlns:a16="http://schemas.microsoft.com/office/drawing/2014/main" id="{313E25EF-EB02-AE4C-FAA5-40056692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461963"/>
            <a:ext cx="459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400">
                <a:solidFill>
                  <a:schemeClr val="tx1"/>
                </a:solidFill>
                <a:latin typeface="Times" panose="02020603050405020304" pitchFamily="18" charset="0"/>
              </a:rPr>
              <a:t>Total de Artículos 375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2">
            <a:extLst>
              <a:ext uri="{FF2B5EF4-FFF2-40B4-BE49-F238E27FC236}">
                <a16:creationId xmlns:a16="http://schemas.microsoft.com/office/drawing/2014/main" id="{9B8A2A45-5AD4-5F75-599A-0CE7F597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"/>
          <a:stretch>
            <a:fillRect/>
          </a:stretch>
        </p:blipFill>
        <p:spPr bwMode="auto">
          <a:xfrm>
            <a:off x="2124075" y="765175"/>
            <a:ext cx="61499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62CBD9F-2228-E449-AD30-99C8174B5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>
            <a:extLst>
              <a:ext uri="{FF2B5EF4-FFF2-40B4-BE49-F238E27FC236}">
                <a16:creationId xmlns:a16="http://schemas.microsoft.com/office/drawing/2014/main" id="{472E3AEF-9B7E-4CE5-0325-94E0BF96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"/>
          <a:stretch>
            <a:fillRect/>
          </a:stretch>
        </p:blipFill>
        <p:spPr bwMode="auto">
          <a:xfrm>
            <a:off x="2339975" y="620713"/>
            <a:ext cx="61499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6DFDA66-68F6-96E0-A96B-A05D6CCE5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306388"/>
            <a:ext cx="8939213" cy="1143001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CL" kern="1200" dirty="0">
                <a:solidFill>
                  <a:srgbClr val="00206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Comparación de la propuesta de Nueva Ley de Pesca:</a:t>
            </a:r>
          </a:p>
        </p:txBody>
      </p:sp>
      <p:sp>
        <p:nvSpPr>
          <p:cNvPr id="14340" name="Elipse 4">
            <a:extLst>
              <a:ext uri="{FF2B5EF4-FFF2-40B4-BE49-F238E27FC236}">
                <a16:creationId xmlns:a16="http://schemas.microsoft.com/office/drawing/2014/main" id="{BE78EDBC-71D6-4752-CA7A-0BC72794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989138"/>
            <a:ext cx="1800225" cy="503237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2">
            <a:extLst>
              <a:ext uri="{FF2B5EF4-FFF2-40B4-BE49-F238E27FC236}">
                <a16:creationId xmlns:a16="http://schemas.microsoft.com/office/drawing/2014/main" id="{2F82E452-ADB2-AFCE-86AF-D91D768D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0"/>
            <a:ext cx="631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4">
            <a:extLst>
              <a:ext uri="{FF2B5EF4-FFF2-40B4-BE49-F238E27FC236}">
                <a16:creationId xmlns:a16="http://schemas.microsoft.com/office/drawing/2014/main" id="{7FF408F6-043E-A8F5-8162-1B4A55B2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lipse 5">
            <a:extLst>
              <a:ext uri="{FF2B5EF4-FFF2-40B4-BE49-F238E27FC236}">
                <a16:creationId xmlns:a16="http://schemas.microsoft.com/office/drawing/2014/main" id="{91879D14-56BC-E009-D463-40686FC9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412875"/>
            <a:ext cx="3889375" cy="792163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8436" name="Elipse 6">
            <a:extLst>
              <a:ext uri="{FF2B5EF4-FFF2-40B4-BE49-F238E27FC236}">
                <a16:creationId xmlns:a16="http://schemas.microsoft.com/office/drawing/2014/main" id="{FB3C76FD-C094-519D-4322-12BD205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065838"/>
            <a:ext cx="3889375" cy="792162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1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2756</TotalTime>
  <Words>3428</Words>
  <Application>Microsoft Office PowerPoint</Application>
  <PresentationFormat>Presentación en pantalla (4:3)</PresentationFormat>
  <Paragraphs>593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</vt:lpstr>
      <vt:lpstr>Presentación en blanco</vt:lpstr>
      <vt:lpstr>Presentación de PowerPoint</vt:lpstr>
      <vt:lpstr>Índice de la presentación</vt:lpstr>
      <vt:lpstr>Observaciones metodológicas</vt:lpstr>
      <vt:lpstr>Comparación de la propuesta de Nueva Ley de Pesca:</vt:lpstr>
      <vt:lpstr>Comparación de la propuesta de Nueva Ley de Pesca:</vt:lpstr>
      <vt:lpstr>Comparación de la propuesta de Nueva Ley de Pesca:</vt:lpstr>
      <vt:lpstr>Comparación de la propuesta de Nueva Ley de Pesca:</vt:lpstr>
      <vt:lpstr>Presentación de PowerPoint</vt:lpstr>
      <vt:lpstr>Presentación de PowerPoint</vt:lpstr>
      <vt:lpstr>Presentación de PowerPoint</vt:lpstr>
      <vt:lpstr>Presentación de PowerPoint</vt:lpstr>
      <vt:lpstr>Comparación de la propuesta de Nueva Ley de Pesca:</vt:lpstr>
      <vt:lpstr>Comparación de la propuesta de Nueva Ley de Pesca:</vt:lpstr>
      <vt:lpstr>Comparación de la propuesta de Nueva Ley de Pesca:</vt:lpstr>
      <vt:lpstr>Comparación de la propuesta de Nueva Ley de Pesca:</vt:lpstr>
      <vt:lpstr>Comparación de la propuesta de Nueva Ley de Pesca:</vt:lpstr>
      <vt:lpstr>Comparación de la propuesta de Nueva Ley de Pesca:</vt:lpstr>
      <vt:lpstr>Comparación de la propuesta de Nueva Ley de Pesca:</vt:lpstr>
      <vt:lpstr>Comparación de la propuesta de Nueva Ley de Pesca:</vt:lpstr>
      <vt:lpstr>Documentos solicitados por Comisión</vt:lpstr>
      <vt:lpstr>Presentación de PowerPoint</vt:lpstr>
    </vt:vector>
  </TitlesOfParts>
  <Company>zhdiseño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presentación Nombre expositor</dc:title>
  <dc:creator>zara hormazabal</dc:creator>
  <cp:lastModifiedBy>Arancibia, Leonardo</cp:lastModifiedBy>
  <cp:revision>230</cp:revision>
  <cp:lastPrinted>2024-04-01T13:32:01Z</cp:lastPrinted>
  <dcterms:created xsi:type="dcterms:W3CDTF">2016-03-23T14:56:44Z</dcterms:created>
  <dcterms:modified xsi:type="dcterms:W3CDTF">2024-04-01T20:03:04Z</dcterms:modified>
</cp:coreProperties>
</file>