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2" r:id="rId1"/>
  </p:sldMasterIdLst>
  <p:sldIdLst>
    <p:sldId id="267" r:id="rId2"/>
    <p:sldId id="256" r:id="rId3"/>
    <p:sldId id="258" r:id="rId4"/>
    <p:sldId id="257" r:id="rId5"/>
    <p:sldId id="259" r:id="rId6"/>
    <p:sldId id="260" r:id="rId7"/>
    <p:sldId id="266" r:id="rId8"/>
    <p:sldId id="262" r:id="rId9"/>
    <p:sldId id="263" r:id="rId10"/>
    <p:sldId id="264" r:id="rId11"/>
    <p:sldId id="265" r:id="rId12"/>
    <p:sldId id="26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D86"/>
    <a:srgbClr val="000B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6E8B6FE-AEF3-4D5E-AE09-FF6395C19100}" type="datetimeFigureOut">
              <a:rPr lang="es-CL" smtClean="0"/>
              <a:t>19-03-2024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403078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6E8B6FE-AEF3-4D5E-AE09-FF6395C19100}" type="datetimeFigureOut">
              <a:rPr lang="es-CL" smtClean="0"/>
              <a:t>19-03-2024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352773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6E8B6FE-AEF3-4D5E-AE09-FF6395C19100}" type="datetimeFigureOut">
              <a:rPr lang="es-CL" smtClean="0"/>
              <a:t>19-03-2024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2566321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6E8B6FE-AEF3-4D5E-AE09-FF6395C19100}" type="datetimeFigureOut">
              <a:rPr lang="es-CL" smtClean="0"/>
              <a:t>19-03-2024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2285111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6E8B6FE-AEF3-4D5E-AE09-FF6395C19100}" type="datetimeFigureOut">
              <a:rPr lang="es-CL" smtClean="0"/>
              <a:t>19-03-2024</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1779209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6E8B6FE-AEF3-4D5E-AE09-FF6395C19100}" type="datetimeFigureOut">
              <a:rPr lang="es-CL" smtClean="0"/>
              <a:t>19-03-2024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289049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6E8B6FE-AEF3-4D5E-AE09-FF6395C19100}" type="datetimeFigureOut">
              <a:rPr lang="es-CL" smtClean="0"/>
              <a:t>19-03-2024</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215239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6E8B6FE-AEF3-4D5E-AE09-FF6395C19100}" type="datetimeFigureOut">
              <a:rPr lang="es-CL" smtClean="0"/>
              <a:t>19-03-2024</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93963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8B6FE-AEF3-4D5E-AE09-FF6395C19100}" type="datetimeFigureOut">
              <a:rPr lang="es-CL" smtClean="0"/>
              <a:t>19-03-2024</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2581821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6E8B6FE-AEF3-4D5E-AE09-FF6395C19100}" type="datetimeFigureOut">
              <a:rPr lang="es-CL" smtClean="0"/>
              <a:t>19-03-2024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2976183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6E8B6FE-AEF3-4D5E-AE09-FF6395C19100}" type="datetimeFigureOut">
              <a:rPr lang="es-CL" smtClean="0"/>
              <a:t>19-03-2024</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264E2DEA-DD43-4103-A894-281F6A0C70B7}" type="slidenum">
              <a:rPr lang="es-CL" smtClean="0"/>
              <a:t>‹Nº›</a:t>
            </a:fld>
            <a:endParaRPr lang="es-CL"/>
          </a:p>
        </p:txBody>
      </p:sp>
    </p:spTree>
    <p:extLst>
      <p:ext uri="{BB962C8B-B14F-4D97-AF65-F5344CB8AC3E}">
        <p14:creationId xmlns:p14="http://schemas.microsoft.com/office/powerpoint/2010/main" val="134980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D8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8B6FE-AEF3-4D5E-AE09-FF6395C19100}" type="datetimeFigureOut">
              <a:rPr lang="es-CL" smtClean="0"/>
              <a:t>19-03-2024</a:t>
            </a:fld>
            <a:endParaRPr lang="es-C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E2DEA-DD43-4103-A894-281F6A0C70B7}" type="slidenum">
              <a:rPr lang="es-CL" smtClean="0"/>
              <a:t>‹Nº›</a:t>
            </a:fld>
            <a:endParaRPr lang="es-CL"/>
          </a:p>
        </p:txBody>
      </p:sp>
    </p:spTree>
    <p:extLst>
      <p:ext uri="{BB962C8B-B14F-4D97-AF65-F5344CB8AC3E}">
        <p14:creationId xmlns:p14="http://schemas.microsoft.com/office/powerpoint/2010/main" val="71740593"/>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014613C5-E4E4-4A22-98D3-E11893B28F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7" name="Imagen 6">
            <a:extLst>
              <a:ext uri="{FF2B5EF4-FFF2-40B4-BE49-F238E27FC236}">
                <a16:creationId xmlns:a16="http://schemas.microsoft.com/office/drawing/2014/main" id="{EE640ADD-472B-48FD-8594-E90C3B591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965" y="516834"/>
            <a:ext cx="9753600" cy="6341165"/>
          </a:xfrm>
          <a:prstGeom prst="rect">
            <a:avLst/>
          </a:prstGeom>
        </p:spPr>
      </p:pic>
    </p:spTree>
    <p:extLst>
      <p:ext uri="{BB962C8B-B14F-4D97-AF65-F5344CB8AC3E}">
        <p14:creationId xmlns:p14="http://schemas.microsoft.com/office/powerpoint/2010/main" val="112465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8594B5D-4F40-42F2-BFCF-6159CA15FF69}"/>
              </a:ext>
            </a:extLst>
          </p:cNvPr>
          <p:cNvSpPr>
            <a:spLocks noGrp="1"/>
          </p:cNvSpPr>
          <p:nvPr>
            <p:ph type="subTitle" idx="1"/>
          </p:nvPr>
        </p:nvSpPr>
        <p:spPr>
          <a:xfrm>
            <a:off x="490330" y="251791"/>
            <a:ext cx="11171583" cy="6400800"/>
          </a:xfrm>
        </p:spPr>
        <p:txBody>
          <a:bodyPr>
            <a:normAutofit/>
          </a:bodyPr>
          <a:lstStyle/>
          <a:p>
            <a:r>
              <a:rPr lang="es-ES" sz="3200" b="1" cap="all" dirty="0">
                <a:latin typeface="Arial" panose="020B0604020202020204" pitchFamily="34" charset="0"/>
                <a:ea typeface="Times New Roman" panose="02020603050405020304" pitchFamily="18" charset="0"/>
                <a:cs typeface="Arial" panose="020B0604020202020204" pitchFamily="34" charset="0"/>
              </a:rPr>
              <a:t>Problemática</a:t>
            </a:r>
            <a:r>
              <a:rPr lang="es-ES" sz="3200" b="1" cap="all" dirty="0">
                <a:effectLst/>
                <a:latin typeface="Arial" panose="020B0604020202020204" pitchFamily="34" charset="0"/>
                <a:ea typeface="Times New Roman" panose="02020603050405020304" pitchFamily="18" charset="0"/>
                <a:cs typeface="Arial" panose="020B0604020202020204" pitchFamily="34" charset="0"/>
              </a:rPr>
              <a:t>  “</a:t>
            </a:r>
            <a:r>
              <a:rPr lang="es-ES" sz="3200" b="1" cap="all" dirty="0">
                <a:latin typeface="Arial" panose="020B0604020202020204" pitchFamily="34" charset="0"/>
                <a:ea typeface="Times New Roman" panose="02020603050405020304" pitchFamily="18" charset="0"/>
                <a:cs typeface="Arial" panose="020B0604020202020204" pitchFamily="34" charset="0"/>
              </a:rPr>
              <a:t>variante los culenes</a:t>
            </a:r>
            <a:r>
              <a:rPr lang="es-ES" sz="3200" b="1" cap="all" dirty="0">
                <a:effectLst/>
                <a:latin typeface="Arial" panose="020B0604020202020204" pitchFamily="34" charset="0"/>
                <a:ea typeface="Times New Roman" panose="02020603050405020304" pitchFamily="18" charset="0"/>
                <a:cs typeface="Arial" panose="020B0604020202020204" pitchFamily="34" charset="0"/>
              </a:rPr>
              <a:t>”</a:t>
            </a:r>
          </a:p>
          <a:p>
            <a:pPr algn="just"/>
            <a:endParaRPr lang="es-ES" sz="1800" dirty="0">
              <a:effectLst/>
              <a:latin typeface="Times New Roman" panose="02020603050405020304" pitchFamily="18" charset="0"/>
              <a:ea typeface="Times New Roman" panose="02020603050405020304" pitchFamily="18" charset="0"/>
            </a:endParaRPr>
          </a:p>
          <a:p>
            <a:pPr algn="just"/>
            <a:r>
              <a:rPr lang="es-ES" sz="2800" dirty="0">
                <a:effectLst/>
                <a:latin typeface="Times New Roman" panose="02020603050405020304" pitchFamily="18" charset="0"/>
                <a:ea typeface="Times New Roman" panose="02020603050405020304" pitchFamily="18" charset="0"/>
              </a:rPr>
              <a:t>De concretarse  las obras de la Variante, la calidad de vida de las personas se verá gravemente afectada. El incremento en los tiempos y distancias de desplazamiento para acceder al transporte publico y Rural generaran inconvenientes significativos para la población. Personas mayores, estudiantes y aquellos que no cuentan con movilidad propia serán especialmente perjudicados.</a:t>
            </a:r>
          </a:p>
          <a:p>
            <a:pPr algn="just"/>
            <a:endParaRPr lang="es-CL" sz="2800" dirty="0">
              <a:effectLst/>
              <a:latin typeface="Times New Roman" panose="02020603050405020304" pitchFamily="18" charset="0"/>
              <a:ea typeface="Times New Roman" panose="02020603050405020304" pitchFamily="18" charset="0"/>
            </a:endParaRPr>
          </a:p>
          <a:p>
            <a:pPr algn="just"/>
            <a:r>
              <a:rPr lang="es-ES" sz="2800" dirty="0">
                <a:effectLst/>
                <a:latin typeface="Times New Roman" panose="02020603050405020304" pitchFamily="18" charset="0"/>
                <a:ea typeface="Times New Roman" panose="02020603050405020304" pitchFamily="18" charset="0"/>
              </a:rPr>
              <a:t>Lo anterior, se  precisa  en el </a:t>
            </a:r>
            <a:r>
              <a:rPr lang="es-ES" sz="2800" b="1" dirty="0">
                <a:effectLst/>
                <a:latin typeface="Times New Roman" panose="02020603050405020304" pitchFamily="18" charset="0"/>
                <a:ea typeface="Times New Roman" panose="02020603050405020304" pitchFamily="18" charset="0"/>
              </a:rPr>
              <a:t>Decreto 40-2012, Articulo N°7  letras  b) y c)</a:t>
            </a:r>
            <a:r>
              <a:rPr lang="es-ES" sz="2800" dirty="0">
                <a:effectLst/>
                <a:latin typeface="Times New Roman" panose="02020603050405020304" pitchFamily="18" charset="0"/>
                <a:ea typeface="Times New Roman" panose="02020603050405020304" pitchFamily="18" charset="0"/>
              </a:rPr>
              <a:t>. En ellos  se establece la evaluación de la alteración significativa a los sistemas de vida y costumbres de los grupos humanos. </a:t>
            </a:r>
            <a:endParaRPr lang="es-CL" sz="2800" dirty="0">
              <a:effectLst/>
              <a:latin typeface="Times New Roman" panose="02020603050405020304" pitchFamily="18" charset="0"/>
              <a:ea typeface="Times New Roman" panose="02020603050405020304" pitchFamily="18" charset="0"/>
            </a:endParaRPr>
          </a:p>
          <a:p>
            <a:pPr algn="just"/>
            <a:endParaRPr lang="es-ES" sz="2800" dirty="0">
              <a:latin typeface="Times New Roman" panose="02020603050405020304" pitchFamily="18" charset="0"/>
              <a:ea typeface="Times New Roman" panose="02020603050405020304" pitchFamily="18" charset="0"/>
            </a:endParaRPr>
          </a:p>
          <a:p>
            <a:pPr algn="just"/>
            <a:endParaRPr lang="es-ES" sz="1800" dirty="0">
              <a:latin typeface="Times New Roman" panose="02020603050405020304" pitchFamily="18" charset="0"/>
              <a:ea typeface="Times New Roman" panose="02020603050405020304" pitchFamily="18" charset="0"/>
            </a:endParaRPr>
          </a:p>
          <a:p>
            <a:pPr algn="just"/>
            <a:endParaRPr lang="es-ES" sz="1800" dirty="0">
              <a:latin typeface="Times New Roman" panose="02020603050405020304" pitchFamily="18" charset="0"/>
              <a:ea typeface="Times New Roman" panose="02020603050405020304" pitchFamily="18" charset="0"/>
            </a:endParaRPr>
          </a:p>
          <a:p>
            <a:pPr algn="just"/>
            <a:endParaRPr lang="es-E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0076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8594B5D-4F40-42F2-BFCF-6159CA15FF69}"/>
              </a:ext>
            </a:extLst>
          </p:cNvPr>
          <p:cNvSpPr>
            <a:spLocks noGrp="1"/>
          </p:cNvSpPr>
          <p:nvPr>
            <p:ph type="subTitle" idx="1"/>
          </p:nvPr>
        </p:nvSpPr>
        <p:spPr>
          <a:xfrm>
            <a:off x="490330" y="251791"/>
            <a:ext cx="11171583" cy="6400800"/>
          </a:xfrm>
        </p:spPr>
        <p:txBody>
          <a:bodyPr>
            <a:normAutofit/>
          </a:bodyPr>
          <a:lstStyle/>
          <a:p>
            <a:r>
              <a:rPr lang="es-ES" sz="3200" b="1" cap="all" dirty="0">
                <a:effectLst/>
                <a:latin typeface="Arial" panose="020B0604020202020204" pitchFamily="34" charset="0"/>
                <a:ea typeface="Times New Roman" panose="02020603050405020304" pitchFamily="18" charset="0"/>
                <a:cs typeface="Arial" panose="020B0604020202020204" pitchFamily="34" charset="0"/>
              </a:rPr>
              <a:t>REQUERIMIENTO DE LA COMUNIDAD</a:t>
            </a:r>
          </a:p>
          <a:p>
            <a:pPr algn="just"/>
            <a:endParaRPr lang="es-ES" sz="1800" dirty="0">
              <a:effectLst/>
              <a:latin typeface="Times New Roman" panose="02020603050405020304" pitchFamily="18" charset="0"/>
              <a:ea typeface="Times New Roman" panose="02020603050405020304" pitchFamily="18" charset="0"/>
            </a:endParaRPr>
          </a:p>
          <a:p>
            <a:pPr algn="just"/>
            <a:r>
              <a:rPr lang="es-ES" sz="2800" dirty="0">
                <a:latin typeface="Times New Roman" panose="02020603050405020304" pitchFamily="18" charset="0"/>
                <a:ea typeface="Times New Roman" panose="02020603050405020304" pitchFamily="18" charset="0"/>
              </a:rPr>
              <a:t>L</a:t>
            </a:r>
            <a:r>
              <a:rPr lang="es-ES" sz="2800" dirty="0">
                <a:effectLst/>
                <a:latin typeface="Times New Roman" panose="02020603050405020304" pitchFamily="18" charset="0"/>
                <a:ea typeface="Times New Roman" panose="02020603050405020304" pitchFamily="18" charset="0"/>
              </a:rPr>
              <a:t>a comunidad solicita mantener el actual trazado de la ruta G-60 con el Enlace Las Arañas, con las medidas que garanticen la seguridad tanto de los habitantes que residen en esta zona como de la vialidad, considerando el mejoramiento de las luminarias y la </a:t>
            </a:r>
            <a:r>
              <a:rPr lang="es-ES" sz="2800" dirty="0" err="1">
                <a:effectLst/>
                <a:latin typeface="Times New Roman" panose="02020603050405020304" pitchFamily="18" charset="0"/>
                <a:ea typeface="Times New Roman" panose="02020603050405020304" pitchFamily="18" charset="0"/>
              </a:rPr>
              <a:t>Incorporacion</a:t>
            </a:r>
            <a:r>
              <a:rPr lang="es-ES" sz="2800" dirty="0">
                <a:effectLst/>
                <a:latin typeface="Times New Roman" panose="02020603050405020304" pitchFamily="18" charset="0"/>
                <a:ea typeface="Times New Roman" panose="02020603050405020304" pitchFamily="18" charset="0"/>
              </a:rPr>
              <a:t> vías multipropósito. Esta solicitud se basa en que el mantener el actual trazado permitirá el desarrollo sostenible no solo del sector, sino de la comuna en general, y con ello reducir los costos económicos que implicaría la mitigación socioeconómica para los habitantes del sector, los cuales representan el 10% de la población comunal. Esta situación se prolongaría por un tiempo indeterminado, generando costos para el Estado. Por lo tanto, la comunidad espera que se respete su decisión y se evite la construcción de esta Variante que afectaría negativamente su calidad de vida y su patrimonio.</a:t>
            </a:r>
            <a:endParaRPr lang="es-CL" sz="2800" dirty="0">
              <a:effectLst/>
              <a:latin typeface="Times New Roman" panose="02020603050405020304" pitchFamily="18" charset="0"/>
              <a:ea typeface="Times New Roman" panose="02020603050405020304" pitchFamily="18" charset="0"/>
            </a:endParaRPr>
          </a:p>
          <a:p>
            <a:pPr algn="just"/>
            <a:r>
              <a:rPr lang="es-ES" sz="2800" dirty="0">
                <a:effectLst/>
                <a:latin typeface="Times New Roman" panose="02020603050405020304" pitchFamily="18" charset="0"/>
                <a:ea typeface="Times New Roman" panose="02020603050405020304" pitchFamily="18" charset="0"/>
              </a:rPr>
              <a:t> </a:t>
            </a:r>
            <a:endParaRPr lang="es-CL" sz="2800" dirty="0">
              <a:effectLst/>
              <a:latin typeface="Times New Roman" panose="02020603050405020304" pitchFamily="18" charset="0"/>
              <a:ea typeface="Times New Roman" panose="02020603050405020304" pitchFamily="18" charset="0"/>
            </a:endParaRPr>
          </a:p>
          <a:p>
            <a:pPr algn="just"/>
            <a:endParaRPr lang="es-ES" sz="2800" dirty="0">
              <a:latin typeface="Times New Roman" panose="02020603050405020304" pitchFamily="18" charset="0"/>
              <a:ea typeface="Times New Roman" panose="02020603050405020304" pitchFamily="18" charset="0"/>
            </a:endParaRPr>
          </a:p>
          <a:p>
            <a:pPr algn="just"/>
            <a:endParaRPr lang="es-ES" sz="1800" dirty="0">
              <a:latin typeface="Times New Roman" panose="02020603050405020304" pitchFamily="18" charset="0"/>
              <a:ea typeface="Times New Roman" panose="02020603050405020304" pitchFamily="18" charset="0"/>
            </a:endParaRPr>
          </a:p>
          <a:p>
            <a:pPr algn="just"/>
            <a:endParaRPr lang="es-E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969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A5D8ABB-01B2-469A-ACF2-C88307770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1333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8594B5D-4F40-42F2-BFCF-6159CA15FF69}"/>
              </a:ext>
            </a:extLst>
          </p:cNvPr>
          <p:cNvSpPr>
            <a:spLocks noGrp="1"/>
          </p:cNvSpPr>
          <p:nvPr>
            <p:ph type="subTitle" idx="1"/>
          </p:nvPr>
        </p:nvSpPr>
        <p:spPr>
          <a:xfrm>
            <a:off x="1524000" y="251791"/>
            <a:ext cx="9144000" cy="5006009"/>
          </a:xfrm>
        </p:spPr>
        <p:txBody>
          <a:bodyPr>
            <a:normAutofit lnSpcReduction="10000"/>
          </a:bodyPr>
          <a:lstStyle/>
          <a:p>
            <a:r>
              <a:rPr lang="es-ES" sz="3200" b="1" cap="all" dirty="0">
                <a:latin typeface="Arial" panose="020B0604020202020204" pitchFamily="34" charset="0"/>
                <a:ea typeface="Times New Roman" panose="02020603050405020304" pitchFamily="18" charset="0"/>
                <a:cs typeface="Arial" panose="020B0604020202020204" pitchFamily="34" charset="0"/>
              </a:rPr>
              <a:t>P</a:t>
            </a:r>
            <a:r>
              <a:rPr lang="es-ES" sz="3200" b="1" cap="all" dirty="0">
                <a:effectLst/>
                <a:latin typeface="Arial" panose="020B0604020202020204" pitchFamily="34" charset="0"/>
                <a:ea typeface="Times New Roman" panose="02020603050405020304" pitchFamily="18" charset="0"/>
                <a:cs typeface="Arial" panose="020B0604020202020204" pitchFamily="34" charset="0"/>
              </a:rPr>
              <a:t>royecto  “Concesión Ruta 66 Camino de la Fruta”</a:t>
            </a:r>
          </a:p>
          <a:p>
            <a:pPr algn="just"/>
            <a:endParaRPr lang="es-ES" sz="3200" cap="all" dirty="0">
              <a:latin typeface="Times New Roman" panose="02020603050405020304" pitchFamily="18" charset="0"/>
              <a:ea typeface="Times New Roman" panose="02020603050405020304" pitchFamily="18" charset="0"/>
            </a:endParaRPr>
          </a:p>
          <a:p>
            <a:pPr algn="just"/>
            <a:endParaRPr lang="es-ES" sz="1800" dirty="0">
              <a:effectLst/>
              <a:latin typeface="Times New Roman" panose="02020603050405020304" pitchFamily="18" charset="0"/>
              <a:ea typeface="Times New Roman" panose="02020603050405020304" pitchFamily="18" charset="0"/>
            </a:endParaRPr>
          </a:p>
          <a:p>
            <a:pPr algn="just"/>
            <a:r>
              <a:rPr lang="es-ES" sz="2800" dirty="0">
                <a:effectLst/>
                <a:latin typeface="Times New Roman" panose="02020603050405020304" pitchFamily="18" charset="0"/>
                <a:ea typeface="Times New Roman" panose="02020603050405020304" pitchFamily="18" charset="0"/>
              </a:rPr>
              <a:t>El  proyecto  “Concesión Ruta 66 Camino de la Fruta” fue  aprobado mediante </a:t>
            </a:r>
            <a:r>
              <a:rPr lang="es-ES" sz="2800" b="1" dirty="0">
                <a:effectLst/>
                <a:latin typeface="Times New Roman" panose="02020603050405020304" pitchFamily="18" charset="0"/>
                <a:ea typeface="Times New Roman" panose="02020603050405020304" pitchFamily="18" charset="0"/>
              </a:rPr>
              <a:t>Resolución  Exenta  N°255/2013  de fecha  22 de marzo 2013</a:t>
            </a:r>
            <a:r>
              <a:rPr lang="es-ES" sz="2800" dirty="0">
                <a:effectLst/>
                <a:latin typeface="Times New Roman" panose="02020603050405020304" pitchFamily="18" charset="0"/>
                <a:ea typeface="Times New Roman" panose="02020603050405020304" pitchFamily="18" charset="0"/>
              </a:rPr>
              <a:t>, y las bases de Licitación (BALI) publicadas en agosto 2017, además de la construcción en general de la ruta G-66 en estas bases se establecieron  la realización de proyectos viales adicionales, entre ellos las obras del enlace Cruce las Arañas como parte del contrato de concesión.</a:t>
            </a:r>
          </a:p>
          <a:p>
            <a:pPr algn="just"/>
            <a:endParaRPr lang="es-CL" dirty="0"/>
          </a:p>
        </p:txBody>
      </p:sp>
    </p:spTree>
    <p:extLst>
      <p:ext uri="{BB962C8B-B14F-4D97-AF65-F5344CB8AC3E}">
        <p14:creationId xmlns:p14="http://schemas.microsoft.com/office/powerpoint/2010/main" val="3398657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8594B5D-4F40-42F2-BFCF-6159CA15FF69}"/>
              </a:ext>
            </a:extLst>
          </p:cNvPr>
          <p:cNvSpPr>
            <a:spLocks noGrp="1"/>
          </p:cNvSpPr>
          <p:nvPr>
            <p:ph type="subTitle" idx="1"/>
          </p:nvPr>
        </p:nvSpPr>
        <p:spPr>
          <a:xfrm>
            <a:off x="1523999" y="251791"/>
            <a:ext cx="9223513" cy="5006009"/>
          </a:xfrm>
        </p:spPr>
        <p:txBody>
          <a:bodyPr>
            <a:normAutofit/>
          </a:bodyPr>
          <a:lstStyle/>
          <a:p>
            <a:r>
              <a:rPr lang="es-ES" sz="3200" b="1" cap="all" dirty="0">
                <a:latin typeface="Arial" panose="020B0604020202020204" pitchFamily="34" charset="0"/>
                <a:ea typeface="Times New Roman" panose="02020603050405020304" pitchFamily="18" charset="0"/>
                <a:cs typeface="Arial" panose="020B0604020202020204" pitchFamily="34" charset="0"/>
              </a:rPr>
              <a:t>P</a:t>
            </a:r>
            <a:r>
              <a:rPr lang="es-ES" sz="3200" b="1" cap="all" dirty="0">
                <a:effectLst/>
                <a:latin typeface="Arial" panose="020B0604020202020204" pitchFamily="34" charset="0"/>
                <a:ea typeface="Times New Roman" panose="02020603050405020304" pitchFamily="18" charset="0"/>
                <a:cs typeface="Arial" panose="020B0604020202020204" pitchFamily="34" charset="0"/>
              </a:rPr>
              <a:t>royecto  “Concesión Ruta 66 Camino de la Fruta”</a:t>
            </a:r>
          </a:p>
          <a:p>
            <a:pPr algn="just"/>
            <a:endParaRPr lang="es-ES" sz="3200" cap="all" dirty="0">
              <a:latin typeface="Times New Roman" panose="02020603050405020304" pitchFamily="18" charset="0"/>
              <a:ea typeface="Times New Roman" panose="02020603050405020304" pitchFamily="18" charset="0"/>
            </a:endParaRPr>
          </a:p>
          <a:p>
            <a:pPr algn="just"/>
            <a:endParaRPr lang="es-ES" sz="1800" dirty="0">
              <a:effectLst/>
              <a:latin typeface="Times New Roman" panose="02020603050405020304" pitchFamily="18" charset="0"/>
              <a:ea typeface="Times New Roman" panose="02020603050405020304" pitchFamily="18" charset="0"/>
            </a:endParaRPr>
          </a:p>
          <a:p>
            <a:pPr algn="just"/>
            <a:r>
              <a:rPr lang="es-CL" sz="2800" dirty="0">
                <a:latin typeface="Times New Roman" panose="02020603050405020304" pitchFamily="18" charset="0"/>
                <a:cs typeface="Times New Roman" panose="02020603050405020304" pitchFamily="18" charset="0"/>
              </a:rPr>
              <a:t>Las obras  del  enlace Cruce las Arañas </a:t>
            </a:r>
            <a:r>
              <a:rPr lang="es-CL" sz="2800" b="1" dirty="0">
                <a:latin typeface="Times New Roman" panose="02020603050405020304" pitchFamily="18" charset="0"/>
                <a:cs typeface="Times New Roman" panose="02020603050405020304" pitchFamily="18" charset="0"/>
              </a:rPr>
              <a:t>No estaban vinculadas a la RCA anterior,</a:t>
            </a:r>
            <a:r>
              <a:rPr lang="es-CL" sz="2800" dirty="0">
                <a:latin typeface="Times New Roman" panose="02020603050405020304" pitchFamily="18" charset="0"/>
                <a:cs typeface="Times New Roman" panose="02020603050405020304" pitchFamily="18" charset="0"/>
              </a:rPr>
              <a:t> razón por la cual el MOP emitió una Pertinencia en marzo 2021, aquí el proponente proyecta incorporar este enlace  para conectar la ruta 66 con la ruta G-60 a Melipilla.</a:t>
            </a:r>
          </a:p>
        </p:txBody>
      </p:sp>
    </p:spTree>
    <p:extLst>
      <p:ext uri="{BB962C8B-B14F-4D97-AF65-F5344CB8AC3E}">
        <p14:creationId xmlns:p14="http://schemas.microsoft.com/office/powerpoint/2010/main" val="72357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FC2D66A3-8351-4D9A-916A-F2803E628D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043" y="185530"/>
            <a:ext cx="11635409" cy="6520070"/>
          </a:xfrm>
        </p:spPr>
      </p:pic>
    </p:spTree>
    <p:extLst>
      <p:ext uri="{BB962C8B-B14F-4D97-AF65-F5344CB8AC3E}">
        <p14:creationId xmlns:p14="http://schemas.microsoft.com/office/powerpoint/2010/main" val="1015486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8594B5D-4F40-42F2-BFCF-6159CA15FF69}"/>
              </a:ext>
            </a:extLst>
          </p:cNvPr>
          <p:cNvSpPr>
            <a:spLocks noGrp="1"/>
          </p:cNvSpPr>
          <p:nvPr>
            <p:ph type="subTitle" idx="1"/>
          </p:nvPr>
        </p:nvSpPr>
        <p:spPr>
          <a:xfrm>
            <a:off x="1523999" y="251791"/>
            <a:ext cx="9223513" cy="5006009"/>
          </a:xfrm>
        </p:spPr>
        <p:txBody>
          <a:bodyPr>
            <a:normAutofit/>
          </a:bodyPr>
          <a:lstStyle/>
          <a:p>
            <a:r>
              <a:rPr lang="es-ES" sz="3200" b="1" cap="all" dirty="0">
                <a:latin typeface="Arial" panose="020B0604020202020204" pitchFamily="34" charset="0"/>
                <a:ea typeface="Times New Roman" panose="02020603050405020304" pitchFamily="18" charset="0"/>
                <a:cs typeface="Arial" panose="020B0604020202020204" pitchFamily="34" charset="0"/>
              </a:rPr>
              <a:t>Problemática</a:t>
            </a:r>
            <a:r>
              <a:rPr lang="es-ES" sz="3200" b="1" cap="all" dirty="0">
                <a:effectLst/>
                <a:latin typeface="Arial" panose="020B0604020202020204" pitchFamily="34" charset="0"/>
                <a:ea typeface="Times New Roman" panose="02020603050405020304" pitchFamily="18" charset="0"/>
                <a:cs typeface="Arial" panose="020B0604020202020204" pitchFamily="34" charset="0"/>
              </a:rPr>
              <a:t>  “</a:t>
            </a:r>
            <a:r>
              <a:rPr lang="es-ES" sz="3200" b="1" cap="all" dirty="0">
                <a:latin typeface="Arial" panose="020B0604020202020204" pitchFamily="34" charset="0"/>
                <a:ea typeface="Times New Roman" panose="02020603050405020304" pitchFamily="18" charset="0"/>
                <a:cs typeface="Arial" panose="020B0604020202020204" pitchFamily="34" charset="0"/>
              </a:rPr>
              <a:t>variante los culenes</a:t>
            </a:r>
            <a:r>
              <a:rPr lang="es-ES" sz="3200" b="1" cap="all" dirty="0">
                <a:effectLst/>
                <a:latin typeface="Arial" panose="020B0604020202020204" pitchFamily="34" charset="0"/>
                <a:ea typeface="Times New Roman" panose="02020603050405020304" pitchFamily="18" charset="0"/>
                <a:cs typeface="Arial" panose="020B0604020202020204" pitchFamily="34" charset="0"/>
              </a:rPr>
              <a:t>”</a:t>
            </a:r>
          </a:p>
          <a:p>
            <a:pPr algn="just"/>
            <a:endParaRPr lang="es-ES" sz="3200" cap="all" dirty="0">
              <a:latin typeface="Times New Roman" panose="02020603050405020304" pitchFamily="18" charset="0"/>
              <a:ea typeface="Times New Roman" panose="02020603050405020304" pitchFamily="18" charset="0"/>
            </a:endParaRPr>
          </a:p>
          <a:p>
            <a:pPr algn="just"/>
            <a:endParaRPr lang="es-ES" sz="2800" dirty="0">
              <a:effectLst/>
              <a:latin typeface="Times New Roman" panose="02020603050405020304" pitchFamily="18" charset="0"/>
              <a:ea typeface="Times New Roman" panose="02020603050405020304" pitchFamily="18" charset="0"/>
            </a:endParaRPr>
          </a:p>
          <a:p>
            <a:pPr algn="just"/>
            <a:r>
              <a:rPr lang="es-ES" sz="2800" dirty="0">
                <a:effectLst/>
                <a:latin typeface="Times New Roman" panose="02020603050405020304" pitchFamily="18" charset="0"/>
                <a:ea typeface="Times New Roman" panose="02020603050405020304" pitchFamily="18" charset="0"/>
              </a:rPr>
              <a:t>En ningún caso, la Pertinencia , la BALI y ni sus correspondiente circulares aclaratoria, contemplan el Enlace las Arañas  con la Variante los Culenes.</a:t>
            </a:r>
          </a:p>
          <a:p>
            <a:pPr algn="just"/>
            <a:r>
              <a:rPr lang="es-ES" sz="2800" dirty="0">
                <a:latin typeface="Times New Roman" panose="02020603050405020304" pitchFamily="18" charset="0"/>
                <a:ea typeface="Times New Roman" panose="02020603050405020304" pitchFamily="18" charset="0"/>
              </a:rPr>
              <a:t>Los trabajos en esta Variante se amparan en la  </a:t>
            </a:r>
            <a:r>
              <a:rPr lang="es-ES" sz="2800" b="1" dirty="0">
                <a:latin typeface="Times New Roman" panose="02020603050405020304" pitchFamily="18" charset="0"/>
                <a:ea typeface="Times New Roman" panose="02020603050405020304" pitchFamily="18" charset="0"/>
              </a:rPr>
              <a:t>RCA  508 Agosto 2010  </a:t>
            </a:r>
            <a:endParaRPr lang="es-E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267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B9E96AE-8DC2-49CC-868B-2C844E1C0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390"/>
            <a:ext cx="12192000" cy="5996609"/>
          </a:xfrm>
          <a:prstGeom prst="rect">
            <a:avLst/>
          </a:prstGeom>
        </p:spPr>
      </p:pic>
      <p:sp>
        <p:nvSpPr>
          <p:cNvPr id="7" name="CuadroTexto 6">
            <a:extLst>
              <a:ext uri="{FF2B5EF4-FFF2-40B4-BE49-F238E27FC236}">
                <a16:creationId xmlns:a16="http://schemas.microsoft.com/office/drawing/2014/main" id="{4F4FDAD0-3FB5-4C09-9B4F-8F0EAB38A364}"/>
              </a:ext>
            </a:extLst>
          </p:cNvPr>
          <p:cNvSpPr txBox="1"/>
          <p:nvPr/>
        </p:nvSpPr>
        <p:spPr>
          <a:xfrm>
            <a:off x="583096" y="384313"/>
            <a:ext cx="11330608" cy="523220"/>
          </a:xfrm>
          <a:prstGeom prst="rect">
            <a:avLst/>
          </a:prstGeom>
          <a:noFill/>
        </p:spPr>
        <p:txBody>
          <a:bodyPr wrap="square" rtlCol="0">
            <a:spAutoFit/>
          </a:bodyPr>
          <a:lstStyle/>
          <a:p>
            <a:pPr algn="ctr"/>
            <a:r>
              <a:rPr lang="es-CL" sz="2800" dirty="0">
                <a:latin typeface="Times New Roman" panose="02020603050405020304" pitchFamily="18" charset="0"/>
                <a:cs typeface="Times New Roman" panose="02020603050405020304" pitchFamily="18" charset="0"/>
              </a:rPr>
              <a:t>Vista  Norte-Sur  </a:t>
            </a:r>
          </a:p>
        </p:txBody>
      </p:sp>
    </p:spTree>
    <p:extLst>
      <p:ext uri="{BB962C8B-B14F-4D97-AF65-F5344CB8AC3E}">
        <p14:creationId xmlns:p14="http://schemas.microsoft.com/office/powerpoint/2010/main" val="2918600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F4FDAD0-3FB5-4C09-9B4F-8F0EAB38A364}"/>
              </a:ext>
            </a:extLst>
          </p:cNvPr>
          <p:cNvSpPr txBox="1"/>
          <p:nvPr/>
        </p:nvSpPr>
        <p:spPr>
          <a:xfrm>
            <a:off x="583096" y="384313"/>
            <a:ext cx="11330608" cy="523220"/>
          </a:xfrm>
          <a:prstGeom prst="rect">
            <a:avLst/>
          </a:prstGeom>
          <a:noFill/>
        </p:spPr>
        <p:txBody>
          <a:bodyPr wrap="square" rtlCol="0">
            <a:spAutoFit/>
          </a:bodyPr>
          <a:lstStyle/>
          <a:p>
            <a:pPr algn="ctr"/>
            <a:r>
              <a:rPr lang="es-CL" sz="2800" dirty="0">
                <a:latin typeface="Times New Roman" panose="02020603050405020304" pitchFamily="18" charset="0"/>
                <a:cs typeface="Times New Roman" panose="02020603050405020304" pitchFamily="18" charset="0"/>
              </a:rPr>
              <a:t>Vista  2 Norte-Sur  </a:t>
            </a:r>
          </a:p>
        </p:txBody>
      </p:sp>
      <p:pic>
        <p:nvPicPr>
          <p:cNvPr id="3" name="Imagen 2">
            <a:extLst>
              <a:ext uri="{FF2B5EF4-FFF2-40B4-BE49-F238E27FC236}">
                <a16:creationId xmlns:a16="http://schemas.microsoft.com/office/drawing/2014/main" id="{3E879184-551D-491C-9426-B58CF17E5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7532"/>
            <a:ext cx="12192000" cy="5950467"/>
          </a:xfrm>
          <a:prstGeom prst="rect">
            <a:avLst/>
          </a:prstGeom>
        </p:spPr>
      </p:pic>
    </p:spTree>
    <p:extLst>
      <p:ext uri="{BB962C8B-B14F-4D97-AF65-F5344CB8AC3E}">
        <p14:creationId xmlns:p14="http://schemas.microsoft.com/office/powerpoint/2010/main" val="671523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F4FDAD0-3FB5-4C09-9B4F-8F0EAB38A364}"/>
              </a:ext>
            </a:extLst>
          </p:cNvPr>
          <p:cNvSpPr txBox="1"/>
          <p:nvPr/>
        </p:nvSpPr>
        <p:spPr>
          <a:xfrm>
            <a:off x="583096" y="384313"/>
            <a:ext cx="11330608" cy="523220"/>
          </a:xfrm>
          <a:prstGeom prst="rect">
            <a:avLst/>
          </a:prstGeom>
          <a:noFill/>
        </p:spPr>
        <p:txBody>
          <a:bodyPr wrap="square" rtlCol="0">
            <a:spAutoFit/>
          </a:bodyPr>
          <a:lstStyle/>
          <a:p>
            <a:pPr algn="ctr"/>
            <a:r>
              <a:rPr lang="es-CL" sz="2800" dirty="0">
                <a:latin typeface="Times New Roman" panose="02020603050405020304" pitchFamily="18" charset="0"/>
                <a:cs typeface="Times New Roman" panose="02020603050405020304" pitchFamily="18" charset="0"/>
              </a:rPr>
              <a:t>Vista  Sur-Norte  </a:t>
            </a:r>
          </a:p>
        </p:txBody>
      </p:sp>
      <p:pic>
        <p:nvPicPr>
          <p:cNvPr id="3" name="Imagen 2">
            <a:extLst>
              <a:ext uri="{FF2B5EF4-FFF2-40B4-BE49-F238E27FC236}">
                <a16:creationId xmlns:a16="http://schemas.microsoft.com/office/drawing/2014/main" id="{817670E0-24EF-473B-B514-6B3C5E77B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61" y="768628"/>
            <a:ext cx="11330608" cy="5844208"/>
          </a:xfrm>
          <a:prstGeom prst="rect">
            <a:avLst/>
          </a:prstGeom>
        </p:spPr>
      </p:pic>
    </p:spTree>
    <p:extLst>
      <p:ext uri="{BB962C8B-B14F-4D97-AF65-F5344CB8AC3E}">
        <p14:creationId xmlns:p14="http://schemas.microsoft.com/office/powerpoint/2010/main" val="247545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8594B5D-4F40-42F2-BFCF-6159CA15FF69}"/>
              </a:ext>
            </a:extLst>
          </p:cNvPr>
          <p:cNvSpPr>
            <a:spLocks noGrp="1"/>
          </p:cNvSpPr>
          <p:nvPr>
            <p:ph type="subTitle" idx="1"/>
          </p:nvPr>
        </p:nvSpPr>
        <p:spPr>
          <a:xfrm>
            <a:off x="490330" y="251791"/>
            <a:ext cx="11171583" cy="6400800"/>
          </a:xfrm>
        </p:spPr>
        <p:txBody>
          <a:bodyPr>
            <a:normAutofit/>
          </a:bodyPr>
          <a:lstStyle/>
          <a:p>
            <a:r>
              <a:rPr lang="es-ES" sz="3200" b="1" cap="all" dirty="0">
                <a:latin typeface="Arial" panose="020B0604020202020204" pitchFamily="34" charset="0"/>
                <a:ea typeface="Times New Roman" panose="02020603050405020304" pitchFamily="18" charset="0"/>
                <a:cs typeface="Arial" panose="020B0604020202020204" pitchFamily="34" charset="0"/>
              </a:rPr>
              <a:t>Problemática</a:t>
            </a:r>
            <a:r>
              <a:rPr lang="es-ES" sz="3200" b="1" cap="all" dirty="0">
                <a:effectLst/>
                <a:latin typeface="Arial" panose="020B0604020202020204" pitchFamily="34" charset="0"/>
                <a:ea typeface="Times New Roman" panose="02020603050405020304" pitchFamily="18" charset="0"/>
                <a:cs typeface="Arial" panose="020B0604020202020204" pitchFamily="34" charset="0"/>
              </a:rPr>
              <a:t>  “</a:t>
            </a:r>
            <a:r>
              <a:rPr lang="es-ES" sz="3200" b="1" cap="all" dirty="0">
                <a:latin typeface="Arial" panose="020B0604020202020204" pitchFamily="34" charset="0"/>
                <a:ea typeface="Times New Roman" panose="02020603050405020304" pitchFamily="18" charset="0"/>
                <a:cs typeface="Arial" panose="020B0604020202020204" pitchFamily="34" charset="0"/>
              </a:rPr>
              <a:t>variante los culenes</a:t>
            </a:r>
            <a:r>
              <a:rPr lang="es-ES" sz="3200" b="1" cap="all" dirty="0">
                <a:effectLst/>
                <a:latin typeface="Arial" panose="020B0604020202020204" pitchFamily="34" charset="0"/>
                <a:ea typeface="Times New Roman" panose="02020603050405020304" pitchFamily="18" charset="0"/>
                <a:cs typeface="Arial" panose="020B0604020202020204" pitchFamily="34" charset="0"/>
              </a:rPr>
              <a:t>”</a:t>
            </a:r>
          </a:p>
          <a:p>
            <a:pPr algn="just"/>
            <a:endParaRPr lang="es-ES" sz="1800" dirty="0">
              <a:effectLst/>
              <a:latin typeface="Times New Roman" panose="02020603050405020304" pitchFamily="18" charset="0"/>
              <a:ea typeface="Times New Roman" panose="02020603050405020304" pitchFamily="18" charset="0"/>
            </a:endParaRPr>
          </a:p>
          <a:p>
            <a:pPr algn="just"/>
            <a:endParaRPr lang="es-ES" sz="1800" dirty="0">
              <a:latin typeface="Times New Roman" panose="02020603050405020304" pitchFamily="18" charset="0"/>
              <a:ea typeface="Times New Roman" panose="02020603050405020304" pitchFamily="18" charset="0"/>
            </a:endParaRPr>
          </a:p>
          <a:p>
            <a:pPr algn="just"/>
            <a:endParaRPr lang="es-ES" sz="1800" dirty="0">
              <a:latin typeface="Times New Roman" panose="02020603050405020304" pitchFamily="18" charset="0"/>
              <a:ea typeface="Times New Roman" panose="02020603050405020304" pitchFamily="18" charset="0"/>
            </a:endParaRPr>
          </a:p>
          <a:p>
            <a:pPr algn="just"/>
            <a:endParaRPr lang="es-ES" sz="1800" dirty="0">
              <a:latin typeface="Times New Roman" panose="02020603050405020304" pitchFamily="18" charset="0"/>
              <a:ea typeface="Times New Roman" panose="02020603050405020304" pitchFamily="18" charset="0"/>
            </a:endParaRPr>
          </a:p>
          <a:p>
            <a:pPr algn="just"/>
            <a:r>
              <a:rPr lang="es-ES" sz="2800" dirty="0">
                <a:effectLst/>
                <a:latin typeface="Times New Roman" panose="02020603050405020304" pitchFamily="18" charset="0"/>
                <a:ea typeface="Times New Roman" panose="02020603050405020304" pitchFamily="18" charset="0"/>
              </a:rPr>
              <a:t>Es fundamental tener en cuenta  el marco legal vigente. </a:t>
            </a:r>
            <a:r>
              <a:rPr lang="es-ES" sz="2800" b="1" dirty="0">
                <a:effectLst/>
                <a:latin typeface="Times New Roman" panose="02020603050405020304" pitchFamily="18" charset="0"/>
                <a:ea typeface="Times New Roman" panose="02020603050405020304" pitchFamily="18" charset="0"/>
              </a:rPr>
              <a:t>La caducidad de la Resolución  </a:t>
            </a:r>
            <a:r>
              <a:rPr lang="es-ES" sz="2800" b="1" dirty="0" err="1">
                <a:effectLst/>
                <a:latin typeface="Times New Roman" panose="02020603050405020304" pitchFamily="18" charset="0"/>
                <a:ea typeface="Times New Roman" panose="02020603050405020304" pitchFamily="18" charset="0"/>
              </a:rPr>
              <a:t>N°</a:t>
            </a:r>
            <a:r>
              <a:rPr lang="es-ES" sz="2800" b="1" dirty="0">
                <a:effectLst/>
                <a:latin typeface="Times New Roman" panose="02020603050405020304" pitchFamily="18" charset="0"/>
                <a:ea typeface="Times New Roman" panose="02020603050405020304" pitchFamily="18" charset="0"/>
              </a:rPr>
              <a:t> 508-2010, según lo establecido en el Art. 25 ter. De la ley 19300.</a:t>
            </a:r>
          </a:p>
          <a:p>
            <a:pPr algn="just">
              <a:lnSpc>
                <a:spcPct val="90000"/>
              </a:lnSpc>
              <a:spcBef>
                <a:spcPts val="1000"/>
              </a:spcBef>
            </a:pPr>
            <a:r>
              <a:rPr lang="es-CL" sz="2800" kern="1200" dirty="0">
                <a:solidFill>
                  <a:srgbClr val="FFFF00"/>
                </a:solidFill>
                <a:effectLst/>
                <a:latin typeface="Times New Roman" panose="02020603050405020304" pitchFamily="18" charset="0"/>
                <a:ea typeface="Times New Roman" panose="02020603050405020304" pitchFamily="18" charset="0"/>
              </a:rPr>
              <a:t>“La resolución que califique favorablemente un proyecto o actividad caducará cuando hubieren transcurrido más de cinco años sin que se haya iniciado la ejecución del proyecto o actividad autorizada, contado desde su notificación.”</a:t>
            </a:r>
            <a:endParaRPr lang="es-CL" sz="2800" dirty="0">
              <a:solidFill>
                <a:srgbClr val="FFFF00"/>
              </a:solidFill>
              <a:effectLst/>
              <a:latin typeface="Times New Roman" panose="02020603050405020304" pitchFamily="18" charset="0"/>
              <a:ea typeface="Times New Roman" panose="02020603050405020304" pitchFamily="18" charset="0"/>
            </a:endParaRPr>
          </a:p>
          <a:p>
            <a:pPr algn="just"/>
            <a:endParaRPr lang="es-E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5571616"/>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112</TotalTime>
  <Words>537</Words>
  <Application>Microsoft Office PowerPoint</Application>
  <PresentationFormat>Panorámica</PresentationFormat>
  <Paragraphs>35</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Calibri</vt:lpstr>
      <vt:lpstr>Calibri Light</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Ely</dc:creator>
  <cp:lastModifiedBy>Ely</cp:lastModifiedBy>
  <cp:revision>17</cp:revision>
  <dcterms:created xsi:type="dcterms:W3CDTF">2024-03-19T21:28:23Z</dcterms:created>
  <dcterms:modified xsi:type="dcterms:W3CDTF">2024-03-19T23:20:51Z</dcterms:modified>
</cp:coreProperties>
</file>