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0" r:id="rId5"/>
    <p:sldId id="262" r:id="rId6"/>
    <p:sldId id="263" r:id="rId7"/>
    <p:sldId id="264" r:id="rId8"/>
    <p:sldId id="272" r:id="rId9"/>
    <p:sldId id="268" r:id="rId10"/>
    <p:sldId id="266" r:id="rId11"/>
    <p:sldId id="267" r:id="rId12"/>
    <p:sldId id="269" r:id="rId13"/>
    <p:sldId id="270" r:id="rId14"/>
    <p:sldId id="265" r:id="rId15"/>
    <p:sldId id="271" r:id="rId16"/>
    <p:sldId id="259" r:id="rId17"/>
    <p:sldId id="273" r:id="rId18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474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4846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952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88060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7534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2737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33362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222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118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244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797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237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0758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6589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724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22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83E3F-25E5-47BF-9728-600E265A26E8}" type="datetimeFigureOut">
              <a:rPr lang="es-CL" smtClean="0"/>
              <a:t>11-04-2024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404409F-EEC5-4B2B-A1FA-FA860D58A7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98690" y="844510"/>
            <a:ext cx="3710018" cy="4169749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100" b="1" dirty="0"/>
              <a:t>MESA REGIONAL DE MUJERES DE LA PESCA ARTESANAL DE LOS LAGOS </a:t>
            </a:r>
            <a:endParaRPr lang="es-CL" sz="41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98690" y="5097928"/>
            <a:ext cx="3710018" cy="915561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endParaRPr lang="es-ES"/>
          </a:p>
          <a:p>
            <a:endParaRPr lang="es-CL"/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EEECE1E3-970F-CF64-ACFA-493DE396B5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r="1" b="1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D34926-9125-831B-EAFD-4639C8E8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PROTECCIÓN SOCIAL PARA LA PESCA ARTESANAL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E39BF34-AD69-84A1-D82B-7A1F5DFF5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just"/>
            <a:r>
              <a:rPr lang="en-US" dirty="0"/>
              <a:t>EN ESTE MOMENTO SE ESTA HABLANDO DE LA PLATAFORMA SOCIAL PARA LA PESCA ARTESANAL… NOSOTRAS HEMOS PLANTEADO AL MENOS A 3 MINISTR@S DE DESARROLLO SOCIAL LA NECESIDAD DE QUE LA PLATAFORMA PREVIRED, PERMITA QUE LOS Y LAS PESCAORAS ARTESANALES PUEDAN INCOPRPORAR A SUS CARGAS FAMILIARES Y DE ESTA MANERA PUEDAN COMPRAR BONOS PARA ATENDERSE EN EL SISTEMA PRIVADO DE SALUD; ADEMAS DE DESBLOQUEAR AQUELLAS CARGAS FAMILIARES QUE RECIBAN SUB.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9810EBF-901E-6B06-D4D1-B78294D691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19543" y="658875"/>
            <a:ext cx="6953577" cy="5215182"/>
          </a:xfrm>
          <a:prstGeom prst="rect">
            <a:avLst/>
          </a:prstGeom>
        </p:spPr>
      </p:pic>
      <p:sp>
        <p:nvSpPr>
          <p:cNvPr id="47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6501AC3-0C61-0DD2-B07E-387A7652E4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8" b="7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79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2C0F79-BF22-6F45-7F3A-5C1624198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/>
              <a:t>ENFOQUE DE GÉNERO</a:t>
            </a:r>
          </a:p>
        </p:txBody>
      </p:sp>
      <p:pic>
        <p:nvPicPr>
          <p:cNvPr id="6" name="Marcador de contenido 5" descr="Mujer sentada en una mesa&#10;&#10;Descripción generada automáticamente con confianza baja">
            <a:extLst>
              <a:ext uri="{FF2B5EF4-FFF2-40B4-BE49-F238E27FC236}">
                <a16:creationId xmlns:a16="http://schemas.microsoft.com/office/drawing/2014/main" id="{6578092F-CC09-2D79-F048-2A42790F7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02" y="446088"/>
            <a:ext cx="4061221" cy="5414962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603B8A-3547-5866-1FE0-8E01736D2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33192" y="1598613"/>
            <a:ext cx="4409172" cy="4551464"/>
          </a:xfrm>
        </p:spPr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s-ES" sz="2400" dirty="0">
                <a:solidFill>
                  <a:schemeClr val="tx1"/>
                </a:solidFill>
              </a:rPr>
              <a:t>LA EXENCIÓN DE CAUSAL CADUCIDAD DEL REGISTRO PESQUERO ARTESANAL (RPA) POR EMBARAZO O ENFERMEDADES DE HIJOS MENORES, SOMOS CUIDADORAS.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ES" sz="2400" dirty="0"/>
              <a:t>RECONOCIMIENTO </a:t>
            </a:r>
            <a:r>
              <a:rPr lang="es-ES" sz="2400" dirty="0">
                <a:solidFill>
                  <a:schemeClr val="tx1"/>
                </a:solidFill>
              </a:rPr>
              <a:t>Y FOMENTO A</a:t>
            </a:r>
            <a:r>
              <a:rPr lang="es-ES" sz="2400" dirty="0"/>
              <a:t> LAS ACTIVIDADES CONEXAS </a:t>
            </a:r>
          </a:p>
          <a:p>
            <a:pPr algn="just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7988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0761B4-B158-8996-C224-B10A59D0C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633466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ACTIVIDADES CONEXAS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A93AB1-3FAD-3863-7252-CD754D1E3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2040467"/>
            <a:ext cx="4637179" cy="387075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"/>
            </a:pPr>
            <a:endParaRPr lang="en-U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05B02577-C71F-A906-317E-9A646791D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6410" y="655688"/>
            <a:ext cx="4001315" cy="5239926"/>
          </a:xfrm>
          <a:prstGeom prst="rect">
            <a:avLst/>
          </a:prstGeom>
        </p:spPr>
      </p:pic>
      <p:pic>
        <p:nvPicPr>
          <p:cNvPr id="8" name="Imagen 7" descr="Mujer parada junto a una ventana&#10;&#10;Descripción generada automáticamente con confianza media">
            <a:extLst>
              <a:ext uri="{FF2B5EF4-FFF2-40B4-BE49-F238E27FC236}">
                <a16:creationId xmlns:a16="http://schemas.microsoft.com/office/drawing/2014/main" id="{16B49C95-CEAA-221A-16D1-D8AF0343C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73" y="2040467"/>
            <a:ext cx="5422490" cy="40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74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466862-DBBC-3863-E324-025813B83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/>
              <a:t>SERNAPESCA-CHILE VALORA</a:t>
            </a:r>
            <a:br>
              <a:rPr lang="es-ES" b="1" dirty="0"/>
            </a:br>
            <a:r>
              <a:rPr lang="es-ES" b="1" dirty="0"/>
              <a:t>REGISTRO DE ACTIVIDADES CONEXAS (RAC)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FB47E3-D609-A0A5-8E6B-F4C5789BA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ES" sz="2000" dirty="0"/>
              <a:t>A DIFERENCIA DEL RESTO DE REGIONES EN CHILE, EN ESTA REGIÓN AUN ESTA ABIERTO EL REGISTRO PESQUERO ARTESANAL PARA LA CATEGORIA DE RECOLECTOR DE ORILLA Y LA DIFUSION DEL PRE REGISTRO AL RAC NO HA TENIDO LA POPULARIDAD QUE SE TIENE EN OTRAS REGIONES…  Y NECESITAMOS QUE ESTE NUEVO REGISTRO NO SE PRESTE PARA EPISODIOS COMO LOS QUE SE VIVE POS MAREA ROJA… BUSCAMOS PODER ABORDAR DE MANERA SISTEMATICA Y PROGRESIVA LA CERTIFICACIÓN REAL Y PARA ELLO DEBEMOS ESPERAR A QUE CHILE VALORA PRESENTE LOS PERFILES Y EXISTAN EMPRESAS CERTIFICADORAS EN LA REGION QUE SE INTERESEN.</a:t>
            </a:r>
          </a:p>
        </p:txBody>
      </p:sp>
    </p:spTree>
    <p:extLst>
      <p:ext uri="{BB962C8B-B14F-4D97-AF65-F5344CB8AC3E}">
        <p14:creationId xmlns:p14="http://schemas.microsoft.com/office/powerpoint/2010/main" val="2831535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B7C14-3D7D-6122-9E4E-FED01BEDF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612" y="446088"/>
            <a:ext cx="4096799" cy="976312"/>
          </a:xfrm>
        </p:spPr>
        <p:txBody>
          <a:bodyPr>
            <a:normAutofit/>
          </a:bodyPr>
          <a:lstStyle/>
          <a:p>
            <a:r>
              <a:rPr lang="es-ES" sz="2400" b="1" dirty="0"/>
              <a:t>RECONOCIMIENTO DE LOS TERRITORIOS INSULARES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F24835-CA2A-15DE-8AEA-F31BC0A7B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Char char="-"/>
            </a:pPr>
            <a:r>
              <a:rPr lang="es-ES" dirty="0"/>
              <a:t>RELEVAR LAS NECESIDAES REGIONALES EN RELACIÓN A LAS PARTICULARIDADES DE CADA REGIÓN, NO DEBERIA SER UNA DESICIÓN DEL CONSEJO NACIONAL DE PESCA.</a:t>
            </a:r>
          </a:p>
          <a:p>
            <a:pPr algn="just">
              <a:buFontTx/>
              <a:buChar char="-"/>
            </a:pPr>
            <a:r>
              <a:rPr lang="es-ES" dirty="0"/>
              <a:t>QUE LAS PROPUESTAS DE FOMENTO PRODUCTIVO SEAN SOCIALIZADAS CON LAS MESAS DE TRABAJO, QUE PERMITAN ANALIZAR PERTINENCIA DE LOS PROGRAMAS Y LA ASIGNACIÓN DE RECURSOS EN RELACION A NECESIDADES CONCRETAS. Y SU  EJECUCIÓN ESTEN SUJETAS A LICITACIÓN PUBLICA CON TERMINOS TECNICOS DE REFERENCIA IGUALMENTE SOCIALIZADOS. (PARA EVITAR NUEVOS EPISODIOS COMO LOS YA CONOCIDOS CASO CONVENIOS)-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250D0C3-2CEE-7EAF-F1A2-80F40FF08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612" y="1598613"/>
            <a:ext cx="3871377" cy="4262436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C1BF1D-8DD3-B7DA-0FEE-596641269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97612" y="1598613"/>
            <a:ext cx="3871377" cy="4262436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528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28800" y="611966"/>
            <a:ext cx="9666316" cy="2442962"/>
          </a:xfrm>
        </p:spPr>
        <p:txBody>
          <a:bodyPr>
            <a:normAutofit/>
          </a:bodyPr>
          <a:lstStyle/>
          <a:p>
            <a:r>
              <a:rPr lang="es-ES" dirty="0"/>
              <a:t>3.- SOLICITUDES</a:t>
            </a:r>
          </a:p>
          <a:p>
            <a:pPr algn="just">
              <a:buFontTx/>
              <a:buChar char="-"/>
            </a:pPr>
            <a:r>
              <a:rPr lang="es-ES" dirty="0"/>
              <a:t>EN LAS CALETAS, QUE DEL 40 % SE AUMENTE A 50% </a:t>
            </a:r>
            <a:r>
              <a:rPr lang="es-ES" dirty="0">
                <a:solidFill>
                  <a:schemeClr val="tx1"/>
                </a:solidFill>
              </a:rPr>
              <a:t>LA </a:t>
            </a:r>
            <a:r>
              <a:rPr lang="es-ES" dirty="0"/>
              <a:t>PARTICIPACIÓN A ORGANIZACIONES DE MUJERES PARA EL DESARROLLO DE ACTIVIDADES LABORALES Y DE FOMENTO.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dirty="0"/>
              <a:t>SEGURO DE VIDA </a:t>
            </a:r>
            <a:r>
              <a:rPr lang="es-ES" dirty="0">
                <a:solidFill>
                  <a:srgbClr val="FF0000"/>
                </a:solidFill>
              </a:rPr>
              <a:t>A</a:t>
            </a:r>
            <a:r>
              <a:rPr lang="es-ES" dirty="0"/>
              <a:t> TODO EVENTO.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ES" dirty="0"/>
          </a:p>
          <a:p>
            <a:pPr algn="just">
              <a:buFont typeface="Wingdings" panose="05000000000000000000" pitchFamily="2" charset="2"/>
              <a:buChar char="ü"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endParaRPr lang="es-ES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3627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s-ES"/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5D18B0C2-B76C-4DB4-E25A-C2B47F4CA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225" y="2133600"/>
            <a:ext cx="3650278" cy="375925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 b="1" dirty="0"/>
              <a:t>MUCHAS GRACIAS 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2527C5AA-C46E-A32B-0275-683AD7A29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443" b="-1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</p:spPr>
      </p:pic>
      <p:sp>
        <p:nvSpPr>
          <p:cNvPr id="52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1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0C8B6C4B-A867-4D7E-9851-29BB2D603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8">
            <a:extLst>
              <a:ext uri="{FF2B5EF4-FFF2-40B4-BE49-F238E27FC236}">
                <a16:creationId xmlns:a16="http://schemas.microsoft.com/office/drawing/2014/main" id="{470BD5D9-CDC5-465C-9E25-2EB0249F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9225" y="290500"/>
            <a:ext cx="3650278" cy="56176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tx1"/>
                </a:solidFill>
              </a:rPr>
              <a:t>1.- PRESENTACION DE LA MESA REGIONAL DE MUJERES </a:t>
            </a:r>
          </a:p>
          <a:p>
            <a:pPr marL="0" indent="0">
              <a:buNone/>
            </a:pP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     Somos dirigentas de organizaciones mixtas y de mujeres con nuevos liderazgos que buscan la equidad e  igualdad en el sector pesquero.</a:t>
            </a:r>
          </a:p>
          <a:p>
            <a:pPr marL="0" indent="0" algn="just">
              <a:buNone/>
            </a:pP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CONAPACH-CONFEPACH-CONDEP-UNION DE FEDERACIONES, ETC.</a:t>
            </a:r>
          </a:p>
          <a:p>
            <a:pPr marL="0" indent="0" algn="just">
              <a:buNone/>
            </a:pPr>
            <a:endParaRPr lang="es-ES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QUE NOS UNE… LAS MULTIPLES BRECHAS Y LA NECESIDAD DE MEJORARLAS O BUSCAR SOLUCIONES.</a:t>
            </a:r>
          </a:p>
          <a:p>
            <a:pPr>
              <a:buFontTx/>
              <a:buChar char="-"/>
            </a:pPr>
            <a:endParaRPr lang="es-ES" dirty="0">
              <a:solidFill>
                <a:schemeClr val="tx1"/>
              </a:solidFill>
            </a:endParaRPr>
          </a:p>
          <a:p>
            <a:endParaRPr lang="es-CL" dirty="0">
              <a:solidFill>
                <a:schemeClr val="tx1"/>
              </a:solidFill>
            </a:endParaRPr>
          </a:p>
        </p:txBody>
      </p:sp>
      <p:pic>
        <p:nvPicPr>
          <p:cNvPr id="11" name="Imagen 10" descr="Mapa&#10;&#10;Descripción generada automáticamente">
            <a:extLst>
              <a:ext uri="{FF2B5EF4-FFF2-40B4-BE49-F238E27FC236}">
                <a16:creationId xmlns:a16="http://schemas.microsoft.com/office/drawing/2014/main" id="{75D6694D-C102-B955-023F-58D2703A9D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0" r="9313" b="1"/>
          <a:stretch/>
        </p:blipFill>
        <p:spPr>
          <a:xfrm>
            <a:off x="4619544" y="640080"/>
            <a:ext cx="3380136" cy="52711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10C8639-8C85-E007-2789-ABB2D29D0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9" r="3" b="9144"/>
          <a:stretch/>
        </p:blipFill>
        <p:spPr>
          <a:xfrm>
            <a:off x="8163406" y="640080"/>
            <a:ext cx="3395275" cy="5271142"/>
          </a:xfrm>
          <a:prstGeom prst="rect">
            <a:avLst/>
          </a:prstGeom>
        </p:spPr>
      </p:pic>
      <p:sp>
        <p:nvSpPr>
          <p:cNvPr id="54" name="Freeform 11">
            <a:extLst>
              <a:ext uri="{FF2B5EF4-FFF2-40B4-BE49-F238E27FC236}">
                <a16:creationId xmlns:a16="http://schemas.microsoft.com/office/drawing/2014/main" id="{9185F495-8EFA-407B-AAD7-A2F52AE2C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47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 descr="Un barco en el mar&#10;&#10;Descripción generada automáticamente">
            <a:extLst>
              <a:ext uri="{FF2B5EF4-FFF2-40B4-BE49-F238E27FC236}">
                <a16:creationId xmlns:a16="http://schemas.microsoft.com/office/drawing/2014/main" id="{D81E0AFD-EC4A-AFD3-A8EC-ACFFD538F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0" r="-1" b="8537"/>
          <a:stretch/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5" name="Marcador de contenido 4" descr="Un barco en el agua&#10;&#10;Descripción generada automáticamente">
            <a:extLst>
              <a:ext uri="{FF2B5EF4-FFF2-40B4-BE49-F238E27FC236}">
                <a16:creationId xmlns:a16="http://schemas.microsoft.com/office/drawing/2014/main" id="{6BC8AD2B-A0B7-01BF-F2AE-8796431C8A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4" r="-1" b="14403"/>
          <a:stretch/>
        </p:blipFill>
        <p:spPr>
          <a:xfrm>
            <a:off x="4493347" y="3428990"/>
            <a:ext cx="7706443" cy="3429000"/>
          </a:xfrm>
          <a:prstGeom prst="rect">
            <a:avLst/>
          </a:prstGeom>
        </p:spPr>
      </p:pic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DB6AC2-383E-7ED4-D4E0-669A34B6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09"/>
            <a:ext cx="4623955" cy="2163335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s-ES" sz="2000" b="1" dirty="0"/>
              <a:t>EN ESTA REGION SE DESARROLLAN TODAS LAS ACTIVIDADES REGISTRADAS EN EL RPA TRADI</a:t>
            </a:r>
            <a:r>
              <a:rPr lang="es-ES" sz="2000" b="1" dirty="0">
                <a:solidFill>
                  <a:schemeClr val="tx1"/>
                </a:solidFill>
              </a:rPr>
              <a:t>CIO</a:t>
            </a:r>
            <a:r>
              <a:rPr lang="es-ES" sz="2000" b="1" dirty="0"/>
              <a:t>NALES, PERO TAMBIEN… LAS ACTIVIDADES CONEXAS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0" name="Marcador de contenido 9" descr="Mujer sentada en una mesa&#10;&#10;Descripción generada automáticamente con confianza baja">
            <a:extLst>
              <a:ext uri="{FF2B5EF4-FFF2-40B4-BE49-F238E27FC236}">
                <a16:creationId xmlns:a16="http://schemas.microsoft.com/office/drawing/2014/main" id="{A2E5159E-5FCE-6AE4-9569-9AE298221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58" y="3241454"/>
            <a:ext cx="2244327" cy="2992437"/>
          </a:xfr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1E8B0F3-861A-9E7C-CB78-8FF2823AE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485" y="2243989"/>
            <a:ext cx="2208565" cy="30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2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A05B85-1CA2-2B9A-AD2F-52CBA4901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39" y="624110"/>
            <a:ext cx="960547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IMPORTANCIA SOCIAL, ECONOMICA Y CULTURAL DEL SECTOR PESQUERO DE LA REGION DE LOS LAGOS. </a:t>
            </a:r>
            <a:r>
              <a:rPr lang="es-ES" sz="2200" b="1" dirty="0"/>
              <a:t>(FUEN</a:t>
            </a:r>
            <a:r>
              <a:rPr lang="es-ES" sz="2200" b="1" dirty="0">
                <a:solidFill>
                  <a:schemeClr val="tx1"/>
                </a:solidFill>
              </a:rPr>
              <a:t>TE</a:t>
            </a:r>
            <a:r>
              <a:rPr lang="es-ES" sz="2200" b="1" dirty="0"/>
              <a:t> OFICIAL SERNAPESCA 2023)</a:t>
            </a:r>
          </a:p>
        </p:txBody>
      </p:sp>
      <p:pic>
        <p:nvPicPr>
          <p:cNvPr id="5" name="Marcador de contenido 4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7D9BCA4F-4368-C4B4-B440-212C10AD7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133600"/>
            <a:ext cx="7620220" cy="4168771"/>
          </a:xfrm>
        </p:spPr>
      </p:pic>
    </p:spTree>
    <p:extLst>
      <p:ext uri="{BB962C8B-B14F-4D97-AF65-F5344CB8AC3E}">
        <p14:creationId xmlns:p14="http://schemas.microsoft.com/office/powerpoint/2010/main" val="4226885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B3F9CC-EC25-1DF6-533C-EE5BBEA0B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RECONOCIMIENTO Y RESPETO A LA CULTURA PESQUERA ARTESANAL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156316-10D9-F57D-662F-B597ADBC3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ES" sz="2800" b="1" dirty="0"/>
              <a:t>EL DERECHO A QUE LA COMUNIDAD PESQUERA PUEDA TRABAJAR EN LAS AREAS “LIBRES DE LA REGIÓN” DEBE ACLARARSE, DADO QUE EXISTEN LEYES QUE SE ESTAN PRESTANDO PARA MULTIPLES INTERPRETACIONES Y SE ESTAN PROPICIANDO CONFLICTOS. </a:t>
            </a:r>
            <a:r>
              <a:rPr lang="es-ES" sz="2800" b="1" dirty="0">
                <a:solidFill>
                  <a:schemeClr val="tx1"/>
                </a:solidFill>
              </a:rPr>
              <a:t>¿SE PIDEN MODIFICACIONES LEY ECMPO PARA PODER ARMONIZAR LOS USOS DEL BORDE COSTERO?</a:t>
            </a:r>
          </a:p>
          <a:p>
            <a:pPr algn="just"/>
            <a:r>
              <a:rPr lang="es-ES" sz="2800" b="1" dirty="0"/>
              <a:t> LOS MENSAJES NO HAN SIDO CLAROS PARTICULARMENTE SOBRE LOS RECURSOS BENTONICOS.</a:t>
            </a:r>
          </a:p>
          <a:p>
            <a:pPr algn="just"/>
            <a:endParaRPr lang="es-ES" sz="2800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96892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DF234-54F5-A342-E3D7-A0534F6B6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314529"/>
            <a:ext cx="8911687" cy="1280890"/>
          </a:xfrm>
        </p:spPr>
        <p:txBody>
          <a:bodyPr/>
          <a:lstStyle/>
          <a:p>
            <a:pPr algn="ctr"/>
            <a:r>
              <a:rPr lang="es-ES" b="1" dirty="0"/>
              <a:t>DINAMIZACIÓN DEL REGISTRO PESQUERO ARTESANAL </a:t>
            </a:r>
            <a:r>
              <a:rPr lang="es-ES" b="1" dirty="0">
                <a:solidFill>
                  <a:schemeClr val="tx1"/>
                </a:solidFill>
              </a:rPr>
              <a:t>(RPA)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98A349-F53B-5D14-2A8D-97C228FA8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664" y="1366819"/>
            <a:ext cx="11055927" cy="3998027"/>
          </a:xfrm>
        </p:spPr>
        <p:txBody>
          <a:bodyPr>
            <a:noAutofit/>
          </a:bodyPr>
          <a:lstStyle/>
          <a:p>
            <a:pPr algn="just"/>
            <a:r>
              <a:rPr lang="es-ES" sz="2800" dirty="0">
                <a:solidFill>
                  <a:schemeClr val="tx1"/>
                </a:solidFill>
              </a:rPr>
              <a:t>SE SOLICITA MODIFICAR EL “PODRÁ POR DEBERÁ” SOLICITAR A LA SUBSECRETARIA QUE EN CONJUNTO CON LAS ORGANIZACIONES DE PESCADORES ARTESANALES, REVISEN EL RPA PARA DINAMIZAR LA ENTRADA Y SALIDA DE ACTORES, RESGUARDANDO A QUIENES EFECTIVAMENTE REALIZAN LA ACTIVIDAD</a:t>
            </a:r>
          </a:p>
          <a:p>
            <a:pPr algn="just"/>
            <a:r>
              <a:rPr lang="es-ES" sz="2800" dirty="0">
                <a:highlight>
                  <a:srgbClr val="FFFF00"/>
                </a:highlight>
              </a:rPr>
              <a:t>DEBERÁ… SI ES UN DEBER TENDRA TIEMPOS ESTABLECIDOS Y NO QUEDARA SUJETO A VOLUNTADES…</a:t>
            </a:r>
          </a:p>
        </p:txBody>
      </p:sp>
    </p:spTree>
    <p:extLst>
      <p:ext uri="{BB962C8B-B14F-4D97-AF65-F5344CB8AC3E}">
        <p14:creationId xmlns:p14="http://schemas.microsoft.com/office/powerpoint/2010/main" val="351421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41C56-7B8F-3830-B710-F88C4CDE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612" y="624110"/>
            <a:ext cx="9507001" cy="1280890"/>
          </a:xfrm>
        </p:spPr>
        <p:txBody>
          <a:bodyPr>
            <a:normAutofit/>
          </a:bodyPr>
          <a:lstStyle/>
          <a:p>
            <a:pPr algn="ctr"/>
            <a:r>
              <a:rPr lang="es-ES" b="1" dirty="0"/>
              <a:t>ESPACIOS DE COMERCIALIZACIÓN</a:t>
            </a:r>
            <a:br>
              <a:rPr lang="es-ES" b="1" dirty="0"/>
            </a:br>
            <a:r>
              <a:rPr lang="es-ES" b="1" dirty="0"/>
              <a:t>CONSUMO HUMANO DIRECTO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C7D756-A628-55D4-8222-06BBB33C8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33600"/>
            <a:ext cx="10590212" cy="3777622"/>
          </a:xfrm>
        </p:spPr>
        <p:txBody>
          <a:bodyPr>
            <a:noAutofit/>
          </a:bodyPr>
          <a:lstStyle/>
          <a:p>
            <a:pPr algn="just"/>
            <a:r>
              <a:rPr lang="es-ES" sz="2800" dirty="0">
                <a:solidFill>
                  <a:schemeClr val="tx1"/>
                </a:solidFill>
              </a:rPr>
              <a:t>FORTALECER LA IMPLEMENTACIÓN DE LA LEY DE CALETAS A TRAVÉS DEL TRASPASO DE RECURSOS ECONÓMICOS DEL MOP A TRAVES DE EJECUCIÓN DE DOP, QUE DEBE CONSIDERAR ESPACIOS DE INFRAESTRUCTURA DE COMERCIALIZACIÓN DE PRODUCTOS PESQUEROS, YA QUE EXISTEN CALETAS PESQUERAS QUE SON SÓLO PUNTOS DE DESEMBARQUE ARTESANAL.</a:t>
            </a:r>
          </a:p>
          <a:p>
            <a:pPr algn="just"/>
            <a:r>
              <a:rPr lang="es-ES" sz="2800" dirty="0">
                <a:solidFill>
                  <a:schemeClr val="tx1"/>
                </a:solidFill>
              </a:rPr>
              <a:t>SE SOLICITA FOMENTAR EL VALOR DEL PRODUCTO PESQUERO ARTESANAL Y EL CONSUMO NACIONAL.</a:t>
            </a:r>
          </a:p>
        </p:txBody>
      </p:sp>
    </p:spTree>
    <p:extLst>
      <p:ext uri="{BB962C8B-B14F-4D97-AF65-F5344CB8AC3E}">
        <p14:creationId xmlns:p14="http://schemas.microsoft.com/office/powerpoint/2010/main" val="3803964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1FD70-F9AC-F48D-8C7D-60CC85599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PLATAFORMA SOCIAL: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6AECBE-6BF1-9341-480B-D0252DC72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09" y="2133600"/>
            <a:ext cx="10257703" cy="3777622"/>
          </a:xfrm>
        </p:spPr>
        <p:txBody>
          <a:bodyPr/>
          <a:lstStyle/>
          <a:p>
            <a:pPr algn="just"/>
            <a:r>
              <a:rPr lang="es-ES" sz="2400" dirty="0"/>
              <a:t>NO AL AUMENTO A LA EDAD DE JUBILAR. </a:t>
            </a:r>
          </a:p>
          <a:p>
            <a:pPr algn="just"/>
            <a:r>
              <a:rPr lang="es-ES" sz="2400" dirty="0"/>
              <a:t>SE REQUIERE CAPACITAR Y/O INFORMAR RESPECTO A LOS DERECHOS DE LA LEY 21.133 SOBRE LA INCORPORACIÓN DE LOS (AS) TRABAJADORES INDEPENDIENTES A LOS REGÍMENES DE PROTECCIÓN SOCIAL, PARA TENER ACCESO A COTIZACIONES PREVISIONALES, COBERTURA A SISTEMA DE SALUD, COBERTURA DE ACCIDENTES Y ENFERMEDADES DEL TRABAJO, LEY SANA.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0149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95728F0-54E6-B760-F299-1FD083447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62047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1FE0A5D7FC720418D25FF140C5EA71E" ma:contentTypeVersion="11" ma:contentTypeDescription="Crear nuevo documento." ma:contentTypeScope="" ma:versionID="62c463417aaaa202e983c1d2e815d842">
  <xsd:schema xmlns:xsd="http://www.w3.org/2001/XMLSchema" xmlns:xs="http://www.w3.org/2001/XMLSchema" xmlns:p="http://schemas.microsoft.com/office/2006/metadata/properties" xmlns:ns2="96f6c725-4322-41ea-839c-dc856c242e0b" xmlns:ns3="bbdfa8ac-5035-4881-b348-72649ee5ecd2" targetNamespace="http://schemas.microsoft.com/office/2006/metadata/properties" ma:root="true" ma:fieldsID="4a0a074c39928cf1629fd755aed81d31" ns2:_="" ns3:_="">
    <xsd:import namespace="96f6c725-4322-41ea-839c-dc856c242e0b"/>
    <xsd:import namespace="bbdfa8ac-5035-4881-b348-72649ee5ec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6c725-4322-41ea-839c-dc856c242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b4e63c7c-7208-4412-ac02-20084f1ee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dfa8ac-5035-4881-b348-72649ee5ecd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e4c7fd-1a8b-423a-a84a-b703b25c719a}" ma:internalName="TaxCatchAll" ma:showField="CatchAllData" ma:web="bbdfa8ac-5035-4881-b348-72649ee5ec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bdfa8ac-5035-4881-b348-72649ee5ecd2" xsi:nil="true"/>
    <lcf76f155ced4ddcb4097134ff3c332f xmlns="96f6c725-4322-41ea-839c-dc856c242e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A494200-B60C-4BED-8E2A-7144B358BF64}"/>
</file>

<file path=customXml/itemProps2.xml><?xml version="1.0" encoding="utf-8"?>
<ds:datastoreItem xmlns:ds="http://schemas.openxmlformats.org/officeDocument/2006/customXml" ds:itemID="{AF0D9B5F-BA59-48E3-8123-10D513E820C8}"/>
</file>

<file path=customXml/itemProps3.xml><?xml version="1.0" encoding="utf-8"?>
<ds:datastoreItem xmlns:ds="http://schemas.openxmlformats.org/officeDocument/2006/customXml" ds:itemID="{B900304D-DBF7-4320-80DA-01A2E7011915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325</TotalTime>
  <Words>742</Words>
  <Application>Microsoft Office PowerPoint</Application>
  <PresentationFormat>Panorámica</PresentationFormat>
  <Paragraphs>40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Wingdings</vt:lpstr>
      <vt:lpstr>Wingdings 3</vt:lpstr>
      <vt:lpstr>Espiral</vt:lpstr>
      <vt:lpstr>MESA REGIONAL DE MUJERES DE LA PESCA ARTESANAL DE LOS LAGOS </vt:lpstr>
      <vt:lpstr>Presentación de PowerPoint</vt:lpstr>
      <vt:lpstr>EN ESTA REGION SE DESARROLLAN TODAS LAS ACTIVIDADES REGISTRADAS EN EL RPA TRADICIONALES, PERO TAMBIEN… LAS ACTIVIDADES CONEXAS</vt:lpstr>
      <vt:lpstr>IMPORTANCIA SOCIAL, ECONOMICA Y CULTURAL DEL SECTOR PESQUERO DE LA REGION DE LOS LAGOS. (FUENTE OFICIAL SERNAPESCA 2023)</vt:lpstr>
      <vt:lpstr>RECONOCIMIENTO Y RESPETO A LA CULTURA PESQUERA ARTESANAL</vt:lpstr>
      <vt:lpstr>DINAMIZACIÓN DEL REGISTRO PESQUERO ARTESANAL (RPA)</vt:lpstr>
      <vt:lpstr>ESPACIOS DE COMERCIALIZACIÓN CONSUMO HUMANO DIRECTO</vt:lpstr>
      <vt:lpstr>PLATAFORMA SOCIAL: </vt:lpstr>
      <vt:lpstr>Presentación de PowerPoint</vt:lpstr>
      <vt:lpstr>PROTECCIÓN SOCIAL PARA LA PESCA ARTESANAL</vt:lpstr>
      <vt:lpstr>Presentación de PowerPoint</vt:lpstr>
      <vt:lpstr>ENFOQUE DE GÉNERO</vt:lpstr>
      <vt:lpstr>ACTIVIDADES CONEXAS</vt:lpstr>
      <vt:lpstr>SERNAPESCA-CHILE VALORA REGISTRO DE ACTIVIDADES CONEXAS (RAC)</vt:lpstr>
      <vt:lpstr>RECONOCIMIENTO DE LOS TERRITORIOS INSULARES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MESA REGIONAL DE MUJERES DE LA PESCA ARTESANAL</dc:title>
  <dc:creator>Laura Neira</dc:creator>
  <cp:lastModifiedBy>Francisca Javiera Navarro M.</cp:lastModifiedBy>
  <cp:revision>19</cp:revision>
  <cp:lastPrinted>2024-04-11T13:16:58Z</cp:lastPrinted>
  <dcterms:created xsi:type="dcterms:W3CDTF">2024-04-10T20:37:04Z</dcterms:created>
  <dcterms:modified xsi:type="dcterms:W3CDTF">2024-04-11T16:54:17Z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0x01010031FE0A5D7FC720418D25FF140C5EA71E</vt:lpwstr>
  </property>
</Properties>
</file>