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4" r:id="rId5"/>
    <p:sldId id="263"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349783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580FB8-25F2-4E5D-B409-BD9CBC63DCC0}" type="datetimeFigureOut">
              <a:rPr lang="es-CL" smtClean="0"/>
              <a:t>03-08-2025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265310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79584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895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401313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369833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287589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3271308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279708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141390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349902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C580FB8-25F2-4E5D-B409-BD9CBC63DCC0}" type="datetimeFigureOut">
              <a:rPr lang="es-CL" smtClean="0"/>
              <a:t>03-08-2025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111678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C580FB8-25F2-4E5D-B409-BD9CBC63DCC0}" type="datetimeFigureOut">
              <a:rPr lang="es-CL" smtClean="0"/>
              <a:t>03-08-2025</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256275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191274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692437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1C580FB8-25F2-4E5D-B409-BD9CBC63DCC0}" type="datetimeFigureOut">
              <a:rPr lang="es-CL" smtClean="0"/>
              <a:t>03-08-2025</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192583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C580FB8-25F2-4E5D-B409-BD9CBC63DCC0}" type="datetimeFigureOut">
              <a:rPr lang="es-CL" smtClean="0"/>
              <a:t>03-08-2025</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E249B955-EA93-411D-8585-2C10BCFDCC85}" type="slidenum">
              <a:rPr lang="es-CL" smtClean="0"/>
              <a:t>‹Nº›</a:t>
            </a:fld>
            <a:endParaRPr lang="es-CL"/>
          </a:p>
        </p:txBody>
      </p:sp>
    </p:spTree>
    <p:extLst>
      <p:ext uri="{BB962C8B-B14F-4D97-AF65-F5344CB8AC3E}">
        <p14:creationId xmlns:p14="http://schemas.microsoft.com/office/powerpoint/2010/main" val="229796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580FB8-25F2-4E5D-B409-BD9CBC63DCC0}" type="datetimeFigureOut">
              <a:rPr lang="es-CL" smtClean="0"/>
              <a:t>03-08-2025</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49B955-EA93-411D-8585-2C10BCFDCC85}" type="slidenum">
              <a:rPr lang="es-CL" smtClean="0"/>
              <a:t>‹Nº›</a:t>
            </a:fld>
            <a:endParaRPr lang="es-CL"/>
          </a:p>
        </p:txBody>
      </p:sp>
    </p:spTree>
    <p:extLst>
      <p:ext uri="{BB962C8B-B14F-4D97-AF65-F5344CB8AC3E}">
        <p14:creationId xmlns:p14="http://schemas.microsoft.com/office/powerpoint/2010/main" val="13966326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C19CD-F05D-411E-B8CF-297A4C733878}"/>
              </a:ext>
            </a:extLst>
          </p:cNvPr>
          <p:cNvSpPr>
            <a:spLocks noGrp="1"/>
          </p:cNvSpPr>
          <p:nvPr>
            <p:ph type="ctrTitle"/>
          </p:nvPr>
        </p:nvSpPr>
        <p:spPr>
          <a:xfrm>
            <a:off x="401918" y="1109382"/>
            <a:ext cx="9266516" cy="4639236"/>
          </a:xfrm>
        </p:spPr>
        <p:txBody>
          <a:bodyPr>
            <a:noAutofit/>
          </a:bodyPr>
          <a:lstStyle/>
          <a:p>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r>
              <a:rPr lang="es-ES" sz="3200" dirty="0"/>
              <a:t>Representamos a la Federación de Trabajadores de la Plantas de Proceso de la Industria Pesquera de la región del Biobío, FESIP que representa a más de 2 mil trabajadores y trabajadoras, de Talcahuano, Coronel y Tomé, donde la mayoría son mujeres jefas de hogar.  </a:t>
            </a:r>
            <a:br>
              <a:rPr lang="es-ES" sz="3200" dirty="0"/>
            </a:br>
            <a:br>
              <a:rPr lang="es-ES" sz="3200" dirty="0"/>
            </a:br>
            <a:endParaRPr lang="es-CL" sz="3200" dirty="0"/>
          </a:p>
        </p:txBody>
      </p:sp>
      <p:pic>
        <p:nvPicPr>
          <p:cNvPr id="4" name="Imagen 3">
            <a:extLst>
              <a:ext uri="{FF2B5EF4-FFF2-40B4-BE49-F238E27FC236}">
                <a16:creationId xmlns:a16="http://schemas.microsoft.com/office/drawing/2014/main" id="{FC1B5321-164C-4DBD-BCD1-5CB45612A278}"/>
              </a:ext>
            </a:extLst>
          </p:cNvPr>
          <p:cNvPicPr>
            <a:picLocks noChangeAspect="1"/>
          </p:cNvPicPr>
          <p:nvPr/>
        </p:nvPicPr>
        <p:blipFill>
          <a:blip r:embed="rId2"/>
          <a:stretch>
            <a:fillRect/>
          </a:stretch>
        </p:blipFill>
        <p:spPr>
          <a:xfrm>
            <a:off x="10219765" y="4973825"/>
            <a:ext cx="1718328" cy="1718328"/>
          </a:xfrm>
          <a:prstGeom prst="rect">
            <a:avLst/>
          </a:prstGeom>
        </p:spPr>
      </p:pic>
    </p:spTree>
    <p:extLst>
      <p:ext uri="{BB962C8B-B14F-4D97-AF65-F5344CB8AC3E}">
        <p14:creationId xmlns:p14="http://schemas.microsoft.com/office/powerpoint/2010/main" val="385216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C19CD-F05D-411E-B8CF-297A4C733878}"/>
              </a:ext>
            </a:extLst>
          </p:cNvPr>
          <p:cNvSpPr>
            <a:spLocks noGrp="1"/>
          </p:cNvSpPr>
          <p:nvPr>
            <p:ph type="ctrTitle"/>
          </p:nvPr>
        </p:nvSpPr>
        <p:spPr>
          <a:xfrm>
            <a:off x="791883" y="1223683"/>
            <a:ext cx="8825658" cy="5150224"/>
          </a:xfrm>
        </p:spPr>
        <p:txBody>
          <a:bodyPr>
            <a:noAutofit/>
          </a:bodyPr>
          <a:lstStyle/>
          <a:p>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r>
              <a:rPr lang="es-ES" sz="3200" dirty="0"/>
              <a:t>La </a:t>
            </a:r>
            <a:r>
              <a:rPr lang="es-ES" sz="3200" b="1" dirty="0"/>
              <a:t>Plataforma Social </a:t>
            </a:r>
            <a:r>
              <a:rPr lang="es-ES" sz="3200" dirty="0"/>
              <a:t>es solo para los artesanales, dejando a las y los trabajares del sector industrial fuera y si fuera poco, esta plataforma va a ser financiada por las patentes del sector industrial.</a:t>
            </a:r>
            <a:br>
              <a:rPr lang="es-ES" sz="3200" dirty="0"/>
            </a:br>
            <a:r>
              <a:rPr lang="es-ES" sz="3200" dirty="0"/>
              <a:t>  </a:t>
            </a:r>
            <a:br>
              <a:rPr lang="es-ES" sz="3200" dirty="0"/>
            </a:br>
            <a:r>
              <a:rPr lang="es-ES" sz="3200" dirty="0"/>
              <a:t>La Ley de Pesca actual, en su artículo </a:t>
            </a:r>
            <a:r>
              <a:rPr lang="es-ES" sz="3200" b="1" dirty="0"/>
              <a:t>173 </a:t>
            </a:r>
            <a:r>
              <a:rPr lang="es-ES" sz="3200" dirty="0"/>
              <a:t>no se cumplió. ¿Dónde esta ese dinero?, exigimos una  investigación. </a:t>
            </a:r>
            <a:br>
              <a:rPr lang="es-ES" sz="3200" dirty="0"/>
            </a:br>
            <a:br>
              <a:rPr lang="es-ES" sz="3200" dirty="0"/>
            </a:br>
            <a:endParaRPr lang="es-CL" sz="3200" dirty="0"/>
          </a:p>
        </p:txBody>
      </p:sp>
      <p:pic>
        <p:nvPicPr>
          <p:cNvPr id="4" name="Imagen 3">
            <a:extLst>
              <a:ext uri="{FF2B5EF4-FFF2-40B4-BE49-F238E27FC236}">
                <a16:creationId xmlns:a16="http://schemas.microsoft.com/office/drawing/2014/main" id="{FC1B5321-164C-4DBD-BCD1-5CB45612A278}"/>
              </a:ext>
            </a:extLst>
          </p:cNvPr>
          <p:cNvPicPr>
            <a:picLocks noChangeAspect="1"/>
          </p:cNvPicPr>
          <p:nvPr/>
        </p:nvPicPr>
        <p:blipFill>
          <a:blip r:embed="rId2"/>
          <a:stretch>
            <a:fillRect/>
          </a:stretch>
        </p:blipFill>
        <p:spPr>
          <a:xfrm>
            <a:off x="10219765" y="4973825"/>
            <a:ext cx="1718328" cy="1718328"/>
          </a:xfrm>
          <a:prstGeom prst="rect">
            <a:avLst/>
          </a:prstGeom>
        </p:spPr>
      </p:pic>
    </p:spTree>
    <p:extLst>
      <p:ext uri="{BB962C8B-B14F-4D97-AF65-F5344CB8AC3E}">
        <p14:creationId xmlns:p14="http://schemas.microsoft.com/office/powerpoint/2010/main" val="389517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C19CD-F05D-411E-B8CF-297A4C733878}"/>
              </a:ext>
            </a:extLst>
          </p:cNvPr>
          <p:cNvSpPr>
            <a:spLocks noGrp="1"/>
          </p:cNvSpPr>
          <p:nvPr>
            <p:ph type="ctrTitle"/>
          </p:nvPr>
        </p:nvSpPr>
        <p:spPr>
          <a:xfrm>
            <a:off x="53788" y="510988"/>
            <a:ext cx="10999694" cy="9770667"/>
          </a:xfrm>
        </p:spPr>
        <p:txBody>
          <a:bodyPr>
            <a:noAutofit/>
          </a:bodyPr>
          <a:lstStyle/>
          <a:p>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r>
              <a:rPr lang="es-ES" sz="3200" b="1" dirty="0"/>
              <a:t>LICITACIÓN: </a:t>
            </a:r>
            <a:r>
              <a:rPr lang="es-ES" sz="3200" dirty="0"/>
              <a:t>¿Por qué se vota otra vez algo que ya se había zanjado en la discusión de la Ley de Fraccionamiento donde se rechazó? </a:t>
            </a:r>
            <a:br>
              <a:rPr lang="es-ES" sz="3200" dirty="0"/>
            </a:br>
            <a:br>
              <a:rPr lang="es-ES" sz="3200" dirty="0"/>
            </a:br>
            <a:r>
              <a:rPr lang="es-ES" sz="3200" dirty="0"/>
              <a:t>Los trabajadores de las plantas de procesos estamos </a:t>
            </a:r>
            <a:r>
              <a:rPr lang="es-ES" sz="3200" b="1" dirty="0"/>
              <a:t>EN TOTAL DESACUERDO</a:t>
            </a:r>
            <a:r>
              <a:rPr lang="es-ES" sz="3200" dirty="0"/>
              <a:t>, en que el Ejecutivo insista en licitar en este Proyecto de Ley Larga si ya fue rechazado en la etapa anterior.</a:t>
            </a:r>
            <a:br>
              <a:rPr lang="es-ES" sz="3200" dirty="0"/>
            </a:br>
            <a:br>
              <a:rPr lang="es-ES" sz="2400" dirty="0"/>
            </a:br>
            <a:r>
              <a:rPr lang="es-ES" sz="2400" dirty="0"/>
              <a:t> </a:t>
            </a:r>
            <a:br>
              <a:rPr lang="es-ES" sz="1800" dirty="0"/>
            </a:br>
            <a:br>
              <a:rPr lang="es-ES" sz="1400" dirty="0"/>
            </a:br>
            <a:br>
              <a:rPr lang="es-ES" sz="1400" dirty="0"/>
            </a:br>
            <a:br>
              <a:rPr lang="es-ES" sz="3200" dirty="0"/>
            </a:br>
            <a:br>
              <a:rPr lang="es-ES" sz="3200" dirty="0"/>
            </a:br>
            <a:br>
              <a:rPr lang="es-ES" sz="3200" dirty="0"/>
            </a:br>
            <a:br>
              <a:rPr lang="es-ES" sz="3200" dirty="0"/>
            </a:br>
            <a:br>
              <a:rPr lang="es-ES" sz="3200" dirty="0"/>
            </a:br>
            <a:br>
              <a:rPr lang="es-ES" sz="3200" dirty="0"/>
            </a:br>
            <a:endParaRPr lang="es-CL" sz="3200" dirty="0"/>
          </a:p>
        </p:txBody>
      </p:sp>
      <p:pic>
        <p:nvPicPr>
          <p:cNvPr id="4" name="Imagen 3">
            <a:extLst>
              <a:ext uri="{FF2B5EF4-FFF2-40B4-BE49-F238E27FC236}">
                <a16:creationId xmlns:a16="http://schemas.microsoft.com/office/drawing/2014/main" id="{FC1B5321-164C-4DBD-BCD1-5CB45612A278}"/>
              </a:ext>
            </a:extLst>
          </p:cNvPr>
          <p:cNvPicPr>
            <a:picLocks noChangeAspect="1"/>
          </p:cNvPicPr>
          <p:nvPr/>
        </p:nvPicPr>
        <p:blipFill>
          <a:blip r:embed="rId2"/>
          <a:stretch>
            <a:fillRect/>
          </a:stretch>
        </p:blipFill>
        <p:spPr>
          <a:xfrm>
            <a:off x="10473672" y="5139672"/>
            <a:ext cx="1718328" cy="1718328"/>
          </a:xfrm>
          <a:prstGeom prst="rect">
            <a:avLst/>
          </a:prstGeom>
        </p:spPr>
      </p:pic>
    </p:spTree>
    <p:extLst>
      <p:ext uri="{BB962C8B-B14F-4D97-AF65-F5344CB8AC3E}">
        <p14:creationId xmlns:p14="http://schemas.microsoft.com/office/powerpoint/2010/main" val="131127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C19CD-F05D-411E-B8CF-297A4C733878}"/>
              </a:ext>
            </a:extLst>
          </p:cNvPr>
          <p:cNvSpPr>
            <a:spLocks noGrp="1"/>
          </p:cNvSpPr>
          <p:nvPr>
            <p:ph type="ctrTitle"/>
          </p:nvPr>
        </p:nvSpPr>
        <p:spPr>
          <a:xfrm>
            <a:off x="333142" y="2635624"/>
            <a:ext cx="10999694" cy="6059279"/>
          </a:xfrm>
        </p:spPr>
        <p:txBody>
          <a:bodyPr>
            <a:noAutofit/>
          </a:bodyPr>
          <a:lstStyle/>
          <a:p>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2400" dirty="0"/>
            </a:br>
            <a:r>
              <a:rPr lang="es-ES" sz="3200" dirty="0"/>
              <a:t>Estamos preocupados si se repite lo que pasó con la anterior licitación, en la actual Ley de Pesca, ya que el más grande se quedó con la mayor parte de las cuotas de licitación y esto restó pesca y significó desempleo en esos tiempos. </a:t>
            </a:r>
            <a:br>
              <a:rPr lang="es-ES" sz="3200" dirty="0"/>
            </a:br>
            <a:br>
              <a:rPr lang="es-ES" sz="2400" dirty="0"/>
            </a:br>
            <a:r>
              <a:rPr lang="es-ES" sz="2400" b="1" dirty="0"/>
              <a:t>EL TRABAJO FORMAL Y DE CALIDAD ESTÁ OTRA VEZ EN RIESGO</a:t>
            </a:r>
            <a:r>
              <a:rPr lang="es-ES" sz="2400" dirty="0"/>
              <a:t>. </a:t>
            </a:r>
            <a:br>
              <a:rPr lang="es-ES" sz="1800" dirty="0"/>
            </a:br>
            <a:br>
              <a:rPr lang="es-ES" sz="1400" dirty="0"/>
            </a:br>
            <a:br>
              <a:rPr lang="es-ES" sz="1400" dirty="0"/>
            </a:br>
            <a:br>
              <a:rPr lang="es-ES" sz="3200" dirty="0"/>
            </a:br>
            <a:br>
              <a:rPr lang="es-ES" sz="3200" dirty="0"/>
            </a:br>
            <a:br>
              <a:rPr lang="es-ES" sz="3200" dirty="0"/>
            </a:br>
            <a:br>
              <a:rPr lang="es-ES" sz="3200" dirty="0"/>
            </a:br>
            <a:br>
              <a:rPr lang="es-ES" sz="3200" dirty="0"/>
            </a:br>
            <a:br>
              <a:rPr lang="es-ES" sz="3200" dirty="0"/>
            </a:br>
            <a:endParaRPr lang="es-CL" sz="3200" dirty="0"/>
          </a:p>
        </p:txBody>
      </p:sp>
      <p:pic>
        <p:nvPicPr>
          <p:cNvPr id="4" name="Imagen 3">
            <a:extLst>
              <a:ext uri="{FF2B5EF4-FFF2-40B4-BE49-F238E27FC236}">
                <a16:creationId xmlns:a16="http://schemas.microsoft.com/office/drawing/2014/main" id="{FC1B5321-164C-4DBD-BCD1-5CB45612A278}"/>
              </a:ext>
            </a:extLst>
          </p:cNvPr>
          <p:cNvPicPr>
            <a:picLocks noChangeAspect="1"/>
          </p:cNvPicPr>
          <p:nvPr/>
        </p:nvPicPr>
        <p:blipFill>
          <a:blip r:embed="rId2"/>
          <a:stretch>
            <a:fillRect/>
          </a:stretch>
        </p:blipFill>
        <p:spPr>
          <a:xfrm>
            <a:off x="10473672" y="5139672"/>
            <a:ext cx="1718328" cy="1718328"/>
          </a:xfrm>
          <a:prstGeom prst="rect">
            <a:avLst/>
          </a:prstGeom>
        </p:spPr>
      </p:pic>
    </p:spTree>
    <p:extLst>
      <p:ext uri="{BB962C8B-B14F-4D97-AF65-F5344CB8AC3E}">
        <p14:creationId xmlns:p14="http://schemas.microsoft.com/office/powerpoint/2010/main" val="1907361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C19CD-F05D-411E-B8CF-297A4C733878}"/>
              </a:ext>
            </a:extLst>
          </p:cNvPr>
          <p:cNvSpPr>
            <a:spLocks noGrp="1"/>
          </p:cNvSpPr>
          <p:nvPr>
            <p:ph type="ctrTitle"/>
          </p:nvPr>
        </p:nvSpPr>
        <p:spPr>
          <a:xfrm>
            <a:off x="228601" y="1661644"/>
            <a:ext cx="10999694" cy="8271389"/>
          </a:xfrm>
        </p:spPr>
        <p:txBody>
          <a:bodyPr>
            <a:noAutofit/>
          </a:bodyPr>
          <a:lstStyle/>
          <a:p>
            <a:pPr algn="ct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r>
              <a:rPr lang="es-ES" sz="3200" b="1" dirty="0"/>
              <a:t>ESTAMOS EN CONTRA DE LA LICITACIÓN</a:t>
            </a:r>
            <a:br>
              <a:rPr lang="es-ES" sz="3200" b="1" dirty="0"/>
            </a:br>
            <a:br>
              <a:rPr lang="es-ES" sz="3200" b="1" dirty="0"/>
            </a:br>
            <a:r>
              <a:rPr lang="es-ES" sz="3200" b="1" dirty="0"/>
              <a:t>Es lamentable volver a un tema que ya se había resuelto rechazando esta subasta o licitación tan perjudicial para nuestro sector y que ya no se usa en gran parte del mundo. </a:t>
            </a:r>
            <a:br>
              <a:rPr lang="es-ES" sz="3200" b="1" dirty="0"/>
            </a:br>
            <a:br>
              <a:rPr lang="es-ES" sz="3200" b="1" dirty="0"/>
            </a:br>
            <a:r>
              <a:rPr lang="es-ES" sz="3200" b="1" dirty="0"/>
              <a:t>Esto nos llevaría a un colapso de lo que con esfuerzo de años de lucha sindical hemos conseguido y ciertamente pone en riesgo nuestros trabajos. </a:t>
            </a:r>
            <a:br>
              <a:rPr lang="es-ES" sz="3200" b="1" dirty="0"/>
            </a:br>
            <a:br>
              <a:rPr lang="es-ES" sz="3200" b="1" dirty="0"/>
            </a:br>
            <a:r>
              <a:rPr lang="es-ES" sz="3200" b="1" dirty="0"/>
              <a:t>Nos preguntamos ¿Por qué? </a:t>
            </a:r>
            <a:br>
              <a:rPr lang="es-ES" sz="1800" dirty="0"/>
            </a:br>
            <a:br>
              <a:rPr lang="es-ES" sz="1400" dirty="0"/>
            </a:br>
            <a:br>
              <a:rPr lang="es-ES" sz="1400" dirty="0"/>
            </a:br>
            <a:br>
              <a:rPr lang="es-ES" sz="3200" dirty="0"/>
            </a:br>
            <a:br>
              <a:rPr lang="es-ES" sz="3200" dirty="0"/>
            </a:br>
            <a:br>
              <a:rPr lang="es-ES" sz="3200" dirty="0"/>
            </a:br>
            <a:br>
              <a:rPr lang="es-ES" sz="3200" dirty="0"/>
            </a:br>
            <a:br>
              <a:rPr lang="es-ES" sz="3200" dirty="0"/>
            </a:br>
            <a:br>
              <a:rPr lang="es-ES" sz="3200" dirty="0"/>
            </a:br>
            <a:endParaRPr lang="es-CL" sz="3200" dirty="0"/>
          </a:p>
        </p:txBody>
      </p:sp>
      <p:pic>
        <p:nvPicPr>
          <p:cNvPr id="4" name="Imagen 3">
            <a:extLst>
              <a:ext uri="{FF2B5EF4-FFF2-40B4-BE49-F238E27FC236}">
                <a16:creationId xmlns:a16="http://schemas.microsoft.com/office/drawing/2014/main" id="{FC1B5321-164C-4DBD-BCD1-5CB45612A278}"/>
              </a:ext>
            </a:extLst>
          </p:cNvPr>
          <p:cNvPicPr>
            <a:picLocks noChangeAspect="1"/>
          </p:cNvPicPr>
          <p:nvPr/>
        </p:nvPicPr>
        <p:blipFill>
          <a:blip r:embed="rId2"/>
          <a:stretch>
            <a:fillRect/>
          </a:stretch>
        </p:blipFill>
        <p:spPr>
          <a:xfrm>
            <a:off x="10473672" y="5139672"/>
            <a:ext cx="1718328" cy="1718328"/>
          </a:xfrm>
          <a:prstGeom prst="rect">
            <a:avLst/>
          </a:prstGeom>
        </p:spPr>
      </p:pic>
    </p:spTree>
    <p:extLst>
      <p:ext uri="{BB962C8B-B14F-4D97-AF65-F5344CB8AC3E}">
        <p14:creationId xmlns:p14="http://schemas.microsoft.com/office/powerpoint/2010/main" val="141532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8C19CD-F05D-411E-B8CF-297A4C733878}"/>
              </a:ext>
            </a:extLst>
          </p:cNvPr>
          <p:cNvSpPr>
            <a:spLocks noGrp="1"/>
          </p:cNvSpPr>
          <p:nvPr>
            <p:ph type="ctrTitle"/>
          </p:nvPr>
        </p:nvSpPr>
        <p:spPr>
          <a:xfrm>
            <a:off x="415365" y="753035"/>
            <a:ext cx="9804399" cy="6104965"/>
          </a:xfrm>
        </p:spPr>
        <p:txBody>
          <a:bodyPr>
            <a:noAutofit/>
          </a:bodyPr>
          <a:lstStyle/>
          <a:p>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br>
              <a:rPr lang="es-ES" sz="3200" dirty="0"/>
            </a:br>
            <a:r>
              <a:rPr lang="es-ES" sz="3200" dirty="0"/>
              <a:t>Son más de dos años, desde que comenzó la discusión de la Ley de Fraccionamiento que estamos en la </a:t>
            </a:r>
            <a:r>
              <a:rPr lang="es-ES" sz="3200" b="1" dirty="0"/>
              <a:t>incertidumbre</a:t>
            </a:r>
            <a:r>
              <a:rPr lang="es-ES" sz="3200" dirty="0"/>
              <a:t>. </a:t>
            </a:r>
            <a:br>
              <a:rPr lang="es-ES" sz="3200" dirty="0"/>
            </a:br>
            <a:r>
              <a:rPr lang="es-ES" sz="3200" dirty="0"/>
              <a:t>Ha implicado un desgaste físico y emocional importante, </a:t>
            </a:r>
            <a:r>
              <a:rPr lang="es-ES" sz="3200" b="1" dirty="0"/>
              <a:t>ustedes</a:t>
            </a:r>
            <a:r>
              <a:rPr lang="es-ES" sz="3200" dirty="0"/>
              <a:t> </a:t>
            </a:r>
            <a:r>
              <a:rPr lang="es-ES" sz="3200" b="1" dirty="0"/>
              <a:t>tienen que saberlo. </a:t>
            </a:r>
            <a:br>
              <a:rPr lang="es-ES" sz="3200" dirty="0"/>
            </a:br>
            <a:r>
              <a:rPr lang="es-ES" sz="3200" dirty="0"/>
              <a:t>Hacemos un llamado a no repetirlo en esta etapa, les pedimos que actúen en conciencia y no por ideologías políticas. </a:t>
            </a:r>
            <a:br>
              <a:rPr lang="es-ES" sz="3200" dirty="0"/>
            </a:br>
            <a:r>
              <a:rPr lang="es-ES" sz="3200" dirty="0"/>
              <a:t>Somos trabajadoras y trabajadores de Chile y merecemos que se tomen con la mayor responsabilidad nuestro futuro, que hoy, está en sus manos. </a:t>
            </a:r>
            <a:br>
              <a:rPr lang="es-ES" sz="3200" dirty="0"/>
            </a:br>
            <a:endParaRPr lang="es-CL" sz="3200" dirty="0"/>
          </a:p>
        </p:txBody>
      </p:sp>
      <p:pic>
        <p:nvPicPr>
          <p:cNvPr id="4" name="Imagen 3">
            <a:extLst>
              <a:ext uri="{FF2B5EF4-FFF2-40B4-BE49-F238E27FC236}">
                <a16:creationId xmlns:a16="http://schemas.microsoft.com/office/drawing/2014/main" id="{FC1B5321-164C-4DBD-BCD1-5CB45612A278}"/>
              </a:ext>
            </a:extLst>
          </p:cNvPr>
          <p:cNvPicPr>
            <a:picLocks noChangeAspect="1"/>
          </p:cNvPicPr>
          <p:nvPr/>
        </p:nvPicPr>
        <p:blipFill>
          <a:blip r:embed="rId2"/>
          <a:stretch>
            <a:fillRect/>
          </a:stretch>
        </p:blipFill>
        <p:spPr>
          <a:xfrm>
            <a:off x="10219765" y="4973825"/>
            <a:ext cx="1718328" cy="1718328"/>
          </a:xfrm>
          <a:prstGeom prst="rect">
            <a:avLst/>
          </a:prstGeom>
        </p:spPr>
      </p:pic>
    </p:spTree>
    <p:extLst>
      <p:ext uri="{BB962C8B-B14F-4D97-AF65-F5344CB8AC3E}">
        <p14:creationId xmlns:p14="http://schemas.microsoft.com/office/powerpoint/2010/main" val="3638699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1221</TotalTime>
  <Words>511</Words>
  <Application>Microsoft Office PowerPoint</Application>
  <PresentationFormat>Panorámica</PresentationFormat>
  <Paragraphs>6</Paragraphs>
  <Slides>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Century Gothic</vt:lpstr>
      <vt:lpstr>Wingdings 3</vt:lpstr>
      <vt:lpstr>Ion</vt:lpstr>
      <vt:lpstr>             Representamos a la Federación de Trabajadores de la Plantas de Proceso de la Industria Pesquera de la región del Biobío, FESIP que representa a más de 2 mil trabajadores y trabajadoras, de Talcahuano, Coronel y Tomé, donde la mayoría son mujeres jefas de hogar.    </vt:lpstr>
      <vt:lpstr>          La Plataforma Social es solo para los artesanales, dejando a las y los trabajares del sector industrial fuera y si fuera poco, esta plataforma va a ser financiada por las patentes del sector industrial.    La Ley de Pesca actual, en su artículo 173 no se cumplió. ¿Dónde esta ese dinero?, exigimos una  investigación.   </vt:lpstr>
      <vt:lpstr>           LICITACIÓN: ¿Por qué se vota otra vez algo que ya se había zanjado en la discusión de la Ley de Fraccionamiento donde se rechazó?   Los trabajadores de las plantas de procesos estamos EN TOTAL DESACUERDO, en que el Ejecutivo insista en licitar en este Proyecto de Ley Larga si ya fue rechazado en la etapa anterior.            </vt:lpstr>
      <vt:lpstr>            Estamos preocupados si se repite lo que pasó con la anterior licitación, en la actual Ley de Pesca, ya que el más grande se quedó con la mayor parte de las cuotas de licitación y esto restó pesca y significó desempleo en esos tiempos.   EL TRABAJO FORMAL Y DE CALIDAD ESTÁ OTRA VEZ EN RIESGO.          </vt:lpstr>
      <vt:lpstr>           ESTAMOS EN CONTRA DE LA LICITACIÓN  Es lamentable volver a un tema que ya se había resuelto rechazando esta subasta o licitación tan perjudicial para nuestro sector y que ya no se usa en gran parte del mundo.   Esto nos llevaría a un colapso de lo que con esfuerzo de años de lucha sindical hemos conseguido y ciertamente pone en riesgo nuestros trabajos.   Nos preguntamos ¿Por qué?          </vt:lpstr>
      <vt:lpstr>                  Son más de dos años, desde que comenzó la discusión de la Ley de Fraccionamiento que estamos en la incertidumbre.  Ha implicado un desgaste físico y emocional importante, ustedes tienen que saberlo.  Hacemos un llamado a no repetirlo en esta etapa, les pedimos que actúen en conciencia y no por ideologías políticas.  Somos trabajadoras y trabajadores de Chile y merecemos que se tomen con la mayor responsabilidad nuestro futuro, que hoy, está en sus manos.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Como Federación de Trabajadores de la Plantas de Proceso de la región del Biobío, FESIP que representa a mas de 2 mil trabajadores y trabajadoras, nos vemos en la obligación de alertar, una situación muy preocupante.  Solo las empresas que pescan y producen el jurel serán las que financien esta ley de fraccionamiento, lo que es de una injusticia que no se comprende</dc:title>
  <dc:creator>Cory Gómez</dc:creator>
  <cp:lastModifiedBy>Mabel Mesias Chacano</cp:lastModifiedBy>
  <cp:revision>18</cp:revision>
  <dcterms:created xsi:type="dcterms:W3CDTF">2025-07-28T19:49:19Z</dcterms:created>
  <dcterms:modified xsi:type="dcterms:W3CDTF">2025-08-04T19:22:09Z</dcterms:modified>
</cp:coreProperties>
</file>