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A29DD-9DD5-CE13-F15F-74211A67A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898188" cy="2971801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Pescadores y Armadores pelágicos y de crustáceos bentónicos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A206A3-5D43-29A9-94F9-2BA9EC3CC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11282501" cy="1947333"/>
          </a:xfrm>
        </p:spPr>
        <p:txBody>
          <a:bodyPr>
            <a:normAutofit/>
          </a:bodyPr>
          <a:lstStyle/>
          <a:p>
            <a:pPr algn="ctr"/>
            <a:r>
              <a:rPr lang="es-ES" sz="4400" dirty="0">
                <a:solidFill>
                  <a:schemeClr val="tx1"/>
                </a:solidFill>
              </a:rPr>
              <a:t>REGION DE LOS LAGOS</a:t>
            </a:r>
            <a:endParaRPr lang="es-C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4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F45D7-41D6-3194-10FE-35E6C2EE8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258958"/>
            <a:ext cx="11375266" cy="5433390"/>
          </a:xfrm>
        </p:spPr>
        <p:txBody>
          <a:bodyPr>
            <a:noAutofit/>
          </a:bodyPr>
          <a:lstStyle/>
          <a:p>
            <a:pPr marL="266700"/>
            <a:r>
              <a:rPr lang="es-CL" sz="4000" b="1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Articulo 83.-</a:t>
            </a:r>
            <a:r>
              <a:rPr lang="es-CL" sz="40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Movilidad de patrones y tripulantes.</a:t>
            </a:r>
            <a:br>
              <a:rPr lang="es-CL" sz="40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40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CL" sz="4000" b="1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Indica: </a:t>
            </a:r>
            <a:r>
              <a:rPr lang="es-CL" sz="40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embarcación solo podrá efectuar viajes de pesca si al menos la mitad de los tripulantes se encuentren inscritos en la región respectiva.</a:t>
            </a:r>
            <a:br>
              <a:rPr lang="es-CL" sz="40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s-CL" sz="4000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0DC162-26F3-483F-34E5-C673BE4F3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0"/>
            <a:ext cx="11375266" cy="1258957"/>
          </a:xfrm>
        </p:spPr>
        <p:txBody>
          <a:bodyPr>
            <a:noAutofit/>
          </a:bodyPr>
          <a:lstStyle/>
          <a:p>
            <a:pPr algn="ctr"/>
            <a:r>
              <a:rPr lang="es-CL" sz="40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Libre desplazamiento de los pescadores propiamente Tal.</a:t>
            </a:r>
          </a:p>
        </p:txBody>
      </p:sp>
    </p:spTree>
    <p:extLst>
      <p:ext uri="{BB962C8B-B14F-4D97-AF65-F5344CB8AC3E}">
        <p14:creationId xmlns:p14="http://schemas.microsoft.com/office/powerpoint/2010/main" val="396936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1B55C-13BA-01EF-5AC8-45377A03C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404730"/>
            <a:ext cx="11269249" cy="4589669"/>
          </a:xfrm>
        </p:spPr>
        <p:txBody>
          <a:bodyPr>
            <a:normAutofit fontScale="90000"/>
          </a:bodyPr>
          <a:lstStyle/>
          <a:p>
            <a:pPr marL="457200"/>
            <a:r>
              <a:rPr lang="es-CL" sz="4400" b="1" u="sng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Articulo 114.-</a:t>
            </a:r>
            <a:r>
              <a:rPr lang="es-CL" sz="4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Limite de las Cesiones.</a:t>
            </a:r>
            <a:br>
              <a:rPr lang="es-CL" sz="4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4400" b="1" u="sng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Indica: </a:t>
            </a:r>
            <a:r>
              <a:rPr lang="es-CL" sz="4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Cada titular solo podrá ceder, en un periodo de tres años corridos, hasta el 50% de la cuota Asignada para dicho periodo.</a:t>
            </a:r>
            <a:br>
              <a:rPr lang="es-C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13B45-95BA-090C-B700-A7695C1A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36204"/>
            <a:ext cx="11269249" cy="1507067"/>
          </a:xfrm>
        </p:spPr>
        <p:txBody>
          <a:bodyPr>
            <a:normAutofit/>
          </a:bodyPr>
          <a:lstStyle/>
          <a:p>
            <a:pPr lvl="4"/>
            <a:r>
              <a:rPr lang="es-CL" sz="48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Cesiones de cuota.</a:t>
            </a:r>
            <a:endParaRPr lang="es-CL" sz="4800" b="1" u="sng" dirty="0"/>
          </a:p>
        </p:txBody>
      </p:sp>
    </p:spTree>
    <p:extLst>
      <p:ext uri="{BB962C8B-B14F-4D97-AF65-F5344CB8AC3E}">
        <p14:creationId xmlns:p14="http://schemas.microsoft.com/office/powerpoint/2010/main" val="129587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AA45D-54C9-BD22-A6FC-CD400E8F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219200"/>
            <a:ext cx="11362014" cy="5433390"/>
          </a:xfrm>
        </p:spPr>
        <p:txBody>
          <a:bodyPr>
            <a:noAutofit/>
          </a:bodyPr>
          <a:lstStyle/>
          <a:p>
            <a:pPr marL="457200"/>
            <a:r>
              <a:rPr lang="es-CL" sz="4000" b="1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Articulo 158.-</a:t>
            </a:r>
            <a:r>
              <a:rPr lang="es-CL" sz="40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Sustitución de embarcación Artesanal.</a:t>
            </a:r>
            <a:br>
              <a:rPr lang="es-CL" sz="40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4000" b="1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Indica: </a:t>
            </a:r>
            <a:r>
              <a:rPr lang="es-CL" sz="40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Las embarcaciones que se soliciten sustituir deberán haber operado e informado al servicio capturas en la o las pesquerías sujetas a restricciones de acceso, dentro de los 12 meses anteriores a la fecha de su solicitud.</a:t>
            </a:r>
            <a:endParaRPr lang="es-CL" sz="4000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50158A-75E5-0BE9-343E-D327A10E5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0"/>
            <a:ext cx="11741426" cy="1311965"/>
          </a:xfrm>
        </p:spPr>
        <p:txBody>
          <a:bodyPr/>
          <a:lstStyle/>
          <a:p>
            <a:pPr algn="ctr"/>
            <a:r>
              <a:rPr lang="es-CL" sz="54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Caducidades.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877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875FF-026B-361C-D2C4-9CAB55A9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45775"/>
            <a:ext cx="11229492" cy="6566451"/>
          </a:xfrm>
        </p:spPr>
        <p:txBody>
          <a:bodyPr>
            <a:normAutofit/>
          </a:bodyPr>
          <a:lstStyle/>
          <a:p>
            <a:pPr marL="457200"/>
            <a:r>
              <a:rPr lang="es-CL" sz="2800" b="1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Articulo 160.-</a:t>
            </a: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Patentes Pesquera de embarcaciones artesanales.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Indica: </a:t>
            </a: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Embarcación artesanal de una eslora igual o superior a 12 metros, pagan patente a beneficio fiscal, equivalente a las UTM que se determinan los literales siguientes, por cada tonelada de registro grueso de la embarcación.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Embarcación de una eslora igual o superior a 12 metros e inferior a 15 metros, equivalente a 0,2 UTM.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Embarcación de una eslora igual o superior a 15 metros e inferior a 18 metros, equivalente a 0,4 UTM.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4E2368-329E-0CE9-1354-727649748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5774"/>
            <a:ext cx="11030710" cy="1258955"/>
          </a:xfrm>
        </p:spPr>
        <p:txBody>
          <a:bodyPr>
            <a:normAutofit/>
          </a:bodyPr>
          <a:lstStyle/>
          <a:p>
            <a:pPr algn="ctr"/>
            <a:r>
              <a:rPr lang="es-CL" sz="44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Patentes Pesquera.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577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3A458-14A0-9047-5FD6-769EE478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781879"/>
            <a:ext cx="11123475" cy="5890592"/>
          </a:xfrm>
        </p:spPr>
        <p:txBody>
          <a:bodyPr>
            <a:noAutofit/>
          </a:bodyPr>
          <a:lstStyle/>
          <a:p>
            <a:pPr marL="457200"/>
            <a:r>
              <a:rPr lang="es-CL" sz="2400" b="1" u="sng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Articulo 168.- </a:t>
            </a:r>
            <a: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Obligación de informar las capturas.</a:t>
            </a:r>
            <a:b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400" b="1" u="sng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Indica: </a:t>
            </a:r>
            <a: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Los armadores pesqueros industriales y artesanales, informaran al Servicio las capturas por cada una de las embarcaciones de utilicen.</a:t>
            </a:r>
            <a:b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400" b="1" u="sng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Articulo 170.- </a:t>
            </a:r>
            <a: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Obligación de informar los desembarques.</a:t>
            </a:r>
            <a:b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400" b="1" u="sng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Indica: </a:t>
            </a:r>
            <a: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Las siguientes personas estarán obligadas a informar los desembarques al Servicio, por cada una de las embarcaciones que utilicen.</a:t>
            </a:r>
            <a:b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Los armadores artesanales de embarcaciones de una eslora igual o superior a 12 metros.</a:t>
            </a:r>
            <a:b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400" b="1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Los Armadores artesanales de embarcaciones inscritas en pesquerías pelágicas con arte de cerco, cualquiera sea su eslora.</a:t>
            </a:r>
            <a:endParaRPr lang="es-CL" sz="2400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7015C-C5C2-6B1B-A53E-5C3A01C8D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85529"/>
            <a:ext cx="11648660" cy="914401"/>
          </a:xfrm>
        </p:spPr>
        <p:txBody>
          <a:bodyPr>
            <a:noAutofit/>
          </a:bodyPr>
          <a:lstStyle/>
          <a:p>
            <a:pPr algn="ctr"/>
            <a:r>
              <a:rPr lang="es-CL" sz="40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Certificación de las embarcaciones Artesanales menor a 12 metros con arte de Cerco.</a:t>
            </a:r>
            <a:endParaRPr lang="es-CL" sz="4000" b="1" u="sng" dirty="0"/>
          </a:p>
        </p:txBody>
      </p:sp>
    </p:spTree>
    <p:extLst>
      <p:ext uri="{BB962C8B-B14F-4D97-AF65-F5344CB8AC3E}">
        <p14:creationId xmlns:p14="http://schemas.microsoft.com/office/powerpoint/2010/main" val="215055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B06AA-72EE-96E8-21D1-CC3FC2036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39687"/>
            <a:ext cx="11216240" cy="5612295"/>
          </a:xfrm>
        </p:spPr>
        <p:txBody>
          <a:bodyPr>
            <a:normAutofit/>
          </a:bodyPr>
          <a:lstStyle/>
          <a:p>
            <a:pPr marL="457200"/>
            <a:r>
              <a:rPr lang="es-CL" sz="2400" b="1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Articulo 181.-</a:t>
            </a:r>
            <a:r>
              <a:rPr lang="es-CL" sz="2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Dispositivo de registro de imagen.</a:t>
            </a:r>
            <a:br>
              <a:rPr lang="es-CL" sz="2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400" b="1" u="sng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Indica: </a:t>
            </a:r>
            <a:r>
              <a:rPr lang="es-CL" sz="2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Los armadores artesanales respecto a sus embarcaciones que tengan eslora igual o superior a 15 metros deberán instalar a bordo y mantener en funcionamiento, durante todo el viaje de pesca, un dispositivo de registro de imagen que permita detectar y registrar todas las acciones de descarte y toda acción que constituya pesca ilegal que pueda ocurrir a bordo.</a:t>
            </a:r>
            <a:br>
              <a:rPr lang="es-CL" sz="2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instalación y mantención del dispositivo de registro de imagen será a cargo del armador.</a:t>
            </a:r>
            <a:br>
              <a:rPr lang="es-CL" sz="2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4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Asimismo, la recopilación y procesamiento de las imágenes podrán efectuarse por el Servicio directamente o encargándolo a entidades externas, en este ultimo caso, será también de cargo del armador.</a:t>
            </a:r>
            <a:endParaRPr lang="es-CL" sz="2400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A9373B-DAF2-75E2-302B-DDD7C16A5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06017"/>
            <a:ext cx="11216240" cy="1722784"/>
          </a:xfrm>
        </p:spPr>
        <p:txBody>
          <a:bodyPr/>
          <a:lstStyle/>
          <a:p>
            <a:pPr algn="ctr"/>
            <a:r>
              <a:rPr lang="es-CL" sz="44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Cámara a bordo.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4207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ACAEB-E5E3-DD02-05B4-47D7D823F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404730"/>
            <a:ext cx="11070466" cy="5241234"/>
          </a:xfrm>
        </p:spPr>
        <p:txBody>
          <a:bodyPr>
            <a:normAutofit fontScale="90000"/>
          </a:bodyPr>
          <a:lstStyle/>
          <a:p>
            <a:pPr marL="457200"/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Articulo 252.- Creación de Consejos </a:t>
            </a:r>
            <a:r>
              <a:rPr lang="es-CL" sz="2800" b="1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Macrozonales</a:t>
            </a: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 tres macrozonas.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 Macrozona Norte, Regiones de Arica y Parinacota, de Tarapacá y  de Antofagasta, de Atacama y de Coquimbo.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 Macrozona Centro Sur, Regiones de Valparaíso, del Libertador Bernardo O`Higgins, del Maule e Islas Oceánicas, Ñuble; del Bio </a:t>
            </a:r>
            <a:r>
              <a:rPr lang="es-CL" sz="2800" b="1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</a:t>
            </a: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de la Araucanía y de los Ríos.</a:t>
            </a: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s-CL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 Macrozona Sur Austral, Regiones de los Lagos de Aysén del General Carlos Ibáñez, de Magallanes y de la Antártica Chilena.</a:t>
            </a:r>
            <a:br>
              <a:rPr lang="es-C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29ABC5-BEA0-7066-A5EF-EFD9D2F8B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2036"/>
            <a:ext cx="11070466" cy="954155"/>
          </a:xfrm>
        </p:spPr>
        <p:txBody>
          <a:bodyPr/>
          <a:lstStyle/>
          <a:p>
            <a:pPr algn="ctr"/>
            <a:r>
              <a:rPr lang="es-CL" sz="44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Gobernanza Pesquera.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071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57233-DE5A-413E-1B7A-D1BE81FD4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020418"/>
            <a:ext cx="10964449" cy="4973982"/>
          </a:xfrm>
        </p:spPr>
        <p:txBody>
          <a:bodyPr>
            <a:normAutofit/>
          </a:bodyPr>
          <a:lstStyle/>
          <a:p>
            <a:pPr algn="ctr"/>
            <a:r>
              <a:rPr lang="es-ES" sz="4800" b="1" u="sng" dirty="0">
                <a:solidFill>
                  <a:schemeClr val="bg1"/>
                </a:solidFill>
              </a:rPr>
              <a:t>Muchas gracias.</a:t>
            </a:r>
            <a:endParaRPr lang="es-CL" sz="4800" b="1" u="sng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FC0E12-909E-2F32-D97C-74005E981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0"/>
            <a:ext cx="11295753" cy="344557"/>
          </a:xfrm>
        </p:spPr>
        <p:txBody>
          <a:bodyPr>
            <a:normAutofit fontScale="92500" lnSpcReduction="20000"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8622348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FE0A5D7FC720418D25FF140C5EA71E" ma:contentTypeVersion="11" ma:contentTypeDescription="Crear nuevo documento." ma:contentTypeScope="" ma:versionID="62c463417aaaa202e983c1d2e815d842">
  <xsd:schema xmlns:xsd="http://www.w3.org/2001/XMLSchema" xmlns:xs="http://www.w3.org/2001/XMLSchema" xmlns:p="http://schemas.microsoft.com/office/2006/metadata/properties" xmlns:ns2="96f6c725-4322-41ea-839c-dc856c242e0b" xmlns:ns3="bbdfa8ac-5035-4881-b348-72649ee5ecd2" targetNamespace="http://schemas.microsoft.com/office/2006/metadata/properties" ma:root="true" ma:fieldsID="4a0a074c39928cf1629fd755aed81d31" ns2:_="" ns3:_="">
    <xsd:import namespace="96f6c725-4322-41ea-839c-dc856c242e0b"/>
    <xsd:import namespace="bbdfa8ac-5035-4881-b348-72649ee5ec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f6c725-4322-41ea-839c-dc856c242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b4e63c7c-7208-4412-ac02-20084f1ee6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fa8ac-5035-4881-b348-72649ee5ecd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ae4c7fd-1a8b-423a-a84a-b703b25c719a}" ma:internalName="TaxCatchAll" ma:showField="CatchAllData" ma:web="bbdfa8ac-5035-4881-b348-72649ee5ec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bdfa8ac-5035-4881-b348-72649ee5ecd2" xsi:nil="true"/>
    <lcf76f155ced4ddcb4097134ff3c332f xmlns="96f6c725-4322-41ea-839c-dc856c242e0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A7EE19-0E5A-47A8-83CE-FA6BCC905E1E}"/>
</file>

<file path=customXml/itemProps2.xml><?xml version="1.0" encoding="utf-8"?>
<ds:datastoreItem xmlns:ds="http://schemas.openxmlformats.org/officeDocument/2006/customXml" ds:itemID="{CA5287F6-BEC2-4552-896F-08314AC4A6B1}"/>
</file>

<file path=customXml/itemProps3.xml><?xml version="1.0" encoding="utf-8"?>
<ds:datastoreItem xmlns:ds="http://schemas.openxmlformats.org/officeDocument/2006/customXml" ds:itemID="{C1926331-F9E0-4C1F-8B80-5CF3C28F63E7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616</Words>
  <Application>Microsoft Office PowerPoint</Application>
  <PresentationFormat>Panorámica</PresentationFormat>
  <Paragraphs>17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Aptos</vt:lpstr>
      <vt:lpstr>Century Gothic</vt:lpstr>
      <vt:lpstr>Wingdings 3</vt:lpstr>
      <vt:lpstr>Sector</vt:lpstr>
      <vt:lpstr>Pescadores y Armadores pelágicos y de crustáceos bentónicos</vt:lpstr>
      <vt:lpstr>Articulo 83.- Movilidad de patrones y tripulantes.  Indica: La embarcación solo podrá efectuar viajes de pesca si al menos la mitad de los tripulantes se encuentren inscritos en la región respectiva. </vt:lpstr>
      <vt:lpstr>Articulo 114.- Limite de las Cesiones. Indica: Cada titular solo podrá ceder, en un periodo de tres años corridos, hasta el 50% de la cuota Asignada para dicho periodo. </vt:lpstr>
      <vt:lpstr>Articulo 158.- Sustitución de embarcación Artesanal. Indica: Las embarcaciones que se soliciten sustituir deberán haber operado e informado al servicio capturas en la o las pesquerías sujetas a restricciones de acceso, dentro de los 12 meses anteriores a la fecha de su solicitud.</vt:lpstr>
      <vt:lpstr>Articulo 160.- Patentes Pesquera de embarcaciones artesanales. Indica: Embarcación artesanal de una eslora igual o superior a 12 metros, pagan patente a beneficio fiscal, equivalente a las UTM que se determinan los literales siguientes, por cada tonelada de registro grueso de la embarcación. A) Embarcación de una eslora igual o superior a 12 metros e inferior a 15 metros, equivalente a 0,2 UTM. B) Embarcación de una eslora igual o superior a 15 metros e inferior a 18 metros, equivalente a 0,4 UTM.</vt:lpstr>
      <vt:lpstr>Articulo 168.- Obligación de informar las capturas. Indica: Los armadores pesqueros industriales y artesanales, informaran al Servicio las capturas por cada una de las embarcaciones de utilicen. Articulo 170.- Obligación de informar los desembarques. Indica: Las siguientes personas estarán obligadas a informar los desembarques al Servicio, por cada una de las embarcaciones que utilicen. A) Los armadores artesanales de embarcaciones de una eslora igual o superior a 12 metros. B) Los Armadores artesanales de embarcaciones inscritas en pesquerías pelágicas con arte de cerco, cualquiera sea su eslora.</vt:lpstr>
      <vt:lpstr>Articulo 181.- Dispositivo de registro de imagen. Indica: Los armadores artesanales respecto a sus embarcaciones que tengan eslora igual o superior a 15 metros deberán instalar a bordo y mantener en funcionamiento, durante todo el viaje de pesca, un dispositivo de registro de imagen que permita detectar y registrar todas las acciones de descarte y toda acción que constituya pesca ilegal que pueda ocurrir a bordo. La instalación y mantención del dispositivo de registro de imagen será a cargo del armador. Asimismo, la recopilación y procesamiento de las imágenes podrán efectuarse por el Servicio directamente o encargándolo a entidades externas, en este ultimo caso, será también de cargo del armador.</vt:lpstr>
      <vt:lpstr>Articulo 252.- Creación de Consejos Macrozonales.   Crea tres macrozonas.   A)  Macrozona Norte, Regiones de Arica y Parinacota, de Tarapacá y  de Antofagasta, de Atacama y de Coquimbo.  B)  Macrozona Centro Sur, Regiones de Valparaíso, del Libertador Bernardo O`Higgins, del Maule e Islas Oceánicas, Ñuble; del Bio Bio, de la Araucanía y de los Ríos.  C)  Macrozona Sur Austral, Regiones de los Lagos de Aysén del General Carlos Ibáñez, de Magallanes y de la Antártica Chilena. </vt:lpstr>
      <vt:lpstr>Muchas gracias.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Pescadores y Armadores pelágicos y de crustáceos bentónicos</dc:title>
  <dc:creator>HP</dc:creator>
  <cp:lastModifiedBy>Francisca Javiera Navarro M.</cp:lastModifiedBy>
  <cp:revision>3</cp:revision>
  <dcterms:created xsi:type="dcterms:W3CDTF">2024-04-11T02:03:31Z</dcterms:created>
  <dcterms:modified xsi:type="dcterms:W3CDTF">2024-04-11T14:17:21Z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0x01010031FE0A5D7FC720418D25FF140C5EA71E</vt:lpwstr>
  </property>
</Properties>
</file>