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561" r:id="rId2"/>
    <p:sldId id="566" r:id="rId3"/>
    <p:sldId id="511" r:id="rId4"/>
    <p:sldId id="562" r:id="rId5"/>
    <p:sldId id="564" r:id="rId6"/>
    <p:sldId id="563" r:id="rId7"/>
    <p:sldId id="582" r:id="rId8"/>
    <p:sldId id="565" r:id="rId9"/>
    <p:sldId id="567" r:id="rId10"/>
    <p:sldId id="568" r:id="rId11"/>
    <p:sldId id="569" r:id="rId12"/>
    <p:sldId id="570" r:id="rId13"/>
    <p:sldId id="571" r:id="rId14"/>
    <p:sldId id="573" r:id="rId15"/>
    <p:sldId id="574" r:id="rId16"/>
    <p:sldId id="575" r:id="rId17"/>
    <p:sldId id="576" r:id="rId18"/>
    <p:sldId id="577" r:id="rId19"/>
    <p:sldId id="578" r:id="rId20"/>
    <p:sldId id="580" r:id="rId21"/>
    <p:sldId id="579" r:id="rId22"/>
    <p:sldId id="581" r:id="rId2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6FF"/>
    <a:srgbClr val="4DCCEB"/>
    <a:srgbClr val="858ABF"/>
    <a:srgbClr val="FFFF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D31D65-B2B6-4AA7-96E4-7D6C76EA4EC5}" v="145" dt="2025-01-15T14:38:32.8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FFE75-93D6-4DBD-9C0B-4B9D3669464F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7E9E8-8045-40D6-B0C1-5D6F18BCF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43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15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9DA111-C65A-4372-BD4B-226395A853BF}" type="slidenum">
              <a:rPr kumimoji="0" lang="en-US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157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71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CD29B-8EB1-0BE0-4B8B-9016B3224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2A2D7D3-1397-D1FE-8FEA-7B96E269A8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5B6F14B-5373-E9C1-A912-0321B60457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25DC3F-B295-E798-AD15-0E47808E22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157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9DA111-C65A-4372-BD4B-226395A853BF}" type="slidenum">
              <a:rPr kumimoji="0" lang="en-US" sz="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157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537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A7E9E8-8045-40D6-B0C1-5D6F18BCF5CC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3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800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 condiciones que garanticen su accesibilidad universal, impidiendo o dificultando su acceso al reclamante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A7E9E8-8045-40D6-B0C1-5D6F18BCF5CC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4106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AD42D-A650-320B-AE1E-8F70C1A26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E0FCCC0-56F7-708A-2996-7F4035D307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A52FF79-BE66-6D2F-7D06-AE5B2C8CC7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800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 condiciones que garanticen su accesibilidad universal, impidiendo o dificultando su acceso al reclamante</a:t>
            </a:r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EAC561-9662-643C-BE0C-51359EEB9E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A7E9E8-8045-40D6-B0C1-5D6F18BCF5CC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59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5ABDDA-CAAF-42FE-FA8A-028152F46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A37B23-0C85-D242-E1AC-2DEADF6DE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6CBC55-43D3-4EC4-2E07-F61012FD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DF70CC-B558-A63E-7F53-7DDC34CA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7E9720-5AC0-95CF-85AF-9405C1F8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45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61931-22AF-046D-3309-5E8FC2CE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C80E90-20BA-419F-D566-2F11B16C3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9A154F-E2A2-9224-BE9F-3D64572E9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4799A-4BF1-24F6-B253-BAF4D12FE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498108-08F2-F0BA-97E8-95A2C27E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04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F2C465-3075-81F2-A788-EEC390283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251DAD-E7B6-E7A3-110F-3BDC9F4B7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B9708-1D6A-6621-1F65-62528E84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B03F6E-0F08-2CE0-7147-37EEAEACA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4A8F61-3C4D-3A82-5C73-C91E4094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874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1F2F4-9565-2CAC-B8B8-123E9CC0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2F5023-E9BD-6B6B-F639-C425DA711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953EE-4701-ED60-B4C2-943B6064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4320DC-5287-8549-B990-F7C6689E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048E61-939F-2590-D6E7-5702FFAF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401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7F953-A5EB-906B-C497-F1363848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69BCEB-DFF1-00A1-4A42-5CE22C0C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9E9939-4D8C-0B78-FEF7-77E28182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0C1CC-3294-EA1B-3CBF-F1A5F3AA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AD62A0-4BBE-084C-A295-678A1F60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22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A31A9-8327-ADAB-3B3C-202C25CC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A01DCE-F1AD-ED92-466C-018919E54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03D40E-2D59-5978-AA6B-DB085A9D6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AD06B9-1ED8-C384-C144-3EBF313E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074BD4-483A-C21E-C192-4091826C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0C772E-11EE-E085-9BEB-B3BF5EB1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6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3AC2E-44F0-4D23-0FC7-78436448F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67A207-997C-0568-6ED9-B1CAB50B0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F9AFEC-E210-ACBD-E07E-66E660ADF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035720-45B3-4A4A-B6E0-48F92D307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1F683F-61AE-D60A-095E-F245DDB3B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01A45D9-1015-9F9A-E47A-5205C2CF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E175EA-2C21-5CF4-1070-19D60B4A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F4F731C-0152-0F8F-402D-B1118F182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88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07378-83AD-9F16-6DAC-3F0F34F9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B300F6-192C-9BFD-A3B4-4C1B13EA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59B81B-8E01-8F38-5F8D-57E782BE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93DA38-827C-DC1A-6B20-DBD84EED9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B5F1A2-798F-C9B9-D75A-75A4F64C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D02D4D-E088-FB23-ADD7-742277A9E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D6BC80-6449-FF63-5652-C4CB4D09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281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3A0DD-4955-B2A3-079B-AFD4FD4A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B613FD-1B3B-F3E5-62BE-D844113CC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180108-4F38-375B-F804-888E9E91F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A0A710-B1A2-DB43-8604-9AC20B29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802FAF-7E1D-6575-937B-18CFFEC6C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B20302-84F1-C0A7-592E-32492410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473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DC879-460A-50CB-60D5-EE5D6E95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60AED1-AA17-97BE-5596-DFF0DAC59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CF917E-CC72-DAA3-95CB-80026719C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986994-27B7-1510-F50C-90DB03912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E6A0A6-8A0F-2B09-79C1-42BDC56E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AF37B-864E-DC6E-E9EC-C6E57172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61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064676-D620-F9D1-0F2C-23A9B2BB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20101C-535D-E8C0-D6A6-F494760B6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019A52-407C-84F5-BEB3-B1F01FB28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5DB4B8-5501-4B54-95C5-500F5E7952EB}" type="datetimeFigureOut">
              <a:rPr lang="es-CL" smtClean="0"/>
              <a:t>24-03-2025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F46B68-9EAF-6D2D-477F-F6CA9DA3A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F91ED5-F63E-CA59-9932-25DBE31D7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398563-4D1F-466B-8E3B-F6EA73FB1E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38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8">
            <a:extLst>
              <a:ext uri="{FF2B5EF4-FFF2-40B4-BE49-F238E27FC236}">
                <a16:creationId xmlns:a16="http://schemas.microsoft.com/office/drawing/2014/main" id="{509DFB64-F0CD-D91F-3663-86A8E35B98BD}"/>
              </a:ext>
            </a:extLst>
          </p:cNvPr>
          <p:cNvSpPr txBox="1"/>
          <p:nvPr/>
        </p:nvSpPr>
        <p:spPr>
          <a:xfrm>
            <a:off x="1210595" y="2151727"/>
            <a:ext cx="9770810" cy="2062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Proyecto de Ley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Modifica diversos cuerpos legales para garantizar la accesibilidad universal a la información pública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3200" b="1" dirty="0">
                <a:latin typeface="Book Antiqua" panose="02040602050305030304" pitchFamily="18" charset="0"/>
              </a:rPr>
              <a:t>(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Boletín Nº16.358-35</a:t>
            </a:r>
            <a:r>
              <a:rPr lang="es-ES" sz="3200" b="1" dirty="0">
                <a:latin typeface="Book Antiqua" panose="02040602050305030304" pitchFamily="18" charset="0"/>
              </a:rPr>
              <a:t>)</a:t>
            </a:r>
            <a:endParaRPr lang="es-MX" sz="3200" b="0" i="0" u="none" strike="noStrike" kern="1200" cap="none" spc="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Calibri"/>
            </a:endParaRPr>
          </a:p>
        </p:txBody>
      </p:sp>
      <p:pic>
        <p:nvPicPr>
          <p:cNvPr id="2" name="Imagen 19" descr="Logo gris.png">
            <a:extLst>
              <a:ext uri="{FF2B5EF4-FFF2-40B4-BE49-F238E27FC236}">
                <a16:creationId xmlns:a16="http://schemas.microsoft.com/office/drawing/2014/main" id="{81C33D3C-50BA-C269-7A0C-7A529BD7CF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7302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287BD89-4B3A-F227-6603-DA7E25E3ECFC}"/>
              </a:ext>
            </a:extLst>
          </p:cNvPr>
          <p:cNvSpPr txBox="1"/>
          <p:nvPr/>
        </p:nvSpPr>
        <p:spPr>
          <a:xfrm>
            <a:off x="2117383" y="4584291"/>
            <a:ext cx="7957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latin typeface="Book Antiqua" panose="02040602050305030304" pitchFamily="18" charset="0"/>
              </a:rPr>
              <a:t>Bernardo Navarrete Yáñez</a:t>
            </a:r>
          </a:p>
          <a:p>
            <a:pPr algn="ctr"/>
            <a:r>
              <a:rPr lang="es-CL" b="1" dirty="0">
                <a:latin typeface="Book Antiqua" panose="02040602050305030304" pitchFamily="18" charset="0"/>
              </a:rPr>
              <a:t>Presidente del Consejo para la Transparencia</a:t>
            </a:r>
          </a:p>
          <a:p>
            <a:pPr algn="ctr"/>
            <a:r>
              <a:rPr lang="es-CL" b="1">
                <a:latin typeface="Book Antiqua" panose="02040602050305030304" pitchFamily="18" charset="0"/>
              </a:rPr>
              <a:t>marzo </a:t>
            </a:r>
            <a:r>
              <a:rPr lang="es-CL" b="1" dirty="0">
                <a:latin typeface="Book Antiqua" panose="02040602050305030304" pitchFamily="18" charset="0"/>
              </a:rPr>
              <a:t>de 2025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30566F5-86BE-053C-B7F6-4F07F020784A}"/>
              </a:ext>
            </a:extLst>
          </p:cNvPr>
          <p:cNvCxnSpPr>
            <a:cxnSpLocks/>
          </p:cNvCxnSpPr>
          <p:nvPr/>
        </p:nvCxnSpPr>
        <p:spPr>
          <a:xfrm>
            <a:off x="1516251" y="4318605"/>
            <a:ext cx="9159498" cy="0"/>
          </a:xfrm>
          <a:prstGeom prst="line">
            <a:avLst/>
          </a:prstGeom>
          <a:ln>
            <a:solidFill>
              <a:srgbClr val="B2E6F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D08F3-3E0D-4FFF-A069-A2E73BDE49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DBB174-1851-3A3B-7F93-23176EC6E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0346"/>
            <a:ext cx="10077450" cy="52735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2000" dirty="0">
                <a:latin typeface="Book Antiqua" panose="02040602050305030304" pitchFamily="18" charset="0"/>
              </a:rPr>
              <a:t>Este proyecto de ley propone establecer </a:t>
            </a:r>
            <a:r>
              <a:rPr lang="es-ES" sz="2000" b="1" dirty="0">
                <a:latin typeface="Book Antiqua" panose="02040602050305030304" pitchFamily="18" charset="0"/>
              </a:rPr>
              <a:t>una nueva obligación para los sujetos obligados→ implementar la emisión de documentos en formato digital y con firma electrónica, y su publicación en dicho formato</a:t>
            </a:r>
            <a:r>
              <a:rPr lang="es-ES" sz="2000" dirty="0">
                <a:latin typeface="Book Antiqua" panose="02040602050305030304" pitchFamily="18" charset="0"/>
              </a:rPr>
              <a:t>, prohibiendo para todos los efectos la dictación de actos en formato papel y su posterior digitalización.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ES" sz="2000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 b="1" dirty="0">
                <a:latin typeface="Book Antiqua" panose="02040602050305030304" pitchFamily="18" charset="0"/>
              </a:rPr>
              <a:t>Sobre ello, el CPTL hace presente las siguientes consideraciones</a:t>
            </a:r>
            <a:r>
              <a:rPr lang="es-ES" sz="2000" dirty="0">
                <a:latin typeface="Book Antiqua" panose="02040602050305030304" pitchFamily="18" charset="0"/>
              </a:rPr>
              <a:t>: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s-ES" sz="2000" dirty="0">
                <a:latin typeface="Book Antiqua" panose="02040602050305030304" pitchFamily="18" charset="0"/>
              </a:rPr>
              <a:t>Establecer una obligación de este tipo conlleva necesariamente tanto una </a:t>
            </a:r>
            <a:r>
              <a:rPr lang="es-ES" sz="2000" b="1" dirty="0">
                <a:latin typeface="Book Antiqua" panose="02040602050305030304" pitchFamily="18" charset="0"/>
              </a:rPr>
              <a:t>adaptabilidad progresiva </a:t>
            </a:r>
            <a:r>
              <a:rPr lang="es-ES" sz="2000" dirty="0">
                <a:latin typeface="Book Antiqua" panose="02040602050305030304" pitchFamily="18" charset="0"/>
              </a:rPr>
              <a:t>por los organismos, </a:t>
            </a:r>
            <a:r>
              <a:rPr lang="es-ES" sz="2000" dirty="0">
                <a:highlight>
                  <a:srgbClr val="FFFF00"/>
                </a:highlight>
                <a:latin typeface="Book Antiqua" panose="02040602050305030304" pitchFamily="18" charset="0"/>
              </a:rPr>
              <a:t>como un </a:t>
            </a:r>
            <a:r>
              <a:rPr lang="es-ES" sz="2000" b="1" dirty="0">
                <a:highlight>
                  <a:srgbClr val="FFFF00"/>
                </a:highlight>
                <a:latin typeface="Book Antiqua" panose="02040602050305030304" pitchFamily="18" charset="0"/>
              </a:rPr>
              <a:t>costo económico</a:t>
            </a:r>
            <a:r>
              <a:rPr lang="es-ES" sz="2000" dirty="0">
                <a:highlight>
                  <a:srgbClr val="FFFF00"/>
                </a:highlight>
                <a:latin typeface="Book Antiqua" panose="02040602050305030304" pitchFamily="18" charset="0"/>
              </a:rPr>
              <a:t> que pareciera no haber sido cuantificado en el proyecto.</a:t>
            </a:r>
          </a:p>
          <a:p>
            <a:pPr marL="914400" lvl="1" indent="-457200" algn="just">
              <a:buFont typeface="+mj-lt"/>
              <a:buAutoNum type="arabicPeriod"/>
            </a:pPr>
            <a:endParaRPr lang="es-ES" sz="2000" dirty="0">
              <a:latin typeface="Book Antiqua" panose="02040602050305030304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es-ES" sz="2000" dirty="0">
                <a:latin typeface="Book Antiqua" panose="02040602050305030304" pitchFamily="18" charset="0"/>
              </a:rPr>
              <a:t>Considerando que la propuesta irroga con </a:t>
            </a:r>
            <a:r>
              <a:rPr lang="es-ES" sz="2000" b="1" dirty="0">
                <a:highlight>
                  <a:srgbClr val="FFFF00"/>
                </a:highlight>
                <a:latin typeface="Book Antiqua" panose="02040602050305030304" pitchFamily="18" charset="0"/>
              </a:rPr>
              <a:t>alta probabilidad gasto fiscal, e incide en la administración financiera del Estado</a:t>
            </a:r>
            <a:r>
              <a:rPr lang="es-ES" sz="2000" dirty="0">
                <a:highlight>
                  <a:srgbClr val="FFFF00"/>
                </a:highlight>
                <a:latin typeface="Book Antiqua" panose="02040602050305030304" pitchFamily="18" charset="0"/>
              </a:rPr>
              <a:t>, </a:t>
            </a:r>
            <a:r>
              <a:rPr lang="es-ES" sz="2000" dirty="0">
                <a:latin typeface="Book Antiqua" panose="02040602050305030304" pitchFamily="18" charset="0"/>
              </a:rPr>
              <a:t>se hace presente que puede constituir una materia de aquellas de </a:t>
            </a:r>
            <a:r>
              <a:rPr lang="es-ES" sz="2000" b="1" dirty="0">
                <a:latin typeface="Book Antiqua" panose="02040602050305030304" pitchFamily="18" charset="0"/>
              </a:rPr>
              <a:t>iniciativa exclusiva del Presidente de la República</a:t>
            </a:r>
            <a:r>
              <a:rPr lang="es-ES" sz="2000" dirty="0">
                <a:latin typeface="Book Antiqua" panose="02040602050305030304" pitchFamily="18" charset="0"/>
              </a:rPr>
              <a:t>, en conformidad con lo dispuesto en el inciso tercero del artículo 65 de la Constitución Política de la República.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780528C-4E23-BDEF-2DDE-2C6715C18C3B}"/>
              </a:ext>
            </a:extLst>
          </p:cNvPr>
          <p:cNvSpPr/>
          <p:nvPr/>
        </p:nvSpPr>
        <p:spPr>
          <a:xfrm>
            <a:off x="281515" y="174093"/>
            <a:ext cx="9792927" cy="55393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2B17E1DD-9B93-948E-F790-A3C90165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74094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B. Costo financiero del Proyecto de Ley en análisis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74C85A5C-EEA5-CAE9-5498-A9F86A2B19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492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207DF-74B9-3F46-8EBA-6CC335162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11DC2-A349-4762-0E94-5E3768FD5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456841"/>
            <a:ext cx="10096500" cy="511444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1800" b="1" dirty="0">
                <a:latin typeface="Book Antiqua" panose="02040602050305030304" pitchFamily="18" charset="0"/>
              </a:rPr>
              <a:t>El proyecto de ley amplía las facultades del CPLT, a través de la modificación de</a:t>
            </a:r>
            <a:r>
              <a:rPr lang="es-CL" sz="1800" dirty="0">
                <a:latin typeface="Book Antiqua" panose="02040602050305030304" pitchFamily="18" charset="0"/>
              </a:rPr>
              <a:t>: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CL" sz="1800" b="1" dirty="0">
                <a:latin typeface="Book Antiqua" panose="02040602050305030304" pitchFamily="18" charset="0"/>
              </a:rPr>
              <a:t>Art. 7°: se impone una nueva obligación para el cumplimiento de deberes de Transparencia Activa→ </a:t>
            </a:r>
            <a:r>
              <a:rPr lang="es-CL" sz="1800" dirty="0">
                <a:latin typeface="Book Antiqua" panose="02040602050305030304" pitchFamily="18" charset="0"/>
              </a:rPr>
              <a:t>publicar documentos del Estado en formato original digital, con firma electrónica, en su caso, prohibiendo la impresión del documento, firma manual y posterior digitalización.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CL" sz="1800" b="1" dirty="0">
                <a:latin typeface="Book Antiqua" panose="02040602050305030304" pitchFamily="18" charset="0"/>
              </a:rPr>
              <a:t>Art. 8°: se otorga una nueva prerrogativa a las personas para reclamar ante el CPLT→ </a:t>
            </a:r>
            <a:r>
              <a:rPr lang="es-CL" sz="1800" dirty="0">
                <a:latin typeface="Book Antiqua" panose="02040602050305030304" pitchFamily="18" charset="0"/>
              </a:rPr>
              <a:t>cuando la </a:t>
            </a:r>
            <a:r>
              <a:rPr lang="es-ES" sz="1800" dirty="0">
                <a:latin typeface="Book Antiqua" panose="02040602050305030304" pitchFamily="18" charset="0"/>
              </a:rPr>
              <a:t>información no se presente en condiciones que garanticen su accesibilidad universal.</a:t>
            </a:r>
          </a:p>
          <a:p>
            <a:pPr marL="457200" lvl="1" indent="0" algn="just">
              <a:buNone/>
            </a:pPr>
            <a:endParaRPr lang="es-CL" sz="1800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b="1" dirty="0">
                <a:latin typeface="Book Antiqua" panose="02040602050305030304" pitchFamily="18" charset="0"/>
              </a:rPr>
              <a:t>Se hace presente que </a:t>
            </a:r>
            <a:r>
              <a:rPr lang="es-CL" sz="1800" b="1" dirty="0">
                <a:highlight>
                  <a:srgbClr val="FFFF00"/>
                </a:highlight>
                <a:latin typeface="Book Antiqua" panose="02040602050305030304" pitchFamily="18" charset="0"/>
              </a:rPr>
              <a:t>las normas propuestas podrían resultar inadmisibles y adolecer de vicios de inconstitucionalidad, atendido lo dispuesto en el art. 65, inc. 4°, numeral 2 de la Constitución Política</a:t>
            </a:r>
            <a:r>
              <a:rPr lang="es-CL" sz="1800" dirty="0">
                <a:highlight>
                  <a:srgbClr val="FFFF00"/>
                </a:highlight>
                <a:latin typeface="Book Antiqua" panose="02040602050305030304" pitchFamily="18" charset="0"/>
              </a:rPr>
              <a:t>:</a:t>
            </a:r>
          </a:p>
          <a:p>
            <a:pPr lvl="1" algn="just"/>
            <a:r>
              <a:rPr lang="es-ES" sz="1800" i="1" dirty="0">
                <a:latin typeface="Book Antiqua" panose="02040602050305030304" pitchFamily="18" charset="0"/>
              </a:rPr>
              <a:t>“Corresponderá, asimismo, al Presidente de la República la iniciativa exclusiva para: 2°.-  Crear nuevos servicios públicos o empleos rentados, sean fiscales, semifiscales, autónomos o de las empresas del Estado; suprimirlos y </a:t>
            </a:r>
            <a:r>
              <a:rPr lang="es-ES" sz="1800" i="1" u="sng" dirty="0">
                <a:latin typeface="Book Antiqua" panose="02040602050305030304" pitchFamily="18" charset="0"/>
              </a:rPr>
              <a:t>determinar sus funciones o atribuciones</a:t>
            </a:r>
            <a:r>
              <a:rPr lang="es-ES" sz="1800" dirty="0">
                <a:latin typeface="Book Antiqua" panose="02040602050305030304" pitchFamily="18" charset="0"/>
              </a:rPr>
              <a:t>;” (énfasis agregado). </a:t>
            </a:r>
            <a:endParaRPr lang="es-CL" sz="1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70F9264-CEAB-8916-3912-66C1DBE3FE2F}"/>
              </a:ext>
            </a:extLst>
          </p:cNvPr>
          <p:cNvSpPr/>
          <p:nvPr/>
        </p:nvSpPr>
        <p:spPr>
          <a:xfrm>
            <a:off x="281515" y="85725"/>
            <a:ext cx="9792927" cy="835629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292B0834-529F-EBAF-DB6B-FE37881D3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15" y="8711"/>
            <a:ext cx="9792926" cy="98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C. Nuevas atribuciones para el Consejo para la Transparencia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6A99D8F4-5AE9-E7FE-F0D9-567724AF15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702461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C580D-2FD8-54E3-751D-C64050311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729F1-418D-11DA-14D3-943F4EED5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65" y="1385214"/>
            <a:ext cx="10086975" cy="503939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En opinión del CPLT, la propuesta en análisis podría contradecirse con la regulación contenida en la Ley N°21.180, de Transformación Digital del Estado (“LTD”), al no considerar el período de vacancia legal dispuesto para su implementación.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La LTD modificó la Ley N°19.880, </a:t>
            </a:r>
            <a:r>
              <a:rPr lang="es-ES" sz="1800" dirty="0">
                <a:latin typeface="Book Antiqua" panose="02040602050305030304" pitchFamily="18" charset="0"/>
              </a:rPr>
              <a:t>transformando en electrónico el procedimiento administrativo, deja con todo vigente la posibilidad de que, en circunstancias excepcionales, la Administración continúe trabajando con documentos físicos, los cuales posteriormente ordena digitalizar.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La entrada en vigencia de dichas modificaciones es gradual</a:t>
            </a:r>
            <a:r>
              <a:rPr lang="es-ES" sz="1800" dirty="0">
                <a:latin typeface="Book Antiqua" panose="02040602050305030304" pitchFamily="18" charset="0"/>
              </a:rPr>
              <a:t>, según etapas, dependiendo del órgano de la Administración de Estado de que se trate, habiendo sido éstos agrupados según sus características, atendidas las diversas realidades humanas y económicas presentes en los distintos órganos.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b="1" dirty="0">
                <a:highlight>
                  <a:srgbClr val="FFFF00"/>
                </a:highlight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 proyecto de ley</a:t>
            </a:r>
            <a:r>
              <a:rPr lang="es-ES_tradnl" sz="1800" b="1" dirty="0"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no considera un periodo de vacancia legal, que permita a los servicios públicos adecuarse a la normativa que se propone</a:t>
            </a:r>
            <a:r>
              <a:rPr lang="es-ES_tradnl" sz="1800" dirty="0"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CL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s-CL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AE1F8CD-A16E-C7BD-8465-562FC507C6F0}"/>
              </a:ext>
            </a:extLst>
          </p:cNvPr>
          <p:cNvSpPr/>
          <p:nvPr/>
        </p:nvSpPr>
        <p:spPr>
          <a:xfrm>
            <a:off x="281515" y="95249"/>
            <a:ext cx="9792927" cy="826105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86014DE9-AAD4-93BF-D687-6433B643D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54" y="8711"/>
            <a:ext cx="9792926" cy="98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D.	Entrada en vigencia gradual de la Ley de Transformación Digital del Estado</a:t>
            </a:r>
            <a:endParaRPr lang="es-ES" altLang="es-CL" sz="2133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0B201322-F271-00A8-1306-E750271770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44576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1FB60-E400-B09F-3DB8-36D54E5EE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9A49B9B-0197-E3E4-C3D6-09B302B4BA2B}"/>
              </a:ext>
            </a:extLst>
          </p:cNvPr>
          <p:cNvSpPr/>
          <p:nvPr/>
        </p:nvSpPr>
        <p:spPr>
          <a:xfrm>
            <a:off x="1411705" y="2905126"/>
            <a:ext cx="9368590" cy="1047750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C3FF53C-A870-2CC3-B5F2-030F5C2D6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III. Propuestas normativas del CPLT, respecto a las modificaciones a la Ley de Transparencia</a:t>
            </a: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060BA4E8-1E9D-AF5D-30D0-30C6F921DF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237865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AB3D6-0A5D-50B4-A782-772F2F05C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B556E6-2279-1D69-FC5F-966AC8F5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308738"/>
            <a:ext cx="10077449" cy="509894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 </a:t>
            </a:r>
            <a:r>
              <a:rPr lang="es-ES_tradnl" sz="1800" dirty="0"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royecto de Ley en análisis propone modificar una serie de artículos </a:t>
            </a:r>
            <a:r>
              <a:rPr lang="es-ES_tradnl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 la Ley Nº20.285</a:t>
            </a: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U</a:t>
            </a:r>
            <a:r>
              <a:rPr lang="es-ES_tradnl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 correcta modificación al texto normativo debería remitir al artículo primero de la Ley de Transparencia</a:t>
            </a: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que es la disposición que aprueba la ley de transparencia de la función pública y de acceso a la información de la Administración del Estado, y el que considera los artículos 5º, 6º, 7º, 8º, 11 y 17, que se proponen modificar.</a:t>
            </a:r>
            <a:endParaRPr lang="es-CL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0B7EB80-1434-4858-3463-D625DF327ACB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F626BFA2-C42B-6BB1-32EE-A1AFDC9D8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N°1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0B7D8A2B-3F7D-1786-022C-6604B3029F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73F1A6-8193-73E1-47A6-366D6FDB9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255039"/>
              </p:ext>
            </p:extLst>
          </p:nvPr>
        </p:nvGraphicFramePr>
        <p:xfrm>
          <a:off x="1457325" y="3429000"/>
          <a:ext cx="9182100" cy="156892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182100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1568926">
                <a:tc>
                  <a:txBody>
                    <a:bodyPr/>
                    <a:lstStyle/>
                    <a:p>
                      <a:pPr algn="just"/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PROPUESTA DE PERFECCIONAMIENTO NORMATIVO N°1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540385" indent="-269875" algn="just"/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just"/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Se propone modificar el artículo 1º del proyecto de ley, en el sentido de hacer las remisiones </a:t>
                      </a:r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al artículo primero de la Ley Nº20.285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, sobre Acceso a la Información Pública, que aprueba la ley de transparencia de la función pública y de acceso a la información de la Administración del Estado.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092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CFD99-7262-1B90-8735-2B8271EBE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31774D-39B4-8603-015F-1675B93E8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308738"/>
            <a:ext cx="10077449" cy="509894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El Proyecto de Ley propone modificar el artículo 5º de la Ley de Transparencia, introduciendo un nuevo inciso tercero</a:t>
            </a:r>
            <a:r>
              <a:rPr lang="es-ES" sz="1800" dirty="0">
                <a:latin typeface="Book Antiqua" panose="02040602050305030304" pitchFamily="18" charset="0"/>
              </a:rPr>
              <a:t> que indica “</a:t>
            </a:r>
            <a:r>
              <a:rPr lang="es-ES" sz="1800" i="1" dirty="0">
                <a:latin typeface="Book Antiqua" panose="02040602050305030304" pitchFamily="18" charset="0"/>
              </a:rPr>
              <a:t>La transparencia de la función pública se ejercerá </a:t>
            </a:r>
            <a:r>
              <a:rPr lang="es-ES" sz="1800" b="1" i="1" u="sng" dirty="0">
                <a:latin typeface="Book Antiqua" panose="02040602050305030304" pitchFamily="18" charset="0"/>
              </a:rPr>
              <a:t>en</a:t>
            </a:r>
            <a:r>
              <a:rPr lang="es-ES" sz="1800" i="1" dirty="0">
                <a:latin typeface="Book Antiqua" panose="02040602050305030304" pitchFamily="18" charset="0"/>
              </a:rPr>
              <a:t> formatos accesibles y con las tecnologías adecuadas a los diferentes tipos de discapacidad, facilitando el acceso a las personas con discapacidad, de manera oportuna y sin costo adicional</a:t>
            </a:r>
            <a:r>
              <a:rPr lang="es-ES" sz="1800" dirty="0">
                <a:latin typeface="Book Antiqua" panose="02040602050305030304" pitchFamily="18" charset="0"/>
              </a:rPr>
              <a:t>.” (énfasis agregado).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>
                <a:latin typeface="Book Antiqua" panose="02040602050305030304" pitchFamily="18" charset="0"/>
              </a:rPr>
              <a:t>El CPLT valora el establecer mecanismos que hagan accesible la información a toda la ciudadanía.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 sugiere que se disponga que </a:t>
            </a:r>
            <a:r>
              <a:rPr lang="es-ES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los formatos y tecnologías adecuadas para las personas con discapacidad, sean medios o mecanismos </a:t>
            </a:r>
            <a:r>
              <a:rPr lang="es-ES" sz="1800" b="1" u="sng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través de los cuales</a:t>
            </a:r>
            <a:r>
              <a:rPr lang="es-ES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se puede ejercer correctamente la transparencia de la función pública, incorporando para ello una frase que concretice dicha garantía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CL" sz="1800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9275AD1-C95A-7D64-5B7F-9EAEADD3EFE0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3F514E7A-C6A1-ED05-949F-BE2FC008A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N°2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F1CA5CF8-4D6C-89D1-389D-7B29330490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269449-7507-C451-AAAE-E1EA03D38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65837"/>
              </p:ext>
            </p:extLst>
          </p:nvPr>
        </p:nvGraphicFramePr>
        <p:xfrm>
          <a:off x="981075" y="4670106"/>
          <a:ext cx="9753600" cy="127349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753600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1273494">
                <a:tc>
                  <a:txBody>
                    <a:bodyPr/>
                    <a:lstStyle/>
                    <a:p>
                      <a:pPr algn="just"/>
                      <a:r>
                        <a:rPr lang="es-ES_tradnl" sz="1600" b="1" u="sng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PROPUESTA DE PERFECCIONAMIENTO NORMATIVO N°2</a:t>
                      </a:r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:</a:t>
                      </a:r>
                      <a:endParaRPr lang="es-CL" sz="16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ES_tradnl" sz="16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Se propone modificar el numeral 1. del artículo 1º del proyecto de ley en el sentido de reemplazar la palabra “</a:t>
                      </a:r>
                      <a:r>
                        <a:rPr lang="es-ES_tradnl" sz="1600" b="1" i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” por la expresión “</a:t>
                      </a:r>
                      <a:r>
                        <a:rPr lang="es-ES_tradnl" sz="1600" b="1" i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 través de</a:t>
                      </a:r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”. 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62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1E451-ECDF-BA5C-9841-4543394E9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0DA56-9E32-5992-229C-D5DCF43E9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308738"/>
            <a:ext cx="10077449" cy="509894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Modificaciones propuestas a los artículos 6º y 11 de la Ley de Transparencia</a:t>
            </a:r>
            <a:r>
              <a:rPr lang="es-ES" sz="1800" dirty="0">
                <a:latin typeface="Book Antiqua" panose="02040602050305030304" pitchFamily="18" charset="0"/>
              </a:rPr>
              <a:t>:</a:t>
            </a:r>
            <a:r>
              <a:rPr lang="es-ES" sz="1800" b="1" dirty="0">
                <a:latin typeface="Book Antiqua" panose="02040602050305030304" pitchFamily="18" charset="0"/>
              </a:rPr>
              <a:t> </a:t>
            </a:r>
            <a:r>
              <a:rPr lang="es-ES" sz="1800" dirty="0">
                <a:latin typeface="Book Antiqua" panose="02040602050305030304" pitchFamily="18" charset="0"/>
              </a:rPr>
              <a:t>entre las modificaciones aprobadas por la Comisión de Gobierno Interior del Senado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 el marco de la tramitación del proyecto que modifica la Ley N°20.285 (Boletín N°12.100-07)</a:t>
            </a:r>
            <a:r>
              <a:rPr lang="es-ES" sz="1800" dirty="0">
                <a:latin typeface="Book Antiqua" panose="02040602050305030304" pitchFamily="18" charset="0"/>
              </a:rPr>
              <a:t>, se cuentan las que se efectúan a estos dos artículos.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b="1" dirty="0">
                <a:latin typeface="Book Antiqua" panose="02040602050305030304" pitchFamily="18" charset="0"/>
              </a:rPr>
              <a:t>Respecto del artículo 6°, se aprobó eliminar el deber de los órganos de mantener un registro actualizado de los actos y documentos </a:t>
            </a:r>
            <a:r>
              <a:rPr lang="es-ES" sz="1800" dirty="0">
                <a:latin typeface="Book Antiqua" panose="02040602050305030304" pitchFamily="18" charset="0"/>
              </a:rPr>
              <a:t>que han sido objeto de publicación en el Diario Oficial 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aquellos que digan relación con las funciones, competencias y responsabilidades 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 los órganos de la Administración del Estado.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>
                <a:latin typeface="Book Antiqua" panose="02040602050305030304" pitchFamily="18" charset="0"/>
              </a:rPr>
              <a:t>Si se convierte en ley lo aprobado por el Senado, no guardaría concordancia con lo propuesto por los Diputados en el proyecto de ley en análisis, por lo que </a:t>
            </a:r>
            <a:r>
              <a:rPr lang="es-ES" sz="1800" b="1" dirty="0">
                <a:latin typeface="Book Antiqua" panose="02040602050305030304" pitchFamily="18" charset="0"/>
              </a:rPr>
              <a:t>se sugiere su eliminación</a:t>
            </a:r>
            <a:r>
              <a:rPr lang="es-ES" sz="1800" dirty="0">
                <a:latin typeface="Book Antiqua" panose="0204060205030503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CL" sz="2000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DF643DB-FF90-E4AD-95A4-72513BDCC370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9EDDC558-FBD2-6414-896B-156371BBA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N°3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EE8A859A-F280-CC77-9018-37C096F447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627597-B626-9990-4C06-1956229C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39969"/>
              </p:ext>
            </p:extLst>
          </p:nvPr>
        </p:nvGraphicFramePr>
        <p:xfrm>
          <a:off x="2390775" y="4686300"/>
          <a:ext cx="6610350" cy="111442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610350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1114425">
                <a:tc>
                  <a:txBody>
                    <a:bodyPr/>
                    <a:lstStyle/>
                    <a:p>
                      <a:pPr algn="just"/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PROPUESTA DE PERFECCIONAMIENTO NORMATIVO N°3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540385" indent="-269875" algn="just"/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just"/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Se propone eliminar el numeral 2. del artículo 1° del proyecto de ley.</a:t>
                      </a:r>
                      <a:endParaRPr lang="es-CL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242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C2E36-D34D-2656-1FC2-A1D05C9C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F526F7-D3CF-BA70-B975-13AA6FA8B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80163"/>
            <a:ext cx="10347855" cy="509894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1800" dirty="0">
                <a:latin typeface="Book Antiqua" panose="02040602050305030304" pitchFamily="18" charset="0"/>
              </a:rPr>
              <a:t>Se incorpora un nuevo literal l) al artículo 11 de la Ley de Transparencia sobre </a:t>
            </a:r>
            <a:r>
              <a:rPr lang="es-CL" sz="1800" b="1" dirty="0">
                <a:latin typeface="Book Antiqua" panose="02040602050305030304" pitchFamily="18" charset="0"/>
              </a:rPr>
              <a:t>Principio de accesibilidad universal</a:t>
            </a:r>
            <a:r>
              <a:rPr lang="es-CL" sz="1800" dirty="0">
                <a:latin typeface="Book Antiqua" panose="0204060205030503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dirty="0">
                <a:latin typeface="Book Antiqua" panose="02040602050305030304" pitchFamily="18" charset="0"/>
              </a:rPr>
              <a:t>Sin embargo, el</a:t>
            </a:r>
            <a:r>
              <a:rPr lang="es-CL" sz="1800" b="1" dirty="0">
                <a:latin typeface="Book Antiqua" panose="02040602050305030304" pitchFamily="18" charset="0"/>
              </a:rPr>
              <a:t> Proyecto de Ley que modifica la Ley de Transparencia (</a:t>
            </a:r>
            <a:r>
              <a:rPr lang="es-ES_tradnl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Boletín N°12.100-07) </a:t>
            </a:r>
            <a:r>
              <a:rPr lang="es-ES_tradnl" sz="1800" b="1" dirty="0"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también propone incorporar </a:t>
            </a:r>
            <a:r>
              <a:rPr lang="es-ES_tradnl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 nuevo literal l)</a:t>
            </a:r>
            <a:r>
              <a:rPr lang="es-ES_tradnl" sz="1800" b="1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ES_tradnl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referido al Principio de lenguaje claro</a:t>
            </a:r>
            <a:r>
              <a:rPr lang="es-ES_tradnl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conforme al cual “</a:t>
            </a:r>
            <a:r>
              <a:rPr lang="es-ES_tradnl" sz="1800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 la generación, publicación y entrega de la información los órganos del Estado deberán utilizar un lenguaje claro y comprensible para toda persona”.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s-ES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Consejo para la Transparencia propuso modificar ese artículo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sz="18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“Principio de lenguaje claro, conforme al cual en la generación, publicación y entrega de la información los órganos del Estado deberán utilizar un lenguaje claro y comprensible para toda persona, </a:t>
            </a:r>
            <a:r>
              <a:rPr lang="es-ES" sz="1800" b="1" i="1" u="sng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garantizando asimismo su accesibilidad</a:t>
            </a:r>
            <a:r>
              <a:rPr lang="es-E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”.</a:t>
            </a:r>
            <a:endParaRPr lang="es-ES_tradnl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s-CL" sz="1800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C0F24CC-0869-A032-C698-3DEA973A0A73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523378E1-D258-F788-105D-9E44CAF36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N°4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7E70CE2B-53E6-A3F1-94CB-A79D56D1005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3E8D80-78F9-D7A5-BE0F-5E04455E4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86523"/>
              </p:ext>
            </p:extLst>
          </p:nvPr>
        </p:nvGraphicFramePr>
        <p:xfrm>
          <a:off x="1427693" y="4091181"/>
          <a:ext cx="8810625" cy="209548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810625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2095487">
                <a:tc>
                  <a:txBody>
                    <a:bodyPr/>
                    <a:lstStyle/>
                    <a:p>
                      <a:pPr algn="just"/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PROPUESTA DE PERFECCIONAMIENTO NORMATIVO N°4:</a:t>
                      </a:r>
                    </a:p>
                    <a:p>
                      <a:pPr algn="just"/>
                      <a:r>
                        <a:rPr lang="es-ES_tradnl" sz="1600" b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Reemplazar el principio de accesibilidad universal por aquel que se refiere al lenguaje claro, considerando la propuesta efectuada por el Consejo para la Transparencia:</a:t>
                      </a:r>
                    </a:p>
                    <a:p>
                      <a:pPr algn="just"/>
                      <a:endParaRPr lang="es-CL" sz="16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ES" sz="1600" b="1" i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“Principio de lenguaje claro y </a:t>
                      </a:r>
                      <a:r>
                        <a:rPr lang="es-ES" sz="1600" b="1" i="1" u="sng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accesibilidad</a:t>
                      </a:r>
                      <a:r>
                        <a:rPr lang="es-ES" sz="1600" b="1" i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, conforme al cual en la generación, publicación y entrega de la información los órganos del Estado deberán utilizar un lenguaje claro y comprensible para toda persona, </a:t>
                      </a:r>
                      <a:r>
                        <a:rPr lang="es-ES" sz="1600" b="1" i="1" u="sng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garantizando asimismo su accesibilidad universal</a:t>
                      </a:r>
                      <a:r>
                        <a:rPr lang="es-ES" sz="1600" b="1" i="1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.”.</a:t>
                      </a:r>
                      <a:endParaRPr lang="es-CL" sz="1600" b="1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46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02ED2-A428-B7DB-90B4-C17C317BB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31BC8A-11BD-9AF0-914C-449D6FC45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62" y="1127763"/>
            <a:ext cx="10077449" cy="509894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El Proyecto de Ley propone incorporar, en el art. 7° de la Ley de Transparencia, una </a:t>
            </a:r>
            <a:r>
              <a:rPr lang="es-ES_tradnl" sz="1800" b="1" u="sng" dirty="0">
                <a:latin typeface="Book Antiqua" panose="02040602050305030304" pitchFamily="18" charset="0"/>
                <a:cs typeface="Arial" panose="020B0604020202020204" pitchFamily="34" charset="0"/>
              </a:rPr>
              <a:t>nueva obligación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 consistente en que los documentos del Estado sean publicados en su </a:t>
            </a:r>
            <a:r>
              <a:rPr lang="es-ES_tradnl" sz="1800" b="1" u="sng" dirty="0">
                <a:latin typeface="Book Antiqua" panose="02040602050305030304" pitchFamily="18" charset="0"/>
                <a:cs typeface="Arial" panose="020B0604020202020204" pitchFamily="34" charset="0"/>
              </a:rPr>
              <a:t>formato original digital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, con firma </a:t>
            </a:r>
            <a:r>
              <a:rPr lang="es-CL" sz="1800" dirty="0">
                <a:latin typeface="Book Antiqua" panose="02040602050305030304" pitchFamily="18" charset="0"/>
                <a:cs typeface="Arial" panose="020B0604020202020204" pitchFamily="34" charset="0"/>
              </a:rPr>
              <a:t>electrónica, en su caso, </a:t>
            </a:r>
            <a:r>
              <a:rPr lang="es-CL" sz="1800" b="1" u="sng" dirty="0">
                <a:latin typeface="Book Antiqua" panose="02040602050305030304" pitchFamily="18" charset="0"/>
                <a:cs typeface="Arial" panose="020B0604020202020204" pitchFamily="34" charset="0"/>
              </a:rPr>
              <a:t>prohibiendo</a:t>
            </a:r>
            <a:r>
              <a:rPr lang="es-CL" sz="1800" dirty="0">
                <a:latin typeface="Book Antiqua" panose="02040602050305030304" pitchFamily="18" charset="0"/>
                <a:cs typeface="Arial" panose="020B0604020202020204" pitchFamily="34" charset="0"/>
              </a:rPr>
              <a:t> la impresión del documento, firma manual y posterior digitalización. Lo anterior con el fin de asegurar la accesibilidad universal.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Asegurar la accesibilidad universal </a:t>
            </a:r>
            <a:r>
              <a:rPr lang="es-CL" sz="1800" b="1" u="sng" dirty="0">
                <a:latin typeface="Book Antiqua" panose="02040602050305030304" pitchFamily="18" charset="0"/>
                <a:cs typeface="Arial" panose="020B0604020202020204" pitchFamily="34" charset="0"/>
              </a:rPr>
              <a:t>puede conseguirse a través de otros mecanismos</a:t>
            </a:r>
            <a:r>
              <a:rPr lang="es-C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 y no mediante la prohibición de otros medios a través de los cuales digitalizar dicha información</a:t>
            </a:r>
            <a:r>
              <a:rPr lang="es-CL" sz="1800" dirty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  <a:endParaRPr lang="es-ES_tradnl" sz="18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La prohibición de otras formas de publicar 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la información puede traer aparejado un </a:t>
            </a:r>
            <a:r>
              <a:rPr lang="es-ES_tradnl" sz="1800" b="1" u="sng" dirty="0">
                <a:latin typeface="Book Antiqua" panose="02040602050305030304" pitchFamily="18" charset="0"/>
                <a:cs typeface="Arial" panose="020B0604020202020204" pitchFamily="34" charset="0"/>
              </a:rPr>
              <a:t>entorpecimiento del acceso de esta a toda la ciudanía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, a través del establecimiento de un único mecanismo.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Esta obligación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conlleva necesariamente una 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adaptabilidad progresiva 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por los organismos, como un 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costo económico 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que no ha sido cuantificado en el proyecto. Atendido que se trata de una moción, lo propuesto 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puede constituir una infracción al art. 65, inc. 3° de la CPR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, por tratarse de una materia de </a:t>
            </a:r>
            <a:r>
              <a:rPr lang="es-ES_tradnl" sz="1800" b="1" dirty="0">
                <a:latin typeface="Book Antiqua" panose="02040602050305030304" pitchFamily="18" charset="0"/>
                <a:cs typeface="Arial" panose="020B0604020202020204" pitchFamily="34" charset="0"/>
              </a:rPr>
              <a:t>iniciativa exclusiva del Presidente de la República</a:t>
            </a:r>
            <a:r>
              <a:rPr lang="es-ES_tradnl" sz="1800" dirty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  <a:endParaRPr lang="es-CL" sz="1800" dirty="0"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771B7AE-0625-677D-C800-0CA7996C15FC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7619B4CB-3874-6FFB-2763-191739A2E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N°5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D59BE4BE-5012-ADF6-C05B-97C5100222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C9DE41-524D-8FF4-130D-2D0E6E82E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655161"/>
              </p:ext>
            </p:extLst>
          </p:nvPr>
        </p:nvGraphicFramePr>
        <p:xfrm>
          <a:off x="1792224" y="5242557"/>
          <a:ext cx="7587994" cy="90959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587994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909592">
                <a:tc>
                  <a:txBody>
                    <a:bodyPr/>
                    <a:lstStyle/>
                    <a:p>
                      <a:pPr algn="just"/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PROPUESTA DE PERFECCIONAMIENTO NORMATIVO N°5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: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540385" indent="-269875" algn="just"/>
                      <a:r>
                        <a:rPr lang="es-ES_tradnl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just"/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Eliminar el literal b. del numeral 3. del artículo 1° del proyecto de ley.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76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FF240-641C-8863-F477-C8C0C9595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5B957A-8837-409B-9096-26C04A908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308739"/>
            <a:ext cx="10077449" cy="445388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2000" b="1" dirty="0">
                <a:latin typeface="Book Antiqua" panose="02040602050305030304" pitchFamily="18" charset="0"/>
              </a:rPr>
              <a:t>Modificación al artículo 8° de la Ley de Transparencia: nueva causal para presentar el reclamo por infracciones a la TA</a:t>
            </a:r>
            <a:r>
              <a:rPr lang="es-ES_tradnl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2000" b="1" dirty="0">
                <a:latin typeface="Book Antiqua" panose="02040602050305030304" pitchFamily="18" charset="0"/>
                <a:cs typeface="Arial" panose="020B0604020202020204" pitchFamily="34" charset="0"/>
              </a:rPr>
              <a:t>La incorporación de dicho inciso constituye una ampliación de las facultades y atribuciones encomendadas al CPLT: </a:t>
            </a:r>
            <a:r>
              <a:rPr lang="es-ES_tradnl" sz="2000" dirty="0">
                <a:latin typeface="Book Antiqua" panose="02040602050305030304" pitchFamily="18" charset="0"/>
                <a:cs typeface="Arial" panose="020B0604020202020204" pitchFamily="34" charset="0"/>
              </a:rPr>
              <a:t>literal a) del artículo 33 de la Ley de Transparencia, referida a “</a:t>
            </a:r>
            <a:r>
              <a:rPr lang="es-ES_tradnl" sz="2000" i="1" dirty="0">
                <a:latin typeface="Book Antiqua" panose="02040602050305030304" pitchFamily="18" charset="0"/>
                <a:cs typeface="Arial" panose="020B0604020202020204" pitchFamily="34" charset="0"/>
              </a:rPr>
              <a:t>Fiscalizar el cumplimiento de las disposiciones de esta ley y aplicar las sanciones en caso de infracción a ellas</a:t>
            </a:r>
            <a:r>
              <a:rPr lang="es-ES_tradnl" sz="2000" dirty="0">
                <a:latin typeface="Book Antiqua" panose="02040602050305030304" pitchFamily="18" charset="0"/>
                <a:cs typeface="Arial" panose="020B0604020202020204" pitchFamily="34" charset="0"/>
              </a:rPr>
              <a:t>”.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sz="2000" b="1" dirty="0">
                <a:latin typeface="Book Antiqua" panose="02040602050305030304" pitchFamily="18" charset="0"/>
                <a:cs typeface="Arial" panose="020B0604020202020204" pitchFamily="34" charset="0"/>
              </a:rPr>
              <a:t>Dicha materia queda circunscrita en la iniciativa exclusiva del Presidente de la República</a:t>
            </a:r>
            <a:r>
              <a:rPr lang="es-ES_tradnl" sz="2000" dirty="0">
                <a:latin typeface="Book Antiqua" panose="02040602050305030304" pitchFamily="18" charset="0"/>
                <a:cs typeface="Arial" panose="020B0604020202020204" pitchFamily="34" charset="0"/>
              </a:rPr>
              <a:t>, en virtud de lo dispuesto en el artículo 65, inciso cuarto, N°2 de la Constitución Política de la República.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CL" sz="1800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39D2DB5-3667-EE8D-DD05-BDC293BE75CE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02A10E72-70A9-D2EF-7547-13F3779B8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F82DECEE-9F45-103A-A3A3-AEB93EDF768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9649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65CEC5AE-36B7-BC63-385A-A9D855D9F529}"/>
              </a:ext>
            </a:extLst>
          </p:cNvPr>
          <p:cNvSpPr/>
          <p:nvPr/>
        </p:nvSpPr>
        <p:spPr>
          <a:xfrm>
            <a:off x="1779057" y="3058582"/>
            <a:ext cx="8633885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821F0A-3474-0212-76CC-DA0D34DF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I. Antecedentes generales del Proyecto de Ley</a:t>
            </a:r>
          </a:p>
        </p:txBody>
      </p:sp>
      <p:pic>
        <p:nvPicPr>
          <p:cNvPr id="4" name="Imagen 19" descr="Logo gris.png">
            <a:extLst>
              <a:ext uri="{FF2B5EF4-FFF2-40B4-BE49-F238E27FC236}">
                <a16:creationId xmlns:a16="http://schemas.microsoft.com/office/drawing/2014/main" id="{457491B0-AD36-3566-81B3-FE34CF97F5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97321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9A52F-9EBF-B653-9B8F-0A58CC963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38B9594B-293D-8E59-EF92-17B51716A1C3}"/>
              </a:ext>
            </a:extLst>
          </p:cNvPr>
          <p:cNvSpPr/>
          <p:nvPr/>
        </p:nvSpPr>
        <p:spPr>
          <a:xfrm>
            <a:off x="1411705" y="2886076"/>
            <a:ext cx="9368590" cy="1009650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BF96641-275A-E7BC-246A-724BA8D8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IV. Propuesta normativa del CPLT, relativa a las modificaciones a la Ley N°19.880 </a:t>
            </a: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7F70D74F-220A-816C-F06C-5699820715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101401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F1843-ED7D-2058-AE9C-8D4CE1FFB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37FCB-22B3-8904-A551-E28FF7DC6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164930"/>
            <a:ext cx="10077449" cy="550597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1800" b="1" dirty="0">
                <a:latin typeface="Book Antiqua" panose="02040602050305030304" pitchFamily="18" charset="0"/>
              </a:rPr>
              <a:t>Modificación del </a:t>
            </a:r>
            <a:r>
              <a:rPr lang="es-CL" sz="1800" b="1" u="sng" dirty="0">
                <a:latin typeface="Book Antiqua" panose="02040602050305030304" pitchFamily="18" charset="0"/>
              </a:rPr>
              <a:t>artículo 5° de la Ley N°19.880</a:t>
            </a:r>
            <a:r>
              <a:rPr lang="es-CL" sz="1800" dirty="0">
                <a:latin typeface="Book Antiqua" panose="02040602050305030304" pitchFamily="18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dirty="0">
                <a:latin typeface="Book Antiqua" panose="02040602050305030304" pitchFamily="18" charset="0"/>
              </a:rPr>
              <a:t>Dicha norma fue modificada por la Ley N°21.880 sobre Tramitación Digital del Estado, quedando su implementación determinada por el DFL N°1 </a:t>
            </a:r>
            <a:r>
              <a:rPr lang="es-ES_tradnl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 2020, del Ministerio Secretaría General de la Presidencia.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dirty="0">
                <a:latin typeface="Book Antiqua" panose="02040602050305030304" pitchFamily="18" charset="0"/>
              </a:rPr>
              <a:t>La </a:t>
            </a:r>
            <a:r>
              <a:rPr lang="es-CL" sz="1800" b="1" dirty="0">
                <a:latin typeface="Book Antiqua" panose="02040602050305030304" pitchFamily="18" charset="0"/>
              </a:rPr>
              <a:t>Fase 4,</a:t>
            </a:r>
            <a:r>
              <a:rPr lang="es-CL" sz="1800" dirty="0">
                <a:latin typeface="Book Antiqua" panose="02040602050305030304" pitchFamily="18" charset="0"/>
              </a:rPr>
              <a:t> referida a la aplicación de lo dispuesto en el artículo 5° de la Ley N°19.880 –entre otras normas- </a:t>
            </a:r>
            <a:r>
              <a:rPr lang="es-CL" sz="1800" b="1" dirty="0">
                <a:latin typeface="Book Antiqua" panose="02040602050305030304" pitchFamily="18" charset="0"/>
              </a:rPr>
              <a:t>comenzará a ser implementada a </a:t>
            </a:r>
            <a:r>
              <a:rPr lang="es-CL" sz="1800" b="1" u="sng" dirty="0">
                <a:latin typeface="Book Antiqua" panose="02040602050305030304" pitchFamily="18" charset="0"/>
              </a:rPr>
              <a:t>partir del 2026</a:t>
            </a:r>
            <a:r>
              <a:rPr lang="es-CL" sz="1800" dirty="0">
                <a:latin typeface="Book Antiqua" panose="02040602050305030304" pitchFamily="18" charset="0"/>
              </a:rPr>
              <a:t> para todos los grupos definidos en el DFL N°1 mencionado.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1800" b="1" dirty="0">
                <a:latin typeface="Book Antiqua" panose="02040602050305030304" pitchFamily="18" charset="0"/>
              </a:rPr>
              <a:t>Dicha circunstancia debe ser considerada para efectos de la correcta implementación de las modificaciones que este Proyecto de Ley pretende incorporar</a:t>
            </a:r>
            <a:r>
              <a:rPr lang="es-CL" sz="1800" dirty="0">
                <a:latin typeface="Book Antiqua" panose="02040602050305030304" pitchFamily="18" charset="0"/>
              </a:rPr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87D2D6E-8C92-A630-30F7-3BBF2BB7ED06}"/>
              </a:ext>
            </a:extLst>
          </p:cNvPr>
          <p:cNvSpPr/>
          <p:nvPr/>
        </p:nvSpPr>
        <p:spPr>
          <a:xfrm>
            <a:off x="281515" y="142576"/>
            <a:ext cx="9792927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534FBF0E-696E-B46A-B2D0-ED8625763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15" y="142576"/>
            <a:ext cx="9792926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de Perfeccionamiento Normativo N°6</a:t>
            </a: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5AB15574-A908-A79F-A047-AF033C6718E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6CFCE50-045F-0F9A-0BF6-EDC617679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549118"/>
              </p:ext>
            </p:extLst>
          </p:nvPr>
        </p:nvGraphicFramePr>
        <p:xfrm>
          <a:off x="1388935" y="4230030"/>
          <a:ext cx="8383754" cy="14630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383754">
                  <a:extLst>
                    <a:ext uri="{9D8B030D-6E8A-4147-A177-3AD203B41FA5}">
                      <a16:colId xmlns:a16="http://schemas.microsoft.com/office/drawing/2014/main" val="527283763"/>
                    </a:ext>
                  </a:extLst>
                </a:gridCol>
              </a:tblGrid>
              <a:tr h="1377316">
                <a:tc>
                  <a:txBody>
                    <a:bodyPr/>
                    <a:lstStyle/>
                    <a:p>
                      <a:pPr algn="just"/>
                      <a:endParaRPr lang="es-ES_tradnl" sz="1600" u="sng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just"/>
                      <a:r>
                        <a:rPr lang="es-ES_tradnl" sz="16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PROPUESTA DE PERFECCIONAMIENTO NORMATIVO N°6:</a:t>
                      </a:r>
                    </a:p>
                    <a:p>
                      <a:pPr algn="just"/>
                      <a:r>
                        <a:rPr lang="es-ES" sz="1600" u="none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Considerar la entrada en vigencia gradual contemplada por la Ley N°21.180, sobre Transformación Digital del Estado, adecuando la vigencia del proyecto de ley en análisis, a las etapas que en ella se definen.</a:t>
                      </a:r>
                    </a:p>
                    <a:p>
                      <a:pPr algn="just"/>
                      <a:endParaRPr lang="es-ES_tradnl" sz="1600" u="none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9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818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6C89B-51AB-2E9A-65EF-1693CF982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E8FE4BE-5316-4258-5E00-97BF7C840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Muchas gracias</a:t>
            </a: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D52024C6-10CD-79AB-418D-D128B573CF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8926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281515" y="73025"/>
            <a:ext cx="8633885" cy="654052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605" name="3 CuadroTexto"/>
          <p:cNvSpPr txBox="1">
            <a:spLocks noChangeArrowheads="1"/>
          </p:cNvSpPr>
          <p:nvPr/>
        </p:nvSpPr>
        <p:spPr bwMode="auto">
          <a:xfrm>
            <a:off x="647701" y="129118"/>
            <a:ext cx="8267700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IDEA MATRIZ DEL PROYECTO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948F6F9-D5ED-6BEE-CE6D-029EADA02BAB}"/>
              </a:ext>
            </a:extLst>
          </p:cNvPr>
          <p:cNvSpPr txBox="1"/>
          <p:nvPr/>
        </p:nvSpPr>
        <p:spPr>
          <a:xfrm>
            <a:off x="647701" y="1009650"/>
            <a:ext cx="101155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s-CL" sz="2400" dirty="0">
              <a:latin typeface="Book Antiqua" panose="0204060205030503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400" b="1" dirty="0">
                <a:latin typeface="Book Antiqua" panose="02040602050305030304" pitchFamily="18" charset="0"/>
              </a:rPr>
              <a:t>Promover y garantizar la accesibilidad universal en todos los documentos y actos públicos del Estado, a fin de eliminar barreras y garantizar que todas las personas, incluyendo aquellas con discapacidades, puedan acceder de manera equitativa a la información y servicios proporcionados por el Estado.</a:t>
            </a:r>
          </a:p>
          <a:p>
            <a:pPr algn="just"/>
            <a:endParaRPr lang="es-ES" sz="2400" b="1" dirty="0">
              <a:latin typeface="Book Antiqua" panose="02040602050305030304" pitchFamily="18" charset="0"/>
            </a:endParaRPr>
          </a:p>
          <a:p>
            <a:pPr algn="just"/>
            <a:endParaRPr lang="es-ES" sz="2400" b="1" dirty="0">
              <a:latin typeface="Book Antiqua" panose="0204060205030503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400" b="1" dirty="0">
                <a:latin typeface="Book Antiqua" panose="02040602050305030304" pitchFamily="18" charset="0"/>
              </a:rPr>
              <a:t>Para ello, se propone modificar tanto la Ley 20.285 (de Transparencia), como las Leyes 19.880 (sobre procedimiento administrativo) y 18.918 (Orgánica del Congreso Nacional)</a:t>
            </a:r>
            <a:r>
              <a:rPr lang="es-ES" sz="2400" dirty="0">
                <a:latin typeface="Book Antiqua" panose="02040602050305030304" pitchFamily="18" charset="0"/>
              </a:rPr>
              <a:t>.</a:t>
            </a:r>
            <a:endParaRPr lang="es-CL" sz="2400" dirty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L" sz="1800" i="1" kern="0" dirty="0">
              <a:effectLst/>
              <a:latin typeface="Book Antiqua" panose="02040602050305030304" pitchFamily="18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9" descr="Logo gris.png">
            <a:extLst>
              <a:ext uri="{FF2B5EF4-FFF2-40B4-BE49-F238E27FC236}">
                <a16:creationId xmlns:a16="http://schemas.microsoft.com/office/drawing/2014/main" id="{6F3822F5-760D-3063-31D4-CBC6F264F21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38318" y="7302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325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92543CD-2EA1-BAC7-3E14-85F420FAE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>
            <a:extLst>
              <a:ext uri="{FF2B5EF4-FFF2-40B4-BE49-F238E27FC236}">
                <a16:creationId xmlns:a16="http://schemas.microsoft.com/office/drawing/2014/main" id="{9999CC52-55FF-29F6-9DEA-0D22836BABBD}"/>
              </a:ext>
            </a:extLst>
          </p:cNvPr>
          <p:cNvSpPr/>
          <p:nvPr/>
        </p:nvSpPr>
        <p:spPr>
          <a:xfrm>
            <a:off x="299507" y="66675"/>
            <a:ext cx="9528175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B2E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605" name="3 CuadroTexto">
            <a:extLst>
              <a:ext uri="{FF2B5EF4-FFF2-40B4-BE49-F238E27FC236}">
                <a16:creationId xmlns:a16="http://schemas.microsoft.com/office/drawing/2014/main" id="{DD486046-312B-C2D8-C3C2-AE179AC5C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29118"/>
            <a:ext cx="9528175" cy="55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MODIFICACIONES A LA LEY DE TRANSPARENCIA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FD8B4C4-B9F7-AFD6-0AEC-8BB334F7A891}"/>
              </a:ext>
            </a:extLst>
          </p:cNvPr>
          <p:cNvSpPr txBox="1"/>
          <p:nvPr/>
        </p:nvSpPr>
        <p:spPr>
          <a:xfrm>
            <a:off x="504825" y="933519"/>
            <a:ext cx="10821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>
                <a:latin typeface="Book Antiqua" panose="02040602050305030304" pitchFamily="18" charset="0"/>
              </a:rPr>
              <a:t>Se propone modificar una serie de artículos de la Ley de Transparencia, en el siguiente sentido</a:t>
            </a:r>
            <a:r>
              <a:rPr lang="es-CL" sz="2000" dirty="0">
                <a:latin typeface="Book Antiqua" panose="02040602050305030304" pitchFamily="18" charset="0"/>
              </a:rPr>
              <a:t>:</a:t>
            </a:r>
          </a:p>
        </p:txBody>
      </p:sp>
      <p:pic>
        <p:nvPicPr>
          <p:cNvPr id="3" name="Imagen 19" descr="Logo gris.png">
            <a:extLst>
              <a:ext uri="{FF2B5EF4-FFF2-40B4-BE49-F238E27FC236}">
                <a16:creationId xmlns:a16="http://schemas.microsoft.com/office/drawing/2014/main" id="{EB48362D-5FD8-1711-013A-44A78A8306D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238318" y="7302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2" name="Marcador de contenido 3">
            <a:extLst>
              <a:ext uri="{FF2B5EF4-FFF2-40B4-BE49-F238E27FC236}">
                <a16:creationId xmlns:a16="http://schemas.microsoft.com/office/drawing/2014/main" id="{20ADE6FF-B94E-1FBD-629C-69B31E7D46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261514"/>
              </p:ext>
            </p:extLst>
          </p:nvPr>
        </p:nvGraphicFramePr>
        <p:xfrm>
          <a:off x="685171" y="1767416"/>
          <a:ext cx="10821658" cy="4754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48105">
                  <a:extLst>
                    <a:ext uri="{9D8B030D-6E8A-4147-A177-3AD203B41FA5}">
                      <a16:colId xmlns:a16="http://schemas.microsoft.com/office/drawing/2014/main" val="2733150937"/>
                    </a:ext>
                  </a:extLst>
                </a:gridCol>
                <a:gridCol w="9273553">
                  <a:extLst>
                    <a:ext uri="{9D8B030D-6E8A-4147-A177-3AD203B41FA5}">
                      <a16:colId xmlns:a16="http://schemas.microsoft.com/office/drawing/2014/main" val="4097059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>
                          <a:latin typeface="Book Antiqua" panose="02040602050305030304" pitchFamily="18" charset="0"/>
                        </a:rPr>
                        <a:t>Art. 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Modificación propuesta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131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5°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800" b="0" dirty="0">
                          <a:latin typeface="Book Antiqua" panose="02040602050305030304" pitchFamily="18" charset="0"/>
                        </a:rPr>
                        <a:t>Establecer que la </a:t>
                      </a:r>
                      <a:r>
                        <a:rPr lang="es-CL" sz="1800" b="0" u="none" dirty="0">
                          <a:latin typeface="Book Antiqua" panose="02040602050305030304" pitchFamily="18" charset="0"/>
                        </a:rPr>
                        <a:t>transparencia</a:t>
                      </a:r>
                      <a:r>
                        <a:rPr lang="es-CL" sz="1800" b="0" dirty="0">
                          <a:latin typeface="Book Antiqua" panose="02040602050305030304" pitchFamily="18" charset="0"/>
                        </a:rPr>
                        <a:t> de la función pública se ejercerá en </a:t>
                      </a:r>
                      <a:r>
                        <a:rPr lang="es-CL" sz="1800" b="0" u="sng" dirty="0">
                          <a:latin typeface="Book Antiqua" panose="02040602050305030304" pitchFamily="18" charset="0"/>
                        </a:rPr>
                        <a:t>formatos accesibles y con las tecnologías adecuadas a los diferentes tipos de discapacidad</a:t>
                      </a:r>
                      <a:r>
                        <a:rPr lang="es-CL" sz="1800" b="0" u="none" dirty="0">
                          <a:latin typeface="Book Antiqua" panose="02040602050305030304" pitchFamily="18" charset="0"/>
                        </a:rPr>
                        <a:t>, facilitando el acceso de las personas con discapacidad, de manera oportuna y sin costo adicional</a:t>
                      </a:r>
                      <a:r>
                        <a:rPr lang="es-CL" sz="1800" b="0" dirty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6344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6° y 7° 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800" dirty="0">
                          <a:latin typeface="Book Antiqua" panose="02040602050305030304" pitchFamily="18" charset="0"/>
                        </a:rPr>
                        <a:t>Establecer el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deber de los sujetos obligados de utilizar formatos accesibles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 al momento de cumplir con sus obligaciones de Transparencia Activa.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716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7°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s-CL" sz="1800" dirty="0">
                          <a:latin typeface="Book Antiqua" panose="02040602050305030304" pitchFamily="18" charset="0"/>
                        </a:rPr>
                        <a:t>Establecer la obligación de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publicar documentos en formato original digital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, en Transparencia Activa,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prohibiéndose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 la impresión del documento, firma manual y posterior digitalización.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53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8°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latin typeface="Book Antiqua" panose="02040602050305030304" pitchFamily="18" charset="0"/>
                        </a:rPr>
                        <a:t>Establecer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nueva causal para presentar el reclamo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 regulado en el artículo 8° de la Ley de Transparencia, cuando la información no se presente en condiciones que garanticen su accesibilidad universal.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2380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11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latin typeface="Book Antiqua" panose="02040602050305030304" pitchFamily="18" charset="0"/>
                        </a:rPr>
                        <a:t>Incorporar de un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principio de accesibilidad universal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, comprendido en un nuevo literal.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869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>
                          <a:latin typeface="Book Antiqua" panose="02040602050305030304" pitchFamily="18" charset="0"/>
                        </a:rPr>
                        <a:t>Art. 17</a:t>
                      </a:r>
                      <a:endParaRPr lang="es-CL" sz="180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800" dirty="0">
                          <a:latin typeface="Book Antiqua" panose="02040602050305030304" pitchFamily="18" charset="0"/>
                        </a:rPr>
                        <a:t>Establecer que la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entrega de la información</a:t>
                      </a:r>
                      <a:r>
                        <a:rPr lang="es-CL" sz="1800" u="none" dirty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debe ser realizada aplicando </a:t>
                      </a:r>
                      <a:r>
                        <a:rPr lang="es-CL" sz="1800" u="sng" dirty="0">
                          <a:latin typeface="Book Antiqua" panose="02040602050305030304" pitchFamily="18" charset="0"/>
                        </a:rPr>
                        <a:t>criterio de accesibilidad universal</a:t>
                      </a:r>
                      <a:r>
                        <a:rPr lang="es-CL" sz="1800" dirty="0">
                          <a:latin typeface="Book Antiqua" panose="02040602050305030304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7550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1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D805667-C5C9-2023-E747-A483F61ECDAA}"/>
              </a:ext>
            </a:extLst>
          </p:cNvPr>
          <p:cNvSpPr/>
          <p:nvPr/>
        </p:nvSpPr>
        <p:spPr>
          <a:xfrm>
            <a:off x="370701" y="160533"/>
            <a:ext cx="9528175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B2E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0B902-8AA6-AD97-D347-A7D905B29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517541"/>
            <a:ext cx="10067925" cy="330210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2000" b="1" dirty="0">
                <a:latin typeface="Book Antiqua" panose="02040602050305030304" pitchFamily="18" charset="0"/>
              </a:rPr>
              <a:t>Se propone la modificación de dos normas</a:t>
            </a:r>
            <a:r>
              <a:rPr lang="es-CL" sz="2000" dirty="0">
                <a:latin typeface="Book Antiqua" panose="020406020503050303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CL" sz="2000" dirty="0">
                <a:latin typeface="Book Antiqua" panose="02040602050305030304" pitchFamily="18" charset="0"/>
              </a:rPr>
              <a:t>Artículo 5°, referido al principio de escrituración.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CL" sz="2000" dirty="0">
                <a:latin typeface="Book Antiqua" panose="02040602050305030304" pitchFamily="18" charset="0"/>
              </a:rPr>
              <a:t>Artículo 17, literal e), referido al derecho de las personas de acceder a los actos administrativos y sus documentos, en los términos previstos en la ley.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2000" dirty="0">
                <a:latin typeface="Book Antiqua" panose="02040602050305030304" pitchFamily="18" charset="0"/>
              </a:rPr>
              <a:t>Con lo anterior, se busca </a:t>
            </a:r>
            <a:r>
              <a:rPr lang="es-CL" sz="2000" b="1" dirty="0">
                <a:latin typeface="Book Antiqua" panose="02040602050305030304" pitchFamily="18" charset="0"/>
              </a:rPr>
              <a:t>garantizar la accesibilidad universal </a:t>
            </a:r>
            <a:r>
              <a:rPr lang="es-ES" sz="2000" b="1" dirty="0">
                <a:latin typeface="Book Antiqua" panose="02040602050305030304" pitchFamily="18" charset="0"/>
              </a:rPr>
              <a:t>en relación con los actos administrativos</a:t>
            </a:r>
            <a:r>
              <a:rPr lang="es-ES" sz="2000" dirty="0">
                <a:latin typeface="Book Antiqua" panose="0204060205030503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CL" sz="2000" dirty="0">
                <a:latin typeface="Book Antiqua" panose="02040602050305030304" pitchFamily="18" charset="0"/>
              </a:rPr>
              <a:t>Además, respecto del artículo 17, literal e), </a:t>
            </a:r>
            <a:r>
              <a:rPr lang="es-ES" sz="2000" dirty="0">
                <a:latin typeface="Book Antiqua" panose="02040602050305030304" pitchFamily="18" charset="0"/>
              </a:rPr>
              <a:t>se establece que todos los actos y documentos del Estado deberán presentarse en su </a:t>
            </a:r>
            <a:r>
              <a:rPr lang="es-ES" sz="2000" b="1" dirty="0">
                <a:latin typeface="Book Antiqua" panose="02040602050305030304" pitchFamily="18" charset="0"/>
              </a:rPr>
              <a:t>formato original digital, con firma electrónica</a:t>
            </a:r>
            <a:r>
              <a:rPr lang="es-ES" sz="2000" dirty="0">
                <a:latin typeface="Book Antiqua" panose="02040602050305030304" pitchFamily="18" charset="0"/>
              </a:rPr>
              <a:t>,</a:t>
            </a:r>
            <a:r>
              <a:rPr lang="es-ES" sz="2000" b="1" dirty="0">
                <a:latin typeface="Book Antiqua" panose="02040602050305030304" pitchFamily="18" charset="0"/>
              </a:rPr>
              <a:t> </a:t>
            </a:r>
            <a:r>
              <a:rPr lang="es-ES" sz="2000" dirty="0">
                <a:latin typeface="Book Antiqua" panose="02040602050305030304" pitchFamily="18" charset="0"/>
              </a:rPr>
              <a:t>en su caso, </a:t>
            </a:r>
            <a:r>
              <a:rPr lang="es-ES" sz="2000" b="1" dirty="0">
                <a:latin typeface="Book Antiqua" panose="02040602050305030304" pitchFamily="18" charset="0"/>
              </a:rPr>
              <a:t>prohibiéndose la impresión del documento, firma manual y posterior digitalización</a:t>
            </a:r>
            <a:r>
              <a:rPr lang="es-ES" sz="2000" dirty="0">
                <a:latin typeface="Book Antiqua" panose="02040602050305030304" pitchFamily="18" charset="0"/>
              </a:rPr>
              <a:t>.</a:t>
            </a:r>
            <a:endParaRPr lang="es-CL" sz="2000" dirty="0">
              <a:latin typeface="Book Antiqua" panose="02040602050305030304" pitchFamily="18" charset="0"/>
            </a:endParaRP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51912216-1866-CBBF-B668-6E0D13F50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00" y="100095"/>
            <a:ext cx="9528175" cy="86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4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MODIFICACIONES A LA LEY SOBRE PROCEDIMIENTO ADMINISTRATIVO</a:t>
            </a:r>
          </a:p>
        </p:txBody>
      </p:sp>
      <p:pic>
        <p:nvPicPr>
          <p:cNvPr id="5" name="Imagen 19" descr="Logo gris.png">
            <a:extLst>
              <a:ext uri="{FF2B5EF4-FFF2-40B4-BE49-F238E27FC236}">
                <a16:creationId xmlns:a16="http://schemas.microsoft.com/office/drawing/2014/main" id="{428036D9-9435-4A45-6D7B-E7035803D5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5410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626C03B-725F-94F6-B47E-C8DD66DD4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490582"/>
            <a:ext cx="10067925" cy="472698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2000" b="1" dirty="0">
                <a:latin typeface="Book Antiqua" panose="02040602050305030304" pitchFamily="18" charset="0"/>
              </a:rPr>
              <a:t>Sugiere reformar el artículo 8° </a:t>
            </a:r>
            <a:r>
              <a:rPr lang="es-ES" sz="2000" dirty="0">
                <a:latin typeface="Book Antiqua" panose="02040602050305030304" pitchFamily="18" charset="0"/>
              </a:rPr>
              <a:t>(referido al deber de ciertos organismos de remitir sus memorias, boletines y otras publicaciones al Congreso Nacional) con el fin de </a:t>
            </a:r>
            <a:r>
              <a:rPr lang="es-ES" sz="2000" u="sng" dirty="0">
                <a:latin typeface="Book Antiqua" panose="02040602050305030304" pitchFamily="18" charset="0"/>
              </a:rPr>
              <a:t>incorporar la condición de accesibilidad universal</a:t>
            </a:r>
            <a:r>
              <a:rPr lang="es-ES" sz="2000" dirty="0">
                <a:latin typeface="Book Antiqua" panose="02040602050305030304" pitchFamily="18" charset="0"/>
              </a:rPr>
              <a:t>.</a:t>
            </a:r>
          </a:p>
          <a:p>
            <a:pPr marL="0" indent="0" algn="just">
              <a:buNone/>
            </a:pPr>
            <a:endParaRPr lang="es-ES" sz="2000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 b="1" dirty="0">
                <a:latin typeface="Book Antiqua" panose="02040602050305030304" pitchFamily="18" charset="0"/>
              </a:rPr>
              <a:t>Propone modificar el artículo 9°, inciso segundo </a:t>
            </a:r>
            <a:r>
              <a:rPr lang="es-ES" sz="2000" dirty="0">
                <a:latin typeface="Book Antiqua" panose="02040602050305030304" pitchFamily="18" charset="0"/>
              </a:rPr>
              <a:t>(referido a los informes y antecedentes que deben ser proporcionados por ciertos organismos a solicitud de las comisiones o por parlamentarios) buscando </a:t>
            </a:r>
            <a:r>
              <a:rPr lang="es-ES" sz="2000" u="sng" dirty="0">
                <a:latin typeface="Book Antiqua" panose="02040602050305030304" pitchFamily="18" charset="0"/>
              </a:rPr>
              <a:t>incorporar el deber de presentar dichos documentos en formato original, con firma electrónica, en su caso, y prohíbe la impresión del documento, firma manual y posterior digitalización</a:t>
            </a:r>
            <a:r>
              <a:rPr lang="es-ES" sz="2000" dirty="0">
                <a:latin typeface="Book Antiqua" panose="02040602050305030304" pitchFamily="18" charset="0"/>
              </a:rPr>
              <a:t>.</a:t>
            </a:r>
            <a:endParaRPr lang="es-CL" sz="2000" dirty="0">
              <a:latin typeface="Book Antiqua" panose="0204060205030503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168CC6E-D925-C8BB-0E7C-10C020AF2C20}"/>
              </a:ext>
            </a:extLst>
          </p:cNvPr>
          <p:cNvSpPr/>
          <p:nvPr/>
        </p:nvSpPr>
        <p:spPr>
          <a:xfrm>
            <a:off x="281515" y="130704"/>
            <a:ext cx="9528175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B2E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BEA3068D-2A20-EF2D-1189-34A0117AB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01" y="100096"/>
            <a:ext cx="9528175" cy="86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4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MODIFICACIONES A LA LEY ORGÁNICA DEL CONGRESO NACIONAL</a:t>
            </a:r>
          </a:p>
        </p:txBody>
      </p:sp>
      <p:pic>
        <p:nvPicPr>
          <p:cNvPr id="9" name="Imagen 19" descr="Logo gris.png">
            <a:extLst>
              <a:ext uri="{FF2B5EF4-FFF2-40B4-BE49-F238E27FC236}">
                <a16:creationId xmlns:a16="http://schemas.microsoft.com/office/drawing/2014/main" id="{BB4D5E46-6CD6-FA4E-95A4-DC35153DF2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560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EE2AB-2B26-6B84-C89A-010E6A91A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42C4A8F-D65C-7F4A-985B-267A6A0DC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490582"/>
            <a:ext cx="10067925" cy="215749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 artículo 4° del Proyecto de Ley</a:t>
            </a: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establece que las pautas específicas que deben cumplir todos los actos de la Administración del Estado para garantizar la accesibilidad universal, en concordancia con los estándares internacionales, </a:t>
            </a:r>
            <a:r>
              <a:rPr lang="es-ES_tradnl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serán reguladas a través de un Reglamento</a:t>
            </a:r>
            <a:r>
              <a:rPr lang="es-ES_tradnl" sz="20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el cual deberá elaborarse dando cumplimiento a lo establecido en el artículo 62, literal b) de la Ley N°20.422</a:t>
            </a:r>
            <a:endParaRPr lang="es-CL" sz="2400" dirty="0">
              <a:latin typeface="Book Antiqua" panose="0204060205030503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0F6723E-7DAE-82A0-8E52-9B970EE1CEF2}"/>
              </a:ext>
            </a:extLst>
          </p:cNvPr>
          <p:cNvSpPr/>
          <p:nvPr/>
        </p:nvSpPr>
        <p:spPr>
          <a:xfrm>
            <a:off x="281515" y="130704"/>
            <a:ext cx="9528175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B2E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F7AF7E49-F771-DAF0-32C8-17DA4BC6D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01" y="100096"/>
            <a:ext cx="9528175" cy="86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4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PAUTAS PARA GARANTIZAR LA ACCESIBILIDAD UNIVERSAL</a:t>
            </a:r>
          </a:p>
        </p:txBody>
      </p:sp>
      <p:pic>
        <p:nvPicPr>
          <p:cNvPr id="9" name="Imagen 19" descr="Logo gris.png">
            <a:extLst>
              <a:ext uri="{FF2B5EF4-FFF2-40B4-BE49-F238E27FC236}">
                <a16:creationId xmlns:a16="http://schemas.microsoft.com/office/drawing/2014/main" id="{921F972B-DA8E-E395-ACD3-7F7B77F3A5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07239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B5A0B50-5DEF-ABA9-30B0-B8047037F9B7}"/>
              </a:ext>
            </a:extLst>
          </p:cNvPr>
          <p:cNvSpPr/>
          <p:nvPr/>
        </p:nvSpPr>
        <p:spPr>
          <a:xfrm>
            <a:off x="1411705" y="3058582"/>
            <a:ext cx="9368590" cy="740833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D9B22DC-77B3-8206-7A63-87815769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II. Opinión y consideraciones generales del CPLT</a:t>
            </a: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A1281B1F-38BE-ACD6-4BDB-F0AB8A8B81C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9100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020E2-84BB-6D0B-BD74-0A8A7563A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6" y="1584964"/>
            <a:ext cx="10077449" cy="328231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CL" sz="2000" dirty="0">
                <a:latin typeface="Book Antiqua" panose="02040602050305030304" pitchFamily="18" charset="0"/>
              </a:rPr>
              <a:t>Se hace presente que </a:t>
            </a:r>
            <a:r>
              <a:rPr lang="es-CL" sz="2000" b="1" dirty="0">
                <a:latin typeface="Book Antiqua" panose="02040602050305030304" pitchFamily="18" charset="0"/>
              </a:rPr>
              <a:t>actualmente se encuentra en tramitación </a:t>
            </a:r>
            <a:r>
              <a:rPr lang="es-ES" sz="2000" b="1" dirty="0">
                <a:latin typeface="Book Antiqua" panose="02040602050305030304" pitchFamily="18" charset="0"/>
              </a:rPr>
              <a:t>el proyecto de que modifica la Ley N°20.285, sobre Acceso a la Información Pública</a:t>
            </a:r>
            <a:r>
              <a:rPr lang="es-ES" sz="2000" dirty="0">
                <a:latin typeface="Book Antiqua" panose="02040602050305030304" pitchFamily="18" charset="0"/>
              </a:rPr>
              <a:t>, contenido en el Boletín N°12.100-07.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 dirty="0">
                <a:latin typeface="Book Antiqua" panose="02040602050305030304" pitchFamily="18" charset="0"/>
              </a:rPr>
              <a:t>Dicho proyecto actualiza la legislación vigente en materia de transparencia y acceso a la información y se encuentra </a:t>
            </a:r>
            <a:r>
              <a:rPr lang="es-CL" sz="2000" b="1" dirty="0">
                <a:latin typeface="Book Antiqua" panose="02040602050305030304" pitchFamily="18" charset="0"/>
              </a:rPr>
              <a:t>en su segundo trámite constitucional en la Comisión de Hacienda del H. Senado</a:t>
            </a:r>
            <a:r>
              <a:rPr lang="es-CL" sz="2000" dirty="0">
                <a:latin typeface="Book Antiqua" panose="02040602050305030304" pitchFamily="18" charset="0"/>
              </a:rPr>
              <a:t>.</a:t>
            </a:r>
            <a:endParaRPr lang="es-ES" sz="2000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000" dirty="0">
                <a:latin typeface="Book Antiqua" panose="02040602050305030304" pitchFamily="18" charset="0"/>
              </a:rPr>
              <a:t>Así, por razones de coherencia y estrategia legislativa, todas aquellas iniciativas que digan relación con modificaciones a la Ley N°20.285, </a:t>
            </a:r>
            <a:r>
              <a:rPr lang="es-ES" sz="2000" b="1" dirty="0">
                <a:highlight>
                  <a:srgbClr val="FFFF00"/>
                </a:highlight>
                <a:latin typeface="Book Antiqua" panose="02040602050305030304" pitchFamily="18" charset="0"/>
              </a:rPr>
              <a:t>debieran</a:t>
            </a:r>
            <a:r>
              <a:rPr lang="es-ES" sz="2000" dirty="0">
                <a:highlight>
                  <a:srgbClr val="FFFF00"/>
                </a:highlight>
                <a:latin typeface="Book Antiqua" panose="02040602050305030304" pitchFamily="18" charset="0"/>
              </a:rPr>
              <a:t> </a:t>
            </a:r>
            <a:r>
              <a:rPr lang="es-ES" sz="2000" b="1" dirty="0">
                <a:highlight>
                  <a:srgbClr val="FFFF00"/>
                </a:highlight>
                <a:latin typeface="Book Antiqua" panose="02040602050305030304" pitchFamily="18" charset="0"/>
              </a:rPr>
              <a:t>subsumirse e incorporarse en dicho proyecto de ley</a:t>
            </a:r>
            <a:r>
              <a:rPr lang="es-ES" sz="2000" dirty="0">
                <a:highlight>
                  <a:srgbClr val="FFFF00"/>
                </a:highlight>
                <a:latin typeface="Book Antiqua" panose="02040602050305030304" pitchFamily="18" charset="0"/>
              </a:rPr>
              <a:t>, con la finalidad de </a:t>
            </a:r>
            <a:r>
              <a:rPr lang="es-ES" sz="2000" b="1" dirty="0">
                <a:highlight>
                  <a:srgbClr val="FFFF00"/>
                </a:highlight>
                <a:latin typeface="Book Antiqua" panose="02040602050305030304" pitchFamily="18" charset="0"/>
              </a:rPr>
              <a:t>evitar eventuales incongruencias normativas o duplicidad en la regulación sobre la materia</a:t>
            </a:r>
            <a:r>
              <a:rPr lang="es-ES" sz="2000" dirty="0">
                <a:latin typeface="Book Antiqua" panose="02040602050305030304" pitchFamily="18" charset="0"/>
              </a:rPr>
              <a:t>.</a:t>
            </a:r>
            <a:endParaRPr lang="es-CL" sz="2000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s-CL" dirty="0">
              <a:latin typeface="Book Antiqua" panose="0204060205030503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261414C-6DC4-2011-DFA7-785BA80A9EF7}"/>
              </a:ext>
            </a:extLst>
          </p:cNvPr>
          <p:cNvSpPr/>
          <p:nvPr/>
        </p:nvSpPr>
        <p:spPr>
          <a:xfrm>
            <a:off x="281515" y="76199"/>
            <a:ext cx="9792927" cy="845155"/>
          </a:xfrm>
          <a:prstGeom prst="rect">
            <a:avLst/>
          </a:prstGeom>
          <a:solidFill>
            <a:srgbClr val="66CD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53" tIns="60927" rIns="121853" bIns="60927" anchor="ctr"/>
          <a:lstStyle/>
          <a:p>
            <a:pPr algn="ctr" defTabSz="554071">
              <a:defRPr/>
            </a:pPr>
            <a:endParaRPr lang="es-E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C2886D22-318A-65DE-0BC2-1B90215B8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9" y="76199"/>
            <a:ext cx="9792926" cy="98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53" tIns="60927" rIns="121853" bIns="60927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914377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s-ES" altLang="es-CL" sz="2800" b="1" dirty="0">
                <a:latin typeface="Book Antiqua" panose="02040602050305030304" pitchFamily="18" charset="0"/>
                <a:ea typeface="Trebuchet MS" panose="020B0603020202020204" pitchFamily="34" charset="0"/>
                <a:cs typeface="Trebuchet MS" panose="020B0603020202020204" pitchFamily="34" charset="0"/>
              </a:rPr>
              <a:t>A. Proyecto de ley que modifica la ley N°20.285, sobre acceso a la información pública</a:t>
            </a:r>
            <a:endParaRPr lang="es-ES" altLang="es-CL" sz="2000" b="1" dirty="0">
              <a:latin typeface="Book Antiqua" panose="02040602050305030304" pitchFamily="18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pic>
        <p:nvPicPr>
          <p:cNvPr id="6" name="Imagen 19" descr="Logo gris.png">
            <a:extLst>
              <a:ext uri="{FF2B5EF4-FFF2-40B4-BE49-F238E27FC236}">
                <a16:creationId xmlns:a16="http://schemas.microsoft.com/office/drawing/2014/main" id="{7154AB14-FB2D-3042-9B00-DE16B155FD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238318" y="174094"/>
            <a:ext cx="1877482" cy="6540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33430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5086</TotalTime>
  <Words>2622</Words>
  <Application>Microsoft Office PowerPoint</Application>
  <PresentationFormat>Panorámica</PresentationFormat>
  <Paragraphs>123</Paragraphs>
  <Slides>22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Aptos</vt:lpstr>
      <vt:lpstr>Aptos Display</vt:lpstr>
      <vt:lpstr>Arial</vt:lpstr>
      <vt:lpstr>Book Antiqua</vt:lpstr>
      <vt:lpstr>Calibri</vt:lpstr>
      <vt:lpstr>Times New Roman</vt:lpstr>
      <vt:lpstr>Wingdings</vt:lpstr>
      <vt:lpstr>Tema de Office</vt:lpstr>
      <vt:lpstr>Presentación de PowerPoint</vt:lpstr>
      <vt:lpstr>I. Antecedentes generales del Proyecto de Ley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II. Opinión y consideraciones generales del CPLT</vt:lpstr>
      <vt:lpstr>Presentación de PowerPoint</vt:lpstr>
      <vt:lpstr>Presentación de PowerPoint</vt:lpstr>
      <vt:lpstr>Presentación de PowerPoint</vt:lpstr>
      <vt:lpstr>Presentación de PowerPoint</vt:lpstr>
      <vt:lpstr>III. Propuestas normativas del CPLT, respecto a las modificaciones a la Ley de Transparencia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IV. Propuesta normativa del CPLT, relativa a las modificaciones a la Ley N°19.880 </vt:lpstr>
      <vt:lpstr>Presentación de PowerPoint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XL</dc:title>
  <dc:subject>XL</dc:subject>
  <dc:creator>XL</dc:creator>
  <cp:keywords>XL</cp:keywords>
  <cp:lastModifiedBy>Alejandro Gonzalez</cp:lastModifiedBy>
  <cp:revision>3</cp:revision>
  <dcterms:created xsi:type="dcterms:W3CDTF">2025-01-10T13:24:40Z</dcterms:created>
  <dcterms:modified xsi:type="dcterms:W3CDTF">2025-03-24T18:54:40Z</dcterms:modified>
</cp:coreProperties>
</file>