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8" r:id="rId3"/>
    <p:sldId id="269" r:id="rId4"/>
    <p:sldId id="270" r:id="rId5"/>
    <p:sldId id="259" r:id="rId6"/>
    <p:sldId id="267" r:id="rId7"/>
    <p:sldId id="271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>
        <p:scale>
          <a:sx n="66" d="100"/>
          <a:sy n="66" d="100"/>
        </p:scale>
        <p:origin x="850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2D87FB-085F-42AE-AB73-9B866AAD47EE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06B13FE2-5D12-45FE-BE47-E0E9924B8C1F}">
      <dgm:prSet phldrT="[Texto]"/>
      <dgm:spPr/>
      <dgm:t>
        <a:bodyPr/>
        <a:lstStyle/>
        <a:p>
          <a:r>
            <a:rPr lang="es-ES" dirty="0">
              <a:solidFill>
                <a:schemeClr val="accent2">
                  <a:lumMod val="50000"/>
                </a:schemeClr>
              </a:solidFill>
              <a:ea typeface="Arial Unicode MS"/>
            </a:rPr>
            <a:t>Registro de caso en Base de datos NB. </a:t>
          </a:r>
        </a:p>
        <a:p>
          <a:r>
            <a:rPr lang="es-CL" dirty="0">
              <a:solidFill>
                <a:schemeClr val="accent2">
                  <a:lumMod val="50000"/>
                </a:schemeClr>
              </a:solidFill>
              <a:latin typeface="+mn-lt"/>
              <a:ea typeface="Arial Unicode MS"/>
              <a:cs typeface="Arial Unicode MS" pitchFamily="34" charset="-128"/>
            </a:rPr>
            <a:t>www.nosbuscamos.org</a:t>
          </a:r>
          <a:endParaRPr lang="es-ES" dirty="0">
            <a:solidFill>
              <a:schemeClr val="accent2">
                <a:lumMod val="50000"/>
              </a:schemeClr>
            </a:solidFill>
            <a:latin typeface="+mn-lt"/>
            <a:ea typeface="Arial Unicode MS"/>
          </a:endParaRPr>
        </a:p>
      </dgm:t>
    </dgm:pt>
    <dgm:pt modelId="{9FA53C63-5C95-44AD-836B-F2CD41CE8F2C}" type="parTrans" cxnId="{364E9416-2097-494E-BFDF-76881E0EE9E8}">
      <dgm:prSet/>
      <dgm:spPr/>
      <dgm:t>
        <a:bodyPr/>
        <a:lstStyle/>
        <a:p>
          <a:endParaRPr lang="es-ES"/>
        </a:p>
      </dgm:t>
    </dgm:pt>
    <dgm:pt modelId="{3D8B4103-96B8-498B-9A5D-3C3B7A1C0B10}" type="sibTrans" cxnId="{364E9416-2097-494E-BFDF-76881E0EE9E8}">
      <dgm:prSet/>
      <dgm:spPr/>
      <dgm:t>
        <a:bodyPr/>
        <a:lstStyle/>
        <a:p>
          <a:endParaRPr lang="es-ES"/>
        </a:p>
      </dgm:t>
    </dgm:pt>
    <dgm:pt modelId="{A5091B43-41E4-4DBF-95A5-490C4D532625}">
      <dgm:prSet phldrT="[Texto]"/>
      <dgm:spPr/>
      <dgm:t>
        <a:bodyPr/>
        <a:lstStyle/>
        <a:p>
          <a:r>
            <a:rPr lang="es-ES" dirty="0">
              <a:solidFill>
                <a:schemeClr val="accent2">
                  <a:lumMod val="50000"/>
                </a:schemeClr>
              </a:solidFill>
            </a:rPr>
            <a:t>Solicitud de Documentos</a:t>
          </a:r>
        </a:p>
      </dgm:t>
    </dgm:pt>
    <dgm:pt modelId="{8850A8AA-B599-4F6A-B269-FFF7F7643909}" type="parTrans" cxnId="{F8447D4D-0FEA-40EA-9D6C-C54DA5F1A2A0}">
      <dgm:prSet/>
      <dgm:spPr/>
      <dgm:t>
        <a:bodyPr/>
        <a:lstStyle/>
        <a:p>
          <a:endParaRPr lang="es-ES"/>
        </a:p>
      </dgm:t>
    </dgm:pt>
    <dgm:pt modelId="{C0D26D6B-A541-48CD-BBBB-7BBB099E0B97}" type="sibTrans" cxnId="{F8447D4D-0FEA-40EA-9D6C-C54DA5F1A2A0}">
      <dgm:prSet/>
      <dgm:spPr/>
      <dgm:t>
        <a:bodyPr/>
        <a:lstStyle/>
        <a:p>
          <a:endParaRPr lang="es-ES"/>
        </a:p>
      </dgm:t>
    </dgm:pt>
    <dgm:pt modelId="{37BB72EA-6D6A-4D2E-B796-4C547BD88719}">
      <dgm:prSet phldrT="[Texto]"/>
      <dgm:spPr/>
      <dgm:t>
        <a:bodyPr/>
        <a:lstStyle/>
        <a:p>
          <a:r>
            <a:rPr lang="es-ES" dirty="0">
              <a:solidFill>
                <a:schemeClr val="accent2">
                  <a:lumMod val="50000"/>
                </a:schemeClr>
              </a:solidFill>
            </a:rPr>
            <a:t>Recopilación de antecedentes</a:t>
          </a:r>
        </a:p>
      </dgm:t>
    </dgm:pt>
    <dgm:pt modelId="{7BEC30B6-41AF-47CF-8901-5289B20BE521}" type="parTrans" cxnId="{20CF4294-8DAC-494A-B67E-5562FBD1CB18}">
      <dgm:prSet/>
      <dgm:spPr/>
      <dgm:t>
        <a:bodyPr/>
        <a:lstStyle/>
        <a:p>
          <a:endParaRPr lang="es-ES"/>
        </a:p>
      </dgm:t>
    </dgm:pt>
    <dgm:pt modelId="{E4E94FBA-FF05-4EEC-8DE7-42C6D0F51EFF}" type="sibTrans" cxnId="{20CF4294-8DAC-494A-B67E-5562FBD1CB18}">
      <dgm:prSet/>
      <dgm:spPr/>
      <dgm:t>
        <a:bodyPr/>
        <a:lstStyle/>
        <a:p>
          <a:endParaRPr lang="es-ES"/>
        </a:p>
      </dgm:t>
    </dgm:pt>
    <dgm:pt modelId="{3AC1A9EC-F5DA-4BFB-8448-CDE423AED567}">
      <dgm:prSet phldrT="[Texto]"/>
      <dgm:spPr/>
      <dgm:t>
        <a:bodyPr/>
        <a:lstStyle/>
        <a:p>
          <a:r>
            <a:rPr lang="es-ES" dirty="0">
              <a:solidFill>
                <a:schemeClr val="accent2">
                  <a:lumMod val="50000"/>
                </a:schemeClr>
              </a:solidFill>
            </a:rPr>
            <a:t>Investigación Genealógica</a:t>
          </a:r>
        </a:p>
      </dgm:t>
    </dgm:pt>
    <dgm:pt modelId="{67F2A216-5623-401E-B5A3-4DB16E5694DE}" type="parTrans" cxnId="{A8E3926E-D8E1-455D-A737-A2D67E13C304}">
      <dgm:prSet/>
      <dgm:spPr/>
      <dgm:t>
        <a:bodyPr/>
        <a:lstStyle/>
        <a:p>
          <a:endParaRPr lang="es-ES"/>
        </a:p>
      </dgm:t>
    </dgm:pt>
    <dgm:pt modelId="{E938620A-E5D0-44DD-B1D6-9583595F8B38}" type="sibTrans" cxnId="{A8E3926E-D8E1-455D-A737-A2D67E13C304}">
      <dgm:prSet/>
      <dgm:spPr/>
      <dgm:t>
        <a:bodyPr/>
        <a:lstStyle/>
        <a:p>
          <a:endParaRPr lang="es-ES"/>
        </a:p>
      </dgm:t>
    </dgm:pt>
    <dgm:pt modelId="{7301A3EA-DA20-4286-9864-0ECC4A2D3E20}">
      <dgm:prSet phldrT="[Texto]"/>
      <dgm:spPr/>
      <dgm:t>
        <a:bodyPr/>
        <a:lstStyle/>
        <a:p>
          <a:r>
            <a:rPr lang="es-ES" dirty="0">
              <a:solidFill>
                <a:schemeClr val="accent2">
                  <a:lumMod val="50000"/>
                </a:schemeClr>
              </a:solidFill>
            </a:rPr>
            <a:t>Abrazo de reencuentro </a:t>
          </a:r>
        </a:p>
      </dgm:t>
    </dgm:pt>
    <dgm:pt modelId="{51F2A4EB-B8B7-4F00-AD94-59AC79835847}" type="parTrans" cxnId="{5F46F81A-9051-4BF2-8533-E42C413763B3}">
      <dgm:prSet/>
      <dgm:spPr/>
      <dgm:t>
        <a:bodyPr/>
        <a:lstStyle/>
        <a:p>
          <a:endParaRPr lang="es-ES"/>
        </a:p>
      </dgm:t>
    </dgm:pt>
    <dgm:pt modelId="{76472B23-E302-4AF4-B2A6-7C4256C97A1D}" type="sibTrans" cxnId="{5F46F81A-9051-4BF2-8533-E42C413763B3}">
      <dgm:prSet/>
      <dgm:spPr/>
      <dgm:t>
        <a:bodyPr/>
        <a:lstStyle/>
        <a:p>
          <a:endParaRPr lang="es-ES"/>
        </a:p>
      </dgm:t>
    </dgm:pt>
    <dgm:pt modelId="{05B4E017-A2D9-4E23-B9E7-595CECB2E219}" type="pres">
      <dgm:prSet presAssocID="{D32D87FB-085F-42AE-AB73-9B866AAD47EE}" presName="rootnode" presStyleCnt="0">
        <dgm:presLayoutVars>
          <dgm:chMax/>
          <dgm:chPref/>
          <dgm:dir/>
          <dgm:animLvl val="lvl"/>
        </dgm:presLayoutVars>
      </dgm:prSet>
      <dgm:spPr/>
    </dgm:pt>
    <dgm:pt modelId="{4ADA8F50-5FC6-43B4-9053-7D959B7662E4}" type="pres">
      <dgm:prSet presAssocID="{06B13FE2-5D12-45FE-BE47-E0E9924B8C1F}" presName="composite" presStyleCnt="0"/>
      <dgm:spPr/>
    </dgm:pt>
    <dgm:pt modelId="{98ACFC88-8965-40C3-A90F-D0DEEEDB446E}" type="pres">
      <dgm:prSet presAssocID="{06B13FE2-5D12-45FE-BE47-E0E9924B8C1F}" presName="LShape" presStyleLbl="alignNode1" presStyleIdx="0" presStyleCnt="9"/>
      <dgm:spPr/>
    </dgm:pt>
    <dgm:pt modelId="{316F00C9-2D95-4D8C-BC8F-5B653E22DBC8}" type="pres">
      <dgm:prSet presAssocID="{06B13FE2-5D12-45FE-BE47-E0E9924B8C1F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CA51501C-7B3B-4B01-8BAA-C6D1ABE1355E}" type="pres">
      <dgm:prSet presAssocID="{06B13FE2-5D12-45FE-BE47-E0E9924B8C1F}" presName="Triangle" presStyleLbl="alignNode1" presStyleIdx="1" presStyleCnt="9"/>
      <dgm:spPr/>
    </dgm:pt>
    <dgm:pt modelId="{562EBD4E-E11A-45BA-B372-00842BE6A669}" type="pres">
      <dgm:prSet presAssocID="{3D8B4103-96B8-498B-9A5D-3C3B7A1C0B10}" presName="sibTrans" presStyleCnt="0"/>
      <dgm:spPr/>
    </dgm:pt>
    <dgm:pt modelId="{6A1EF406-A971-40E5-99C6-8B7F85C5650C}" type="pres">
      <dgm:prSet presAssocID="{3D8B4103-96B8-498B-9A5D-3C3B7A1C0B10}" presName="space" presStyleCnt="0"/>
      <dgm:spPr/>
    </dgm:pt>
    <dgm:pt modelId="{39D72287-65B2-4837-A87B-E821E7CB60AC}" type="pres">
      <dgm:prSet presAssocID="{A5091B43-41E4-4DBF-95A5-490C4D532625}" presName="composite" presStyleCnt="0"/>
      <dgm:spPr/>
    </dgm:pt>
    <dgm:pt modelId="{4FB5EFD3-FB83-4AFC-B5B5-28DA141D7DA8}" type="pres">
      <dgm:prSet presAssocID="{A5091B43-41E4-4DBF-95A5-490C4D532625}" presName="LShape" presStyleLbl="alignNode1" presStyleIdx="2" presStyleCnt="9"/>
      <dgm:spPr/>
    </dgm:pt>
    <dgm:pt modelId="{33DBBA56-50CB-4611-B14B-02CF069C027F}" type="pres">
      <dgm:prSet presAssocID="{A5091B43-41E4-4DBF-95A5-490C4D532625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5ADF2EF2-C42F-49A7-ACFC-612F807591FE}" type="pres">
      <dgm:prSet presAssocID="{A5091B43-41E4-4DBF-95A5-490C4D532625}" presName="Triangle" presStyleLbl="alignNode1" presStyleIdx="3" presStyleCnt="9"/>
      <dgm:spPr/>
    </dgm:pt>
    <dgm:pt modelId="{7E8415C7-6CAD-428C-8799-A8791E406C07}" type="pres">
      <dgm:prSet presAssocID="{C0D26D6B-A541-48CD-BBBB-7BBB099E0B97}" presName="sibTrans" presStyleCnt="0"/>
      <dgm:spPr/>
    </dgm:pt>
    <dgm:pt modelId="{2D1C948A-1A73-4061-B4C7-1A65CF1E7EF6}" type="pres">
      <dgm:prSet presAssocID="{C0D26D6B-A541-48CD-BBBB-7BBB099E0B97}" presName="space" presStyleCnt="0"/>
      <dgm:spPr/>
    </dgm:pt>
    <dgm:pt modelId="{E9DF8293-89E3-45D7-B0D2-F3FAD30FCE23}" type="pres">
      <dgm:prSet presAssocID="{37BB72EA-6D6A-4D2E-B796-4C547BD88719}" presName="composite" presStyleCnt="0"/>
      <dgm:spPr/>
    </dgm:pt>
    <dgm:pt modelId="{E4188E24-043E-4B7C-855C-6FD66865F253}" type="pres">
      <dgm:prSet presAssocID="{37BB72EA-6D6A-4D2E-B796-4C547BD88719}" presName="LShape" presStyleLbl="alignNode1" presStyleIdx="4" presStyleCnt="9"/>
      <dgm:spPr/>
    </dgm:pt>
    <dgm:pt modelId="{F73C62B9-FFC7-4F37-BB35-D0AA934EBF57}" type="pres">
      <dgm:prSet presAssocID="{37BB72EA-6D6A-4D2E-B796-4C547BD88719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C6CE6BAE-916E-4089-B2AF-9D23A07DB1E6}" type="pres">
      <dgm:prSet presAssocID="{37BB72EA-6D6A-4D2E-B796-4C547BD88719}" presName="Triangle" presStyleLbl="alignNode1" presStyleIdx="5" presStyleCnt="9"/>
      <dgm:spPr/>
    </dgm:pt>
    <dgm:pt modelId="{39865728-9C51-47F6-88AB-FC4E80C63130}" type="pres">
      <dgm:prSet presAssocID="{E4E94FBA-FF05-4EEC-8DE7-42C6D0F51EFF}" presName="sibTrans" presStyleCnt="0"/>
      <dgm:spPr/>
    </dgm:pt>
    <dgm:pt modelId="{02683D01-3D23-4038-AFAD-DDE75D999A12}" type="pres">
      <dgm:prSet presAssocID="{E4E94FBA-FF05-4EEC-8DE7-42C6D0F51EFF}" presName="space" presStyleCnt="0"/>
      <dgm:spPr/>
    </dgm:pt>
    <dgm:pt modelId="{7EF2EA9E-3921-4859-9985-CD8CA1F094B2}" type="pres">
      <dgm:prSet presAssocID="{3AC1A9EC-F5DA-4BFB-8448-CDE423AED567}" presName="composite" presStyleCnt="0"/>
      <dgm:spPr/>
    </dgm:pt>
    <dgm:pt modelId="{69BFF288-8681-4034-A336-4DF416E9FC71}" type="pres">
      <dgm:prSet presAssocID="{3AC1A9EC-F5DA-4BFB-8448-CDE423AED567}" presName="LShape" presStyleLbl="alignNode1" presStyleIdx="6" presStyleCnt="9"/>
      <dgm:spPr/>
    </dgm:pt>
    <dgm:pt modelId="{024CA2D5-B839-477B-B8C0-91F6BC30A937}" type="pres">
      <dgm:prSet presAssocID="{3AC1A9EC-F5DA-4BFB-8448-CDE423AED567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E5342139-6BE2-48B2-B1B1-ECA013E286A7}" type="pres">
      <dgm:prSet presAssocID="{3AC1A9EC-F5DA-4BFB-8448-CDE423AED567}" presName="Triangle" presStyleLbl="alignNode1" presStyleIdx="7" presStyleCnt="9"/>
      <dgm:spPr/>
    </dgm:pt>
    <dgm:pt modelId="{848487F9-10F7-4848-8587-9060B8F66335}" type="pres">
      <dgm:prSet presAssocID="{E938620A-E5D0-44DD-B1D6-9583595F8B38}" presName="sibTrans" presStyleCnt="0"/>
      <dgm:spPr/>
    </dgm:pt>
    <dgm:pt modelId="{91A820AB-E071-43B9-ADCF-59D197264A29}" type="pres">
      <dgm:prSet presAssocID="{E938620A-E5D0-44DD-B1D6-9583595F8B38}" presName="space" presStyleCnt="0"/>
      <dgm:spPr/>
    </dgm:pt>
    <dgm:pt modelId="{A5B4DFBC-3A62-4AA4-A055-89E21A5DEB2F}" type="pres">
      <dgm:prSet presAssocID="{7301A3EA-DA20-4286-9864-0ECC4A2D3E20}" presName="composite" presStyleCnt="0"/>
      <dgm:spPr/>
    </dgm:pt>
    <dgm:pt modelId="{EC4F11ED-7E72-4C1D-A47A-CA754D3412B4}" type="pres">
      <dgm:prSet presAssocID="{7301A3EA-DA20-4286-9864-0ECC4A2D3E20}" presName="LShape" presStyleLbl="alignNode1" presStyleIdx="8" presStyleCnt="9"/>
      <dgm:spPr/>
    </dgm:pt>
    <dgm:pt modelId="{DE944BB0-8DBC-408A-8CC6-2F44DAC78D11}" type="pres">
      <dgm:prSet presAssocID="{7301A3EA-DA20-4286-9864-0ECC4A2D3E20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A2B68B0D-EEB7-4818-B4FB-EB00B3704F16}" type="presOf" srcId="{7301A3EA-DA20-4286-9864-0ECC4A2D3E20}" destId="{DE944BB0-8DBC-408A-8CC6-2F44DAC78D11}" srcOrd="0" destOrd="0" presId="urn:microsoft.com/office/officeart/2009/3/layout/StepUpProcess"/>
    <dgm:cxn modelId="{364E9416-2097-494E-BFDF-76881E0EE9E8}" srcId="{D32D87FB-085F-42AE-AB73-9B866AAD47EE}" destId="{06B13FE2-5D12-45FE-BE47-E0E9924B8C1F}" srcOrd="0" destOrd="0" parTransId="{9FA53C63-5C95-44AD-836B-F2CD41CE8F2C}" sibTransId="{3D8B4103-96B8-498B-9A5D-3C3B7A1C0B10}"/>
    <dgm:cxn modelId="{5F46F81A-9051-4BF2-8533-E42C413763B3}" srcId="{D32D87FB-085F-42AE-AB73-9B866AAD47EE}" destId="{7301A3EA-DA20-4286-9864-0ECC4A2D3E20}" srcOrd="4" destOrd="0" parTransId="{51F2A4EB-B8B7-4F00-AD94-59AC79835847}" sibTransId="{76472B23-E302-4AF4-B2A6-7C4256C97A1D}"/>
    <dgm:cxn modelId="{F8447D4D-0FEA-40EA-9D6C-C54DA5F1A2A0}" srcId="{D32D87FB-085F-42AE-AB73-9B866AAD47EE}" destId="{A5091B43-41E4-4DBF-95A5-490C4D532625}" srcOrd="1" destOrd="0" parTransId="{8850A8AA-B599-4F6A-B269-FFF7F7643909}" sibTransId="{C0D26D6B-A541-48CD-BBBB-7BBB099E0B97}"/>
    <dgm:cxn modelId="{A8E3926E-D8E1-455D-A737-A2D67E13C304}" srcId="{D32D87FB-085F-42AE-AB73-9B866AAD47EE}" destId="{3AC1A9EC-F5DA-4BFB-8448-CDE423AED567}" srcOrd="3" destOrd="0" parTransId="{67F2A216-5623-401E-B5A3-4DB16E5694DE}" sibTransId="{E938620A-E5D0-44DD-B1D6-9583595F8B38}"/>
    <dgm:cxn modelId="{3FADB873-189A-4760-97BE-EF468E97D204}" type="presOf" srcId="{A5091B43-41E4-4DBF-95A5-490C4D532625}" destId="{33DBBA56-50CB-4611-B14B-02CF069C027F}" srcOrd="0" destOrd="0" presId="urn:microsoft.com/office/officeart/2009/3/layout/StepUpProcess"/>
    <dgm:cxn modelId="{20CF4294-8DAC-494A-B67E-5562FBD1CB18}" srcId="{D32D87FB-085F-42AE-AB73-9B866AAD47EE}" destId="{37BB72EA-6D6A-4D2E-B796-4C547BD88719}" srcOrd="2" destOrd="0" parTransId="{7BEC30B6-41AF-47CF-8901-5289B20BE521}" sibTransId="{E4E94FBA-FF05-4EEC-8DE7-42C6D0F51EFF}"/>
    <dgm:cxn modelId="{E5435B99-8D6D-4717-A1F4-3B968A196A3C}" type="presOf" srcId="{06B13FE2-5D12-45FE-BE47-E0E9924B8C1F}" destId="{316F00C9-2D95-4D8C-BC8F-5B653E22DBC8}" srcOrd="0" destOrd="0" presId="urn:microsoft.com/office/officeart/2009/3/layout/StepUpProcess"/>
    <dgm:cxn modelId="{DD745AC2-E0B1-4275-AF89-63907521BBDF}" type="presOf" srcId="{37BB72EA-6D6A-4D2E-B796-4C547BD88719}" destId="{F73C62B9-FFC7-4F37-BB35-D0AA934EBF57}" srcOrd="0" destOrd="0" presId="urn:microsoft.com/office/officeart/2009/3/layout/StepUpProcess"/>
    <dgm:cxn modelId="{6AFE2BC7-6809-4CF1-BAD5-9DD84E58A6D3}" type="presOf" srcId="{D32D87FB-085F-42AE-AB73-9B866AAD47EE}" destId="{05B4E017-A2D9-4E23-B9E7-595CECB2E219}" srcOrd="0" destOrd="0" presId="urn:microsoft.com/office/officeart/2009/3/layout/StepUpProcess"/>
    <dgm:cxn modelId="{E94D7FDE-69F7-4980-BE65-0953F5FEE2E3}" type="presOf" srcId="{3AC1A9EC-F5DA-4BFB-8448-CDE423AED567}" destId="{024CA2D5-B839-477B-B8C0-91F6BC30A937}" srcOrd="0" destOrd="0" presId="urn:microsoft.com/office/officeart/2009/3/layout/StepUpProcess"/>
    <dgm:cxn modelId="{42740C4C-8D2B-47BC-9669-489687177BC5}" type="presParOf" srcId="{05B4E017-A2D9-4E23-B9E7-595CECB2E219}" destId="{4ADA8F50-5FC6-43B4-9053-7D959B7662E4}" srcOrd="0" destOrd="0" presId="urn:microsoft.com/office/officeart/2009/3/layout/StepUpProcess"/>
    <dgm:cxn modelId="{7AD26E95-8199-40DB-A5D0-866CDF180AAC}" type="presParOf" srcId="{4ADA8F50-5FC6-43B4-9053-7D959B7662E4}" destId="{98ACFC88-8965-40C3-A90F-D0DEEEDB446E}" srcOrd="0" destOrd="0" presId="urn:microsoft.com/office/officeart/2009/3/layout/StepUpProcess"/>
    <dgm:cxn modelId="{5B9506B6-F9DF-45EE-AF2C-071B0A7ED849}" type="presParOf" srcId="{4ADA8F50-5FC6-43B4-9053-7D959B7662E4}" destId="{316F00C9-2D95-4D8C-BC8F-5B653E22DBC8}" srcOrd="1" destOrd="0" presId="urn:microsoft.com/office/officeart/2009/3/layout/StepUpProcess"/>
    <dgm:cxn modelId="{63405249-737F-4F6B-8F7E-22F3C682EB11}" type="presParOf" srcId="{4ADA8F50-5FC6-43B4-9053-7D959B7662E4}" destId="{CA51501C-7B3B-4B01-8BAA-C6D1ABE1355E}" srcOrd="2" destOrd="0" presId="urn:microsoft.com/office/officeart/2009/3/layout/StepUpProcess"/>
    <dgm:cxn modelId="{21C9BA4E-E12F-4F72-A33A-C2905CE30887}" type="presParOf" srcId="{05B4E017-A2D9-4E23-B9E7-595CECB2E219}" destId="{562EBD4E-E11A-45BA-B372-00842BE6A669}" srcOrd="1" destOrd="0" presId="urn:microsoft.com/office/officeart/2009/3/layout/StepUpProcess"/>
    <dgm:cxn modelId="{8A498DB5-6745-4DE7-AFF8-6F1F6C40F631}" type="presParOf" srcId="{562EBD4E-E11A-45BA-B372-00842BE6A669}" destId="{6A1EF406-A971-40E5-99C6-8B7F85C5650C}" srcOrd="0" destOrd="0" presId="urn:microsoft.com/office/officeart/2009/3/layout/StepUpProcess"/>
    <dgm:cxn modelId="{D8793865-E4EE-4C44-A67F-7ED865449FAF}" type="presParOf" srcId="{05B4E017-A2D9-4E23-B9E7-595CECB2E219}" destId="{39D72287-65B2-4837-A87B-E821E7CB60AC}" srcOrd="2" destOrd="0" presId="urn:microsoft.com/office/officeart/2009/3/layout/StepUpProcess"/>
    <dgm:cxn modelId="{35971F3F-8EB8-465F-A92A-2FD0BEC8C2C5}" type="presParOf" srcId="{39D72287-65B2-4837-A87B-E821E7CB60AC}" destId="{4FB5EFD3-FB83-4AFC-B5B5-28DA141D7DA8}" srcOrd="0" destOrd="0" presId="urn:microsoft.com/office/officeart/2009/3/layout/StepUpProcess"/>
    <dgm:cxn modelId="{66602F03-1924-4E30-8C9B-0A60722B08AB}" type="presParOf" srcId="{39D72287-65B2-4837-A87B-E821E7CB60AC}" destId="{33DBBA56-50CB-4611-B14B-02CF069C027F}" srcOrd="1" destOrd="0" presId="urn:microsoft.com/office/officeart/2009/3/layout/StepUpProcess"/>
    <dgm:cxn modelId="{6FCEC494-B915-497B-8DD1-300B7213BBA2}" type="presParOf" srcId="{39D72287-65B2-4837-A87B-E821E7CB60AC}" destId="{5ADF2EF2-C42F-49A7-ACFC-612F807591FE}" srcOrd="2" destOrd="0" presId="urn:microsoft.com/office/officeart/2009/3/layout/StepUpProcess"/>
    <dgm:cxn modelId="{DB04D6C3-5A45-4614-82E3-CC0B5B6D9EAF}" type="presParOf" srcId="{05B4E017-A2D9-4E23-B9E7-595CECB2E219}" destId="{7E8415C7-6CAD-428C-8799-A8791E406C07}" srcOrd="3" destOrd="0" presId="urn:microsoft.com/office/officeart/2009/3/layout/StepUpProcess"/>
    <dgm:cxn modelId="{1D8DE5BA-FA02-47B0-AB4E-F85FF0E8FEFA}" type="presParOf" srcId="{7E8415C7-6CAD-428C-8799-A8791E406C07}" destId="{2D1C948A-1A73-4061-B4C7-1A65CF1E7EF6}" srcOrd="0" destOrd="0" presId="urn:microsoft.com/office/officeart/2009/3/layout/StepUpProcess"/>
    <dgm:cxn modelId="{5E8642BE-3B02-4EF5-94EE-ED69EE01CE05}" type="presParOf" srcId="{05B4E017-A2D9-4E23-B9E7-595CECB2E219}" destId="{E9DF8293-89E3-45D7-B0D2-F3FAD30FCE23}" srcOrd="4" destOrd="0" presId="urn:microsoft.com/office/officeart/2009/3/layout/StepUpProcess"/>
    <dgm:cxn modelId="{BF14348E-8F6B-412F-B4AB-D1947986E71F}" type="presParOf" srcId="{E9DF8293-89E3-45D7-B0D2-F3FAD30FCE23}" destId="{E4188E24-043E-4B7C-855C-6FD66865F253}" srcOrd="0" destOrd="0" presId="urn:microsoft.com/office/officeart/2009/3/layout/StepUpProcess"/>
    <dgm:cxn modelId="{F83FC0A2-91D8-4B63-BA82-AA55A0A7C9BF}" type="presParOf" srcId="{E9DF8293-89E3-45D7-B0D2-F3FAD30FCE23}" destId="{F73C62B9-FFC7-4F37-BB35-D0AA934EBF57}" srcOrd="1" destOrd="0" presId="urn:microsoft.com/office/officeart/2009/3/layout/StepUpProcess"/>
    <dgm:cxn modelId="{3AB30D3B-8756-424C-ADE0-B5BC257BD91A}" type="presParOf" srcId="{E9DF8293-89E3-45D7-B0D2-F3FAD30FCE23}" destId="{C6CE6BAE-916E-4089-B2AF-9D23A07DB1E6}" srcOrd="2" destOrd="0" presId="urn:microsoft.com/office/officeart/2009/3/layout/StepUpProcess"/>
    <dgm:cxn modelId="{D3116A70-3CC3-4B14-A256-929AFB1E01CC}" type="presParOf" srcId="{05B4E017-A2D9-4E23-B9E7-595CECB2E219}" destId="{39865728-9C51-47F6-88AB-FC4E80C63130}" srcOrd="5" destOrd="0" presId="urn:microsoft.com/office/officeart/2009/3/layout/StepUpProcess"/>
    <dgm:cxn modelId="{1DEB6836-21D3-472E-B46E-6A6BFBD337FD}" type="presParOf" srcId="{39865728-9C51-47F6-88AB-FC4E80C63130}" destId="{02683D01-3D23-4038-AFAD-DDE75D999A12}" srcOrd="0" destOrd="0" presId="urn:microsoft.com/office/officeart/2009/3/layout/StepUpProcess"/>
    <dgm:cxn modelId="{090D887E-DE58-401A-8415-F9EFDC3ACD81}" type="presParOf" srcId="{05B4E017-A2D9-4E23-B9E7-595CECB2E219}" destId="{7EF2EA9E-3921-4859-9985-CD8CA1F094B2}" srcOrd="6" destOrd="0" presId="urn:microsoft.com/office/officeart/2009/3/layout/StepUpProcess"/>
    <dgm:cxn modelId="{E3D97174-DD5C-454B-A121-559398FB9A26}" type="presParOf" srcId="{7EF2EA9E-3921-4859-9985-CD8CA1F094B2}" destId="{69BFF288-8681-4034-A336-4DF416E9FC71}" srcOrd="0" destOrd="0" presId="urn:microsoft.com/office/officeart/2009/3/layout/StepUpProcess"/>
    <dgm:cxn modelId="{FA0AE15E-1EFB-4173-9FC0-420236399BA5}" type="presParOf" srcId="{7EF2EA9E-3921-4859-9985-CD8CA1F094B2}" destId="{024CA2D5-B839-477B-B8C0-91F6BC30A937}" srcOrd="1" destOrd="0" presId="urn:microsoft.com/office/officeart/2009/3/layout/StepUpProcess"/>
    <dgm:cxn modelId="{E7D76ABD-91B4-4F21-A5B3-2A211D763B9C}" type="presParOf" srcId="{7EF2EA9E-3921-4859-9985-CD8CA1F094B2}" destId="{E5342139-6BE2-48B2-B1B1-ECA013E286A7}" srcOrd="2" destOrd="0" presId="urn:microsoft.com/office/officeart/2009/3/layout/StepUpProcess"/>
    <dgm:cxn modelId="{D0EF04DA-D961-42F1-AAC7-AA0DE8A5C85F}" type="presParOf" srcId="{05B4E017-A2D9-4E23-B9E7-595CECB2E219}" destId="{848487F9-10F7-4848-8587-9060B8F66335}" srcOrd="7" destOrd="0" presId="urn:microsoft.com/office/officeart/2009/3/layout/StepUpProcess"/>
    <dgm:cxn modelId="{22B0FF79-653F-49C3-A15B-9A831FFAE42C}" type="presParOf" srcId="{848487F9-10F7-4848-8587-9060B8F66335}" destId="{91A820AB-E071-43B9-ADCF-59D197264A29}" srcOrd="0" destOrd="0" presId="urn:microsoft.com/office/officeart/2009/3/layout/StepUpProcess"/>
    <dgm:cxn modelId="{F857FD6E-9C5F-4739-963A-569E6CB96575}" type="presParOf" srcId="{05B4E017-A2D9-4E23-B9E7-595CECB2E219}" destId="{A5B4DFBC-3A62-4AA4-A055-89E21A5DEB2F}" srcOrd="8" destOrd="0" presId="urn:microsoft.com/office/officeart/2009/3/layout/StepUpProcess"/>
    <dgm:cxn modelId="{38A2C03A-6AFA-492D-865A-B0ABAA6F1F7E}" type="presParOf" srcId="{A5B4DFBC-3A62-4AA4-A055-89E21A5DEB2F}" destId="{EC4F11ED-7E72-4C1D-A47A-CA754D3412B4}" srcOrd="0" destOrd="0" presId="urn:microsoft.com/office/officeart/2009/3/layout/StepUpProcess"/>
    <dgm:cxn modelId="{B0AF38CD-8BA7-4EBD-8F2E-36C9F4B20F10}" type="presParOf" srcId="{A5B4DFBC-3A62-4AA4-A055-89E21A5DEB2F}" destId="{DE944BB0-8DBC-408A-8CC6-2F44DAC78D11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ACFC88-8965-40C3-A90F-D0DEEEDB446E}">
      <dsp:nvSpPr>
        <dsp:cNvPr id="0" name=""/>
        <dsp:cNvSpPr/>
      </dsp:nvSpPr>
      <dsp:spPr>
        <a:xfrm rot="5400000">
          <a:off x="375179" y="1656597"/>
          <a:ext cx="1105922" cy="18402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6F00C9-2D95-4D8C-BC8F-5B653E22DBC8}">
      <dsp:nvSpPr>
        <dsp:cNvPr id="0" name=""/>
        <dsp:cNvSpPr/>
      </dsp:nvSpPr>
      <dsp:spPr>
        <a:xfrm>
          <a:off x="190573" y="2206430"/>
          <a:ext cx="1661370" cy="14562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chemeClr val="accent2">
                  <a:lumMod val="50000"/>
                </a:schemeClr>
              </a:solidFill>
              <a:ea typeface="Arial Unicode MS"/>
            </a:rPr>
            <a:t>Registro de caso en Base de datos NB.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 dirty="0">
              <a:solidFill>
                <a:schemeClr val="accent2">
                  <a:lumMod val="50000"/>
                </a:schemeClr>
              </a:solidFill>
              <a:latin typeface="+mn-lt"/>
              <a:ea typeface="Arial Unicode MS"/>
              <a:cs typeface="Arial Unicode MS" pitchFamily="34" charset="-128"/>
            </a:rPr>
            <a:t>www.nosbuscamos.org</a:t>
          </a:r>
          <a:endParaRPr lang="es-ES" sz="1200" kern="1200" dirty="0">
            <a:solidFill>
              <a:schemeClr val="accent2">
                <a:lumMod val="50000"/>
              </a:schemeClr>
            </a:solidFill>
            <a:latin typeface="+mn-lt"/>
            <a:ea typeface="Arial Unicode MS"/>
          </a:endParaRPr>
        </a:p>
      </dsp:txBody>
      <dsp:txXfrm>
        <a:off x="190573" y="2206430"/>
        <a:ext cx="1661370" cy="1456288"/>
      </dsp:txXfrm>
    </dsp:sp>
    <dsp:sp modelId="{CA51501C-7B3B-4B01-8BAA-C6D1ABE1355E}">
      <dsp:nvSpPr>
        <dsp:cNvPr id="0" name=""/>
        <dsp:cNvSpPr/>
      </dsp:nvSpPr>
      <dsp:spPr>
        <a:xfrm>
          <a:off x="1538477" y="1521118"/>
          <a:ext cx="313466" cy="313466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B5EFD3-FB83-4AFC-B5B5-28DA141D7DA8}">
      <dsp:nvSpPr>
        <dsp:cNvPr id="0" name=""/>
        <dsp:cNvSpPr/>
      </dsp:nvSpPr>
      <dsp:spPr>
        <a:xfrm rot="5400000">
          <a:off x="2409021" y="1153321"/>
          <a:ext cx="1105922" cy="1840230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DBBA56-50CB-4611-B14B-02CF069C027F}">
      <dsp:nvSpPr>
        <dsp:cNvPr id="0" name=""/>
        <dsp:cNvSpPr/>
      </dsp:nvSpPr>
      <dsp:spPr>
        <a:xfrm>
          <a:off x="2224415" y="1703154"/>
          <a:ext cx="1661370" cy="14562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chemeClr val="accent2">
                  <a:lumMod val="50000"/>
                </a:schemeClr>
              </a:solidFill>
            </a:rPr>
            <a:t>Solicitud de Documentos</a:t>
          </a:r>
        </a:p>
      </dsp:txBody>
      <dsp:txXfrm>
        <a:off x="2224415" y="1703154"/>
        <a:ext cx="1661370" cy="1456288"/>
      </dsp:txXfrm>
    </dsp:sp>
    <dsp:sp modelId="{5ADF2EF2-C42F-49A7-ACFC-612F807591FE}">
      <dsp:nvSpPr>
        <dsp:cNvPr id="0" name=""/>
        <dsp:cNvSpPr/>
      </dsp:nvSpPr>
      <dsp:spPr>
        <a:xfrm>
          <a:off x="3572319" y="1017841"/>
          <a:ext cx="313466" cy="313466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188E24-043E-4B7C-855C-6FD66865F253}">
      <dsp:nvSpPr>
        <dsp:cNvPr id="0" name=""/>
        <dsp:cNvSpPr/>
      </dsp:nvSpPr>
      <dsp:spPr>
        <a:xfrm rot="5400000">
          <a:off x="4442863" y="650045"/>
          <a:ext cx="1105922" cy="1840230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3C62B9-FFC7-4F37-BB35-D0AA934EBF57}">
      <dsp:nvSpPr>
        <dsp:cNvPr id="0" name=""/>
        <dsp:cNvSpPr/>
      </dsp:nvSpPr>
      <dsp:spPr>
        <a:xfrm>
          <a:off x="4258257" y="1199877"/>
          <a:ext cx="1661370" cy="14562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chemeClr val="accent2">
                  <a:lumMod val="50000"/>
                </a:schemeClr>
              </a:solidFill>
            </a:rPr>
            <a:t>Recopilación de antecedentes</a:t>
          </a:r>
        </a:p>
      </dsp:txBody>
      <dsp:txXfrm>
        <a:off x="4258257" y="1199877"/>
        <a:ext cx="1661370" cy="1456288"/>
      </dsp:txXfrm>
    </dsp:sp>
    <dsp:sp modelId="{C6CE6BAE-916E-4089-B2AF-9D23A07DB1E6}">
      <dsp:nvSpPr>
        <dsp:cNvPr id="0" name=""/>
        <dsp:cNvSpPr/>
      </dsp:nvSpPr>
      <dsp:spPr>
        <a:xfrm>
          <a:off x="5606162" y="514565"/>
          <a:ext cx="313466" cy="313466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BFF288-8681-4034-A336-4DF416E9FC71}">
      <dsp:nvSpPr>
        <dsp:cNvPr id="0" name=""/>
        <dsp:cNvSpPr/>
      </dsp:nvSpPr>
      <dsp:spPr>
        <a:xfrm rot="5400000">
          <a:off x="6476705" y="146769"/>
          <a:ext cx="1105922" cy="1840230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4CA2D5-B839-477B-B8C0-91F6BC30A937}">
      <dsp:nvSpPr>
        <dsp:cNvPr id="0" name=""/>
        <dsp:cNvSpPr/>
      </dsp:nvSpPr>
      <dsp:spPr>
        <a:xfrm>
          <a:off x="6292099" y="696601"/>
          <a:ext cx="1661370" cy="14562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chemeClr val="accent2">
                  <a:lumMod val="50000"/>
                </a:schemeClr>
              </a:solidFill>
            </a:rPr>
            <a:t>Investigación Genealógica</a:t>
          </a:r>
        </a:p>
      </dsp:txBody>
      <dsp:txXfrm>
        <a:off x="6292099" y="696601"/>
        <a:ext cx="1661370" cy="1456288"/>
      </dsp:txXfrm>
    </dsp:sp>
    <dsp:sp modelId="{E5342139-6BE2-48B2-B1B1-ECA013E286A7}">
      <dsp:nvSpPr>
        <dsp:cNvPr id="0" name=""/>
        <dsp:cNvSpPr/>
      </dsp:nvSpPr>
      <dsp:spPr>
        <a:xfrm>
          <a:off x="7640004" y="11289"/>
          <a:ext cx="313466" cy="313466"/>
        </a:xfrm>
        <a:prstGeom prst="triangle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4F11ED-7E72-4C1D-A47A-CA754D3412B4}">
      <dsp:nvSpPr>
        <dsp:cNvPr id="0" name=""/>
        <dsp:cNvSpPr/>
      </dsp:nvSpPr>
      <dsp:spPr>
        <a:xfrm rot="5400000">
          <a:off x="8510547" y="-356507"/>
          <a:ext cx="1105922" cy="1840230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944BB0-8DBC-408A-8CC6-2F44DAC78D11}">
      <dsp:nvSpPr>
        <dsp:cNvPr id="0" name=""/>
        <dsp:cNvSpPr/>
      </dsp:nvSpPr>
      <dsp:spPr>
        <a:xfrm>
          <a:off x="8325941" y="193325"/>
          <a:ext cx="1661370" cy="14562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chemeClr val="accent2">
                  <a:lumMod val="50000"/>
                </a:schemeClr>
              </a:solidFill>
            </a:rPr>
            <a:t>Abrazo de reencuentro </a:t>
          </a:r>
        </a:p>
      </dsp:txBody>
      <dsp:txXfrm>
        <a:off x="8325941" y="193325"/>
        <a:ext cx="1661370" cy="14562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12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5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4.jpeg"/><Relationship Id="rId4" Type="http://schemas.openxmlformats.org/officeDocument/2006/relationships/diagramQuickStyle" Target="../diagrams/quickStyle1.xml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31089" y="1788454"/>
            <a:ext cx="9549113" cy="2098226"/>
          </a:xfrm>
        </p:spPr>
        <p:txBody>
          <a:bodyPr/>
          <a:lstStyle/>
          <a:p>
            <a:r>
              <a:rPr lang="es-CL" dirty="0"/>
              <a:t>ONG</a:t>
            </a:r>
            <a:br>
              <a:rPr lang="es-CL" dirty="0"/>
            </a:br>
            <a:r>
              <a:rPr lang="es-CL" dirty="0"/>
              <a:t>Nos buscamos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783492" y="3879277"/>
            <a:ext cx="6831673" cy="1086237"/>
          </a:xfrm>
        </p:spPr>
        <p:txBody>
          <a:bodyPr>
            <a:normAutofit/>
          </a:bodyPr>
          <a:lstStyle/>
          <a:p>
            <a:r>
              <a:rPr lang="es-CL" sz="1600" dirty="0"/>
              <a:t>Exponen: Constanza del Rio </a:t>
            </a:r>
          </a:p>
          <a:p>
            <a:r>
              <a:rPr lang="es-CL" sz="1600" dirty="0"/>
              <a:t>               Ignacia Guzmán</a:t>
            </a:r>
          </a:p>
        </p:txBody>
      </p:sp>
      <p:pic>
        <p:nvPicPr>
          <p:cNvPr id="4" name="Marcador de contenido 15">
            <a:extLst>
              <a:ext uri="{FF2B5EF4-FFF2-40B4-BE49-F238E27FC236}">
                <a16:creationId xmlns:a16="http://schemas.microsoft.com/office/drawing/2014/main" id="{3C38BF2F-1519-4793-A472-4694AC28A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190" y="5399060"/>
            <a:ext cx="1740209" cy="104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40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670034"/>
          </a:xfrm>
        </p:spPr>
        <p:txBody>
          <a:bodyPr>
            <a:normAutofit fontScale="90000"/>
          </a:bodyPr>
          <a:lstStyle/>
          <a:p>
            <a:r>
              <a:rPr lang="es-CL" dirty="0"/>
              <a:t>Propuestas para evitar trafico infantil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08536" y="2270235"/>
            <a:ext cx="9601200" cy="2286000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s-CL" sz="3000" dirty="0"/>
              <a:t>Modificar Ley 4.808: Inscripción de nacimiento con testigos.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L" sz="3000" dirty="0"/>
              <a:t>Implementar en el Registro Civil un certificado de hijos por persona.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L" sz="3000" dirty="0"/>
              <a:t>Modificar nueva Ley de adopción, preservando el derecho de todo niño chileno a saber su origen y su condición de adoptado.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L" sz="3000" dirty="0"/>
              <a:t>Tipificar el delito de la trata de niños y niñas con fines de adopción. </a:t>
            </a:r>
          </a:p>
        </p:txBody>
      </p:sp>
      <p:pic>
        <p:nvPicPr>
          <p:cNvPr id="4" name="Marcador de contenido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736" y="67170"/>
            <a:ext cx="1282264" cy="76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4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1111482"/>
            <a:ext cx="9601200" cy="811924"/>
          </a:xfrm>
        </p:spPr>
        <p:txBody>
          <a:bodyPr>
            <a:normAutofit/>
          </a:bodyPr>
          <a:lstStyle/>
          <a:p>
            <a:r>
              <a:rPr lang="es-CL" dirty="0"/>
              <a:t>Definición de adopción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6795" y="2983890"/>
            <a:ext cx="9601200" cy="203375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ES" dirty="0"/>
              <a:t>Acto </a:t>
            </a:r>
            <a:r>
              <a:rPr lang="es-ES" b="1" u="sng" dirty="0"/>
              <a:t>jurídico</a:t>
            </a:r>
            <a:r>
              <a:rPr lang="es-ES" dirty="0"/>
              <a:t> en virtud del cual un adulto toma como propio a un hijo ajeno no sanguíneo, con el fin de establecer con él una relación paterno-filial con idénticos o análogos vínculos jurídicos que los que resultan de la procreación.</a:t>
            </a:r>
          </a:p>
          <a:p>
            <a:pPr marL="0" indent="0" algn="ctr">
              <a:buNone/>
            </a:pPr>
            <a:endParaRPr lang="es-ES" dirty="0"/>
          </a:p>
          <a:p>
            <a:pPr marL="0" indent="0" algn="ctr">
              <a:buNone/>
            </a:pPr>
            <a:r>
              <a:rPr lang="es-ES" dirty="0"/>
              <a:t>Cualquier otra acción hecha para tomar como propio a un niño, se considera trafico o trata infantil.</a:t>
            </a:r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6" name="Marcador de contenido 15">
            <a:extLst>
              <a:ext uri="{FF2B5EF4-FFF2-40B4-BE49-F238E27FC236}">
                <a16:creationId xmlns:a16="http://schemas.microsoft.com/office/drawing/2014/main" id="{0DB736A4-6A8C-49ED-B920-B8DD4BB72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736" y="67170"/>
            <a:ext cx="1282264" cy="76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593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9254" y="826388"/>
            <a:ext cx="8551238" cy="811924"/>
          </a:xfrm>
        </p:spPr>
        <p:txBody>
          <a:bodyPr>
            <a:normAutofit/>
          </a:bodyPr>
          <a:lstStyle/>
          <a:p>
            <a:r>
              <a:rPr lang="es-CL" dirty="0"/>
              <a:t>Definición de trafico infantil o trata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59083" y="2120657"/>
            <a:ext cx="10596623" cy="421556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s-CL" sz="3000" dirty="0">
                <a:ea typeface="Arial Unicode MS" pitchFamily="34" charset="-128"/>
                <a:cs typeface="Arial Unicode MS" pitchFamily="34" charset="-128"/>
              </a:rPr>
              <a:t>La trata de niños y niñas afecta a los menores de todo el mundo, tanto en los países industrializados como a los que están en proceso de desarrollo.</a:t>
            </a:r>
          </a:p>
          <a:p>
            <a:pPr marL="0" indent="0">
              <a:buNone/>
            </a:pPr>
            <a:endParaRPr lang="es-CL" sz="3000" dirty="0">
              <a:ea typeface="Arial Unicode MS" pitchFamily="34" charset="-128"/>
              <a:cs typeface="Arial Unicode MS" pitchFamily="34" charset="-128"/>
            </a:endParaRPr>
          </a:p>
          <a:p>
            <a:pPr marL="0" indent="0">
              <a:buNone/>
            </a:pPr>
            <a:r>
              <a:rPr lang="es-CL" sz="3000" dirty="0">
                <a:ea typeface="Arial Unicode MS" pitchFamily="34" charset="-128"/>
                <a:cs typeface="Arial Unicode MS" pitchFamily="34" charset="-128"/>
              </a:rPr>
              <a:t>Los niños y niñas víctimas de la trata son objeto de:</a:t>
            </a:r>
          </a:p>
          <a:p>
            <a:pPr marL="0" indent="0">
              <a:buNone/>
            </a:pPr>
            <a:r>
              <a:rPr lang="es-CL" sz="3000" dirty="0">
                <a:ea typeface="Arial Unicode MS" pitchFamily="34" charset="-128"/>
                <a:cs typeface="Arial Unicode MS" pitchFamily="34" charset="-128"/>
              </a:rPr>
              <a:t>-Prostitución</a:t>
            </a:r>
          </a:p>
          <a:p>
            <a:pPr marL="0" indent="0">
              <a:buNone/>
            </a:pPr>
            <a:r>
              <a:rPr lang="es-CL" sz="3000" dirty="0">
                <a:ea typeface="Arial Unicode MS" pitchFamily="34" charset="-128"/>
                <a:cs typeface="Arial Unicode MS" pitchFamily="34" charset="-128"/>
              </a:rPr>
              <a:t>-Matrimonio forzado</a:t>
            </a:r>
          </a:p>
          <a:p>
            <a:pPr marL="0" indent="0">
              <a:buNone/>
            </a:pPr>
            <a:r>
              <a:rPr lang="es-CL" sz="3000" u="sng" dirty="0">
                <a:ea typeface="Arial Unicode MS" pitchFamily="34" charset="-128"/>
                <a:cs typeface="Arial Unicode MS" pitchFamily="34" charset="-128"/>
              </a:rPr>
              <a:t>-Adopción ilegal</a:t>
            </a:r>
          </a:p>
          <a:p>
            <a:pPr marL="0" indent="0">
              <a:buNone/>
            </a:pPr>
            <a:r>
              <a:rPr lang="es-CL" sz="3000" dirty="0">
                <a:ea typeface="Arial Unicode MS" pitchFamily="34" charset="-128"/>
                <a:cs typeface="Arial Unicode MS" pitchFamily="34" charset="-128"/>
              </a:rPr>
              <a:t>-Mano de obra barata o no remunerada (criados o esclavos)</a:t>
            </a:r>
          </a:p>
          <a:p>
            <a:pPr marL="0" indent="0">
              <a:buNone/>
            </a:pPr>
            <a:r>
              <a:rPr lang="es-CL" sz="3000" dirty="0">
                <a:ea typeface="Arial Unicode MS" pitchFamily="34" charset="-128"/>
                <a:cs typeface="Arial Unicode MS" pitchFamily="34" charset="-128"/>
              </a:rPr>
              <a:t>-Reclutamiento para incorporarlos a grupos armados.</a:t>
            </a:r>
          </a:p>
          <a:p>
            <a:pPr marL="0" indent="0">
              <a:buNone/>
            </a:pPr>
            <a:r>
              <a:rPr lang="es-CL" sz="3000" dirty="0">
                <a:ea typeface="Arial Unicode MS" pitchFamily="34" charset="-128"/>
                <a:cs typeface="Arial Unicode MS" pitchFamily="34" charset="-128"/>
              </a:rPr>
              <a:t>-Uso para jugar en equipos deportivos</a:t>
            </a:r>
          </a:p>
          <a:p>
            <a:pPr marL="0" indent="0">
              <a:buNone/>
            </a:pPr>
            <a:endParaRPr lang="es-CL" sz="3000" dirty="0">
              <a:ea typeface="Arial Unicode MS" pitchFamily="34" charset="-128"/>
              <a:cs typeface="Arial Unicode MS" pitchFamily="34" charset="-128"/>
            </a:endParaRPr>
          </a:p>
          <a:p>
            <a:pPr marL="0" indent="0" algn="r">
              <a:buNone/>
            </a:pPr>
            <a:r>
              <a:rPr lang="es-CL" sz="3000" dirty="0">
                <a:ea typeface="Arial Unicode MS" pitchFamily="34" charset="-128"/>
                <a:cs typeface="Arial Unicode MS" pitchFamily="34" charset="-128"/>
              </a:rPr>
              <a:t>(UNICEF).</a:t>
            </a:r>
          </a:p>
          <a:p>
            <a:endParaRPr lang="es-CL" dirty="0"/>
          </a:p>
        </p:txBody>
      </p:sp>
      <p:pic>
        <p:nvPicPr>
          <p:cNvPr id="6" name="Marcador de contenido 15">
            <a:extLst>
              <a:ext uri="{FF2B5EF4-FFF2-40B4-BE49-F238E27FC236}">
                <a16:creationId xmlns:a16="http://schemas.microsoft.com/office/drawing/2014/main" id="{0356B8A3-49EF-4F51-9008-D5B28DC3E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736" y="67170"/>
            <a:ext cx="1282264" cy="76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365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0276" y="521780"/>
            <a:ext cx="9601200" cy="811924"/>
          </a:xfrm>
        </p:spPr>
        <p:txBody>
          <a:bodyPr>
            <a:normAutofit/>
          </a:bodyPr>
          <a:lstStyle/>
          <a:p>
            <a:r>
              <a:rPr lang="es-ES" dirty="0"/>
              <a:t>Que hace Nos Buscamos:</a:t>
            </a:r>
            <a:endParaRPr lang="es-CL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D47F4A9-3D24-4D45-A9D0-BC749727518A}"/>
              </a:ext>
            </a:extLst>
          </p:cNvPr>
          <p:cNvSpPr/>
          <p:nvPr/>
        </p:nvSpPr>
        <p:spPr>
          <a:xfrm>
            <a:off x="950276" y="2182505"/>
            <a:ext cx="1011241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500" b="1" dirty="0">
                <a:solidFill>
                  <a:schemeClr val="tx2"/>
                </a:solidFill>
              </a:rPr>
              <a:t>Promover reencuentros de familias, </a:t>
            </a:r>
          </a:p>
          <a:p>
            <a:pPr algn="ctr"/>
            <a:r>
              <a:rPr lang="es-ES" sz="2500" b="1" dirty="0">
                <a:solidFill>
                  <a:schemeClr val="tx2"/>
                </a:solidFill>
              </a:rPr>
              <a:t>separadas por el trafico infantil, </a:t>
            </a:r>
          </a:p>
          <a:p>
            <a:pPr algn="ctr"/>
            <a:r>
              <a:rPr lang="es-ES" sz="2500" b="1" dirty="0">
                <a:solidFill>
                  <a:schemeClr val="tx2"/>
                </a:solidFill>
              </a:rPr>
              <a:t>brindándoles apoyo, </a:t>
            </a:r>
          </a:p>
          <a:p>
            <a:pPr algn="ctr"/>
            <a:r>
              <a:rPr lang="es-ES" sz="2500" b="1" dirty="0">
                <a:solidFill>
                  <a:schemeClr val="tx2"/>
                </a:solidFill>
              </a:rPr>
              <a:t>acogiéndolos y orientándolos.</a:t>
            </a:r>
          </a:p>
          <a:p>
            <a:pPr algn="ctr"/>
            <a:endParaRPr lang="es-ES" sz="2500" b="1" dirty="0">
              <a:solidFill>
                <a:schemeClr val="tx2"/>
              </a:solidFill>
            </a:endParaRPr>
          </a:p>
          <a:p>
            <a:pPr algn="ctr"/>
            <a:r>
              <a:rPr lang="es-ES" sz="2500" b="1" dirty="0">
                <a:solidFill>
                  <a:schemeClr val="tx2"/>
                </a:solidFill>
              </a:rPr>
              <a:t>Generar una red de trabajo colectivo de reencuentros.</a:t>
            </a:r>
          </a:p>
          <a:p>
            <a:pPr algn="ctr"/>
            <a:endParaRPr lang="es-ES" sz="2500" b="1" dirty="0">
              <a:solidFill>
                <a:schemeClr val="tx2"/>
              </a:solidFill>
            </a:endParaRPr>
          </a:p>
          <a:p>
            <a:pPr algn="ctr"/>
            <a:r>
              <a:rPr lang="es-ES" sz="2500" b="1" dirty="0">
                <a:solidFill>
                  <a:schemeClr val="tx2"/>
                </a:solidFill>
              </a:rPr>
              <a:t>Difundir la temática de Trafico Infantil y Trata de niños.</a:t>
            </a:r>
          </a:p>
        </p:txBody>
      </p:sp>
      <p:pic>
        <p:nvPicPr>
          <p:cNvPr id="9" name="Marcador de contenido 15">
            <a:extLst>
              <a:ext uri="{FF2B5EF4-FFF2-40B4-BE49-F238E27FC236}">
                <a16:creationId xmlns:a16="http://schemas.microsoft.com/office/drawing/2014/main" id="{5862EEC2-860B-4A49-8F7C-1EFCBE4F0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736" y="67170"/>
            <a:ext cx="1282264" cy="76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29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flipH="1">
            <a:off x="-1018225" y="11959159"/>
            <a:ext cx="45719" cy="45719"/>
          </a:xfrm>
        </p:spPr>
        <p:txBody>
          <a:bodyPr>
            <a:normAutofit fontScale="90000"/>
          </a:bodyPr>
          <a:lstStyle/>
          <a:p>
            <a:r>
              <a:rPr lang="es-CL" dirty="0"/>
              <a:t>Etapas de Investigación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5784402"/>
              </p:ext>
            </p:extLst>
          </p:nvPr>
        </p:nvGraphicFramePr>
        <p:xfrm>
          <a:off x="1371600" y="3547240"/>
          <a:ext cx="9995338" cy="36733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925" y="2294868"/>
            <a:ext cx="1547826" cy="2441711"/>
          </a:xfrm>
          <a:prstGeom prst="rect">
            <a:avLst/>
          </a:prstGeom>
        </p:spPr>
      </p:pic>
      <p:sp>
        <p:nvSpPr>
          <p:cNvPr id="6" name="AutoShape 2" descr="Resultado de imagen para hablar en casa"/>
          <p:cNvSpPr>
            <a:spLocks noChangeAspect="1" noChangeArrowheads="1"/>
          </p:cNvSpPr>
          <p:nvPr/>
        </p:nvSpPr>
        <p:spPr bwMode="auto">
          <a:xfrm>
            <a:off x="155574" y="-144463"/>
            <a:ext cx="3249777" cy="32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1028" name="Picture 4" descr="Resultado de imagen para dialogar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36217" y="3095179"/>
            <a:ext cx="1640018" cy="109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La imagen puede contener: una o varias personas, personas de pie y exterio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820" y="1669497"/>
            <a:ext cx="1683253" cy="168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esultado de imagen para 23andme ad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467" y="2352818"/>
            <a:ext cx="1626472" cy="133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1371600" y="685800"/>
            <a:ext cx="9601200" cy="65192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/>
              <a:t>Como lo hacemos: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661" y="4114816"/>
            <a:ext cx="1620094" cy="1055761"/>
          </a:xfrm>
          <a:prstGeom prst="rect">
            <a:avLst/>
          </a:prstGeom>
        </p:spPr>
      </p:pic>
      <p:pic>
        <p:nvPicPr>
          <p:cNvPr id="12" name="Marcador de contenido 15">
            <a:extLst>
              <a:ext uri="{FF2B5EF4-FFF2-40B4-BE49-F238E27FC236}">
                <a16:creationId xmlns:a16="http://schemas.microsoft.com/office/drawing/2014/main" id="{CA1C33C2-16CD-4C49-BF5A-0016AD41C5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736" y="67170"/>
            <a:ext cx="1282264" cy="76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6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31298" y="169487"/>
            <a:ext cx="9432216" cy="556019"/>
          </a:xfrm>
        </p:spPr>
        <p:txBody>
          <a:bodyPr>
            <a:normAutofit fontScale="90000"/>
          </a:bodyPr>
          <a:lstStyle/>
          <a:p>
            <a:r>
              <a:rPr lang="es-CL" dirty="0"/>
              <a:t>Métodos de trafico infantil en Chile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4FE231E-1EC9-46CD-888D-A378CF50F705}"/>
              </a:ext>
            </a:extLst>
          </p:cNvPr>
          <p:cNvSpPr/>
          <p:nvPr/>
        </p:nvSpPr>
        <p:spPr>
          <a:xfrm>
            <a:off x="1267428" y="1990846"/>
            <a:ext cx="4612511" cy="71194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Captación niño diciéndole a la madre que el niño murió en el parto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806DEFE-0ACA-4899-A17E-FC02756C665E}"/>
              </a:ext>
            </a:extLst>
          </p:cNvPr>
          <p:cNvSpPr/>
          <p:nvPr/>
        </p:nvSpPr>
        <p:spPr>
          <a:xfrm>
            <a:off x="1267428" y="2950604"/>
            <a:ext cx="4612511" cy="105609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Registro fraudulento en el Registro Civil: sin acta de parto, con testigos falsos y con nombre que usará en el extranjero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88EEA83-A29D-4532-9E9D-9990B7F0A3BE}"/>
              </a:ext>
            </a:extLst>
          </p:cNvPr>
          <p:cNvSpPr/>
          <p:nvPr/>
        </p:nvSpPr>
        <p:spPr>
          <a:xfrm>
            <a:off x="1267428" y="4288521"/>
            <a:ext cx="4612510" cy="84495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Permiso Judicial para viajar al extranjero bajo la tutela del traficante.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4AD8481-DBA3-40BB-83DD-E90EF4A7E7F2}"/>
              </a:ext>
            </a:extLst>
          </p:cNvPr>
          <p:cNvSpPr/>
          <p:nvPr/>
        </p:nvSpPr>
        <p:spPr>
          <a:xfrm>
            <a:off x="1267428" y="5364025"/>
            <a:ext cx="4612510" cy="43809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Viaje al extranjero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D2104E9C-FBE0-4959-9FD7-9A5483F2131D}"/>
              </a:ext>
            </a:extLst>
          </p:cNvPr>
          <p:cNvSpPr/>
          <p:nvPr/>
        </p:nvSpPr>
        <p:spPr>
          <a:xfrm>
            <a:off x="1267428" y="6032671"/>
            <a:ext cx="4612510" cy="43809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Entrega a los padres adoptivos en otro país.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8F5320E7-3B92-4B39-8050-3C7F35CD6751}"/>
              </a:ext>
            </a:extLst>
          </p:cNvPr>
          <p:cNvSpPr/>
          <p:nvPr/>
        </p:nvSpPr>
        <p:spPr>
          <a:xfrm>
            <a:off x="6813630" y="2016452"/>
            <a:ext cx="4612511" cy="47735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Captación niño mediante engaños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831A2A5-660C-4D8B-8630-73A4B8AC6E09}"/>
              </a:ext>
            </a:extLst>
          </p:cNvPr>
          <p:cNvSpPr/>
          <p:nvPr/>
        </p:nvSpPr>
        <p:spPr>
          <a:xfrm>
            <a:off x="6813630" y="2741623"/>
            <a:ext cx="4612511" cy="105609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Entrega a sus padres en Chile, en forma directa sin acta judicial.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53EE77F8-F0C1-466B-ACFB-91FD4A11AA94}"/>
              </a:ext>
            </a:extLst>
          </p:cNvPr>
          <p:cNvSpPr/>
          <p:nvPr/>
        </p:nvSpPr>
        <p:spPr>
          <a:xfrm>
            <a:off x="6813630" y="4079540"/>
            <a:ext cx="4612510" cy="84495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Registro del niño mediante testigos falsos o acta de parto falsa en el registro civil.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586F0B3-42D3-4D9C-AFE8-1058001D7ABA}"/>
              </a:ext>
            </a:extLst>
          </p:cNvPr>
          <p:cNvSpPr/>
          <p:nvPr/>
        </p:nvSpPr>
        <p:spPr>
          <a:xfrm>
            <a:off x="6813630" y="5155044"/>
            <a:ext cx="4612510" cy="127513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Para el Estado el niño figura como hijo legitimo y biologico de sus padres adoptivos.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573FC517-9A92-4058-A36B-C873A23909E5}"/>
              </a:ext>
            </a:extLst>
          </p:cNvPr>
          <p:cNvSpPr txBox="1">
            <a:spLocks/>
          </p:cNvSpPr>
          <p:nvPr/>
        </p:nvSpPr>
        <p:spPr>
          <a:xfrm>
            <a:off x="2526362" y="1543796"/>
            <a:ext cx="1802571" cy="3893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800" b="1" dirty="0"/>
              <a:t>INTERNACIONAL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EAFBF630-72BF-4D79-BD12-48027C729930}"/>
              </a:ext>
            </a:extLst>
          </p:cNvPr>
          <p:cNvSpPr txBox="1">
            <a:spLocks/>
          </p:cNvSpPr>
          <p:nvPr/>
        </p:nvSpPr>
        <p:spPr>
          <a:xfrm>
            <a:off x="8535550" y="1384292"/>
            <a:ext cx="1582651" cy="31900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b="1" dirty="0"/>
              <a:t>NACIONAL</a:t>
            </a:r>
          </a:p>
        </p:txBody>
      </p:sp>
      <p:pic>
        <p:nvPicPr>
          <p:cNvPr id="21" name="Marcador de contenido 15">
            <a:extLst>
              <a:ext uri="{FF2B5EF4-FFF2-40B4-BE49-F238E27FC236}">
                <a16:creationId xmlns:a16="http://schemas.microsoft.com/office/drawing/2014/main" id="{8CB659ED-BCFA-4974-B941-2268DC015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736" y="67170"/>
            <a:ext cx="1282264" cy="76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03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7645078" cy="827690"/>
          </a:xfrm>
        </p:spPr>
        <p:txBody>
          <a:bodyPr>
            <a:normAutofit fontScale="90000"/>
          </a:bodyPr>
          <a:lstStyle/>
          <a:p>
            <a:r>
              <a:rPr lang="es-CL" dirty="0"/>
              <a:t>Consecuencias del trafico infantil</a:t>
            </a:r>
          </a:p>
        </p:txBody>
      </p:sp>
      <p:pic>
        <p:nvPicPr>
          <p:cNvPr id="5" name="Marcador de contenido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492" y="190453"/>
            <a:ext cx="1740209" cy="104189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07285E8-3EF4-491B-8E33-5B755E43D77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309148" y="2013994"/>
            <a:ext cx="8365416" cy="4004841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s-PE" sz="3000" dirty="0">
                <a:ea typeface="Arial Unicode MS"/>
              </a:rPr>
              <a:t>No quedan registros de los niños.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PE" sz="3000" dirty="0">
                <a:ea typeface="Arial Unicode MS"/>
              </a:rPr>
              <a:t>No hay fichas ni documentos legales.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PE" sz="3000" dirty="0">
                <a:ea typeface="Arial Unicode MS"/>
              </a:rPr>
              <a:t>Para el Estado estos niños no fueron adoptados.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PE" sz="3000" dirty="0">
                <a:ea typeface="Arial Unicode MS"/>
              </a:rPr>
              <a:t>Sename no tiene registros.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PE" sz="3000" dirty="0">
                <a:ea typeface="Arial Unicode MS"/>
              </a:rPr>
              <a:t>No se puede cuantificar la cantidad de niños fuera o dentro del país que fueron victimas de esto.</a:t>
            </a:r>
          </a:p>
        </p:txBody>
      </p:sp>
    </p:spTree>
    <p:extLst>
      <p:ext uri="{BB962C8B-B14F-4D97-AF65-F5344CB8AC3E}">
        <p14:creationId xmlns:p14="http://schemas.microsoft.com/office/powerpoint/2010/main" val="3273863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780393"/>
          </a:xfrm>
        </p:spPr>
        <p:txBody>
          <a:bodyPr/>
          <a:lstStyle/>
          <a:p>
            <a:r>
              <a:rPr lang="es-CL" dirty="0"/>
              <a:t>Tratado Internacional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1"/>
          </p:nvPr>
        </p:nvSpPr>
        <p:spPr>
          <a:xfrm>
            <a:off x="1476532" y="1556792"/>
            <a:ext cx="8229600" cy="64807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L" sz="2200" dirty="0">
                <a:solidFill>
                  <a:schemeClr val="accent2">
                    <a:lumMod val="50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Ratifica la Convención de los Derechos del niño (1990). </a:t>
            </a:r>
          </a:p>
          <a:p>
            <a:pPr marL="0" indent="0" algn="just">
              <a:buNone/>
            </a:pPr>
            <a:endParaRPr lang="es-CL" sz="1900" dirty="0">
              <a:solidFill>
                <a:schemeClr val="accent2">
                  <a:lumMod val="50000"/>
                </a:schemeClr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476532" y="219557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accent2">
                    <a:lumMod val="50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Artículo 7</a:t>
            </a:r>
            <a:endParaRPr lang="es-PE" dirty="0">
              <a:solidFill>
                <a:schemeClr val="accent2">
                  <a:lumMod val="50000"/>
                </a:schemeClr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589434" y="2177704"/>
            <a:ext cx="605961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s-CL" sz="1600" dirty="0">
                <a:solidFill>
                  <a:schemeClr val="accent2">
                    <a:lumMod val="50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El niño será inscrito inmediatamente después de su nacimiento y tendrá derecho desde que nace a un nombre, a adquirir una nacionalidad y, en la medida de lo posible, a conocer a sus padres y a ser criados por ellos. </a:t>
            </a:r>
          </a:p>
          <a:p>
            <a:pPr marL="342900" indent="-342900" algn="just">
              <a:buFont typeface="+mj-lt"/>
              <a:buAutoNum type="arabicPeriod"/>
            </a:pPr>
            <a:endParaRPr lang="es-PE" dirty="0">
              <a:solidFill>
                <a:schemeClr val="accent2">
                  <a:lumMod val="50000"/>
                </a:schemeClr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1476532" y="367638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accent2">
                    <a:lumMod val="50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Artículo 8</a:t>
            </a:r>
            <a:endParaRPr lang="es-PE" dirty="0">
              <a:solidFill>
                <a:schemeClr val="accent2">
                  <a:lumMod val="50000"/>
                </a:schemeClr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3535820" y="3717032"/>
            <a:ext cx="623963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s-CL" sz="1600" dirty="0">
                <a:solidFill>
                  <a:schemeClr val="accent2">
                    <a:lumMod val="50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Los Estados Partes se comprometen  a respetar el derecho del niño  preservar su identidad, incluidos la nacionalidad, el nombre y las relaciones familiares de conformidad con la ley sin injerencias ilícitas</a:t>
            </a:r>
            <a:r>
              <a:rPr lang="es-CL" dirty="0">
                <a:solidFill>
                  <a:schemeClr val="accent2">
                    <a:lumMod val="50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.</a:t>
            </a:r>
          </a:p>
          <a:p>
            <a:pPr algn="just"/>
            <a:endParaRPr lang="es-CL" dirty="0">
              <a:solidFill>
                <a:schemeClr val="accent2">
                  <a:lumMod val="50000"/>
                </a:schemeClr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just"/>
            <a:r>
              <a:rPr lang="es-CL" sz="1600" u="sng" dirty="0">
                <a:solidFill>
                  <a:schemeClr val="accent2">
                    <a:lumMod val="50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2. Cuando un niño sea privado ilegalmente de algunos de los elementos de su identidad o de todos ellos, los Estados Partes deberán prestar la asistencia y protección con miras a restablecer rápidamente su identidad. </a:t>
            </a:r>
            <a:endParaRPr lang="es-PE" sz="1600" u="sng" dirty="0">
              <a:solidFill>
                <a:schemeClr val="accent2">
                  <a:lumMod val="50000"/>
                </a:schemeClr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just"/>
            <a:endParaRPr lang="es-CL" dirty="0">
              <a:solidFill>
                <a:schemeClr val="accent2">
                  <a:lumMod val="50000"/>
                </a:schemeClr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" name="Marcador de contenido 15">
            <a:extLst>
              <a:ext uri="{FF2B5EF4-FFF2-40B4-BE49-F238E27FC236}">
                <a16:creationId xmlns:a16="http://schemas.microsoft.com/office/drawing/2014/main" id="{F9C87206-6E09-4342-B498-38C239AA0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736" y="67170"/>
            <a:ext cx="1282264" cy="76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12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717331"/>
          </a:xfrm>
        </p:spPr>
        <p:txBody>
          <a:bodyPr/>
          <a:lstStyle/>
          <a:p>
            <a:r>
              <a:rPr lang="es-CL" dirty="0"/>
              <a:t>Tratado Internacional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1371600" y="1403131"/>
            <a:ext cx="8229600" cy="5360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sz="2200" dirty="0">
                <a:ea typeface="Arial Unicode MS" pitchFamily="34" charset="-128"/>
                <a:cs typeface="Arial Unicode MS" pitchFamily="34" charset="-128"/>
              </a:rPr>
              <a:t>Ratifica la Convención de los Derechos del niño (1990)</a:t>
            </a:r>
            <a:endParaRPr lang="es-PE" sz="2200" dirty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TextBox 3"/>
          <p:cNvSpPr txBox="1"/>
          <p:nvPr/>
        </p:nvSpPr>
        <p:spPr>
          <a:xfrm>
            <a:off x="1513486" y="2305941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>
                <a:solidFill>
                  <a:schemeClr val="accent2">
                    <a:lumMod val="50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Artículo 35</a:t>
            </a:r>
            <a:endParaRPr lang="es-PE" sz="1600" dirty="0">
              <a:solidFill>
                <a:schemeClr val="accent2">
                  <a:lumMod val="50000"/>
                </a:schemeClr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TextBox 4"/>
          <p:cNvSpPr txBox="1"/>
          <p:nvPr/>
        </p:nvSpPr>
        <p:spPr>
          <a:xfrm>
            <a:off x="3673129" y="2305941"/>
            <a:ext cx="60596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1600" dirty="0">
                <a:solidFill>
                  <a:schemeClr val="accent2">
                    <a:lumMod val="50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Los Estados Partes tomarán todas las medidas de carácter nacional, bilateral, multilateral que sean necesarias para impedir el secuestro, la venta o la trata de niños para cualquier fin o en cualquier forma.</a:t>
            </a:r>
            <a:endParaRPr lang="es-PE" sz="1600" dirty="0">
              <a:solidFill>
                <a:schemeClr val="accent2">
                  <a:lumMod val="50000"/>
                </a:schemeClr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" name="TextBox 4"/>
          <p:cNvSpPr txBox="1"/>
          <p:nvPr/>
        </p:nvSpPr>
        <p:spPr>
          <a:xfrm>
            <a:off x="4377322" y="3478996"/>
            <a:ext cx="6059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1600" dirty="0">
                <a:solidFill>
                  <a:schemeClr val="accent2">
                    <a:lumMod val="50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Ley N° 20.507  Tipifica los delitos de tráfico ilícito de migrantes y trata de personas y establece normas para su prevención y más efectiva persecución criminal.</a:t>
            </a:r>
            <a:endParaRPr lang="es-PE" sz="1600" dirty="0">
              <a:solidFill>
                <a:schemeClr val="accent2">
                  <a:lumMod val="50000"/>
                </a:schemeClr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" name="Flecha doblada hacia arriba 15"/>
          <p:cNvSpPr/>
          <p:nvPr/>
        </p:nvSpPr>
        <p:spPr>
          <a:xfrm rot="5400000">
            <a:off x="4014712" y="3415925"/>
            <a:ext cx="352129" cy="278493"/>
          </a:xfrm>
          <a:prstGeom prst="bentUp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Marcador de contenido 15">
            <a:extLst>
              <a:ext uri="{FF2B5EF4-FFF2-40B4-BE49-F238E27FC236}">
                <a16:creationId xmlns:a16="http://schemas.microsoft.com/office/drawing/2014/main" id="{8607823B-A9EB-4C2D-B115-55DFE77AF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736" y="67170"/>
            <a:ext cx="1282264" cy="76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58588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Azul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1A85D10F3CC1A4BBEAA60F9905136D2" ma:contentTypeVersion="0" ma:contentTypeDescription="Crear nuevo documento." ma:contentTypeScope="" ma:versionID="a6d528789df89d55f6b492ab4c52220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f6edc329ff236629c56e3b879b320d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2C556DA-E935-42D3-8B0F-2EC94492F074}"/>
</file>

<file path=customXml/itemProps2.xml><?xml version="1.0" encoding="utf-8"?>
<ds:datastoreItem xmlns:ds="http://schemas.openxmlformats.org/officeDocument/2006/customXml" ds:itemID="{702ACD31-FB21-4689-AE69-9610F7C64C06}"/>
</file>

<file path=customXml/itemProps3.xml><?xml version="1.0" encoding="utf-8"?>
<ds:datastoreItem xmlns:ds="http://schemas.openxmlformats.org/officeDocument/2006/customXml" ds:itemID="{517AD287-AC47-4003-8CBE-02DB3F9AA848}"/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TM10001105[[fn=Recorte]]</Template>
  <TotalTime>430</TotalTime>
  <Words>682</Words>
  <Application>Microsoft Office PowerPoint</Application>
  <PresentationFormat>Panorámica</PresentationFormat>
  <Paragraphs>72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Arial Unicode MS</vt:lpstr>
      <vt:lpstr>Franklin Gothic Book</vt:lpstr>
      <vt:lpstr>Crop</vt:lpstr>
      <vt:lpstr>ONG Nos buscamos</vt:lpstr>
      <vt:lpstr>Definición de adopción</vt:lpstr>
      <vt:lpstr>Definición de trafico infantil o trata</vt:lpstr>
      <vt:lpstr>Que hace Nos Buscamos:</vt:lpstr>
      <vt:lpstr>Etapas de Investigación</vt:lpstr>
      <vt:lpstr>Métodos de trafico infantil en Chile</vt:lpstr>
      <vt:lpstr>Consecuencias del trafico infantil</vt:lpstr>
      <vt:lpstr>Tratado Internacional</vt:lpstr>
      <vt:lpstr>Tratado Internacional</vt:lpstr>
      <vt:lpstr>Propuestas para evitar trafico infantil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ONG Nos buscamos</dc:title>
  <dc:creator>Nos Buscamos</dc:creator>
  <cp:lastModifiedBy>constanza del rio</cp:lastModifiedBy>
  <cp:revision>45</cp:revision>
  <dcterms:created xsi:type="dcterms:W3CDTF">2019-03-29T16:06:19Z</dcterms:created>
  <dcterms:modified xsi:type="dcterms:W3CDTF">2019-04-08T17:50:26Z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0x010100D1A85D10F3CC1A4BBEAA60F9905136D2</vt:lpwstr>
  </property>
</Properties>
</file>