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handoutMasterIdLst>
    <p:handoutMasterId r:id="rId24"/>
  </p:handoutMasterIdLst>
  <p:sldIdLst>
    <p:sldId id="275" r:id="rId5"/>
    <p:sldId id="274" r:id="rId6"/>
    <p:sldId id="371" r:id="rId7"/>
    <p:sldId id="501" r:id="rId8"/>
    <p:sldId id="483" r:id="rId9"/>
    <p:sldId id="484" r:id="rId10"/>
    <p:sldId id="492" r:id="rId11"/>
    <p:sldId id="493" r:id="rId12"/>
    <p:sldId id="502" r:id="rId13"/>
    <p:sldId id="494" r:id="rId14"/>
    <p:sldId id="495" r:id="rId15"/>
    <p:sldId id="497" r:id="rId16"/>
    <p:sldId id="498" r:id="rId17"/>
    <p:sldId id="499" r:id="rId18"/>
    <p:sldId id="276" r:id="rId19"/>
    <p:sldId id="361" r:id="rId20"/>
    <p:sldId id="487" r:id="rId21"/>
    <p:sldId id="272" r:id="rId22"/>
  </p:sldIdLst>
  <p:sldSz cx="9144000" cy="6858000" type="screen4x3"/>
  <p:notesSz cx="6858000" cy="10572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81"/>
    <a:srgbClr val="E9500E"/>
    <a:srgbClr val="D95E02"/>
    <a:srgbClr val="0061A1"/>
    <a:srgbClr val="E9510C"/>
    <a:srgbClr val="404040"/>
    <a:srgbClr val="3B3838"/>
    <a:srgbClr val="9CACBB"/>
    <a:srgbClr val="797777"/>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CA34BE-76E4-45B7-8D3E-9E9E791EC408}" v="74" dt="2023-09-21T19:23:19.22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41" autoAdjust="0"/>
  </p:normalViewPr>
  <p:slideViewPr>
    <p:cSldViewPr snapToGrid="0">
      <p:cViewPr varScale="1">
        <p:scale>
          <a:sx n="64" d="100"/>
          <a:sy n="64" d="100"/>
        </p:scale>
        <p:origin x="147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sz="quarter" idx="1"/>
          </p:nvPr>
        </p:nvSpPr>
        <p:spPr>
          <a:xfrm>
            <a:off x="3956050" y="0"/>
            <a:ext cx="3027363" cy="465138"/>
          </a:xfrm>
          <a:prstGeom prst="rect">
            <a:avLst/>
          </a:prstGeom>
        </p:spPr>
        <p:txBody>
          <a:bodyPr vert="horz" lIns="91440" tIns="45720" rIns="91440" bIns="45720" rtlCol="0"/>
          <a:lstStyle>
            <a:lvl1pPr algn="r">
              <a:defRPr sz="1200"/>
            </a:lvl1pPr>
          </a:lstStyle>
          <a:p>
            <a:fld id="{460000C7-067F-4D82-96E7-1E4C0012DC16}" type="datetimeFigureOut">
              <a:rPr lang="es-CL" smtClean="0"/>
              <a:t>26-09-2023</a:t>
            </a:fld>
            <a:endParaRPr lang="es-CL"/>
          </a:p>
        </p:txBody>
      </p:sp>
      <p:sp>
        <p:nvSpPr>
          <p:cNvPr id="4" name="Marcador de pie de página 3"/>
          <p:cNvSpPr>
            <a:spLocks noGrp="1"/>
          </p:cNvSpPr>
          <p:nvPr>
            <p:ph type="ftr" sz="quarter" idx="2"/>
          </p:nvPr>
        </p:nvSpPr>
        <p:spPr>
          <a:xfrm>
            <a:off x="0" y="8805863"/>
            <a:ext cx="3027363" cy="465137"/>
          </a:xfrm>
          <a:prstGeom prst="rect">
            <a:avLst/>
          </a:prstGeom>
        </p:spPr>
        <p:txBody>
          <a:bodyPr vert="horz" lIns="91440" tIns="45720" rIns="91440" bIns="45720" rtlCol="0" anchor="b"/>
          <a:lstStyle>
            <a:lvl1pPr algn="l">
              <a:defRPr sz="1200"/>
            </a:lvl1pPr>
          </a:lstStyle>
          <a:p>
            <a:endParaRPr lang="es-CL"/>
          </a:p>
        </p:txBody>
      </p:sp>
      <p:sp>
        <p:nvSpPr>
          <p:cNvPr id="5" name="Marcador de número de diapositiva 4"/>
          <p:cNvSpPr>
            <a:spLocks noGrp="1"/>
          </p:cNvSpPr>
          <p:nvPr>
            <p:ph type="sldNum" sz="quarter" idx="3"/>
          </p:nvPr>
        </p:nvSpPr>
        <p:spPr>
          <a:xfrm>
            <a:off x="3956050" y="8805863"/>
            <a:ext cx="3027363" cy="465137"/>
          </a:xfrm>
          <a:prstGeom prst="rect">
            <a:avLst/>
          </a:prstGeom>
        </p:spPr>
        <p:txBody>
          <a:bodyPr vert="horz" lIns="91440" tIns="45720" rIns="91440" bIns="45720" rtlCol="0" anchor="b"/>
          <a:lstStyle>
            <a:lvl1pPr algn="r">
              <a:defRPr sz="1200"/>
            </a:lvl1pPr>
          </a:lstStyle>
          <a:p>
            <a:fld id="{77D34F48-0ADB-4284-ADB0-3FAC3DE037D9}" type="slidenum">
              <a:rPr lang="es-CL" smtClean="0"/>
              <a:t>‹Nº›</a:t>
            </a:fld>
            <a:endParaRPr lang="es-CL"/>
          </a:p>
        </p:txBody>
      </p:sp>
    </p:spTree>
    <p:extLst>
      <p:ext uri="{BB962C8B-B14F-4D97-AF65-F5344CB8AC3E}">
        <p14:creationId xmlns:p14="http://schemas.microsoft.com/office/powerpoint/2010/main" val="4105079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26833" cy="465160"/>
          </a:xfrm>
          <a:prstGeom prst="rect">
            <a:avLst/>
          </a:prstGeom>
        </p:spPr>
        <p:txBody>
          <a:bodyPr vert="horz" lIns="92869" tIns="46435" rIns="92869" bIns="46435" rtlCol="0"/>
          <a:lstStyle>
            <a:lvl1pPr algn="l">
              <a:defRPr sz="1200"/>
            </a:lvl1pPr>
          </a:lstStyle>
          <a:p>
            <a:endParaRPr lang="es-CL"/>
          </a:p>
        </p:txBody>
      </p:sp>
      <p:sp>
        <p:nvSpPr>
          <p:cNvPr id="3" name="Marcador de fecha 2"/>
          <p:cNvSpPr>
            <a:spLocks noGrp="1"/>
          </p:cNvSpPr>
          <p:nvPr>
            <p:ph type="dt" idx="1"/>
          </p:nvPr>
        </p:nvSpPr>
        <p:spPr>
          <a:xfrm>
            <a:off x="3956552" y="0"/>
            <a:ext cx="3026833" cy="465160"/>
          </a:xfrm>
          <a:prstGeom prst="rect">
            <a:avLst/>
          </a:prstGeom>
        </p:spPr>
        <p:txBody>
          <a:bodyPr vert="horz" lIns="92869" tIns="46435" rIns="92869" bIns="46435" rtlCol="0"/>
          <a:lstStyle>
            <a:lvl1pPr algn="r">
              <a:defRPr sz="1200"/>
            </a:lvl1pPr>
          </a:lstStyle>
          <a:p>
            <a:fld id="{66E77CE6-FE10-4D99-98BB-1DB97F5C474A}" type="datetimeFigureOut">
              <a:rPr lang="es-CL" smtClean="0"/>
              <a:t>26-09-2023</a:t>
            </a:fld>
            <a:endParaRPr lang="es-CL"/>
          </a:p>
        </p:txBody>
      </p:sp>
      <p:sp>
        <p:nvSpPr>
          <p:cNvPr id="4" name="Marcador de imagen de diapositiva 3"/>
          <p:cNvSpPr>
            <a:spLocks noGrp="1" noRot="1" noChangeAspect="1"/>
          </p:cNvSpPr>
          <p:nvPr>
            <p:ph type="sldImg" idx="2"/>
          </p:nvPr>
        </p:nvSpPr>
        <p:spPr>
          <a:xfrm>
            <a:off x="1406525" y="1158875"/>
            <a:ext cx="4171950" cy="3128963"/>
          </a:xfrm>
          <a:prstGeom prst="rect">
            <a:avLst/>
          </a:prstGeom>
          <a:noFill/>
          <a:ln w="12700">
            <a:solidFill>
              <a:prstClr val="black"/>
            </a:solidFill>
          </a:ln>
        </p:spPr>
        <p:txBody>
          <a:bodyPr vert="horz" lIns="92869" tIns="46435" rIns="92869" bIns="46435" rtlCol="0" anchor="ctr"/>
          <a:lstStyle/>
          <a:p>
            <a:endParaRPr lang="es-CL"/>
          </a:p>
        </p:txBody>
      </p:sp>
      <p:sp>
        <p:nvSpPr>
          <p:cNvPr id="5" name="Marcador de notas 4"/>
          <p:cNvSpPr>
            <a:spLocks noGrp="1"/>
          </p:cNvSpPr>
          <p:nvPr>
            <p:ph type="body" sz="quarter" idx="3"/>
          </p:nvPr>
        </p:nvSpPr>
        <p:spPr>
          <a:xfrm>
            <a:off x="698500" y="4461668"/>
            <a:ext cx="5588000" cy="3650457"/>
          </a:xfrm>
          <a:prstGeom prst="rect">
            <a:avLst/>
          </a:prstGeom>
        </p:spPr>
        <p:txBody>
          <a:bodyPr vert="horz" lIns="92869" tIns="46435" rIns="92869" bIns="46435"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805843"/>
            <a:ext cx="3026833" cy="465159"/>
          </a:xfrm>
          <a:prstGeom prst="rect">
            <a:avLst/>
          </a:prstGeom>
        </p:spPr>
        <p:txBody>
          <a:bodyPr vert="horz" lIns="92869" tIns="46435" rIns="92869" bIns="46435"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956552" y="8805843"/>
            <a:ext cx="3026833" cy="465159"/>
          </a:xfrm>
          <a:prstGeom prst="rect">
            <a:avLst/>
          </a:prstGeom>
        </p:spPr>
        <p:txBody>
          <a:bodyPr vert="horz" lIns="92869" tIns="46435" rIns="92869" bIns="46435" rtlCol="0" anchor="b"/>
          <a:lstStyle>
            <a:lvl1pPr algn="r">
              <a:defRPr sz="1200"/>
            </a:lvl1pPr>
          </a:lstStyle>
          <a:p>
            <a:fld id="{DF04D1A5-22BB-43DA-8428-7EC42149257B}" type="slidenum">
              <a:rPr lang="es-CL" smtClean="0"/>
              <a:t>‹Nº›</a:t>
            </a:fld>
            <a:endParaRPr lang="es-CL"/>
          </a:p>
        </p:txBody>
      </p:sp>
    </p:spTree>
    <p:extLst>
      <p:ext uri="{BB962C8B-B14F-4D97-AF65-F5344CB8AC3E}">
        <p14:creationId xmlns:p14="http://schemas.microsoft.com/office/powerpoint/2010/main" val="2107680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DF04D1A5-22BB-43DA-8428-7EC42149257B}" type="slidenum">
              <a:rPr lang="es-CL" smtClean="0"/>
              <a:t>1</a:t>
            </a:fld>
            <a:endParaRPr lang="es-CL"/>
          </a:p>
        </p:txBody>
      </p:sp>
    </p:spTree>
    <p:extLst>
      <p:ext uri="{BB962C8B-B14F-4D97-AF65-F5344CB8AC3E}">
        <p14:creationId xmlns:p14="http://schemas.microsoft.com/office/powerpoint/2010/main" val="3942944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10</a:t>
            </a:fld>
            <a:endParaRPr lang="es-CL"/>
          </a:p>
        </p:txBody>
      </p:sp>
    </p:spTree>
    <p:extLst>
      <p:ext uri="{BB962C8B-B14F-4D97-AF65-F5344CB8AC3E}">
        <p14:creationId xmlns:p14="http://schemas.microsoft.com/office/powerpoint/2010/main" val="220216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11</a:t>
            </a:fld>
            <a:endParaRPr lang="es-CL"/>
          </a:p>
        </p:txBody>
      </p:sp>
    </p:spTree>
    <p:extLst>
      <p:ext uri="{BB962C8B-B14F-4D97-AF65-F5344CB8AC3E}">
        <p14:creationId xmlns:p14="http://schemas.microsoft.com/office/powerpoint/2010/main" val="20837353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12</a:t>
            </a:fld>
            <a:endParaRPr lang="es-CL"/>
          </a:p>
        </p:txBody>
      </p:sp>
    </p:spTree>
    <p:extLst>
      <p:ext uri="{BB962C8B-B14F-4D97-AF65-F5344CB8AC3E}">
        <p14:creationId xmlns:p14="http://schemas.microsoft.com/office/powerpoint/2010/main" val="3430910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13</a:t>
            </a:fld>
            <a:endParaRPr lang="es-CL"/>
          </a:p>
        </p:txBody>
      </p:sp>
    </p:spTree>
    <p:extLst>
      <p:ext uri="{BB962C8B-B14F-4D97-AF65-F5344CB8AC3E}">
        <p14:creationId xmlns:p14="http://schemas.microsoft.com/office/powerpoint/2010/main" val="1551287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14</a:t>
            </a:fld>
            <a:endParaRPr lang="es-CL"/>
          </a:p>
        </p:txBody>
      </p:sp>
    </p:spTree>
    <p:extLst>
      <p:ext uri="{BB962C8B-B14F-4D97-AF65-F5344CB8AC3E}">
        <p14:creationId xmlns:p14="http://schemas.microsoft.com/office/powerpoint/2010/main" val="2625179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DF04D1A5-22BB-43DA-8428-7EC42149257B}" type="slidenum">
              <a:rPr lang="es-CL" smtClean="0"/>
              <a:t>16</a:t>
            </a:fld>
            <a:endParaRPr lang="es-CL"/>
          </a:p>
        </p:txBody>
      </p:sp>
    </p:spTree>
    <p:extLst>
      <p:ext uri="{BB962C8B-B14F-4D97-AF65-F5344CB8AC3E}">
        <p14:creationId xmlns:p14="http://schemas.microsoft.com/office/powerpoint/2010/main" val="394526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17</a:t>
            </a:fld>
            <a:endParaRPr lang="es-CL"/>
          </a:p>
        </p:txBody>
      </p:sp>
    </p:spTree>
    <p:extLst>
      <p:ext uri="{BB962C8B-B14F-4D97-AF65-F5344CB8AC3E}">
        <p14:creationId xmlns:p14="http://schemas.microsoft.com/office/powerpoint/2010/main" val="1865997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DF04D1A5-22BB-43DA-8428-7EC42149257B}" type="slidenum">
              <a:rPr lang="es-CL" smtClean="0"/>
              <a:t>18</a:t>
            </a:fld>
            <a:endParaRPr lang="es-CL"/>
          </a:p>
        </p:txBody>
      </p:sp>
    </p:spTree>
    <p:extLst>
      <p:ext uri="{BB962C8B-B14F-4D97-AF65-F5344CB8AC3E}">
        <p14:creationId xmlns:p14="http://schemas.microsoft.com/office/powerpoint/2010/main" val="2331254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DF04D1A5-22BB-43DA-8428-7EC42149257B}" type="slidenum">
              <a:rPr lang="es-CL" smtClean="0"/>
              <a:t>2</a:t>
            </a:fld>
            <a:endParaRPr lang="es-CL"/>
          </a:p>
        </p:txBody>
      </p:sp>
    </p:spTree>
    <p:extLst>
      <p:ext uri="{BB962C8B-B14F-4D97-AF65-F5344CB8AC3E}">
        <p14:creationId xmlns:p14="http://schemas.microsoft.com/office/powerpoint/2010/main" val="3088270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DF04D1A5-22BB-43DA-8428-7EC42149257B}" type="slidenum">
              <a:rPr lang="es-CL" smtClean="0"/>
              <a:t>3</a:t>
            </a:fld>
            <a:endParaRPr lang="es-CL"/>
          </a:p>
        </p:txBody>
      </p:sp>
    </p:spTree>
    <p:extLst>
      <p:ext uri="{BB962C8B-B14F-4D97-AF65-F5344CB8AC3E}">
        <p14:creationId xmlns:p14="http://schemas.microsoft.com/office/powerpoint/2010/main" val="1287842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4</a:t>
            </a:fld>
            <a:endParaRPr lang="es-CL"/>
          </a:p>
        </p:txBody>
      </p:sp>
    </p:spTree>
    <p:extLst>
      <p:ext uri="{BB962C8B-B14F-4D97-AF65-F5344CB8AC3E}">
        <p14:creationId xmlns:p14="http://schemas.microsoft.com/office/powerpoint/2010/main" val="33025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5</a:t>
            </a:fld>
            <a:endParaRPr lang="es-CL"/>
          </a:p>
        </p:txBody>
      </p:sp>
    </p:spTree>
    <p:extLst>
      <p:ext uri="{BB962C8B-B14F-4D97-AF65-F5344CB8AC3E}">
        <p14:creationId xmlns:p14="http://schemas.microsoft.com/office/powerpoint/2010/main" val="366338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6</a:t>
            </a:fld>
            <a:endParaRPr lang="es-CL"/>
          </a:p>
        </p:txBody>
      </p:sp>
    </p:spTree>
    <p:extLst>
      <p:ext uri="{BB962C8B-B14F-4D97-AF65-F5344CB8AC3E}">
        <p14:creationId xmlns:p14="http://schemas.microsoft.com/office/powerpoint/2010/main" val="3868089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7</a:t>
            </a:fld>
            <a:endParaRPr lang="es-CL"/>
          </a:p>
        </p:txBody>
      </p:sp>
    </p:spTree>
    <p:extLst>
      <p:ext uri="{BB962C8B-B14F-4D97-AF65-F5344CB8AC3E}">
        <p14:creationId xmlns:p14="http://schemas.microsoft.com/office/powerpoint/2010/main" val="4020176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8</a:t>
            </a:fld>
            <a:endParaRPr lang="es-CL"/>
          </a:p>
        </p:txBody>
      </p:sp>
    </p:spTree>
    <p:extLst>
      <p:ext uri="{BB962C8B-B14F-4D97-AF65-F5344CB8AC3E}">
        <p14:creationId xmlns:p14="http://schemas.microsoft.com/office/powerpoint/2010/main" val="919323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cs typeface="Calibri"/>
            </a:endParaRPr>
          </a:p>
        </p:txBody>
      </p:sp>
      <p:sp>
        <p:nvSpPr>
          <p:cNvPr id="4" name="Marcador de número de diapositiva 3"/>
          <p:cNvSpPr>
            <a:spLocks noGrp="1"/>
          </p:cNvSpPr>
          <p:nvPr>
            <p:ph type="sldNum" sz="quarter" idx="10"/>
          </p:nvPr>
        </p:nvSpPr>
        <p:spPr/>
        <p:txBody>
          <a:bodyPr/>
          <a:lstStyle/>
          <a:p>
            <a:fld id="{DF04D1A5-22BB-43DA-8428-7EC42149257B}" type="slidenum">
              <a:rPr lang="es-CL" smtClean="0"/>
              <a:t>9</a:t>
            </a:fld>
            <a:endParaRPr lang="es-CL"/>
          </a:p>
        </p:txBody>
      </p:sp>
    </p:spTree>
    <p:extLst>
      <p:ext uri="{BB962C8B-B14F-4D97-AF65-F5344CB8AC3E}">
        <p14:creationId xmlns:p14="http://schemas.microsoft.com/office/powerpoint/2010/main" val="395162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CL"/>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0A8F2C92-0FA4-4318-9E85-8F278D5E704C}" type="datetime1">
              <a:rPr lang="es-CL" smtClean="0"/>
              <a:t>26-09-2023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951660528"/>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8030F3FA-013E-443A-A092-9E6BC48EE312}" type="datetime1">
              <a:rPr lang="es-CL" smtClean="0"/>
              <a:t>26-09-2023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838702413"/>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7757" y="365125"/>
            <a:ext cx="1478756"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471488" y="365125"/>
            <a:ext cx="4321969"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E9505CA1-007E-40D5-B674-F35365CF2703}" type="datetime1">
              <a:rPr lang="es-CL" smtClean="0"/>
              <a:t>26-09-2023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4150542011"/>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3A695A50-0E9C-4ACB-8369-1C420232585F}" type="datetime1">
              <a:rPr lang="es-CL" smtClean="0"/>
              <a:t>26-09-2023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1628717798"/>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D8A48068-44BB-42DC-BFE2-24AAB5C4FBBE}" type="datetime1">
              <a:rPr lang="es-CL" smtClean="0"/>
              <a:t>26-09-2023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143225534"/>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471487" y="1825625"/>
            <a:ext cx="2900363"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3486150" y="1825625"/>
            <a:ext cx="2900363"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4DD72E33-2200-4E08-B474-A26FAE96D8FB}" type="datetime1">
              <a:rPr lang="es-CL" smtClean="0"/>
              <a:t>26-09-2023</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2936270485"/>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F9FB00EF-B835-46A9-8683-63670B6C222E}" type="datetime1">
              <a:rPr lang="es-CL" smtClean="0"/>
              <a:t>26-09-2023</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3971242736"/>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299A11B9-20CE-48CB-93AC-0568354C8DDB}" type="datetime1">
              <a:rPr lang="es-CL" smtClean="0"/>
              <a:t>26-09-2023</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2031758934"/>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951073E-19FB-43CD-B7A3-652098EEEC2B}" type="datetime1">
              <a:rPr lang="es-CL" smtClean="0"/>
              <a:t>26-09-2023</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3830401596"/>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L"/>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56A1AF6C-9871-4637-A56E-067D374BDEEB}" type="datetime1">
              <a:rPr lang="es-CL" smtClean="0"/>
              <a:t>26-09-2023</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2032286961"/>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CL"/>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678EBAC4-3631-41DE-87A3-C6D528CF15E9}" type="datetime1">
              <a:rPr lang="es-CL" smtClean="0"/>
              <a:t>26-09-2023</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403EE764-2D7F-4FE1-ADC4-47742C1F2A52}" type="slidenum">
              <a:rPr lang="es-CL" smtClean="0"/>
              <a:t>‹Nº›</a:t>
            </a:fld>
            <a:endParaRPr lang="es-CL"/>
          </a:p>
        </p:txBody>
      </p:sp>
    </p:spTree>
    <p:extLst>
      <p:ext uri="{BB962C8B-B14F-4D97-AF65-F5344CB8AC3E}">
        <p14:creationId xmlns:p14="http://schemas.microsoft.com/office/powerpoint/2010/main" val="3473195257"/>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E57AAA-A3F3-41F0-AA46-D66094BF700A}" type="datetime1">
              <a:rPr lang="es-CL" smtClean="0"/>
              <a:t>26-09-2023</a:t>
            </a:fld>
            <a:endParaRPr lang="es-CL"/>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3EE764-2D7F-4FE1-ADC4-47742C1F2A52}" type="slidenum">
              <a:rPr lang="es-CL" smtClean="0"/>
              <a:t>‹Nº›</a:t>
            </a:fld>
            <a:endParaRPr lang="es-CL"/>
          </a:p>
        </p:txBody>
      </p:sp>
    </p:spTree>
    <p:extLst>
      <p:ext uri="{BB962C8B-B14F-4D97-AF65-F5344CB8AC3E}">
        <p14:creationId xmlns:p14="http://schemas.microsoft.com/office/powerpoint/2010/main" val="1376993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p:transition>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C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p:cNvSpPr txBox="1"/>
          <p:nvPr/>
        </p:nvSpPr>
        <p:spPr>
          <a:xfrm>
            <a:off x="1257255" y="2711857"/>
            <a:ext cx="6926625" cy="923330"/>
          </a:xfrm>
          <a:prstGeom prst="rect">
            <a:avLst/>
          </a:prstGeom>
          <a:noFill/>
        </p:spPr>
        <p:txBody>
          <a:bodyPr wrap="square" rtlCol="0">
            <a:spAutoFit/>
          </a:bodyPr>
          <a:lstStyle/>
          <a:p>
            <a:pPr algn="ctr"/>
            <a:r>
              <a:rPr lang="es-ES" sz="2700" b="1" dirty="0">
                <a:solidFill>
                  <a:srgbClr val="0061A1"/>
                </a:solidFill>
                <a:latin typeface="Arial" panose="020B0604020202020204" pitchFamily="34" charset="0"/>
                <a:cs typeface="Arial" panose="020B0604020202020204" pitchFamily="34" charset="0"/>
              </a:rPr>
              <a:t>PDL que regula el desarrollo de plataformas de apuestas en línea</a:t>
            </a:r>
            <a:endParaRPr lang="es-CL" sz="2700" b="1" dirty="0">
              <a:solidFill>
                <a:srgbClr val="0061A1"/>
              </a:solidFill>
              <a:latin typeface="Arial" panose="020B0604020202020204" pitchFamily="34" charset="0"/>
              <a:cs typeface="Arial" panose="020B0604020202020204" pitchFamily="34" charset="0"/>
            </a:endParaRPr>
          </a:p>
        </p:txBody>
      </p:sp>
      <p:grpSp>
        <p:nvGrpSpPr>
          <p:cNvPr id="10" name="Grupo 9"/>
          <p:cNvGrpSpPr/>
          <p:nvPr/>
        </p:nvGrpSpPr>
        <p:grpSpPr>
          <a:xfrm>
            <a:off x="0" y="-1207407"/>
            <a:ext cx="9144000" cy="921657"/>
            <a:chOff x="2171700" y="734786"/>
            <a:chExt cx="3853544" cy="921657"/>
          </a:xfrm>
        </p:grpSpPr>
        <p:sp>
          <p:nvSpPr>
            <p:cNvPr id="14" name="Rectángulo 13"/>
            <p:cNvSpPr/>
            <p:nvPr/>
          </p:nvSpPr>
          <p:spPr>
            <a:xfrm>
              <a:off x="2171700" y="1084943"/>
              <a:ext cx="963386" cy="571500"/>
            </a:xfrm>
            <a:prstGeom prst="rect">
              <a:avLst/>
            </a:prstGeom>
            <a:solidFill>
              <a:srgbClr val="EB5B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5" name="Rectángulo 14"/>
            <p:cNvSpPr/>
            <p:nvPr/>
          </p:nvSpPr>
          <p:spPr>
            <a:xfrm>
              <a:off x="3135086" y="734786"/>
              <a:ext cx="963386" cy="571500"/>
            </a:xfrm>
            <a:prstGeom prst="rect">
              <a:avLst/>
            </a:prstGeom>
            <a:solidFill>
              <a:srgbClr val="EB5B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6" name="Rectángulo 15"/>
            <p:cNvSpPr/>
            <p:nvPr/>
          </p:nvSpPr>
          <p:spPr>
            <a:xfrm>
              <a:off x="4098472" y="1084943"/>
              <a:ext cx="963386" cy="571500"/>
            </a:xfrm>
            <a:prstGeom prst="rect">
              <a:avLst/>
            </a:prstGeom>
            <a:solidFill>
              <a:srgbClr val="EB5B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7" name="Rectángulo 16"/>
            <p:cNvSpPr/>
            <p:nvPr/>
          </p:nvSpPr>
          <p:spPr>
            <a:xfrm>
              <a:off x="5061858" y="734786"/>
              <a:ext cx="963386" cy="571500"/>
            </a:xfrm>
            <a:prstGeom prst="rect">
              <a:avLst/>
            </a:prstGeom>
            <a:solidFill>
              <a:srgbClr val="EB5B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9254" y="1028700"/>
            <a:ext cx="2305492" cy="1047750"/>
          </a:xfrm>
          <a:prstGeom prst="rect">
            <a:avLst/>
          </a:prstGeom>
        </p:spPr>
      </p:pic>
      <p:sp>
        <p:nvSpPr>
          <p:cNvPr id="20" name="Rectángulo 19"/>
          <p:cNvSpPr/>
          <p:nvPr/>
        </p:nvSpPr>
        <p:spPr>
          <a:xfrm>
            <a:off x="1257255" y="4338343"/>
            <a:ext cx="7016435" cy="369332"/>
          </a:xfrm>
          <a:prstGeom prst="rect">
            <a:avLst/>
          </a:prstGeom>
        </p:spPr>
        <p:txBody>
          <a:bodyPr wrap="square">
            <a:spAutoFit/>
          </a:bodyPr>
          <a:lstStyle/>
          <a:p>
            <a:pPr algn="ctr"/>
            <a:r>
              <a:rPr lang="es-CL" b="1" dirty="0">
                <a:solidFill>
                  <a:srgbClr val="E9510C"/>
                </a:solidFill>
                <a:latin typeface="Arial" panose="020B0604020202020204" pitchFamily="34" charset="0"/>
                <a:cs typeface="Arial" panose="020B0604020202020204" pitchFamily="34" charset="0"/>
              </a:rPr>
              <a:t>Boletín 14.838-03</a:t>
            </a:r>
          </a:p>
        </p:txBody>
      </p:sp>
      <p:sp>
        <p:nvSpPr>
          <p:cNvPr id="12" name="Rectángulo 11"/>
          <p:cNvSpPr/>
          <p:nvPr/>
        </p:nvSpPr>
        <p:spPr>
          <a:xfrm>
            <a:off x="3909011" y="6380864"/>
            <a:ext cx="1326004" cy="276999"/>
          </a:xfrm>
          <a:prstGeom prst="rect">
            <a:avLst/>
          </a:prstGeom>
        </p:spPr>
        <p:txBody>
          <a:bodyPr wrap="none">
            <a:spAutoFit/>
          </a:bodyPr>
          <a:lstStyle/>
          <a:p>
            <a:pPr algn="ctr"/>
            <a:r>
              <a:rPr lang="es-CL" sz="1200" dirty="0">
                <a:solidFill>
                  <a:srgbClr val="0061A1"/>
                </a:solidFill>
                <a:latin typeface="Arial" panose="020B0604020202020204" pitchFamily="34" charset="0"/>
                <a:cs typeface="Arial" panose="020B0604020202020204" pitchFamily="34" charset="0"/>
              </a:rPr>
              <a:t>septiembre 2023</a:t>
            </a:r>
          </a:p>
        </p:txBody>
      </p:sp>
      <p:sp>
        <p:nvSpPr>
          <p:cNvPr id="11" name="CuadroTexto 10">
            <a:extLst>
              <a:ext uri="{FF2B5EF4-FFF2-40B4-BE49-F238E27FC236}">
                <a16:creationId xmlns:a16="http://schemas.microsoft.com/office/drawing/2014/main" id="{985666AF-ED81-4517-A32E-D7E11A8135E2}"/>
              </a:ext>
            </a:extLst>
          </p:cNvPr>
          <p:cNvSpPr txBox="1"/>
          <p:nvPr/>
        </p:nvSpPr>
        <p:spPr>
          <a:xfrm>
            <a:off x="1257254" y="3571267"/>
            <a:ext cx="6926625" cy="830997"/>
          </a:xfrm>
          <a:prstGeom prst="rect">
            <a:avLst/>
          </a:prstGeom>
          <a:noFill/>
        </p:spPr>
        <p:txBody>
          <a:bodyPr wrap="square" rtlCol="0">
            <a:spAutoFit/>
          </a:bodyPr>
          <a:lstStyle/>
          <a:p>
            <a:pPr algn="ctr"/>
            <a:r>
              <a:rPr lang="es-ES" sz="2400" b="1" dirty="0">
                <a:solidFill>
                  <a:schemeClr val="bg2">
                    <a:lumMod val="50000"/>
                  </a:schemeClr>
                </a:solidFill>
                <a:latin typeface="Arial" panose="020B0604020202020204" pitchFamily="34" charset="0"/>
                <a:cs typeface="Arial" panose="020B0604020202020204" pitchFamily="34" charset="0"/>
              </a:rPr>
              <a:t>Aspectos tributarios de las </a:t>
            </a:r>
          </a:p>
          <a:p>
            <a:pPr algn="ctr"/>
            <a:r>
              <a:rPr lang="es-ES" sz="2400" b="1" dirty="0">
                <a:solidFill>
                  <a:schemeClr val="bg2">
                    <a:lumMod val="50000"/>
                  </a:schemeClr>
                </a:solidFill>
                <a:latin typeface="Arial" panose="020B0604020202020204" pitchFamily="34" charset="0"/>
                <a:cs typeface="Arial" panose="020B0604020202020204" pitchFamily="34" charset="0"/>
              </a:rPr>
              <a:t>normas transitorias</a:t>
            </a:r>
            <a:endParaRPr lang="es-CL" sz="2400" b="1" dirty="0">
              <a:solidFill>
                <a:schemeClr val="bg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177274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Después de las últimas indicaciones </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10</a:t>
            </a:fld>
            <a:endParaRPr lang="es-CL"/>
          </a:p>
        </p:txBody>
      </p:sp>
      <p:sp>
        <p:nvSpPr>
          <p:cNvPr id="4" name="CuadroTexto 3"/>
          <p:cNvSpPr txBox="1"/>
          <p:nvPr/>
        </p:nvSpPr>
        <p:spPr>
          <a:xfrm>
            <a:off x="989060" y="758663"/>
            <a:ext cx="7633294" cy="5632311"/>
          </a:xfrm>
          <a:prstGeom prst="rect">
            <a:avLst/>
          </a:prstGeom>
          <a:noFill/>
        </p:spPr>
        <p:txBody>
          <a:bodyPr wrap="square" rtlCol="0" anchor="t">
            <a:spAutoFit/>
          </a:bodyPr>
          <a:lstStyle/>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ÚLTIMAS INDICACIONES (12.09.2023)</a:t>
            </a:r>
          </a:p>
          <a:p>
            <a:pPr algn="just">
              <a:spcAft>
                <a:spcPts val="1200"/>
              </a:spcAft>
            </a:pPr>
            <a:endParaRPr lang="es-ES" sz="2000" b="1"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ARTÍCULO 13: </a:t>
            </a:r>
            <a:r>
              <a:rPr lang="es-ES" sz="2000" dirty="0">
                <a:solidFill>
                  <a:schemeClr val="tx1">
                    <a:lumMod val="65000"/>
                    <a:lumOff val="35000"/>
                  </a:schemeClr>
                </a:solidFill>
                <a:latin typeface="Arial" panose="020B0604020202020204" pitchFamily="34" charset="0"/>
                <a:cs typeface="Arial" panose="020B0604020202020204" pitchFamily="34" charset="0"/>
              </a:rPr>
              <a:t>Se </a:t>
            </a:r>
            <a:r>
              <a:rPr lang="es-ES" sz="2000" b="1" dirty="0">
                <a:solidFill>
                  <a:schemeClr val="tx1">
                    <a:lumMod val="65000"/>
                    <a:lumOff val="35000"/>
                  </a:schemeClr>
                </a:solidFill>
                <a:latin typeface="Arial" panose="020B0604020202020204" pitchFamily="34" charset="0"/>
                <a:cs typeface="Arial" panose="020B0604020202020204" pitchFamily="34" charset="0"/>
              </a:rPr>
              <a:t>mantiene rechazo </a:t>
            </a:r>
            <a:r>
              <a:rPr lang="es-ES" sz="2000" dirty="0">
                <a:solidFill>
                  <a:schemeClr val="tx1">
                    <a:lumMod val="65000"/>
                    <a:lumOff val="35000"/>
                  </a:schemeClr>
                </a:solidFill>
                <a:latin typeface="Arial" panose="020B0604020202020204" pitchFamily="34" charset="0"/>
                <a:cs typeface="Arial" panose="020B0604020202020204" pitchFamily="34" charset="0"/>
              </a:rPr>
              <a:t>a las solicitudes de licencia de operación de </a:t>
            </a:r>
            <a:r>
              <a:rPr lang="es-ES" sz="2000" b="1" dirty="0">
                <a:solidFill>
                  <a:schemeClr val="tx1">
                    <a:lumMod val="65000"/>
                    <a:lumOff val="35000"/>
                  </a:schemeClr>
                </a:solidFill>
                <a:latin typeface="Arial" panose="020B0604020202020204" pitchFamily="34" charset="0"/>
                <a:cs typeface="Arial" panose="020B0604020202020204" pitchFamily="34" charset="0"/>
              </a:rPr>
              <a:t>las plataformas que hayan explotado una plataforma de apuestas sin la debida licencia, extendiendo dicha prohibición a todo el grupo empresarial</a:t>
            </a:r>
            <a:r>
              <a:rPr lang="es-ES" sz="2000" dirty="0">
                <a:solidFill>
                  <a:schemeClr val="tx1">
                    <a:lumMod val="65000"/>
                    <a:lumOff val="35000"/>
                  </a:schemeClr>
                </a:solidFill>
                <a:latin typeface="Arial" panose="020B0604020202020204" pitchFamily="34" charset="0"/>
                <a:cs typeface="Arial" panose="020B0604020202020204" pitchFamily="34" charset="0"/>
              </a:rPr>
              <a:t>. </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ARTÍCULO PRIMERO TRANSITORIO: </a:t>
            </a:r>
            <a:r>
              <a:rPr lang="es-ES" sz="2000" dirty="0">
                <a:solidFill>
                  <a:schemeClr val="tx1">
                    <a:lumMod val="65000"/>
                    <a:lumOff val="35000"/>
                  </a:schemeClr>
                </a:solidFill>
                <a:latin typeface="Arial" panose="020B0604020202020204" pitchFamily="34" charset="0"/>
                <a:cs typeface="Arial" panose="020B0604020202020204" pitchFamily="34" charset="0"/>
              </a:rPr>
              <a:t>Ley continúa entrando en </a:t>
            </a:r>
            <a:r>
              <a:rPr lang="es-ES" sz="2000" b="1" dirty="0">
                <a:solidFill>
                  <a:schemeClr val="tx1">
                    <a:lumMod val="65000"/>
                    <a:lumOff val="35000"/>
                  </a:schemeClr>
                </a:solidFill>
                <a:latin typeface="Arial" panose="020B0604020202020204" pitchFamily="34" charset="0"/>
                <a:cs typeface="Arial" panose="020B0604020202020204" pitchFamily="34" charset="0"/>
              </a:rPr>
              <a:t>vigencia a contar del primer día del mes siguiente a la publicación</a:t>
            </a:r>
            <a:r>
              <a:rPr lang="es-ES" sz="2000" dirty="0">
                <a:solidFill>
                  <a:schemeClr val="tx1">
                    <a:lumMod val="65000"/>
                    <a:lumOff val="35000"/>
                  </a:schemeClr>
                </a:solidFill>
                <a:latin typeface="Arial" panose="020B0604020202020204" pitchFamily="34" charset="0"/>
                <a:cs typeface="Arial" panose="020B0604020202020204" pitchFamily="34" charset="0"/>
              </a:rPr>
              <a:t>.</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ARTÍCULO SEGUNDO TRANSITORIO: </a:t>
            </a:r>
            <a:r>
              <a:rPr lang="es-ES" sz="2000" dirty="0">
                <a:solidFill>
                  <a:schemeClr val="tx1">
                    <a:lumMod val="65000"/>
                    <a:lumOff val="35000"/>
                  </a:schemeClr>
                </a:solidFill>
                <a:latin typeface="Arial" panose="020B0604020202020204" pitchFamily="34" charset="0"/>
                <a:cs typeface="Arial" panose="020B0604020202020204" pitchFamily="34" charset="0"/>
              </a:rPr>
              <a:t>Establece un </a:t>
            </a:r>
            <a:r>
              <a:rPr lang="es-ES" sz="2000" b="1" dirty="0">
                <a:solidFill>
                  <a:schemeClr val="tx1">
                    <a:lumMod val="65000"/>
                    <a:lumOff val="35000"/>
                  </a:schemeClr>
                </a:solidFill>
                <a:latin typeface="Arial" panose="020B0604020202020204" pitchFamily="34" charset="0"/>
                <a:cs typeface="Arial" panose="020B0604020202020204" pitchFamily="34" charset="0"/>
              </a:rPr>
              <a:t>nuevo régimen transitorio</a:t>
            </a:r>
            <a:r>
              <a:rPr lang="es-ES" sz="2000" dirty="0">
                <a:solidFill>
                  <a:schemeClr val="tx1">
                    <a:lumMod val="65000"/>
                    <a:lumOff val="35000"/>
                  </a:schemeClr>
                </a:solidFill>
                <a:latin typeface="Arial" panose="020B0604020202020204" pitchFamily="34" charset="0"/>
                <a:cs typeface="Arial" panose="020B0604020202020204" pitchFamily="34" charset="0"/>
              </a:rPr>
              <a:t> que tiene como objeto </a:t>
            </a:r>
            <a:r>
              <a:rPr lang="es-ES" sz="2000" b="1" dirty="0">
                <a:solidFill>
                  <a:schemeClr val="tx1">
                    <a:lumMod val="65000"/>
                    <a:lumOff val="35000"/>
                  </a:schemeClr>
                </a:solidFill>
                <a:latin typeface="Arial" panose="020B0604020202020204" pitchFamily="34" charset="0"/>
                <a:cs typeface="Arial" panose="020B0604020202020204" pitchFamily="34" charset="0"/>
              </a:rPr>
              <a:t>permitir la operación de las plataformas de apuestas, desde la entrada en vigencia de la Ley</a:t>
            </a:r>
            <a:r>
              <a:rPr lang="es-ES" sz="2000" dirty="0">
                <a:solidFill>
                  <a:schemeClr val="tx1">
                    <a:lumMod val="65000"/>
                    <a:lumOff val="35000"/>
                  </a:schemeClr>
                </a:solidFill>
                <a:latin typeface="Arial" panose="020B0604020202020204" pitchFamily="34" charset="0"/>
                <a:cs typeface="Arial" panose="020B0604020202020204" pitchFamily="34" charset="0"/>
              </a:rPr>
              <a:t>. </a:t>
            </a:r>
            <a:endParaRPr lang="es-ES" sz="2300"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0708878"/>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Después de las últimas indicaciones </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11</a:t>
            </a:fld>
            <a:endParaRPr lang="es-CL"/>
          </a:p>
        </p:txBody>
      </p:sp>
      <p:sp>
        <p:nvSpPr>
          <p:cNvPr id="4" name="CuadroTexto 3"/>
          <p:cNvSpPr txBox="1"/>
          <p:nvPr/>
        </p:nvSpPr>
        <p:spPr>
          <a:xfrm>
            <a:off x="882056" y="748936"/>
            <a:ext cx="7633294" cy="5170646"/>
          </a:xfrm>
          <a:prstGeom prst="rect">
            <a:avLst/>
          </a:prstGeom>
          <a:noFill/>
        </p:spPr>
        <p:txBody>
          <a:bodyPr wrap="square" rtlCol="0" anchor="t">
            <a:spAutoFit/>
          </a:bodyPr>
          <a:lstStyle/>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ARTÍCULO SEGUNDO TRANSITORIO </a:t>
            </a: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Desde la entrada en </a:t>
            </a:r>
            <a:r>
              <a:rPr lang="es-ES" sz="2000" b="1" dirty="0">
                <a:solidFill>
                  <a:schemeClr val="tx1">
                    <a:lumMod val="65000"/>
                    <a:lumOff val="35000"/>
                  </a:schemeClr>
                </a:solidFill>
                <a:latin typeface="Arial" panose="020B0604020202020204" pitchFamily="34" charset="0"/>
                <a:cs typeface="Arial" panose="020B0604020202020204" pitchFamily="34" charset="0"/>
              </a:rPr>
              <a:t>vigencia de la ley</a:t>
            </a:r>
            <a:r>
              <a:rPr lang="es-ES" sz="2000" dirty="0">
                <a:solidFill>
                  <a:schemeClr val="tx1">
                    <a:lumMod val="65000"/>
                    <a:lumOff val="35000"/>
                  </a:schemeClr>
                </a:solidFill>
                <a:latin typeface="Arial" panose="020B0604020202020204" pitchFamily="34" charset="0"/>
                <a:cs typeface="Arial" panose="020B0604020202020204" pitchFamily="34" charset="0"/>
              </a:rPr>
              <a:t>, podrán operar las plataformas de apuestas en línea </a:t>
            </a:r>
            <a:r>
              <a:rPr lang="es-ES" sz="2000" b="1" dirty="0">
                <a:solidFill>
                  <a:schemeClr val="tx1">
                    <a:lumMod val="65000"/>
                    <a:lumOff val="35000"/>
                  </a:schemeClr>
                </a:solidFill>
                <a:latin typeface="Arial" panose="020B0604020202020204" pitchFamily="34" charset="0"/>
                <a:cs typeface="Arial" panose="020B0604020202020204" pitchFamily="34" charset="0"/>
              </a:rPr>
              <a:t>que cumplan con ciertos requisitos</a:t>
            </a:r>
            <a:r>
              <a:rPr lang="es-ES" sz="2000" dirty="0">
                <a:solidFill>
                  <a:schemeClr val="tx1">
                    <a:lumMod val="65000"/>
                    <a:lumOff val="35000"/>
                  </a:schemeClr>
                </a:solidFill>
                <a:latin typeface="Arial" panose="020B0604020202020204" pitchFamily="34" charset="0"/>
                <a:cs typeface="Arial" panose="020B0604020202020204" pitchFamily="34" charset="0"/>
              </a:rPr>
              <a:t>.</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(Uno de estos requisitos es que el grupo empresarial no haya prestado este tipo de servicios, para ser utilizados en Chile, antes de la entrada en vigencia de la norma).</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Ahora bien, </a:t>
            </a:r>
            <a:r>
              <a:rPr lang="es-ES" sz="2000" b="1" dirty="0">
                <a:solidFill>
                  <a:schemeClr val="tx1">
                    <a:lumMod val="65000"/>
                    <a:lumOff val="35000"/>
                  </a:schemeClr>
                </a:solidFill>
                <a:latin typeface="Arial" panose="020B0604020202020204" pitchFamily="34" charset="0"/>
                <a:cs typeface="Arial" panose="020B0604020202020204" pitchFamily="34" charset="0"/>
              </a:rPr>
              <a:t>incluso si se ha incurrido en dicha conducta </a:t>
            </a:r>
            <a:r>
              <a:rPr lang="es-ES" sz="2000" dirty="0">
                <a:solidFill>
                  <a:schemeClr val="tx1">
                    <a:lumMod val="65000"/>
                    <a:lumOff val="35000"/>
                  </a:schemeClr>
                </a:solidFill>
                <a:latin typeface="Arial" panose="020B0604020202020204" pitchFamily="34" charset="0"/>
                <a:cs typeface="Arial" panose="020B0604020202020204" pitchFamily="34" charset="0"/>
              </a:rPr>
              <a:t>(contraria a la ley), la plataforma podrá operar, siempre y cuando se someta previamente al </a:t>
            </a:r>
            <a:r>
              <a:rPr lang="es-ES" sz="2000" b="1" dirty="0">
                <a:solidFill>
                  <a:schemeClr val="tx1">
                    <a:lumMod val="65000"/>
                    <a:lumOff val="35000"/>
                  </a:schemeClr>
                </a:solidFill>
                <a:latin typeface="Arial" panose="020B0604020202020204" pitchFamily="34" charset="0"/>
                <a:cs typeface="Arial" panose="020B0604020202020204" pitchFamily="34" charset="0"/>
              </a:rPr>
              <a:t>procedimiento voluntario y extraordinario de declaración de impuestos </a:t>
            </a:r>
            <a:r>
              <a:rPr lang="es-ES" sz="2000" dirty="0">
                <a:solidFill>
                  <a:schemeClr val="tx1">
                    <a:lumMod val="65000"/>
                    <a:lumOff val="35000"/>
                  </a:schemeClr>
                </a:solidFill>
                <a:latin typeface="Arial" panose="020B0604020202020204" pitchFamily="34" charset="0"/>
                <a:cs typeface="Arial" panose="020B0604020202020204" pitchFamily="34" charset="0"/>
              </a:rPr>
              <a:t>(artículo tercero transitorio).</a:t>
            </a:r>
          </a:p>
        </p:txBody>
      </p:sp>
    </p:spTree>
    <p:extLst>
      <p:ext uri="{BB962C8B-B14F-4D97-AF65-F5344CB8AC3E}">
        <p14:creationId xmlns:p14="http://schemas.microsoft.com/office/powerpoint/2010/main" val="3922370530"/>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Después de las últimas indicaciones </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12</a:t>
            </a:fld>
            <a:endParaRPr lang="es-CL"/>
          </a:p>
        </p:txBody>
      </p:sp>
      <p:sp>
        <p:nvSpPr>
          <p:cNvPr id="4" name="CuadroTexto 3"/>
          <p:cNvSpPr txBox="1"/>
          <p:nvPr/>
        </p:nvSpPr>
        <p:spPr>
          <a:xfrm>
            <a:off x="882056" y="748936"/>
            <a:ext cx="7633294" cy="5016758"/>
          </a:xfrm>
          <a:prstGeom prst="rect">
            <a:avLst/>
          </a:prstGeom>
          <a:noFill/>
        </p:spPr>
        <p:txBody>
          <a:bodyPr wrap="square" rtlCol="0" anchor="t">
            <a:spAutoFit/>
          </a:bodyPr>
          <a:lstStyle/>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ARTÍCULO TERCERO TRANSITORIO: </a:t>
            </a:r>
            <a:r>
              <a:rPr lang="es-ES" sz="2000" dirty="0">
                <a:solidFill>
                  <a:schemeClr val="tx1">
                    <a:lumMod val="65000"/>
                    <a:lumOff val="35000"/>
                  </a:schemeClr>
                </a:solidFill>
                <a:latin typeface="Arial" panose="020B0604020202020204" pitchFamily="34" charset="0"/>
                <a:cs typeface="Arial" panose="020B0604020202020204" pitchFamily="34" charset="0"/>
              </a:rPr>
              <a:t>Procedimiento voluntario y extraordinario de declaración de impuestos</a:t>
            </a:r>
            <a:r>
              <a:rPr lang="es-ES" sz="2000" b="1" dirty="0">
                <a:solidFill>
                  <a:schemeClr val="tx1">
                    <a:lumMod val="65000"/>
                    <a:lumOff val="35000"/>
                  </a:schemeClr>
                </a:solidFill>
                <a:latin typeface="Arial" panose="020B0604020202020204" pitchFamily="34" charset="0"/>
                <a:cs typeface="Arial" panose="020B0604020202020204" pitchFamily="34" charset="0"/>
              </a:rPr>
              <a:t>: </a:t>
            </a:r>
          </a:p>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Componente por servicios no declarados</a:t>
            </a:r>
          </a:p>
          <a:p>
            <a:pPr marL="342900" indent="-342900" algn="just">
              <a:spcAft>
                <a:spcPts val="12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Se trata de un impuesto </a:t>
            </a:r>
            <a:r>
              <a:rPr lang="es-ES" sz="2000" b="1" dirty="0">
                <a:solidFill>
                  <a:schemeClr val="tx1">
                    <a:lumMod val="65000"/>
                    <a:lumOff val="35000"/>
                  </a:schemeClr>
                </a:solidFill>
                <a:latin typeface="Arial" panose="020B0604020202020204" pitchFamily="34" charset="0"/>
                <a:cs typeface="Arial" panose="020B0604020202020204" pitchFamily="34" charset="0"/>
              </a:rPr>
              <a:t>único y sustitutivo</a:t>
            </a:r>
            <a:r>
              <a:rPr lang="es-ES" sz="2000" dirty="0">
                <a:solidFill>
                  <a:schemeClr val="tx1">
                    <a:lumMod val="65000"/>
                    <a:lumOff val="35000"/>
                  </a:schemeClr>
                </a:solidFill>
                <a:latin typeface="Arial" panose="020B0604020202020204" pitchFamily="34" charset="0"/>
                <a:cs typeface="Arial" panose="020B0604020202020204" pitchFamily="34" charset="0"/>
              </a:rPr>
              <a:t>. </a:t>
            </a:r>
          </a:p>
          <a:p>
            <a:pPr marL="342900" indent="-342900" algn="just">
              <a:spcAft>
                <a:spcPts val="12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La </a:t>
            </a:r>
            <a:r>
              <a:rPr lang="es-ES" sz="2000" b="1" dirty="0">
                <a:solidFill>
                  <a:schemeClr val="tx1">
                    <a:lumMod val="65000"/>
                    <a:lumOff val="35000"/>
                  </a:schemeClr>
                </a:solidFill>
                <a:latin typeface="Arial" panose="020B0604020202020204" pitchFamily="34" charset="0"/>
                <a:cs typeface="Arial" panose="020B0604020202020204" pitchFamily="34" charset="0"/>
              </a:rPr>
              <a:t>base imponible son los ingresos brutos</a:t>
            </a:r>
            <a:r>
              <a:rPr lang="es-ES" sz="2000" dirty="0">
                <a:solidFill>
                  <a:schemeClr val="tx1">
                    <a:lumMod val="65000"/>
                    <a:lumOff val="35000"/>
                  </a:schemeClr>
                </a:solidFill>
                <a:latin typeface="Arial" panose="020B0604020202020204" pitchFamily="34" charset="0"/>
                <a:cs typeface="Arial" panose="020B0604020202020204" pitchFamily="34" charset="0"/>
              </a:rPr>
              <a:t> definidos por la misma ley (apuestas menos premios), obtenidos en los últimos </a:t>
            </a:r>
            <a:r>
              <a:rPr lang="es-ES" sz="2000" b="1" dirty="0">
                <a:solidFill>
                  <a:schemeClr val="tx1">
                    <a:lumMod val="65000"/>
                    <a:lumOff val="35000"/>
                  </a:schemeClr>
                </a:solidFill>
                <a:latin typeface="Arial" panose="020B0604020202020204" pitchFamily="34" charset="0"/>
                <a:cs typeface="Arial" panose="020B0604020202020204" pitchFamily="34" charset="0"/>
              </a:rPr>
              <a:t>36 periodos tributarios</a:t>
            </a:r>
            <a:r>
              <a:rPr lang="es-ES" sz="2000" dirty="0">
                <a:solidFill>
                  <a:schemeClr val="tx1">
                    <a:lumMod val="65000"/>
                    <a:lumOff val="35000"/>
                  </a:schemeClr>
                </a:solidFill>
                <a:latin typeface="Arial" panose="020B0604020202020204" pitchFamily="34" charset="0"/>
                <a:cs typeface="Arial" panose="020B0604020202020204" pitchFamily="34" charset="0"/>
              </a:rPr>
              <a:t> (meses) o el tiempo en que dichas plataformas hubieran operado (si fuese menor a 36 meses).</a:t>
            </a:r>
          </a:p>
          <a:p>
            <a:pPr marL="342900" indent="-342900" algn="just">
              <a:spcAft>
                <a:spcPts val="12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La tasa será del </a:t>
            </a:r>
            <a:r>
              <a:rPr lang="es-ES" sz="2000" b="1" dirty="0">
                <a:solidFill>
                  <a:schemeClr val="tx1">
                    <a:lumMod val="65000"/>
                    <a:lumOff val="35000"/>
                  </a:schemeClr>
                </a:solidFill>
                <a:latin typeface="Arial" panose="020B0604020202020204" pitchFamily="34" charset="0"/>
                <a:cs typeface="Arial" panose="020B0604020202020204" pitchFamily="34" charset="0"/>
              </a:rPr>
              <a:t>31%</a:t>
            </a:r>
          </a:p>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Componente por captación de usuarios</a:t>
            </a:r>
          </a:p>
          <a:p>
            <a:pPr marL="342900" indent="-342900" algn="just">
              <a:spcAft>
                <a:spcPts val="12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UTM 0,07 por cada una de las cuentas de apuestas que hubieren tenido movimientos en el periodo de declaración señalado. </a:t>
            </a:r>
            <a:endParaRPr lang="es-ES" sz="23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3727889"/>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Después de las últimas indicaciones </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13</a:t>
            </a:fld>
            <a:endParaRPr lang="es-CL"/>
          </a:p>
        </p:txBody>
      </p:sp>
      <p:sp>
        <p:nvSpPr>
          <p:cNvPr id="4" name="CuadroTexto 3"/>
          <p:cNvSpPr txBox="1"/>
          <p:nvPr/>
        </p:nvSpPr>
        <p:spPr>
          <a:xfrm>
            <a:off x="882056" y="748936"/>
            <a:ext cx="7633294" cy="2908489"/>
          </a:xfrm>
          <a:prstGeom prst="rect">
            <a:avLst/>
          </a:prstGeom>
          <a:noFill/>
        </p:spPr>
        <p:txBody>
          <a:bodyPr wrap="square" rtlCol="0" anchor="t">
            <a:spAutoFit/>
          </a:bodyPr>
          <a:lstStyle/>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ARTÍCULO TERCERO TRANSITORIO: </a:t>
            </a:r>
            <a:r>
              <a:rPr lang="es-ES" sz="2000" dirty="0">
                <a:solidFill>
                  <a:schemeClr val="tx1">
                    <a:lumMod val="65000"/>
                    <a:lumOff val="35000"/>
                  </a:schemeClr>
                </a:solidFill>
                <a:latin typeface="Arial" panose="020B0604020202020204" pitchFamily="34" charset="0"/>
                <a:cs typeface="Arial" panose="020B0604020202020204" pitchFamily="34" charset="0"/>
              </a:rPr>
              <a:t>Procedimiento voluntario y extraordinario de declaración de impuestos</a:t>
            </a:r>
            <a:r>
              <a:rPr lang="es-ES" sz="2000" b="1" dirty="0">
                <a:solidFill>
                  <a:schemeClr val="tx1">
                    <a:lumMod val="65000"/>
                    <a:lumOff val="35000"/>
                  </a:schemeClr>
                </a:solidFill>
                <a:latin typeface="Arial" panose="020B0604020202020204" pitchFamily="34" charset="0"/>
                <a:cs typeface="Arial" panose="020B0604020202020204" pitchFamily="34" charset="0"/>
              </a:rPr>
              <a:t>: </a:t>
            </a:r>
          </a:p>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Determinación final</a:t>
            </a:r>
          </a:p>
          <a:p>
            <a:pPr marL="342900" indent="-342900" algn="just">
              <a:spcAft>
                <a:spcPts val="12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El monto a pagar será la </a:t>
            </a:r>
            <a:r>
              <a:rPr lang="es-ES" sz="2000" b="1" dirty="0">
                <a:solidFill>
                  <a:schemeClr val="tx1">
                    <a:lumMod val="65000"/>
                    <a:lumOff val="35000"/>
                  </a:schemeClr>
                </a:solidFill>
                <a:latin typeface="Arial" panose="020B0604020202020204" pitchFamily="34" charset="0"/>
                <a:cs typeface="Arial" panose="020B0604020202020204" pitchFamily="34" charset="0"/>
              </a:rPr>
              <a:t>suma de ambos componentes</a:t>
            </a:r>
            <a:r>
              <a:rPr lang="es-ES" sz="2000" dirty="0">
                <a:solidFill>
                  <a:schemeClr val="tx1">
                    <a:lumMod val="65000"/>
                    <a:lumOff val="35000"/>
                  </a:schemeClr>
                </a:solidFill>
                <a:latin typeface="Arial" panose="020B0604020202020204" pitchFamily="34" charset="0"/>
                <a:cs typeface="Arial" panose="020B0604020202020204" pitchFamily="34" charset="0"/>
              </a:rPr>
              <a:t>. </a:t>
            </a:r>
          </a:p>
          <a:p>
            <a:pPr marL="342900" indent="-342900" algn="just">
              <a:spcAft>
                <a:spcPts val="1200"/>
              </a:spcAft>
              <a:buFont typeface="Arial" panose="020B0604020202020204" pitchFamily="34" charset="0"/>
              <a:buChar char="•"/>
            </a:pPr>
            <a:r>
              <a:rPr lang="es-ES" sz="2000" b="1" dirty="0">
                <a:solidFill>
                  <a:schemeClr val="tx1">
                    <a:lumMod val="65000"/>
                    <a:lumOff val="35000"/>
                  </a:schemeClr>
                </a:solidFill>
                <a:latin typeface="Arial" panose="020B0604020202020204" pitchFamily="34" charset="0"/>
                <a:cs typeface="Arial" panose="020B0604020202020204" pitchFamily="34" charset="0"/>
              </a:rPr>
              <a:t>Nunca puede ser inferior a UTM 1000 por año </a:t>
            </a:r>
            <a:r>
              <a:rPr lang="es-ES" sz="2000" dirty="0">
                <a:solidFill>
                  <a:schemeClr val="tx1">
                    <a:lumMod val="65000"/>
                    <a:lumOff val="35000"/>
                  </a:schemeClr>
                </a:solidFill>
                <a:latin typeface="Arial" panose="020B0604020202020204" pitchFamily="34" charset="0"/>
                <a:cs typeface="Arial" panose="020B0604020202020204" pitchFamily="34" charset="0"/>
              </a:rPr>
              <a:t>o fracción de año de funcionamiento (máximo 3).</a:t>
            </a:r>
          </a:p>
          <a:p>
            <a:pPr algn="just">
              <a:spcAft>
                <a:spcPts val="1200"/>
              </a:spcAft>
            </a:pPr>
            <a:endParaRPr lang="es-ES" sz="23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4337451"/>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Después de las últimas indicaciones </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14</a:t>
            </a:fld>
            <a:endParaRPr lang="es-CL"/>
          </a:p>
        </p:txBody>
      </p:sp>
      <p:sp>
        <p:nvSpPr>
          <p:cNvPr id="4" name="CuadroTexto 3"/>
          <p:cNvSpPr txBox="1"/>
          <p:nvPr/>
        </p:nvSpPr>
        <p:spPr>
          <a:xfrm>
            <a:off x="882056" y="748936"/>
            <a:ext cx="7633294" cy="5463034"/>
          </a:xfrm>
          <a:prstGeom prst="rect">
            <a:avLst/>
          </a:prstGeom>
          <a:noFill/>
        </p:spPr>
        <p:txBody>
          <a:bodyPr wrap="square" rtlCol="0" anchor="t">
            <a:spAutoFit/>
          </a:bodyPr>
          <a:lstStyle/>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ARTÍCULO TERCERO TRANSITORIO</a:t>
            </a:r>
            <a:r>
              <a:rPr lang="es-ES" sz="2300" b="1" dirty="0">
                <a:solidFill>
                  <a:schemeClr val="tx1">
                    <a:lumMod val="65000"/>
                    <a:lumOff val="35000"/>
                  </a:schemeClr>
                </a:solidFill>
                <a:latin typeface="Arial" panose="020B0604020202020204" pitchFamily="34" charset="0"/>
                <a:cs typeface="Arial" panose="020B0604020202020204" pitchFamily="34" charset="0"/>
              </a:rPr>
              <a:t>: </a:t>
            </a:r>
            <a:r>
              <a:rPr lang="es-ES" sz="2000" dirty="0">
                <a:solidFill>
                  <a:schemeClr val="tx1">
                    <a:lumMod val="65000"/>
                    <a:lumOff val="35000"/>
                  </a:schemeClr>
                </a:solidFill>
                <a:latin typeface="Arial" panose="020B0604020202020204" pitchFamily="34" charset="0"/>
                <a:cs typeface="Arial" panose="020B0604020202020204" pitchFamily="34" charset="0"/>
              </a:rPr>
              <a:t>Procedimiento voluntario y extraordinario de declaración de impuestos: </a:t>
            </a:r>
          </a:p>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La declaración deberá presentarse, junto con todos los antecedentes, dentro de </a:t>
            </a:r>
            <a:r>
              <a:rPr lang="es-ES" sz="1600" b="1" dirty="0">
                <a:solidFill>
                  <a:schemeClr val="tx1">
                    <a:lumMod val="65000"/>
                    <a:lumOff val="35000"/>
                  </a:schemeClr>
                </a:solidFill>
                <a:latin typeface="Arial" panose="020B0604020202020204" pitchFamily="34" charset="0"/>
                <a:cs typeface="Arial" panose="020B0604020202020204" pitchFamily="34" charset="0"/>
              </a:rPr>
              <a:t>30 días desde la publicación de la ley</a:t>
            </a:r>
            <a:r>
              <a:rPr lang="es-ES" sz="1600" dirty="0">
                <a:solidFill>
                  <a:schemeClr val="tx1">
                    <a:lumMod val="65000"/>
                    <a:lumOff val="35000"/>
                  </a:schemeClr>
                </a:solidFill>
                <a:latin typeface="Arial" panose="020B0604020202020204" pitchFamily="34" charset="0"/>
                <a:cs typeface="Arial" panose="020B0604020202020204" pitchFamily="34" charset="0"/>
              </a:rPr>
              <a:t>.</a:t>
            </a:r>
          </a:p>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Junto con ella, otorgar </a:t>
            </a:r>
            <a:r>
              <a:rPr lang="es-ES" sz="1600" b="1" dirty="0">
                <a:solidFill>
                  <a:schemeClr val="tx1">
                    <a:lumMod val="65000"/>
                    <a:lumOff val="35000"/>
                  </a:schemeClr>
                </a:solidFill>
                <a:latin typeface="Arial" panose="020B0604020202020204" pitchFamily="34" charset="0"/>
                <a:cs typeface="Arial" panose="020B0604020202020204" pitchFamily="34" charset="0"/>
              </a:rPr>
              <a:t>al Servicio acceso remoto a la Plataforma </a:t>
            </a:r>
            <a:r>
              <a:rPr lang="es-ES" sz="1600" dirty="0">
                <a:solidFill>
                  <a:schemeClr val="tx1">
                    <a:lumMod val="65000"/>
                    <a:lumOff val="35000"/>
                  </a:schemeClr>
                </a:solidFill>
                <a:latin typeface="Arial" panose="020B0604020202020204" pitchFamily="34" charset="0"/>
                <a:cs typeface="Arial" panose="020B0604020202020204" pitchFamily="34" charset="0"/>
              </a:rPr>
              <a:t>e información respecto de las </a:t>
            </a:r>
            <a:r>
              <a:rPr lang="es-ES" sz="1600" b="1" dirty="0">
                <a:solidFill>
                  <a:schemeClr val="tx1">
                    <a:lumMod val="65000"/>
                    <a:lumOff val="35000"/>
                  </a:schemeClr>
                </a:solidFill>
                <a:latin typeface="Arial" panose="020B0604020202020204" pitchFamily="34" charset="0"/>
                <a:cs typeface="Arial" panose="020B0604020202020204" pitchFamily="34" charset="0"/>
              </a:rPr>
              <a:t>rentas obtenidas por los usuarios</a:t>
            </a:r>
            <a:r>
              <a:rPr lang="es-ES" sz="1600" dirty="0">
                <a:solidFill>
                  <a:schemeClr val="tx1">
                    <a:lumMod val="65000"/>
                    <a:lumOff val="35000"/>
                  </a:schemeClr>
                </a:solidFill>
                <a:latin typeface="Arial" panose="020B0604020202020204" pitchFamily="34" charset="0"/>
                <a:cs typeface="Arial" panose="020B0604020202020204" pitchFamily="34" charset="0"/>
              </a:rPr>
              <a:t> en los periodos declarados. </a:t>
            </a:r>
          </a:p>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El </a:t>
            </a:r>
            <a:r>
              <a:rPr lang="es-ES" sz="1600" b="1" dirty="0">
                <a:solidFill>
                  <a:schemeClr val="tx1">
                    <a:lumMod val="65000"/>
                    <a:lumOff val="35000"/>
                  </a:schemeClr>
                </a:solidFill>
                <a:latin typeface="Arial" panose="020B0604020202020204" pitchFamily="34" charset="0"/>
                <a:cs typeface="Arial" panose="020B0604020202020204" pitchFamily="34" charset="0"/>
              </a:rPr>
              <a:t>Servicio deberá girar inmediatamente el impuesto</a:t>
            </a:r>
            <a:r>
              <a:rPr lang="es-ES" sz="1600" dirty="0">
                <a:solidFill>
                  <a:schemeClr val="tx1">
                    <a:lumMod val="65000"/>
                    <a:lumOff val="35000"/>
                  </a:schemeClr>
                </a:solidFill>
                <a:latin typeface="Arial" panose="020B0604020202020204" pitchFamily="34" charset="0"/>
                <a:cs typeface="Arial" panose="020B0604020202020204" pitchFamily="34" charset="0"/>
              </a:rPr>
              <a:t>, sin perjuicio de las </a:t>
            </a:r>
            <a:r>
              <a:rPr lang="es-ES" sz="1600" b="1" dirty="0">
                <a:solidFill>
                  <a:schemeClr val="tx1">
                    <a:lumMod val="65000"/>
                    <a:lumOff val="35000"/>
                  </a:schemeClr>
                </a:solidFill>
                <a:latin typeface="Arial" panose="020B0604020202020204" pitchFamily="34" charset="0"/>
                <a:cs typeface="Arial" panose="020B0604020202020204" pitchFamily="34" charset="0"/>
              </a:rPr>
              <a:t>facultades de fiscalización</a:t>
            </a:r>
            <a:r>
              <a:rPr lang="es-ES" sz="1600" dirty="0">
                <a:solidFill>
                  <a:schemeClr val="tx1">
                    <a:lumMod val="65000"/>
                    <a:lumOff val="35000"/>
                  </a:schemeClr>
                </a:solidFill>
                <a:latin typeface="Arial" panose="020B0604020202020204" pitchFamily="34" charset="0"/>
                <a:cs typeface="Arial" panose="020B0604020202020204" pitchFamily="34" charset="0"/>
              </a:rPr>
              <a:t>, que serán en este caso de </a:t>
            </a:r>
            <a:r>
              <a:rPr lang="es-ES" sz="1600" b="1" dirty="0">
                <a:solidFill>
                  <a:schemeClr val="tx1">
                    <a:lumMod val="65000"/>
                    <a:lumOff val="35000"/>
                  </a:schemeClr>
                </a:solidFill>
                <a:latin typeface="Arial" panose="020B0604020202020204" pitchFamily="34" charset="0"/>
                <a:cs typeface="Arial" panose="020B0604020202020204" pitchFamily="34" charset="0"/>
              </a:rPr>
              <a:t>12 meses </a:t>
            </a:r>
            <a:r>
              <a:rPr lang="es-ES" sz="1600" dirty="0">
                <a:solidFill>
                  <a:schemeClr val="tx1">
                    <a:lumMod val="65000"/>
                    <a:lumOff val="35000"/>
                  </a:schemeClr>
                </a:solidFill>
                <a:latin typeface="Arial" panose="020B0604020202020204" pitchFamily="34" charset="0"/>
                <a:cs typeface="Arial" panose="020B0604020202020204" pitchFamily="34" charset="0"/>
              </a:rPr>
              <a:t>(contados desde el pago del impuesto). </a:t>
            </a:r>
          </a:p>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Este impuesto </a:t>
            </a:r>
            <a:r>
              <a:rPr lang="es-ES" sz="1600" b="1" dirty="0">
                <a:solidFill>
                  <a:schemeClr val="tx1">
                    <a:lumMod val="65000"/>
                    <a:lumOff val="35000"/>
                  </a:schemeClr>
                </a:solidFill>
                <a:latin typeface="Arial" panose="020B0604020202020204" pitchFamily="34" charset="0"/>
                <a:cs typeface="Arial" panose="020B0604020202020204" pitchFamily="34" charset="0"/>
              </a:rPr>
              <a:t>no puede utilizarse como crédito o como gasto</a:t>
            </a:r>
            <a:r>
              <a:rPr lang="es-ES" sz="1600" dirty="0">
                <a:solidFill>
                  <a:schemeClr val="tx1">
                    <a:lumMod val="65000"/>
                    <a:lumOff val="35000"/>
                  </a:schemeClr>
                </a:solidFill>
                <a:latin typeface="Arial" panose="020B0604020202020204" pitchFamily="34" charset="0"/>
                <a:cs typeface="Arial" panose="020B0604020202020204" pitchFamily="34" charset="0"/>
              </a:rPr>
              <a:t>.</a:t>
            </a:r>
          </a:p>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Con la declaración y pago se </a:t>
            </a:r>
            <a:r>
              <a:rPr lang="es-ES" sz="1600" b="1" dirty="0">
                <a:solidFill>
                  <a:schemeClr val="tx1">
                    <a:lumMod val="65000"/>
                    <a:lumOff val="35000"/>
                  </a:schemeClr>
                </a:solidFill>
                <a:latin typeface="Arial" panose="020B0604020202020204" pitchFamily="34" charset="0"/>
                <a:cs typeface="Arial" panose="020B0604020202020204" pitchFamily="34" charset="0"/>
              </a:rPr>
              <a:t>presumirá la buena fe del contribuyente </a:t>
            </a:r>
            <a:r>
              <a:rPr lang="es-ES" sz="1600" dirty="0">
                <a:solidFill>
                  <a:schemeClr val="tx1">
                    <a:lumMod val="65000"/>
                    <a:lumOff val="35000"/>
                  </a:schemeClr>
                </a:solidFill>
                <a:latin typeface="Arial" panose="020B0604020202020204" pitchFamily="34" charset="0"/>
                <a:cs typeface="Arial" panose="020B0604020202020204" pitchFamily="34" charset="0"/>
              </a:rPr>
              <a:t>respecto de la </a:t>
            </a:r>
            <a:r>
              <a:rPr lang="es-ES" sz="1600" b="1" dirty="0">
                <a:solidFill>
                  <a:schemeClr val="tx1">
                    <a:lumMod val="65000"/>
                    <a:lumOff val="35000"/>
                  </a:schemeClr>
                </a:solidFill>
                <a:latin typeface="Arial" panose="020B0604020202020204" pitchFamily="34" charset="0"/>
                <a:cs typeface="Arial" panose="020B0604020202020204" pitchFamily="34" charset="0"/>
              </a:rPr>
              <a:t>omisión de declaración o falta de cumplimiento de las obligaciones respectivas</a:t>
            </a:r>
            <a:r>
              <a:rPr lang="es-ES" sz="1600" dirty="0">
                <a:solidFill>
                  <a:schemeClr val="tx1">
                    <a:lumMod val="65000"/>
                    <a:lumOff val="35000"/>
                  </a:schemeClr>
                </a:solidFill>
                <a:latin typeface="Arial" panose="020B0604020202020204" pitchFamily="34" charset="0"/>
                <a:cs typeface="Arial" panose="020B0604020202020204" pitchFamily="34" charset="0"/>
              </a:rPr>
              <a:t>. </a:t>
            </a:r>
          </a:p>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Vencido el plazo para presentar la declaración y pagar el impuesto, esta </a:t>
            </a:r>
            <a:r>
              <a:rPr lang="es-ES" sz="1600" b="1" dirty="0">
                <a:solidFill>
                  <a:schemeClr val="tx1">
                    <a:lumMod val="65000"/>
                    <a:lumOff val="35000"/>
                  </a:schemeClr>
                </a:solidFill>
                <a:latin typeface="Arial" panose="020B0604020202020204" pitchFamily="34" charset="0"/>
                <a:cs typeface="Arial" panose="020B0604020202020204" pitchFamily="34" charset="0"/>
              </a:rPr>
              <a:t>no podrá corregirse, rectificarse, complementarse o enmendarse</a:t>
            </a:r>
            <a:r>
              <a:rPr lang="es-ES" sz="1600" dirty="0">
                <a:solidFill>
                  <a:schemeClr val="tx1">
                    <a:lumMod val="65000"/>
                    <a:lumOff val="35000"/>
                  </a:schemeClr>
                </a:solidFill>
                <a:latin typeface="Arial" panose="020B0604020202020204" pitchFamily="34" charset="0"/>
                <a:cs typeface="Arial" panose="020B0604020202020204" pitchFamily="34" charset="0"/>
              </a:rPr>
              <a:t> (no aplica el artículo 36 bis del CT).</a:t>
            </a:r>
          </a:p>
        </p:txBody>
      </p:sp>
    </p:spTree>
    <p:extLst>
      <p:ext uri="{BB962C8B-B14F-4D97-AF65-F5344CB8AC3E}">
        <p14:creationId xmlns:p14="http://schemas.microsoft.com/office/powerpoint/2010/main" val="3084505728"/>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a:extLst>
              <a:ext uri="{FF2B5EF4-FFF2-40B4-BE49-F238E27FC236}">
                <a16:creationId xmlns:a16="http://schemas.microsoft.com/office/drawing/2014/main" id="{37B2C60D-F92D-4AD2-86F2-C971C15F69F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0011" y="6610454"/>
            <a:ext cx="380132" cy="143108"/>
          </a:xfrm>
          <a:prstGeom prst="rect">
            <a:avLst/>
          </a:prstGeom>
        </p:spPr>
      </p:pic>
      <p:sp>
        <p:nvSpPr>
          <p:cNvPr id="29" name="TextBox 60">
            <a:extLst>
              <a:ext uri="{FF2B5EF4-FFF2-40B4-BE49-F238E27FC236}">
                <a16:creationId xmlns:a16="http://schemas.microsoft.com/office/drawing/2014/main" id="{45A3FF77-4CC5-48B0-A48E-A6107904DAB7}"/>
              </a:ext>
            </a:extLst>
          </p:cNvPr>
          <p:cNvSpPr txBox="1"/>
          <p:nvPr/>
        </p:nvSpPr>
        <p:spPr>
          <a:xfrm>
            <a:off x="130140" y="1553"/>
            <a:ext cx="9013860" cy="369332"/>
          </a:xfrm>
          <a:prstGeom prst="rect">
            <a:avLst/>
          </a:prstGeom>
          <a:solidFill>
            <a:schemeClr val="accent2"/>
          </a:solidFill>
        </p:spPr>
        <p:txBody>
          <a:bodyPr wrap="square" rtlCol="0" anchor="ctr">
            <a:spAutoFit/>
          </a:bodyPr>
          <a:lstStyle/>
          <a:p>
            <a:r>
              <a:rPr lang="en-US" b="1" dirty="0">
                <a:solidFill>
                  <a:schemeClr val="bg1"/>
                </a:solidFill>
                <a:latin typeface="Arial" panose="020B0604020202020204" pitchFamily="34" charset="0"/>
                <a:ea typeface="Open Sans" panose="020B0606030504020204" pitchFamily="34" charset="0"/>
                <a:cs typeface="Arial" panose="020B0604020202020204" pitchFamily="34" charset="0"/>
              </a:rPr>
              <a:t>MECANISMOS DE CONTROL</a:t>
            </a:r>
          </a:p>
        </p:txBody>
      </p:sp>
      <p:sp>
        <p:nvSpPr>
          <p:cNvPr id="4" name="CuadroTexto 3">
            <a:extLst>
              <a:ext uri="{FF2B5EF4-FFF2-40B4-BE49-F238E27FC236}">
                <a16:creationId xmlns:a16="http://schemas.microsoft.com/office/drawing/2014/main" id="{F0A9E22A-4B77-6819-4DA1-44689A1B2622}"/>
              </a:ext>
            </a:extLst>
          </p:cNvPr>
          <p:cNvSpPr txBox="1"/>
          <p:nvPr/>
        </p:nvSpPr>
        <p:spPr>
          <a:xfrm>
            <a:off x="882056" y="748936"/>
            <a:ext cx="7633294" cy="3108543"/>
          </a:xfrm>
          <a:prstGeom prst="rect">
            <a:avLst/>
          </a:prstGeom>
          <a:noFill/>
        </p:spPr>
        <p:txBody>
          <a:bodyPr wrap="square" rtlCol="0" anchor="t">
            <a:spAutoFit/>
          </a:bodyPr>
          <a:lstStyle/>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El SII recibe información de administradores de tarjetas de crédito y débitos de instituciones financieras y no financieras en forma periódica, esto permite una validación preliminar de las plataformas de diferentes servicios en operación, que estén operando en el extranjero.</a:t>
            </a:r>
          </a:p>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Con esa información será factible validar, la información de acuerdo a la norma transitoria, es decir, el periodo pasado sin inscripción conforme a la norma en Chile.</a:t>
            </a:r>
          </a:p>
          <a:p>
            <a:pPr marL="342900" indent="-342900" algn="just">
              <a:spcAft>
                <a:spcPts val="1200"/>
              </a:spcAft>
              <a:buFont typeface="Arial" panose="020B0604020202020204" pitchFamily="34" charset="0"/>
              <a:buChar char="•"/>
            </a:pPr>
            <a:r>
              <a:rPr lang="es-ES" sz="1600" dirty="0">
                <a:solidFill>
                  <a:schemeClr val="tx1">
                    <a:lumMod val="65000"/>
                    <a:lumOff val="35000"/>
                  </a:schemeClr>
                </a:solidFill>
                <a:latin typeface="Arial" panose="020B0604020202020204" pitchFamily="34" charset="0"/>
                <a:cs typeface="Arial" panose="020B0604020202020204" pitchFamily="34" charset="0"/>
              </a:rPr>
              <a:t>Con posterioridad a la entrada plena en vigencia de la norma, el SII dispondrá de la información como cualquier contribuyente operando en Chile. No obstante, igualmente por los pagos al exterior podrá seguir realizando controles.</a:t>
            </a:r>
          </a:p>
        </p:txBody>
      </p:sp>
    </p:spTree>
    <p:extLst>
      <p:ext uri="{BB962C8B-B14F-4D97-AF65-F5344CB8AC3E}">
        <p14:creationId xmlns:p14="http://schemas.microsoft.com/office/powerpoint/2010/main" val="399727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rotWithShape="1">
          <a:blip r:embed="rId3">
            <a:grayscl/>
            <a:extLst>
              <a:ext uri="{28A0092B-C50C-407E-A947-70E740481C1C}">
                <a14:useLocalDpi xmlns:a14="http://schemas.microsoft.com/office/drawing/2010/main" val="0"/>
              </a:ext>
            </a:extLst>
          </a:blip>
          <a:srcRect l="17003" r="8269"/>
          <a:stretch/>
        </p:blipFill>
        <p:spPr>
          <a:xfrm>
            <a:off x="0" y="0"/>
            <a:ext cx="9144000" cy="6858000"/>
          </a:xfrm>
          <a:prstGeom prst="rect">
            <a:avLst/>
          </a:prstGeom>
        </p:spPr>
      </p:pic>
      <p:sp>
        <p:nvSpPr>
          <p:cNvPr id="10" name="Rectángulo 9"/>
          <p:cNvSpPr/>
          <p:nvPr/>
        </p:nvSpPr>
        <p:spPr>
          <a:xfrm>
            <a:off x="0" y="0"/>
            <a:ext cx="9144000" cy="6858000"/>
          </a:xfrm>
          <a:prstGeom prst="rect">
            <a:avLst/>
          </a:prstGeom>
          <a:solidFill>
            <a:srgbClr val="737373">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CuadroTexto 5"/>
          <p:cNvSpPr txBox="1"/>
          <p:nvPr/>
        </p:nvSpPr>
        <p:spPr>
          <a:xfrm>
            <a:off x="1255328" y="3037846"/>
            <a:ext cx="2660600" cy="492443"/>
          </a:xfrm>
          <a:prstGeom prst="rect">
            <a:avLst/>
          </a:prstGeom>
          <a:noFill/>
        </p:spPr>
        <p:txBody>
          <a:bodyPr wrap="none" rtlCol="0">
            <a:spAutoFit/>
          </a:bodyPr>
          <a:lstStyle/>
          <a:p>
            <a:r>
              <a:rPr lang="es-CL" sz="2600" b="1" dirty="0">
                <a:solidFill>
                  <a:schemeClr val="bg1"/>
                </a:solidFill>
                <a:latin typeface="Arial" panose="020B0604020202020204" pitchFamily="34" charset="0"/>
                <a:cs typeface="Arial" panose="020B0604020202020204" pitchFamily="34" charset="0"/>
              </a:rPr>
              <a:t>COMENTARIOS</a:t>
            </a:r>
          </a:p>
        </p:txBody>
      </p:sp>
    </p:spTree>
    <p:extLst>
      <p:ext uri="{BB962C8B-B14F-4D97-AF65-F5344CB8AC3E}">
        <p14:creationId xmlns:p14="http://schemas.microsoft.com/office/powerpoint/2010/main" val="1467593570"/>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403EE764-2D7F-4FE1-ADC4-47742C1F2A52}" type="slidenum">
              <a:rPr lang="es-CL" smtClean="0"/>
              <a:t>17</a:t>
            </a:fld>
            <a:endParaRPr lang="es-CL"/>
          </a:p>
        </p:txBody>
      </p:sp>
      <p:sp>
        <p:nvSpPr>
          <p:cNvPr id="4" name="CuadroTexto 3"/>
          <p:cNvSpPr txBox="1"/>
          <p:nvPr/>
        </p:nvSpPr>
        <p:spPr>
          <a:xfrm>
            <a:off x="234581" y="795240"/>
            <a:ext cx="8399056" cy="3323987"/>
          </a:xfrm>
          <a:prstGeom prst="rect">
            <a:avLst/>
          </a:prstGeom>
          <a:noFill/>
        </p:spPr>
        <p:txBody>
          <a:bodyPr wrap="square" rtlCol="0" anchor="t">
            <a:spAutoFit/>
          </a:bodyPr>
          <a:lstStyle/>
          <a:p>
            <a:pPr marL="800100" lvl="1" indent="-342900" algn="just">
              <a:spcAft>
                <a:spcPts val="1800"/>
              </a:spcAft>
              <a:buFont typeface="Arial" panose="020B0604020202020204" pitchFamily="34" charset="0"/>
              <a:buChar char="•"/>
            </a:pPr>
            <a:r>
              <a:rPr lang="es-CL" sz="2000" dirty="0">
                <a:solidFill>
                  <a:schemeClr val="tx1">
                    <a:lumMod val="65000"/>
                    <a:lumOff val="35000"/>
                  </a:schemeClr>
                </a:solidFill>
                <a:latin typeface="Arial" panose="020B0604020202020204" pitchFamily="34" charset="0"/>
                <a:cs typeface="Arial" panose="020B0604020202020204" pitchFamily="34" charset="0"/>
              </a:rPr>
              <a:t>Las indicaciones permiten que l</a:t>
            </a:r>
            <a:r>
              <a:rPr lang="es-ES" sz="2000" dirty="0">
                <a:solidFill>
                  <a:schemeClr val="tx1">
                    <a:lumMod val="65000"/>
                    <a:lumOff val="35000"/>
                  </a:schemeClr>
                </a:solidFill>
                <a:latin typeface="Arial" panose="020B0604020202020204" pitchFamily="34" charset="0"/>
                <a:cs typeface="Arial" panose="020B0604020202020204" pitchFamily="34" charset="0"/>
              </a:rPr>
              <a:t>as plataformas extranjeras que hayan prestado este tipo de servicios con anterioridad a la entrada en vigencia de la ley puedan acceder a las licencias de operaciones.</a:t>
            </a:r>
          </a:p>
          <a:p>
            <a:pPr marL="800100" lvl="1" indent="-342900" algn="just">
              <a:spcAft>
                <a:spcPts val="18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También les permite </a:t>
            </a:r>
            <a:r>
              <a:rPr lang="es-ES" sz="2000" b="1" dirty="0">
                <a:solidFill>
                  <a:schemeClr val="tx1">
                    <a:lumMod val="65000"/>
                    <a:lumOff val="35000"/>
                  </a:schemeClr>
                </a:solidFill>
                <a:latin typeface="Arial" panose="020B0604020202020204" pitchFamily="34" charset="0"/>
                <a:cs typeface="Arial" panose="020B0604020202020204" pitchFamily="34" charset="0"/>
              </a:rPr>
              <a:t>operar desde la vigencia de la ley, </a:t>
            </a:r>
            <a:r>
              <a:rPr lang="es-ES" sz="2000" dirty="0">
                <a:solidFill>
                  <a:schemeClr val="tx1">
                    <a:lumMod val="65000"/>
                    <a:lumOff val="35000"/>
                  </a:schemeClr>
                </a:solidFill>
                <a:latin typeface="Arial" panose="020B0604020202020204" pitchFamily="34" charset="0"/>
                <a:cs typeface="Arial" panose="020B0604020202020204" pitchFamily="34" charset="0"/>
              </a:rPr>
              <a:t>cumpliendo ciertos estándares señalados en el artículo segundo transitorio.</a:t>
            </a:r>
            <a:endParaRPr lang="es-ES" sz="2000" dirty="0">
              <a:solidFill>
                <a:srgbClr val="FF0000"/>
              </a:solidFill>
              <a:latin typeface="Arial" panose="020B0604020202020204" pitchFamily="34" charset="0"/>
              <a:cs typeface="Arial" panose="020B0604020202020204" pitchFamily="34" charset="0"/>
            </a:endParaRPr>
          </a:p>
          <a:p>
            <a:pPr marL="800100" lvl="1" indent="-342900" algn="just">
              <a:spcAft>
                <a:spcPts val="18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Para tales efectos, se establece un </a:t>
            </a:r>
            <a:r>
              <a:rPr lang="es-ES" sz="2000" b="1" dirty="0">
                <a:solidFill>
                  <a:schemeClr val="tx1">
                    <a:lumMod val="65000"/>
                    <a:lumOff val="35000"/>
                  </a:schemeClr>
                </a:solidFill>
                <a:latin typeface="Arial" panose="020B0604020202020204" pitchFamily="34" charset="0"/>
                <a:cs typeface="Arial" panose="020B0604020202020204" pitchFamily="34" charset="0"/>
              </a:rPr>
              <a:t>impuesto voluntario, único y sustitutivo de 31</a:t>
            </a:r>
            <a:r>
              <a:rPr lang="es-ES" sz="2000" b="1">
                <a:solidFill>
                  <a:schemeClr val="tx1">
                    <a:lumMod val="65000"/>
                    <a:lumOff val="35000"/>
                  </a:schemeClr>
                </a:solidFill>
                <a:latin typeface="Arial" panose="020B0604020202020204" pitchFamily="34" charset="0"/>
                <a:cs typeface="Arial" panose="020B0604020202020204" pitchFamily="34" charset="0"/>
              </a:rPr>
              <a:t>%. </a:t>
            </a:r>
            <a:endParaRPr lang="es-ES" sz="20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6" name="Rectángulo 5">
            <a:extLst>
              <a:ext uri="{FF2B5EF4-FFF2-40B4-BE49-F238E27FC236}">
                <a16:creationId xmlns:a16="http://schemas.microsoft.com/office/drawing/2014/main" id="{B51566FF-8C7E-4404-A3EA-EC300AE8DFBF}"/>
              </a:ext>
            </a:extLst>
          </p:cNvPr>
          <p:cNvSpPr/>
          <p:nvPr/>
        </p:nvSpPr>
        <p:spPr>
          <a:xfrm>
            <a:off x="1246094" y="-10632"/>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b="1" dirty="0"/>
              <a:t>COMENTARIOS</a:t>
            </a:r>
          </a:p>
        </p:txBody>
      </p:sp>
    </p:spTree>
    <p:extLst>
      <p:ext uri="{BB962C8B-B14F-4D97-AF65-F5344CB8AC3E}">
        <p14:creationId xmlns:p14="http://schemas.microsoft.com/office/powerpoint/2010/main" val="1194113271"/>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p:cNvSpPr txBox="1"/>
          <p:nvPr/>
        </p:nvSpPr>
        <p:spPr>
          <a:xfrm>
            <a:off x="3085053" y="3274813"/>
            <a:ext cx="2973891" cy="769441"/>
          </a:xfrm>
          <a:prstGeom prst="rect">
            <a:avLst/>
          </a:prstGeom>
          <a:noFill/>
        </p:spPr>
        <p:txBody>
          <a:bodyPr wrap="none" rtlCol="0">
            <a:spAutoFit/>
          </a:bodyPr>
          <a:lstStyle/>
          <a:p>
            <a:pPr algn="ctr"/>
            <a:r>
              <a:rPr lang="es-CL" sz="4400" b="1">
                <a:solidFill>
                  <a:srgbClr val="0061A1"/>
                </a:solidFill>
                <a:latin typeface="Arial" panose="020B0604020202020204" pitchFamily="34" charset="0"/>
                <a:cs typeface="Arial" panose="020B0604020202020204" pitchFamily="34" charset="0"/>
              </a:rPr>
              <a:t>GRACIAS!</a:t>
            </a:r>
          </a:p>
        </p:txBody>
      </p:sp>
      <p:sp>
        <p:nvSpPr>
          <p:cNvPr id="3" name="Marcador de número de diapositiva 2"/>
          <p:cNvSpPr>
            <a:spLocks noGrp="1"/>
          </p:cNvSpPr>
          <p:nvPr>
            <p:ph type="sldNum" sz="quarter" idx="12"/>
          </p:nvPr>
        </p:nvSpPr>
        <p:spPr/>
        <p:txBody>
          <a:bodyPr/>
          <a:lstStyle/>
          <a:p>
            <a:fld id="{403EE764-2D7F-4FE1-ADC4-47742C1F2A52}" type="slidenum">
              <a:rPr lang="es-CL" smtClean="0"/>
              <a:t>18</a:t>
            </a:fld>
            <a:endParaRPr lang="es-CL"/>
          </a:p>
        </p:txBody>
      </p:sp>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0491" y="1321887"/>
            <a:ext cx="2265878" cy="1013381"/>
          </a:xfrm>
          <a:prstGeom prst="rect">
            <a:avLst/>
          </a:prstGeom>
        </p:spPr>
      </p:pic>
    </p:spTree>
    <p:extLst>
      <p:ext uri="{BB962C8B-B14F-4D97-AF65-F5344CB8AC3E}">
        <p14:creationId xmlns:p14="http://schemas.microsoft.com/office/powerpoint/2010/main" val="19259130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up)">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p:cNvSpPr txBox="1"/>
          <p:nvPr/>
        </p:nvSpPr>
        <p:spPr>
          <a:xfrm>
            <a:off x="1472346" y="2914126"/>
            <a:ext cx="1898790" cy="369332"/>
          </a:xfrm>
          <a:prstGeom prst="rect">
            <a:avLst/>
          </a:prstGeom>
          <a:noFill/>
        </p:spPr>
        <p:txBody>
          <a:bodyPr wrap="none" rtlCol="0">
            <a:spAutoFit/>
          </a:bodyPr>
          <a:lstStyle/>
          <a:p>
            <a:r>
              <a:rPr lang="es-CL" b="1" dirty="0">
                <a:solidFill>
                  <a:srgbClr val="D95E02"/>
                </a:solidFill>
                <a:latin typeface="Arial" panose="020B0604020202020204" pitchFamily="34" charset="0"/>
                <a:cs typeface="Arial" panose="020B0604020202020204" pitchFamily="34" charset="0"/>
              </a:rPr>
              <a:t>COMENTARIOS</a:t>
            </a:r>
          </a:p>
        </p:txBody>
      </p:sp>
      <p:sp>
        <p:nvSpPr>
          <p:cNvPr id="3" name="Marcador de número de diapositiva 2"/>
          <p:cNvSpPr>
            <a:spLocks noGrp="1"/>
          </p:cNvSpPr>
          <p:nvPr>
            <p:ph type="sldNum" sz="quarter" idx="12"/>
          </p:nvPr>
        </p:nvSpPr>
        <p:spPr/>
        <p:txBody>
          <a:bodyPr/>
          <a:lstStyle/>
          <a:p>
            <a:fld id="{403EE764-2D7F-4FE1-ADC4-47742C1F2A52}" type="slidenum">
              <a:rPr lang="es-CL" smtClean="0"/>
              <a:t>2</a:t>
            </a:fld>
            <a:endParaRPr lang="es-CL"/>
          </a:p>
        </p:txBody>
      </p:sp>
      <p:sp>
        <p:nvSpPr>
          <p:cNvPr id="10" name="Rectángulo 9"/>
          <p:cNvSpPr/>
          <p:nvPr/>
        </p:nvSpPr>
        <p:spPr>
          <a:xfrm flipH="1">
            <a:off x="0" y="2914126"/>
            <a:ext cx="1252538" cy="353853"/>
          </a:xfrm>
          <a:prstGeom prst="rect">
            <a:avLst/>
          </a:prstGeom>
          <a:solidFill>
            <a:srgbClr val="ED7D3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0" name="CuadroTexto 19"/>
          <p:cNvSpPr txBox="1"/>
          <p:nvPr/>
        </p:nvSpPr>
        <p:spPr>
          <a:xfrm>
            <a:off x="1470483" y="1230086"/>
            <a:ext cx="1228221" cy="461665"/>
          </a:xfrm>
          <a:prstGeom prst="rect">
            <a:avLst/>
          </a:prstGeom>
          <a:noFill/>
        </p:spPr>
        <p:txBody>
          <a:bodyPr wrap="none" rtlCol="0">
            <a:spAutoFit/>
          </a:bodyPr>
          <a:lstStyle/>
          <a:p>
            <a:r>
              <a:rPr lang="es-CL" sz="2400" b="1">
                <a:solidFill>
                  <a:srgbClr val="0061A1"/>
                </a:solidFill>
                <a:latin typeface="Arial" panose="020B0604020202020204" pitchFamily="34" charset="0"/>
                <a:cs typeface="Arial" panose="020B0604020202020204" pitchFamily="34" charset="0"/>
              </a:rPr>
              <a:t>ÍNDICE</a:t>
            </a:r>
          </a:p>
        </p:txBody>
      </p:sp>
      <p:sp>
        <p:nvSpPr>
          <p:cNvPr id="16" name="CuadroTexto 15"/>
          <p:cNvSpPr txBox="1"/>
          <p:nvPr/>
        </p:nvSpPr>
        <p:spPr>
          <a:xfrm>
            <a:off x="1472346" y="2318659"/>
            <a:ext cx="3796873" cy="369332"/>
          </a:xfrm>
          <a:prstGeom prst="rect">
            <a:avLst/>
          </a:prstGeom>
          <a:noFill/>
        </p:spPr>
        <p:txBody>
          <a:bodyPr wrap="none" rtlCol="0">
            <a:spAutoFit/>
          </a:bodyPr>
          <a:lstStyle/>
          <a:p>
            <a:r>
              <a:rPr lang="es-ES" b="1" dirty="0">
                <a:solidFill>
                  <a:srgbClr val="0061A1"/>
                </a:solidFill>
                <a:latin typeface="Arial" panose="020B0604020202020204" pitchFamily="34" charset="0"/>
                <a:cs typeface="Arial" panose="020B0604020202020204" pitchFamily="34" charset="0"/>
              </a:rPr>
              <a:t>DISPOSICIONES TRANSITORIAS</a:t>
            </a:r>
            <a:endParaRPr lang="es-CL" b="1" dirty="0">
              <a:solidFill>
                <a:srgbClr val="0061A1"/>
              </a:solidFill>
              <a:latin typeface="Arial" panose="020B0604020202020204" pitchFamily="34" charset="0"/>
              <a:cs typeface="Arial" panose="020B0604020202020204" pitchFamily="34" charset="0"/>
            </a:endParaRPr>
          </a:p>
        </p:txBody>
      </p:sp>
      <p:sp>
        <p:nvSpPr>
          <p:cNvPr id="17" name="Rectángulo 16"/>
          <p:cNvSpPr/>
          <p:nvPr/>
        </p:nvSpPr>
        <p:spPr>
          <a:xfrm flipH="1">
            <a:off x="0" y="2318659"/>
            <a:ext cx="1252538" cy="353853"/>
          </a:xfrm>
          <a:prstGeom prst="rect">
            <a:avLst/>
          </a:prstGeom>
          <a:solidFill>
            <a:srgbClr val="0061A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8701585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rotWithShape="1">
          <a:blip r:embed="rId3">
            <a:grayscl/>
            <a:extLst>
              <a:ext uri="{28A0092B-C50C-407E-A947-70E740481C1C}">
                <a14:useLocalDpi xmlns:a14="http://schemas.microsoft.com/office/drawing/2010/main" val="0"/>
              </a:ext>
            </a:extLst>
          </a:blip>
          <a:srcRect l="2028" r="23243"/>
          <a:stretch/>
        </p:blipFill>
        <p:spPr>
          <a:xfrm>
            <a:off x="0" y="0"/>
            <a:ext cx="9144000" cy="6858000"/>
          </a:xfrm>
          <a:prstGeom prst="rect">
            <a:avLst/>
          </a:prstGeom>
        </p:spPr>
      </p:pic>
      <p:sp>
        <p:nvSpPr>
          <p:cNvPr id="10" name="Rectángulo 9"/>
          <p:cNvSpPr/>
          <p:nvPr/>
        </p:nvSpPr>
        <p:spPr>
          <a:xfrm>
            <a:off x="-1" y="-87548"/>
            <a:ext cx="9144000" cy="6857999"/>
          </a:xfrm>
          <a:prstGeom prst="rect">
            <a:avLst/>
          </a:prstGeom>
          <a:solidFill>
            <a:srgbClr val="0061A1">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CuadroTexto 6"/>
          <p:cNvSpPr txBox="1"/>
          <p:nvPr/>
        </p:nvSpPr>
        <p:spPr>
          <a:xfrm>
            <a:off x="821095" y="2782669"/>
            <a:ext cx="7501809" cy="1292662"/>
          </a:xfrm>
          <a:prstGeom prst="rect">
            <a:avLst/>
          </a:prstGeom>
          <a:noFill/>
        </p:spPr>
        <p:txBody>
          <a:bodyPr wrap="square" rtlCol="0">
            <a:spAutoFit/>
          </a:bodyPr>
          <a:lstStyle/>
          <a:p>
            <a:pPr algn="ctr"/>
            <a:r>
              <a:rPr lang="es-ES" sz="2600" b="1" dirty="0">
                <a:solidFill>
                  <a:schemeClr val="bg1"/>
                </a:solidFill>
                <a:latin typeface="Arial" panose="020B0604020202020204" pitchFamily="34" charset="0"/>
                <a:cs typeface="Arial" panose="020B0604020202020204" pitchFamily="34" charset="0"/>
              </a:rPr>
              <a:t>DISPOSICIONES TRANSITORIAS</a:t>
            </a:r>
          </a:p>
          <a:p>
            <a:pPr algn="ctr"/>
            <a:endParaRPr lang="es-ES" sz="2600" b="1" dirty="0">
              <a:solidFill>
                <a:schemeClr val="bg1"/>
              </a:solidFill>
              <a:latin typeface="Arial" panose="020B0604020202020204" pitchFamily="34" charset="0"/>
              <a:cs typeface="Arial" panose="020B0604020202020204" pitchFamily="34" charset="0"/>
            </a:endParaRPr>
          </a:p>
          <a:p>
            <a:pPr algn="ctr"/>
            <a:r>
              <a:rPr lang="es-ES" sz="2600" b="1" dirty="0">
                <a:solidFill>
                  <a:schemeClr val="bg1"/>
                </a:solidFill>
                <a:latin typeface="Arial" panose="020B0604020202020204" pitchFamily="34" charset="0"/>
                <a:cs typeface="Arial" panose="020B0604020202020204" pitchFamily="34" charset="0"/>
              </a:rPr>
              <a:t>Indicaciones presentadas el 12.09.2022</a:t>
            </a:r>
          </a:p>
        </p:txBody>
      </p:sp>
    </p:spTree>
    <p:extLst>
      <p:ext uri="{BB962C8B-B14F-4D97-AF65-F5344CB8AC3E}">
        <p14:creationId xmlns:p14="http://schemas.microsoft.com/office/powerpoint/2010/main" val="302336736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Antes de las últimas indicaciones</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4</a:t>
            </a:fld>
            <a:endParaRPr lang="es-CL"/>
          </a:p>
        </p:txBody>
      </p:sp>
      <p:sp>
        <p:nvSpPr>
          <p:cNvPr id="4" name="CuadroTexto 3"/>
          <p:cNvSpPr txBox="1"/>
          <p:nvPr/>
        </p:nvSpPr>
        <p:spPr>
          <a:xfrm>
            <a:off x="989060" y="758663"/>
            <a:ext cx="7633294" cy="1785104"/>
          </a:xfrm>
          <a:prstGeom prst="rect">
            <a:avLst/>
          </a:prstGeom>
          <a:noFill/>
        </p:spPr>
        <p:txBody>
          <a:bodyPr wrap="square" rtlCol="0" anchor="t">
            <a:spAutoFit/>
          </a:bodyPr>
          <a:lstStyle/>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BREVE EXPLICACION DE CONTEXTO: </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ESQUEMA DEL PDL </a:t>
            </a:r>
            <a:r>
              <a:rPr lang="es-ES" sz="2000" b="1" u="sng" dirty="0">
                <a:solidFill>
                  <a:schemeClr val="tx1">
                    <a:lumMod val="65000"/>
                    <a:lumOff val="35000"/>
                  </a:schemeClr>
                </a:solidFill>
                <a:latin typeface="Arial" panose="020B0604020202020204" pitchFamily="34" charset="0"/>
                <a:cs typeface="Arial" panose="020B0604020202020204" pitchFamily="34" charset="0"/>
              </a:rPr>
              <a:t>ANTES</a:t>
            </a:r>
            <a:r>
              <a:rPr lang="es-ES" sz="2000" dirty="0">
                <a:solidFill>
                  <a:schemeClr val="tx1">
                    <a:lumMod val="65000"/>
                    <a:lumOff val="35000"/>
                  </a:schemeClr>
                </a:solidFill>
                <a:latin typeface="Arial" panose="020B0604020202020204" pitchFamily="34" charset="0"/>
                <a:cs typeface="Arial" panose="020B0604020202020204" pitchFamily="34" charset="0"/>
              </a:rPr>
              <a:t> DE LAS ULTIMAS INDICACIONES</a:t>
            </a:r>
          </a:p>
        </p:txBody>
      </p:sp>
    </p:spTree>
    <p:extLst>
      <p:ext uri="{BB962C8B-B14F-4D97-AF65-F5344CB8AC3E}">
        <p14:creationId xmlns:p14="http://schemas.microsoft.com/office/powerpoint/2010/main" val="3685029857"/>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Antes de las últimas indicaciones</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5</a:t>
            </a:fld>
            <a:endParaRPr lang="es-CL"/>
          </a:p>
        </p:txBody>
      </p:sp>
      <p:sp>
        <p:nvSpPr>
          <p:cNvPr id="4" name="CuadroTexto 3"/>
          <p:cNvSpPr txBox="1"/>
          <p:nvPr/>
        </p:nvSpPr>
        <p:spPr>
          <a:xfrm>
            <a:off x="989060" y="758663"/>
            <a:ext cx="7633294" cy="4708981"/>
          </a:xfrm>
          <a:prstGeom prst="rect">
            <a:avLst/>
          </a:prstGeom>
          <a:noFill/>
        </p:spPr>
        <p:txBody>
          <a:bodyPr wrap="square" rtlCol="0" anchor="t">
            <a:spAutoFit/>
          </a:bodyPr>
          <a:lstStyle/>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ARTÍCULO 13:</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La Superintendencia rechazará las solicitudes de licencia de operación, cuando concurra alguna de las siguientes circunstancias: </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i) </a:t>
            </a:r>
            <a:r>
              <a:rPr lang="es-ES" sz="2000" b="1" dirty="0">
                <a:solidFill>
                  <a:schemeClr val="tx1">
                    <a:lumMod val="65000"/>
                    <a:lumOff val="35000"/>
                  </a:schemeClr>
                </a:solidFill>
                <a:latin typeface="Arial" panose="020B0604020202020204" pitchFamily="34" charset="0"/>
                <a:cs typeface="Arial" panose="020B0604020202020204" pitchFamily="34" charset="0"/>
              </a:rPr>
              <a:t>Haber explotado una plataforma de apuestas sin la debida licencia de operación</a:t>
            </a:r>
            <a:r>
              <a:rPr lang="es-ES" sz="2000" dirty="0">
                <a:solidFill>
                  <a:schemeClr val="tx1">
                    <a:lumMod val="65000"/>
                    <a:lumOff val="35000"/>
                  </a:schemeClr>
                </a:solidFill>
                <a:latin typeface="Arial" panose="020B0604020202020204" pitchFamily="34" charset="0"/>
                <a:cs typeface="Arial" panose="020B0604020202020204" pitchFamily="34" charset="0"/>
              </a:rPr>
              <a:t>, o sin la certificación que autoriza a operar conforme a esta ley, o publicitado u ofrecido sus servicios en Chile en los últimos 12 meses previos a la solicitud</a:t>
            </a:r>
          </a:p>
        </p:txBody>
      </p:sp>
    </p:spTree>
    <p:extLst>
      <p:ext uri="{BB962C8B-B14F-4D97-AF65-F5344CB8AC3E}">
        <p14:creationId xmlns:p14="http://schemas.microsoft.com/office/powerpoint/2010/main" val="3148996617"/>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Antes de las últimas indicaciones</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6</a:t>
            </a:fld>
            <a:endParaRPr lang="es-CL"/>
          </a:p>
        </p:txBody>
      </p:sp>
      <p:sp>
        <p:nvSpPr>
          <p:cNvPr id="4" name="CuadroTexto 3"/>
          <p:cNvSpPr txBox="1"/>
          <p:nvPr/>
        </p:nvSpPr>
        <p:spPr>
          <a:xfrm>
            <a:off x="882056" y="748936"/>
            <a:ext cx="7633294" cy="4801314"/>
          </a:xfrm>
          <a:prstGeom prst="rect">
            <a:avLst/>
          </a:prstGeom>
          <a:noFill/>
        </p:spPr>
        <p:txBody>
          <a:bodyPr wrap="square" rtlCol="0" anchor="t">
            <a:spAutoFit/>
          </a:bodyPr>
          <a:lstStyle/>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ARTICULO PRIMERO TRANSITORIO</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Las disposiciones de la presente ley entrarán en vigencia a contar del </a:t>
            </a:r>
            <a:r>
              <a:rPr lang="es-ES" sz="2000" b="1" dirty="0">
                <a:solidFill>
                  <a:schemeClr val="tx1">
                    <a:lumMod val="65000"/>
                    <a:lumOff val="35000"/>
                  </a:schemeClr>
                </a:solidFill>
                <a:latin typeface="Arial" panose="020B0604020202020204" pitchFamily="34" charset="0"/>
                <a:cs typeface="Arial" panose="020B0604020202020204" pitchFamily="34" charset="0"/>
              </a:rPr>
              <a:t>primer día del mes siguiente al de su publicación </a:t>
            </a:r>
            <a:r>
              <a:rPr lang="es-ES" sz="2000" dirty="0">
                <a:solidFill>
                  <a:schemeClr val="tx1">
                    <a:lumMod val="65000"/>
                    <a:lumOff val="35000"/>
                  </a:schemeClr>
                </a:solidFill>
                <a:latin typeface="Arial" panose="020B0604020202020204" pitchFamily="34" charset="0"/>
                <a:cs typeface="Arial" panose="020B0604020202020204" pitchFamily="34" charset="0"/>
              </a:rPr>
              <a:t>en el Diario Oficial.</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Sin perjuicio de lo anterior, las normas relativas a la solicitud de licencias generales y autorizaciones para explotar apuestas en eventos únicos </a:t>
            </a:r>
            <a:r>
              <a:rPr lang="es-ES" sz="2000" b="1" dirty="0">
                <a:solidFill>
                  <a:schemeClr val="tx1">
                    <a:lumMod val="65000"/>
                    <a:lumOff val="35000"/>
                  </a:schemeClr>
                </a:solidFill>
                <a:latin typeface="Arial" panose="020B0604020202020204" pitchFamily="34" charset="0"/>
                <a:cs typeface="Arial" panose="020B0604020202020204" pitchFamily="34" charset="0"/>
              </a:rPr>
              <a:t>entrarán en vigencia una vez dictado el reglamento, el que deberá expedirse en un plazo no superior a 6 meses desde la publicación de la ley.</a:t>
            </a:r>
            <a:r>
              <a:rPr lang="es-ES" sz="2000" dirty="0">
                <a:solidFill>
                  <a:schemeClr val="tx1">
                    <a:lumMod val="65000"/>
                    <a:lumOff val="35000"/>
                  </a:schemeClr>
                </a:solidFill>
                <a:latin typeface="Arial" panose="020B0604020202020204" pitchFamily="34" charset="0"/>
                <a:cs typeface="Arial" panose="020B0604020202020204" pitchFamily="34" charset="0"/>
              </a:rPr>
              <a:t> En el mismo plazo deberá dictarse el decreto que establezca la Política Nacional de Apuestas Responsables.</a:t>
            </a:r>
          </a:p>
        </p:txBody>
      </p:sp>
    </p:spTree>
    <p:extLst>
      <p:ext uri="{BB962C8B-B14F-4D97-AF65-F5344CB8AC3E}">
        <p14:creationId xmlns:p14="http://schemas.microsoft.com/office/powerpoint/2010/main" val="3575292853"/>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Antes de las últimas indicaciones</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7</a:t>
            </a:fld>
            <a:endParaRPr lang="es-CL"/>
          </a:p>
        </p:txBody>
      </p:sp>
      <p:sp>
        <p:nvSpPr>
          <p:cNvPr id="4" name="CuadroTexto 3"/>
          <p:cNvSpPr txBox="1"/>
          <p:nvPr/>
        </p:nvSpPr>
        <p:spPr>
          <a:xfrm>
            <a:off x="882056" y="748936"/>
            <a:ext cx="7633294" cy="5847755"/>
          </a:xfrm>
          <a:prstGeom prst="rect">
            <a:avLst/>
          </a:prstGeom>
          <a:noFill/>
        </p:spPr>
        <p:txBody>
          <a:bodyPr wrap="square" rtlCol="0" anchor="t">
            <a:spAutoFit/>
          </a:bodyPr>
          <a:lstStyle/>
          <a:p>
            <a:pPr algn="just">
              <a:spcAft>
                <a:spcPts val="1200"/>
              </a:spcAft>
            </a:pPr>
            <a:r>
              <a:rPr lang="es-ES" b="1" dirty="0">
                <a:solidFill>
                  <a:schemeClr val="tx1">
                    <a:lumMod val="65000"/>
                    <a:lumOff val="35000"/>
                  </a:schemeClr>
                </a:solidFill>
                <a:latin typeface="Arial" panose="020B0604020202020204" pitchFamily="34" charset="0"/>
                <a:cs typeface="Arial" panose="020B0604020202020204" pitchFamily="34" charset="0"/>
              </a:rPr>
              <a:t>ARTICULO SEGUNDO TRANSITORIO</a:t>
            </a:r>
            <a:endParaRPr lang="es-ES"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dirty="0">
                <a:solidFill>
                  <a:schemeClr val="tx1">
                    <a:lumMod val="65000"/>
                    <a:lumOff val="35000"/>
                  </a:schemeClr>
                </a:solidFill>
                <a:latin typeface="Arial" panose="020B0604020202020204" pitchFamily="34" charset="0"/>
                <a:cs typeface="Arial" panose="020B0604020202020204" pitchFamily="34" charset="0"/>
              </a:rPr>
              <a:t>Sin perjuicio de lo dispuesto en el artículo anterior, para otorgar el primer conjunto de licencias de apuestas en línea la Superintendencia de Casinos de Juego, observará el siguiente procedimiento:</a:t>
            </a:r>
          </a:p>
          <a:p>
            <a:pPr marL="342900" indent="-342900" algn="just">
              <a:spcAft>
                <a:spcPts val="1200"/>
              </a:spcAft>
              <a:buFont typeface="+mj-lt"/>
              <a:buAutoNum type="alphaLcParenR"/>
            </a:pPr>
            <a:r>
              <a:rPr lang="es-ES" b="1" dirty="0">
                <a:solidFill>
                  <a:schemeClr val="tx1">
                    <a:lumMod val="65000"/>
                    <a:lumOff val="35000"/>
                  </a:schemeClr>
                </a:solidFill>
                <a:latin typeface="Arial" panose="020B0604020202020204" pitchFamily="34" charset="0"/>
                <a:cs typeface="Arial" panose="020B0604020202020204" pitchFamily="34" charset="0"/>
              </a:rPr>
              <a:t>Transcurridos 6 meses desde la publicación de la presente ley</a:t>
            </a:r>
            <a:r>
              <a:rPr lang="es-ES" dirty="0">
                <a:solidFill>
                  <a:schemeClr val="tx1">
                    <a:lumMod val="65000"/>
                    <a:lumOff val="35000"/>
                  </a:schemeClr>
                </a:solidFill>
                <a:latin typeface="Arial" panose="020B0604020202020204" pitchFamily="34" charset="0"/>
                <a:cs typeface="Arial" panose="020B0604020202020204" pitchFamily="34" charset="0"/>
              </a:rPr>
              <a:t>, se realizará </a:t>
            </a:r>
            <a:r>
              <a:rPr lang="es-ES" b="1" dirty="0">
                <a:solidFill>
                  <a:schemeClr val="tx1">
                    <a:lumMod val="65000"/>
                    <a:lumOff val="35000"/>
                  </a:schemeClr>
                </a:solidFill>
                <a:latin typeface="Arial" panose="020B0604020202020204" pitchFamily="34" charset="0"/>
                <a:cs typeface="Arial" panose="020B0604020202020204" pitchFamily="34" charset="0"/>
              </a:rPr>
              <a:t>por única vez un llamado para obtener licencias generales </a:t>
            </a:r>
            <a:r>
              <a:rPr lang="es-ES" dirty="0">
                <a:solidFill>
                  <a:schemeClr val="tx1">
                    <a:lumMod val="65000"/>
                    <a:lumOff val="35000"/>
                  </a:schemeClr>
                </a:solidFill>
                <a:latin typeface="Arial" panose="020B0604020202020204" pitchFamily="34" charset="0"/>
                <a:cs typeface="Arial" panose="020B0604020202020204" pitchFamily="34" charset="0"/>
              </a:rPr>
              <a:t>de apuestas en línea, </a:t>
            </a:r>
            <a:r>
              <a:rPr lang="es-ES" b="1" dirty="0">
                <a:solidFill>
                  <a:schemeClr val="tx1">
                    <a:lumMod val="65000"/>
                    <a:lumOff val="35000"/>
                  </a:schemeClr>
                </a:solidFill>
                <a:latin typeface="Arial" panose="020B0604020202020204" pitchFamily="34" charset="0"/>
                <a:cs typeface="Arial" panose="020B0604020202020204" pitchFamily="34" charset="0"/>
              </a:rPr>
              <a:t>que durará 60 días corridos</a:t>
            </a:r>
            <a:r>
              <a:rPr lang="es-ES" dirty="0">
                <a:solidFill>
                  <a:schemeClr val="tx1">
                    <a:lumMod val="65000"/>
                    <a:lumOff val="35000"/>
                  </a:schemeClr>
                </a:solidFill>
                <a:latin typeface="Arial" panose="020B0604020202020204" pitchFamily="34" charset="0"/>
                <a:cs typeface="Arial" panose="020B0604020202020204" pitchFamily="34" charset="0"/>
              </a:rPr>
              <a:t>.</a:t>
            </a:r>
          </a:p>
          <a:p>
            <a:pPr marL="342900" indent="-342900" algn="just">
              <a:spcAft>
                <a:spcPts val="1200"/>
              </a:spcAft>
              <a:buFont typeface="+mj-lt"/>
              <a:buAutoNum type="alphaLcParenR"/>
            </a:pPr>
            <a:r>
              <a:rPr lang="es-ES" dirty="0">
                <a:solidFill>
                  <a:schemeClr val="tx1">
                    <a:lumMod val="65000"/>
                    <a:lumOff val="35000"/>
                  </a:schemeClr>
                </a:solidFill>
                <a:latin typeface="Arial" panose="020B0604020202020204" pitchFamily="34" charset="0"/>
                <a:cs typeface="Arial" panose="020B0604020202020204" pitchFamily="34" charset="0"/>
              </a:rPr>
              <a:t>La Superintendencia y el Consejo Resolutivo evaluarán las propuestas conforme a lo dispuesto en el Párrafo 2º del Título II de la presente ley. </a:t>
            </a:r>
          </a:p>
          <a:p>
            <a:pPr marL="342900" indent="-342900" algn="just">
              <a:spcAft>
                <a:spcPts val="1200"/>
              </a:spcAft>
              <a:buFont typeface="+mj-lt"/>
              <a:buAutoNum type="alphaLcParenR"/>
            </a:pPr>
            <a:r>
              <a:rPr lang="es-ES" dirty="0">
                <a:solidFill>
                  <a:schemeClr val="tx1">
                    <a:lumMod val="65000"/>
                    <a:lumOff val="35000"/>
                  </a:schemeClr>
                </a:solidFill>
                <a:latin typeface="Arial" panose="020B0604020202020204" pitchFamily="34" charset="0"/>
                <a:cs typeface="Arial" panose="020B0604020202020204" pitchFamily="34" charset="0"/>
              </a:rPr>
              <a:t>Durante el </a:t>
            </a:r>
            <a:r>
              <a:rPr lang="es-ES" b="1" dirty="0">
                <a:solidFill>
                  <a:schemeClr val="tx1">
                    <a:lumMod val="65000"/>
                    <a:lumOff val="35000"/>
                  </a:schemeClr>
                </a:solidFill>
                <a:latin typeface="Arial" panose="020B0604020202020204" pitchFamily="34" charset="0"/>
                <a:cs typeface="Arial" panose="020B0604020202020204" pitchFamily="34" charset="0"/>
              </a:rPr>
              <a:t>plazo de 2 años desde que hubiere vencido el plazo señalado en la letra a) no podrán presentarse nuevas solicitudes </a:t>
            </a:r>
            <a:r>
              <a:rPr lang="es-ES" dirty="0">
                <a:solidFill>
                  <a:schemeClr val="tx1">
                    <a:lumMod val="65000"/>
                    <a:lumOff val="35000"/>
                  </a:schemeClr>
                </a:solidFill>
                <a:latin typeface="Arial" panose="020B0604020202020204" pitchFamily="34" charset="0"/>
                <a:cs typeface="Arial" panose="020B0604020202020204" pitchFamily="34" charset="0"/>
              </a:rPr>
              <a:t>de licencias generales de operación de Plataformas de Apuestas en Línea.</a:t>
            </a:r>
          </a:p>
          <a:p>
            <a:pPr marL="342900" indent="-342900" algn="just">
              <a:spcAft>
                <a:spcPts val="1200"/>
              </a:spcAft>
              <a:buFont typeface="+mj-lt"/>
              <a:buAutoNum type="alphaLcParenR"/>
            </a:pPr>
            <a:r>
              <a:rPr lang="es-ES" dirty="0">
                <a:solidFill>
                  <a:schemeClr val="tx1">
                    <a:lumMod val="65000"/>
                    <a:lumOff val="35000"/>
                  </a:schemeClr>
                </a:solidFill>
                <a:latin typeface="Arial" panose="020B0604020202020204" pitchFamily="34" charset="0"/>
                <a:cs typeface="Arial" panose="020B0604020202020204" pitchFamily="34" charset="0"/>
              </a:rPr>
              <a:t>La Superintendencia, a través una o más circulares, establecerá condiciones especiales para el inicio de la operación de las Plataformas de Apuestas en Línea, las que serán particulares para este primer proceso de otorgamiento de licencias de operación.</a:t>
            </a:r>
          </a:p>
        </p:txBody>
      </p:sp>
    </p:spTree>
    <p:extLst>
      <p:ext uri="{BB962C8B-B14F-4D97-AF65-F5344CB8AC3E}">
        <p14:creationId xmlns:p14="http://schemas.microsoft.com/office/powerpoint/2010/main" val="3624375068"/>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Antes de las últimas indicaciones</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8</a:t>
            </a:fld>
            <a:endParaRPr lang="es-CL"/>
          </a:p>
        </p:txBody>
      </p:sp>
      <p:sp>
        <p:nvSpPr>
          <p:cNvPr id="4" name="CuadroTexto 3"/>
          <p:cNvSpPr txBox="1"/>
          <p:nvPr/>
        </p:nvSpPr>
        <p:spPr>
          <a:xfrm>
            <a:off x="882056" y="748936"/>
            <a:ext cx="7633294" cy="3323987"/>
          </a:xfrm>
          <a:prstGeom prst="rect">
            <a:avLst/>
          </a:prstGeom>
          <a:noFill/>
        </p:spPr>
        <p:txBody>
          <a:bodyPr wrap="square" rtlCol="0" anchor="t">
            <a:spAutoFit/>
          </a:bodyPr>
          <a:lstStyle/>
          <a:p>
            <a:pPr algn="just">
              <a:spcAft>
                <a:spcPts val="1200"/>
              </a:spcAft>
            </a:pPr>
            <a:r>
              <a:rPr lang="es-ES" sz="2000" b="1" dirty="0">
                <a:solidFill>
                  <a:schemeClr val="tx1">
                    <a:lumMod val="65000"/>
                    <a:lumOff val="35000"/>
                  </a:schemeClr>
                </a:solidFill>
                <a:latin typeface="Arial" panose="020B0604020202020204" pitchFamily="34" charset="0"/>
                <a:cs typeface="Arial" panose="020B0604020202020204" pitchFamily="34" charset="0"/>
              </a:rPr>
              <a:t>EFECTOS PRÁCTICOS DE LAS NORMAS CITADAS: </a:t>
            </a:r>
          </a:p>
          <a:p>
            <a:pPr marL="285750" indent="-285750" algn="just">
              <a:spcAft>
                <a:spcPts val="12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Las plataformas que </a:t>
            </a:r>
            <a:r>
              <a:rPr lang="es-ES" sz="2000" b="1" dirty="0">
                <a:solidFill>
                  <a:schemeClr val="tx1">
                    <a:lumMod val="65000"/>
                    <a:lumOff val="35000"/>
                  </a:schemeClr>
                </a:solidFill>
                <a:latin typeface="Arial" panose="020B0604020202020204" pitchFamily="34" charset="0"/>
                <a:cs typeface="Arial" panose="020B0604020202020204" pitchFamily="34" charset="0"/>
              </a:rPr>
              <a:t>actualmente prestan servicios de apuestas no pueden acceder a las licencias de operaciones</a:t>
            </a:r>
            <a:r>
              <a:rPr lang="es-ES" sz="2000" dirty="0">
                <a:solidFill>
                  <a:schemeClr val="tx1">
                    <a:lumMod val="65000"/>
                    <a:lumOff val="35000"/>
                  </a:schemeClr>
                </a:solidFill>
                <a:latin typeface="Arial" panose="020B0604020202020204" pitchFamily="34" charset="0"/>
                <a:cs typeface="Arial" panose="020B0604020202020204" pitchFamily="34" charset="0"/>
              </a:rPr>
              <a:t>.</a:t>
            </a:r>
          </a:p>
          <a:p>
            <a:pPr marL="285750" indent="-285750" algn="just">
              <a:spcAft>
                <a:spcPts val="12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Existe un </a:t>
            </a:r>
            <a:r>
              <a:rPr lang="es-ES" sz="2000" b="1" dirty="0">
                <a:solidFill>
                  <a:schemeClr val="tx1">
                    <a:lumMod val="65000"/>
                    <a:lumOff val="35000"/>
                  </a:schemeClr>
                </a:solidFill>
                <a:latin typeface="Arial" panose="020B0604020202020204" pitchFamily="34" charset="0"/>
                <a:cs typeface="Arial" panose="020B0604020202020204" pitchFamily="34" charset="0"/>
              </a:rPr>
              <a:t>periodo </a:t>
            </a:r>
            <a:r>
              <a:rPr lang="es-ES" sz="2000" dirty="0">
                <a:solidFill>
                  <a:schemeClr val="tx1">
                    <a:lumMod val="65000"/>
                    <a:lumOff val="35000"/>
                  </a:schemeClr>
                </a:solidFill>
                <a:latin typeface="Arial" panose="020B0604020202020204" pitchFamily="34" charset="0"/>
                <a:cs typeface="Arial" panose="020B0604020202020204" pitchFamily="34" charset="0"/>
              </a:rPr>
              <a:t>entre la entrada en vigencia y la primera entrega de licencias en la que las </a:t>
            </a:r>
            <a:r>
              <a:rPr lang="es-ES" sz="2000" b="1" dirty="0">
                <a:solidFill>
                  <a:schemeClr val="tx1">
                    <a:lumMod val="65000"/>
                    <a:lumOff val="35000"/>
                  </a:schemeClr>
                </a:solidFill>
                <a:latin typeface="Arial" panose="020B0604020202020204" pitchFamily="34" charset="0"/>
                <a:cs typeface="Arial" panose="020B0604020202020204" pitchFamily="34" charset="0"/>
              </a:rPr>
              <a:t>plataformas de apuestas no podrán operar</a:t>
            </a:r>
            <a:r>
              <a:rPr lang="es-ES" sz="2000" dirty="0">
                <a:solidFill>
                  <a:schemeClr val="tx1">
                    <a:lumMod val="65000"/>
                    <a:lumOff val="35000"/>
                  </a:schemeClr>
                </a:solidFill>
                <a:latin typeface="Arial" panose="020B0604020202020204" pitchFamily="34" charset="0"/>
                <a:cs typeface="Arial" panose="020B0604020202020204" pitchFamily="34" charset="0"/>
              </a:rPr>
              <a:t> (hasta el otorgamiento de la licencia). </a:t>
            </a:r>
          </a:p>
          <a:p>
            <a:pPr marL="285750" indent="-285750" algn="just">
              <a:spcAft>
                <a:spcPts val="1200"/>
              </a:spcAft>
              <a:buFont typeface="Arial" panose="020B0604020202020204" pitchFamily="34" charset="0"/>
              <a:buChar char="•"/>
            </a:pPr>
            <a:r>
              <a:rPr lang="es-ES" sz="2000" dirty="0">
                <a:solidFill>
                  <a:schemeClr val="tx1">
                    <a:lumMod val="65000"/>
                    <a:lumOff val="35000"/>
                  </a:schemeClr>
                </a:solidFill>
                <a:latin typeface="Arial" panose="020B0604020202020204" pitchFamily="34" charset="0"/>
                <a:cs typeface="Arial" panose="020B0604020202020204" pitchFamily="34" charset="0"/>
              </a:rPr>
              <a:t>Ambos aspectos implican una </a:t>
            </a:r>
            <a:r>
              <a:rPr lang="es-ES" sz="2000" b="1" dirty="0">
                <a:solidFill>
                  <a:schemeClr val="tx1">
                    <a:lumMod val="65000"/>
                    <a:lumOff val="35000"/>
                  </a:schemeClr>
                </a:solidFill>
                <a:latin typeface="Arial" panose="020B0604020202020204" pitchFamily="34" charset="0"/>
                <a:cs typeface="Arial" panose="020B0604020202020204" pitchFamily="34" charset="0"/>
              </a:rPr>
              <a:t>menor recaudación fiscal</a:t>
            </a:r>
            <a:r>
              <a:rPr lang="es-ES" sz="2000" dirty="0">
                <a:solidFill>
                  <a:schemeClr val="tx1">
                    <a:lumMod val="65000"/>
                    <a:lumOff val="35000"/>
                  </a:schemeClr>
                </a:solidFill>
                <a:latin typeface="Arial" panose="020B0604020202020204" pitchFamily="34" charset="0"/>
                <a:cs typeface="Arial" panose="020B0604020202020204" pitchFamily="34" charset="0"/>
              </a:rPr>
              <a:t>, al menos en la etapa inicial de aplicación de la norma. </a:t>
            </a:r>
          </a:p>
        </p:txBody>
      </p:sp>
    </p:spTree>
    <p:extLst>
      <p:ext uri="{BB962C8B-B14F-4D97-AF65-F5344CB8AC3E}">
        <p14:creationId xmlns:p14="http://schemas.microsoft.com/office/powerpoint/2010/main" val="2737961262"/>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1246094" y="1"/>
            <a:ext cx="7897906" cy="353853"/>
          </a:xfrm>
          <a:prstGeom prst="rect">
            <a:avLst/>
          </a:prstGeom>
          <a:solidFill>
            <a:srgbClr val="D95E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t>Después de las últimas indicaciones</a:t>
            </a:r>
            <a:endParaRPr lang="es-CL" b="1" dirty="0"/>
          </a:p>
        </p:txBody>
      </p:sp>
      <p:sp>
        <p:nvSpPr>
          <p:cNvPr id="5" name="Marcador de número de diapositiva 4"/>
          <p:cNvSpPr>
            <a:spLocks noGrp="1"/>
          </p:cNvSpPr>
          <p:nvPr>
            <p:ph type="sldNum" sz="quarter" idx="12"/>
          </p:nvPr>
        </p:nvSpPr>
        <p:spPr/>
        <p:txBody>
          <a:bodyPr/>
          <a:lstStyle/>
          <a:p>
            <a:fld id="{403EE764-2D7F-4FE1-ADC4-47742C1F2A52}" type="slidenum">
              <a:rPr lang="es-CL" smtClean="0"/>
              <a:t>9</a:t>
            </a:fld>
            <a:endParaRPr lang="es-CL"/>
          </a:p>
        </p:txBody>
      </p:sp>
      <p:sp>
        <p:nvSpPr>
          <p:cNvPr id="4" name="CuadroTexto 3"/>
          <p:cNvSpPr txBox="1"/>
          <p:nvPr/>
        </p:nvSpPr>
        <p:spPr>
          <a:xfrm>
            <a:off x="989060" y="758663"/>
            <a:ext cx="7633294" cy="2092881"/>
          </a:xfrm>
          <a:prstGeom prst="rect">
            <a:avLst/>
          </a:prstGeom>
          <a:noFill/>
        </p:spPr>
        <p:txBody>
          <a:bodyPr wrap="square" rtlCol="0" anchor="t">
            <a:spAutoFit/>
          </a:bodyPr>
          <a:lstStyle/>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BREVE EXPLICACION DE CONTEXTO: </a:t>
            </a: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endParaRPr lang="es-ES" sz="2000" dirty="0">
              <a:solidFill>
                <a:schemeClr val="tx1">
                  <a:lumMod val="65000"/>
                  <a:lumOff val="35000"/>
                </a:schemeClr>
              </a:solidFill>
              <a:latin typeface="Arial" panose="020B0604020202020204" pitchFamily="34" charset="0"/>
              <a:cs typeface="Arial" panose="020B0604020202020204" pitchFamily="34" charset="0"/>
            </a:endParaRPr>
          </a:p>
          <a:p>
            <a:pPr algn="just">
              <a:spcAft>
                <a:spcPts val="1200"/>
              </a:spcAft>
            </a:pPr>
            <a:r>
              <a:rPr lang="es-ES" sz="2000" dirty="0">
                <a:solidFill>
                  <a:schemeClr val="tx1">
                    <a:lumMod val="65000"/>
                    <a:lumOff val="35000"/>
                  </a:schemeClr>
                </a:solidFill>
                <a:latin typeface="Arial" panose="020B0604020202020204" pitchFamily="34" charset="0"/>
                <a:cs typeface="Arial" panose="020B0604020202020204" pitchFamily="34" charset="0"/>
              </a:rPr>
              <a:t>ESQUEMA DEL PDL </a:t>
            </a:r>
            <a:r>
              <a:rPr lang="es-ES" sz="2000" b="1" u="sng" dirty="0">
                <a:solidFill>
                  <a:schemeClr val="tx1">
                    <a:lumMod val="65000"/>
                    <a:lumOff val="35000"/>
                  </a:schemeClr>
                </a:solidFill>
                <a:latin typeface="Arial" panose="020B0604020202020204" pitchFamily="34" charset="0"/>
                <a:cs typeface="Arial" panose="020B0604020202020204" pitchFamily="34" charset="0"/>
              </a:rPr>
              <a:t>DESPUÉS</a:t>
            </a:r>
            <a:r>
              <a:rPr lang="es-ES" sz="2000" dirty="0">
                <a:solidFill>
                  <a:schemeClr val="tx1">
                    <a:lumMod val="65000"/>
                    <a:lumOff val="35000"/>
                  </a:schemeClr>
                </a:solidFill>
                <a:latin typeface="Arial" panose="020B0604020202020204" pitchFamily="34" charset="0"/>
                <a:cs typeface="Arial" panose="020B0604020202020204" pitchFamily="34" charset="0"/>
              </a:rPr>
              <a:t> DE LAS ULTIMAS INDICACIONES</a:t>
            </a:r>
          </a:p>
        </p:txBody>
      </p:sp>
    </p:spTree>
    <p:extLst>
      <p:ext uri="{BB962C8B-B14F-4D97-AF65-F5344CB8AC3E}">
        <p14:creationId xmlns:p14="http://schemas.microsoft.com/office/powerpoint/2010/main" val="1771818700"/>
      </p:ext>
    </p:extLst>
  </p:cSld>
  <p:clrMapOvr>
    <a:masterClrMapping/>
  </p:clrMapOvr>
  <p:transition spd="slow">
    <p:push/>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3">
          <a:schemeClr val="accent2"/>
        </a:lnRef>
        <a:fillRef idx="0">
          <a:schemeClr val="accent2"/>
        </a:fillRef>
        <a:effectRef idx="2">
          <a:schemeClr val="accent2"/>
        </a:effectRef>
        <a:fontRef idx="minor">
          <a:schemeClr val="tx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0822934e-9e19-4219-8afc-3fb985d079b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55AAA989DAAFAE4C8C570AD5D2E552FC" ma:contentTypeVersion="12" ma:contentTypeDescription="Crear nuevo documento." ma:contentTypeScope="" ma:versionID="fa96863dee164283b38291515157a93b">
  <xsd:schema xmlns:xsd="http://www.w3.org/2001/XMLSchema" xmlns:xs="http://www.w3.org/2001/XMLSchema" xmlns:p="http://schemas.microsoft.com/office/2006/metadata/properties" xmlns:ns3="0822934e-9e19-4219-8afc-3fb985d079be" xmlns:ns4="c7511b09-12ea-49c5-bdc9-d36b9f217432" targetNamespace="http://schemas.microsoft.com/office/2006/metadata/properties" ma:root="true" ma:fieldsID="befc0e4150b500bd6dea5e5adf0c4d5e" ns3:_="" ns4:_="">
    <xsd:import namespace="0822934e-9e19-4219-8afc-3fb985d079be"/>
    <xsd:import namespace="c7511b09-12ea-49c5-bdc9-d36b9f21743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22934e-9e19-4219-8afc-3fb985d079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511b09-12ea-49c5-bdc9-d36b9f217432"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SharingHintHash" ma:index="12"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DCD60A-2AFD-438D-AA12-4B1D69AFD2D4}">
  <ds:schemaRefs>
    <ds:schemaRef ds:uri="http://schemas.microsoft.com/sharepoint/v3/contenttype/forms"/>
  </ds:schemaRefs>
</ds:datastoreItem>
</file>

<file path=customXml/itemProps2.xml><?xml version="1.0" encoding="utf-8"?>
<ds:datastoreItem xmlns:ds="http://schemas.openxmlformats.org/officeDocument/2006/customXml" ds:itemID="{170BC97D-5AFF-457B-817A-92F5E1E7F4FA}">
  <ds:schemaRefs>
    <ds:schemaRef ds:uri="http://schemas.microsoft.com/office/2006/documentManagement/types"/>
    <ds:schemaRef ds:uri="http://purl.org/dc/dcmitype/"/>
    <ds:schemaRef ds:uri="http://purl.org/dc/elements/1.1/"/>
    <ds:schemaRef ds:uri="0822934e-9e19-4219-8afc-3fb985d079be"/>
    <ds:schemaRef ds:uri="http://schemas.microsoft.com/office/2006/metadata/properties"/>
    <ds:schemaRef ds:uri="http://www.w3.org/XML/1998/namespace"/>
    <ds:schemaRef ds:uri="http://purl.org/dc/terms/"/>
    <ds:schemaRef ds:uri="c7511b09-12ea-49c5-bdc9-d36b9f217432"/>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AB418E62-4336-440D-AE46-E0A5F9F2D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22934e-9e19-4219-8afc-3fb985d079be"/>
    <ds:schemaRef ds:uri="c7511b09-12ea-49c5-bdc9-d36b9f2174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8495</TotalTime>
  <Words>1252</Words>
  <Application>Microsoft Office PowerPoint</Application>
  <PresentationFormat>Presentación en pantalla (4:3)</PresentationFormat>
  <Paragraphs>124</Paragraphs>
  <Slides>18</Slides>
  <Notes>17</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Servicio de Impuestos Internos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 de Planificación y Control de Gestión Institucional</dc:creator>
  <cp:lastModifiedBy>Simon Ramirez Guerra</cp:lastModifiedBy>
  <cp:revision>178</cp:revision>
  <cp:lastPrinted>2020-03-10T15:01:34Z</cp:lastPrinted>
  <dcterms:created xsi:type="dcterms:W3CDTF">2014-04-07T17:33:15Z</dcterms:created>
  <dcterms:modified xsi:type="dcterms:W3CDTF">2023-09-26T18:49:11Z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0x01010055AAA989DAAFAE4C8C570AD5D2E552FC</vt:lpwstr>
  </property>
</Properties>
</file>