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95" r:id="rId3"/>
    <p:sldId id="296" r:id="rId4"/>
    <p:sldId id="260" r:id="rId5"/>
    <p:sldId id="268" r:id="rId6"/>
    <p:sldId id="270" r:id="rId7"/>
    <p:sldId id="291" r:id="rId8"/>
    <p:sldId id="293" r:id="rId9"/>
    <p:sldId id="294" r:id="rId10"/>
  </p:sldIdLst>
  <p:sldSz cx="12192000" cy="6858000"/>
  <p:notesSz cx="6865938" cy="95408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56" autoAdjust="0"/>
    <p:restoredTop sz="94660"/>
  </p:normalViewPr>
  <p:slideViewPr>
    <p:cSldViewPr snapToGrid="0">
      <p:cViewPr>
        <p:scale>
          <a:sx n="50" d="100"/>
          <a:sy n="50" d="100"/>
        </p:scale>
        <p:origin x="432" y="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15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FFBF7F7-4E21-7C4D-A074-382BE0E1BE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477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E8D6BC5-2D05-1425-1FC9-C561F2CAD5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4975" cy="477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609CB-3DD3-47C2-838A-BC021B866C1C}" type="datetimeFigureOut">
              <a:rPr lang="es-CL" smtClean="0"/>
              <a:t>03-08-2025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B5EFE13-5B6E-6EB8-22D3-859B201EEA1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063038"/>
            <a:ext cx="2974975" cy="477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997C2D-4812-88BA-569E-9C49C858D9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9375" y="9063038"/>
            <a:ext cx="2974975" cy="477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57FA0-CE2B-49DA-8D31-C2B1192369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192562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5241" cy="478700"/>
          </a:xfrm>
          <a:prstGeom prst="rect">
            <a:avLst/>
          </a:prstGeom>
        </p:spPr>
        <p:txBody>
          <a:bodyPr vert="horz" lIns="95876" tIns="47938" rIns="95876" bIns="47938" rtlCol="0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9110" y="2"/>
            <a:ext cx="2975241" cy="478700"/>
          </a:xfrm>
          <a:prstGeom prst="rect">
            <a:avLst/>
          </a:prstGeom>
        </p:spPr>
        <p:txBody>
          <a:bodyPr vert="horz" lIns="95876" tIns="47938" rIns="95876" bIns="47938" rtlCol="0"/>
          <a:lstStyle>
            <a:lvl1pPr algn="r">
              <a:defRPr sz="1300"/>
            </a:lvl1pPr>
          </a:lstStyle>
          <a:p>
            <a:fld id="{C51C725F-3449-45AC-B7B5-DC852AFB0FA5}" type="datetimeFigureOut">
              <a:rPr lang="es-CL" smtClean="0"/>
              <a:t>03-08-2025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192213"/>
            <a:ext cx="5721350" cy="3219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876" tIns="47938" rIns="95876" bIns="47938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6595" y="4591548"/>
            <a:ext cx="5492750" cy="3756720"/>
          </a:xfrm>
          <a:prstGeom prst="rect">
            <a:avLst/>
          </a:prstGeom>
        </p:spPr>
        <p:txBody>
          <a:bodyPr vert="horz" lIns="95876" tIns="47938" rIns="95876" bIns="47938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062178"/>
            <a:ext cx="2975241" cy="478699"/>
          </a:xfrm>
          <a:prstGeom prst="rect">
            <a:avLst/>
          </a:prstGeom>
        </p:spPr>
        <p:txBody>
          <a:bodyPr vert="horz" lIns="95876" tIns="47938" rIns="95876" bIns="47938" rtlCol="0" anchor="b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9110" y="9062178"/>
            <a:ext cx="2975241" cy="478699"/>
          </a:xfrm>
          <a:prstGeom prst="rect">
            <a:avLst/>
          </a:prstGeom>
        </p:spPr>
        <p:txBody>
          <a:bodyPr vert="horz" lIns="95876" tIns="47938" rIns="95876" bIns="47938" rtlCol="0" anchor="b"/>
          <a:lstStyle>
            <a:lvl1pPr algn="r">
              <a:defRPr sz="1300"/>
            </a:lvl1pPr>
          </a:lstStyle>
          <a:p>
            <a:fld id="{E6DCDEAC-208C-4AA6-AA58-AABE7EA8142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16796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F9D0DA-4A2E-EB5C-D68E-077DBB103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2F6CCE-1A8B-DC8E-B600-5F8607600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AA5C65-5237-F79C-7403-E61DDAD17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C4F3-8DD4-4FD5-A95B-10E5397D68ED}" type="datetime1">
              <a:rPr lang="es-CL" smtClean="0"/>
              <a:t>03-08-2025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EF84F8-928B-13DD-5B78-1703E6008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Julio Peña_Comisión de Pesca_Congreso Nacional_4 Agosto 2025</a:t>
            </a:r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E027E7-7D2D-0363-2BFF-99AB7F0DF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905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8BA0D-2AD1-0ABF-4C37-14B0F7057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A049A1-1F53-F95F-E13E-4DF9C14EF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ABD7F7-6D01-C23F-2A67-709EB2094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6F133-30E2-429A-9F32-2BCF2752B6B3}" type="datetime1">
              <a:rPr lang="es-CL" smtClean="0"/>
              <a:t>03-08-2025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050FFF-8687-C195-9C1F-36E194095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Julio Peña_Comisión de Pesca_Congreso Nacional_4 Agosto 2025</a:t>
            </a:r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56E28D-FF0F-3D0C-1C2F-3C52B167A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0513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1154364-0F6A-01DE-757D-06DF0A377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C63BE6-3281-39B8-C9FD-38FDA34AB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F4312F-3910-3456-814F-4AF63923C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BA51-46C2-4C1B-B760-9AA5F3B6CF26}" type="datetime1">
              <a:rPr lang="es-CL" smtClean="0"/>
              <a:t>03-08-2025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B7D7AE-C96B-D0CF-E447-9F998EC1C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Julio Peña_Comisión de Pesca_Congreso Nacional_4 Agosto 2025</a:t>
            </a:r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2F3E46-C05D-A8CA-FF47-70A9A696A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834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23194A-9094-29DE-B1E7-0AA3A70EB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C45484-852E-F7EE-6DA3-ED398E2B3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117926-1664-1F07-C7CB-D4F7845F6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C39EE-B671-4206-BDEB-B3349625BC81}" type="datetime1">
              <a:rPr lang="es-CL" smtClean="0"/>
              <a:t>03-08-2025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3496FA-82B2-1D5F-6548-E1BFCF9B2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Julio Peña_Comisión de Pesca_Congreso Nacional_4 Agosto 2025</a:t>
            </a:r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7E3246-AEC3-2AB5-2A15-124ED90B1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93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1579C3-1E18-FBB1-29E7-3191D9D13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FD7B3A-86A7-3CD7-D496-B5D9F3CBF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C8BE69-BAB0-A024-AA95-1F05BF6B5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8E60-A799-4AFB-ACAB-A29D395CA885}" type="datetime1">
              <a:rPr lang="es-CL" smtClean="0"/>
              <a:t>03-08-2025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2F6D02-A8AA-CAFD-3408-15CC85A8A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Julio Peña_Comisión de Pesca_Congreso Nacional_4 Agosto 2025</a:t>
            </a:r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5E6EA2-82A8-1E1A-FB87-6C2FB87C0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6523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514704-7884-678E-29E0-1D6BB97E8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608BCF-EDB2-77A0-5F26-76BC6CAC7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EB58F3-D916-9FDA-AA2E-29976D8D5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10837D-B6A2-F206-704A-5FC3D2BB7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A681-76F9-403A-8B34-C07DAD8192B3}" type="datetime1">
              <a:rPr lang="es-CL" smtClean="0"/>
              <a:t>03-08-2025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953890-A089-3314-1C61-82BB8176B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Julio Peña_Comisión de Pesca_Congreso Nacional_4 Agosto 2025</a:t>
            </a:r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216455-8BAA-A62D-C50D-2A8299886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4690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D1F3A0-93C9-38BD-8E15-0FBD483B0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528C21-4E0A-34D1-3204-00871C735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B348DE-B532-3CE7-6C85-14EA2CCA4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3657D35-507A-4ACB-B5FE-4E59C19D3C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6278D1F-08C4-C062-E246-C91F8878A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BB020AA-F35E-D77F-5FF6-FB3B81575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0793-72AD-4481-AE82-9EC1FA88EFA7}" type="datetime1">
              <a:rPr lang="es-CL" smtClean="0"/>
              <a:t>03-08-2025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570611C-EB0F-1C50-613C-D804A765B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Julio Peña_Comisión de Pesca_Congreso Nacional_4 Agosto 2025</a:t>
            </a:r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C1E6450-A14B-A0BA-8F58-770A1FD2C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64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8C1C66-FC8B-640A-4485-D5A160A1C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6BC9F15-0FDD-E654-F6D7-C53F29ED0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4FD6-9A76-41B1-B286-B393588492EE}" type="datetime1">
              <a:rPr lang="es-CL" smtClean="0"/>
              <a:t>03-08-2025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4806B61-D52C-3A24-C11C-73753A464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Julio Peña_Comisión de Pesca_Congreso Nacional_4 Agosto 2025</a:t>
            </a:r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1B1190C-89FE-F0E7-3B05-AB6B976EF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731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0717017-D974-71E5-236E-004BC7424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475F2-3B51-4AA9-BF0D-399E1FD72870}" type="datetime1">
              <a:rPr lang="es-CL" smtClean="0"/>
              <a:t>03-08-2025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13C583-8F81-485D-FF67-AF2160BE4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Julio Peña_Comisión de Pesca_Congreso Nacional_4 Agosto 2025</a:t>
            </a:r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DE731F1-55A5-A7F4-1BE5-B28E02456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8243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95D0FB-D7B4-D597-AA10-5C6EBC0F6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2AF91A-5666-19F5-18CB-6F74EEBA3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47B7EF-A61E-4D67-BF0F-A050C7D5E2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37B004-FE6C-4829-8E1A-4BB2E89EF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ADF95-BF9A-4F36-A895-57B217662478}" type="datetime1">
              <a:rPr lang="es-CL" smtClean="0"/>
              <a:t>03-08-2025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EB66E2-2815-127A-DA3F-202C07988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Julio Peña_Comisión de Pesca_Congreso Nacional_4 Agosto 2025</a:t>
            </a:r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C4DD05-29DE-B291-77F8-243318225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407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4868B-20BB-252D-AD0A-DE2A43E01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243E226-C1B8-CAF7-3512-6C59B161F3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06D5E3-D7DE-7912-47EA-205149E31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1B6EE3-48B4-2C05-FFF0-A605B9DA8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547C-EF97-4667-ACDF-94B99F0D6F12}" type="datetime1">
              <a:rPr lang="es-CL" smtClean="0"/>
              <a:t>03-08-2025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B0438-D65F-4ABE-F6E6-BC60A9B4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Julio Peña_Comisión de Pesca_Congreso Nacional_4 Agosto 2025</a:t>
            </a:r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51DF9D-0AFA-09C1-749A-43C6F1805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761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FCFF21-806F-60B9-2D52-84573BABD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4E3683-443B-A565-41E2-68FD2FFF9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3BC859-ADAC-8F31-C8D5-4EF269C03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E8E18-CA5B-41E1-90B7-A2F028BEDCEA}" type="datetime1">
              <a:rPr lang="es-CL" smtClean="0"/>
              <a:t>03-08-2025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E9FBB2-C033-08D1-F636-8D501409DD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/>
              <a:t>Julio Peña_Comisión de Pesca_Congreso Nacional_4 Agosto 2025</a:t>
            </a:r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81B9CF-EC77-A79D-7794-152453150D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697C1-C252-47BF-A462-FAA84A3AD4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604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BBA537E-265E-17D7-2739-CB8720784CFF}"/>
              </a:ext>
            </a:extLst>
          </p:cNvPr>
          <p:cNvSpPr txBox="1"/>
          <p:nvPr/>
        </p:nvSpPr>
        <p:spPr>
          <a:xfrm>
            <a:off x="691814" y="963315"/>
            <a:ext cx="10398167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s-CL" sz="4400" b="1" dirty="0">
                <a:solidFill>
                  <a:srgbClr val="0000FF"/>
                </a:solidFill>
              </a:rPr>
              <a:t>Reforma a la Ley de Pesca: ¿Más % licitado?</a:t>
            </a:r>
          </a:p>
          <a:p>
            <a:pPr algn="ctr">
              <a:spcAft>
                <a:spcPts val="1200"/>
              </a:spcAft>
            </a:pPr>
            <a:r>
              <a:rPr lang="es-CL" sz="4400" b="1" dirty="0">
                <a:solidFill>
                  <a:srgbClr val="0000FF"/>
                </a:solidFill>
              </a:rPr>
              <a:t>¿Para qué? ¿Qué se quiere lograr?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A9646CA-D95A-E138-AC33-EBA1C09D1ACB}"/>
              </a:ext>
            </a:extLst>
          </p:cNvPr>
          <p:cNvSpPr txBox="1"/>
          <p:nvPr/>
        </p:nvSpPr>
        <p:spPr>
          <a:xfrm>
            <a:off x="3414030" y="3429000"/>
            <a:ext cx="552523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3200" b="1" dirty="0"/>
              <a:t>Julio Peña Torres</a:t>
            </a:r>
          </a:p>
          <a:p>
            <a:pPr algn="ctr"/>
            <a:r>
              <a:rPr lang="es-CL" sz="3200" i="1" dirty="0"/>
              <a:t>Investigador Principal </a:t>
            </a:r>
            <a:r>
              <a:rPr lang="es-CL" sz="3200" i="1" dirty="0" err="1"/>
              <a:t>Clapes</a:t>
            </a:r>
            <a:r>
              <a:rPr lang="es-CL" sz="3200" i="1" dirty="0"/>
              <a:t> UC</a:t>
            </a:r>
          </a:p>
          <a:p>
            <a:pPr algn="ctr"/>
            <a:r>
              <a:rPr lang="es-CL" sz="3200" i="1" dirty="0" err="1"/>
              <a:t>Ph.D</a:t>
            </a:r>
            <a:r>
              <a:rPr lang="es-CL" sz="3200" i="1" dirty="0"/>
              <a:t>. en Economía</a:t>
            </a:r>
          </a:p>
          <a:p>
            <a:pPr algn="ctr"/>
            <a:r>
              <a:rPr lang="es-CL" sz="3200" i="1" dirty="0"/>
              <a:t>E-mail: </a:t>
            </a:r>
            <a:r>
              <a:rPr lang="es-CL" sz="3200" i="1" dirty="0">
                <a:solidFill>
                  <a:srgbClr val="0000FF"/>
                </a:solidFill>
              </a:rPr>
              <a:t>julioalept@gmail.com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7B2B0390-F22E-F90C-5CF5-44C84B18B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8FC627-D0F1-15FF-2E29-5200F416E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33385" y="6356350"/>
            <a:ext cx="5525230" cy="365125"/>
          </a:xfrm>
        </p:spPr>
        <p:txBody>
          <a:bodyPr/>
          <a:lstStyle/>
          <a:p>
            <a:r>
              <a:rPr lang="es-ES" dirty="0"/>
              <a:t>Julio </a:t>
            </a:r>
            <a:r>
              <a:rPr lang="es-ES" dirty="0" err="1"/>
              <a:t>Peña_Comisión</a:t>
            </a:r>
            <a:r>
              <a:rPr lang="es-ES" dirty="0"/>
              <a:t> de </a:t>
            </a:r>
            <a:r>
              <a:rPr lang="es-ES" dirty="0" err="1"/>
              <a:t>Pesca_Congreso</a:t>
            </a:r>
            <a:r>
              <a:rPr lang="es-ES" dirty="0"/>
              <a:t> Nacional_4 Agosto 2025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2282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FFCDB471-F4B6-2736-6DCE-13193BDCC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2</a:t>
            </a:fld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B65DF48-150D-444B-B784-A6C16E481E30}"/>
              </a:ext>
            </a:extLst>
          </p:cNvPr>
          <p:cNvSpPr txBox="1"/>
          <p:nvPr/>
        </p:nvSpPr>
        <p:spPr>
          <a:xfrm>
            <a:off x="1057493" y="64633"/>
            <a:ext cx="10395410" cy="15234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32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❶</a:t>
            </a:r>
            <a:r>
              <a:rPr lang="es-CL" sz="3200" b="1" dirty="0">
                <a:solidFill>
                  <a:srgbClr val="0000FF"/>
                </a:solidFill>
                <a:latin typeface="Assistant" panose="020F0502020204030204" pitchFamily="2" charset="-79"/>
                <a:ea typeface="Calibri" panose="020F0502020204030204" pitchFamily="34" charset="0"/>
                <a:cs typeface="Assistant" panose="020F0502020204030204" pitchFamily="2" charset="-79"/>
              </a:rPr>
              <a:t> </a:t>
            </a:r>
            <a:r>
              <a:rPr lang="es-CL" sz="2800" b="1" dirty="0">
                <a:solidFill>
                  <a:srgbClr val="0000FF"/>
                </a:solidFill>
                <a:latin typeface="Assistant" panose="020F0502020204030204" pitchFamily="2" charset="-79"/>
                <a:ea typeface="Calibri" panose="020F0502020204030204" pitchFamily="34" charset="0"/>
                <a:cs typeface="Assistant" panose="020F0502020204030204" pitchFamily="2" charset="-79"/>
                <a:sym typeface="Symbol" panose="05050102010706020507" pitchFamily="18" charset="2"/>
              </a:rPr>
              <a:t> % </a:t>
            </a:r>
            <a:r>
              <a:rPr lang="es-CL" sz="2800" b="1" dirty="0">
                <a:solidFill>
                  <a:srgbClr val="0000FF"/>
                </a:solidFill>
              </a:rPr>
              <a:t>Licitado: </a:t>
            </a:r>
          </a:p>
          <a:p>
            <a:pPr marL="1371600" lvl="2" indent="-4572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CL" sz="2800" b="1" dirty="0">
                <a:solidFill>
                  <a:srgbClr val="0000FF"/>
                </a:solidFill>
              </a:rPr>
              <a:t>¡No ocurrirá entrada de nuevos actores!</a:t>
            </a:r>
          </a:p>
          <a:p>
            <a:pPr marL="1371600" lvl="2" indent="-4572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CL" sz="2800" b="1" dirty="0">
                <a:solidFill>
                  <a:srgbClr val="0000FF"/>
                </a:solidFill>
              </a:rPr>
              <a:t>Concentración industrial: ¡Muy probablemente aumentará!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FCCBF7E-9AFF-83D4-D819-E75B53C8F0CA}"/>
              </a:ext>
            </a:extLst>
          </p:cNvPr>
          <p:cNvSpPr txBox="1"/>
          <p:nvPr/>
        </p:nvSpPr>
        <p:spPr>
          <a:xfrm>
            <a:off x="207721" y="1801064"/>
            <a:ext cx="11776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2000" dirty="0"/>
              <a:t>En industrias con </a:t>
            </a:r>
            <a:r>
              <a:rPr lang="es-CL" sz="2000" b="1" u="sng" dirty="0">
                <a:solidFill>
                  <a:srgbClr val="C00000"/>
                </a:solidFill>
              </a:rPr>
              <a:t>Inversiones ya realizadas en </a:t>
            </a:r>
            <a:r>
              <a:rPr lang="es-CL" sz="2000" b="1" i="1" u="sng" dirty="0">
                <a:solidFill>
                  <a:srgbClr val="C00000"/>
                </a:solidFill>
              </a:rPr>
              <a:t>Activos que son Costos Fijos e IRRECUPERABLES </a:t>
            </a:r>
            <a:r>
              <a:rPr lang="es-CL" sz="2000" i="1" dirty="0">
                <a:solidFill>
                  <a:srgbClr val="C00000"/>
                </a:solidFill>
              </a:rPr>
              <a:t>(“hundidos”):</a:t>
            </a:r>
            <a:endParaRPr lang="es-CL" sz="2000" i="1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952F94E-A160-0167-5D07-1792E1645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279" y="2342220"/>
            <a:ext cx="6238875" cy="31844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70BCF4D4-AC20-6035-5710-15D47464959E}"/>
              </a:ext>
            </a:extLst>
          </p:cNvPr>
          <p:cNvSpPr txBox="1"/>
          <p:nvPr/>
        </p:nvSpPr>
        <p:spPr>
          <a:xfrm>
            <a:off x="310079" y="5598539"/>
            <a:ext cx="11555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2400" b="1" dirty="0">
                <a:solidFill>
                  <a:srgbClr val="0000FF"/>
                </a:solidFill>
              </a:rPr>
              <a:t>Esta ventaja de costos de las empresas </a:t>
            </a:r>
            <a:r>
              <a:rPr lang="es-CL" sz="2400" b="1" u="sng" dirty="0">
                <a:solidFill>
                  <a:srgbClr val="0000FF"/>
                </a:solidFill>
              </a:rPr>
              <a:t>Incumbentes</a:t>
            </a:r>
            <a:r>
              <a:rPr lang="es-CL" sz="2400" b="1" dirty="0">
                <a:solidFill>
                  <a:srgbClr val="0000FF"/>
                </a:solidFill>
              </a:rPr>
              <a:t>:  </a:t>
            </a:r>
            <a:r>
              <a:rPr lang="es-CL" sz="2400" b="1" dirty="0">
                <a:solidFill>
                  <a:srgbClr val="C00000"/>
                </a:solidFill>
              </a:rPr>
              <a:t>¡refleja eficiencia económica y 								  </a:t>
            </a:r>
            <a:r>
              <a:rPr lang="es-CL" sz="2400" b="1" u="sng" dirty="0">
                <a:solidFill>
                  <a:srgbClr val="C00000"/>
                </a:solidFill>
              </a:rPr>
              <a:t>es totalmente lícita</a:t>
            </a:r>
            <a:r>
              <a:rPr lang="es-CL" sz="2400" b="1" dirty="0">
                <a:solidFill>
                  <a:srgbClr val="C00000"/>
                </a:solidFill>
              </a:rPr>
              <a:t>!</a:t>
            </a:r>
            <a:r>
              <a:rPr lang="es-CL" sz="2400" b="1" i="1" dirty="0">
                <a:solidFill>
                  <a:srgbClr val="C00000"/>
                </a:solidFill>
              </a:rPr>
              <a:t>      </a:t>
            </a:r>
            <a:endParaRPr lang="es-CL" sz="2400" b="1" dirty="0">
              <a:solidFill>
                <a:srgbClr val="C00000"/>
              </a:solidFill>
            </a:endParaRP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E4CF495-B9C7-B7A2-CF1F-B679AB8B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91023" y="6525118"/>
            <a:ext cx="4895850" cy="365125"/>
          </a:xfrm>
        </p:spPr>
        <p:txBody>
          <a:bodyPr/>
          <a:lstStyle/>
          <a:p>
            <a:r>
              <a:rPr lang="es-ES" dirty="0"/>
              <a:t>Julio </a:t>
            </a:r>
            <a:r>
              <a:rPr lang="es-ES" dirty="0" err="1"/>
              <a:t>Peña_Comisión</a:t>
            </a:r>
            <a:r>
              <a:rPr lang="es-ES" dirty="0"/>
              <a:t> de </a:t>
            </a:r>
            <a:r>
              <a:rPr lang="es-ES" dirty="0" err="1"/>
              <a:t>Pesca_Congreso</a:t>
            </a:r>
            <a:r>
              <a:rPr lang="es-ES" dirty="0"/>
              <a:t> Nacional_4 Agosto 2025</a:t>
            </a:r>
            <a:endParaRPr lang="es-C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884331-5A74-18C8-762B-7C153A4D8359}"/>
              </a:ext>
            </a:extLst>
          </p:cNvPr>
          <p:cNvSpPr/>
          <p:nvPr/>
        </p:nvSpPr>
        <p:spPr>
          <a:xfrm>
            <a:off x="4895577" y="3144943"/>
            <a:ext cx="637954" cy="1307140"/>
          </a:xfrm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361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F252F946-D9F6-1415-E200-ECD7DF671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3</a:t>
            </a:fld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F491C6E-8EB2-6E05-26FC-AB925E21FE8B}"/>
              </a:ext>
            </a:extLst>
          </p:cNvPr>
          <p:cNvSpPr txBox="1"/>
          <p:nvPr/>
        </p:nvSpPr>
        <p:spPr>
          <a:xfrm>
            <a:off x="494861" y="136525"/>
            <a:ext cx="110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>
                <a:solidFill>
                  <a:srgbClr val="0000FF"/>
                </a:solidFill>
              </a:rPr>
              <a:t>Concentración en pesquerías industriales: ¿es acaso un fenómeno “Chile-específico”?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BC8CE6C-45C8-BD7C-DDD9-2FC087D6249D}"/>
              </a:ext>
            </a:extLst>
          </p:cNvPr>
          <p:cNvSpPr txBox="1"/>
          <p:nvPr/>
        </p:nvSpPr>
        <p:spPr>
          <a:xfrm>
            <a:off x="134079" y="761837"/>
            <a:ext cx="1188071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s-CL" sz="2000" dirty="0">
                <a:solidFill>
                  <a:srgbClr val="0000FF"/>
                </a:solidFill>
              </a:rPr>
              <a:t>A) </a:t>
            </a:r>
            <a:r>
              <a:rPr lang="es-CL" sz="2000" i="1" u="sng" dirty="0">
                <a:solidFill>
                  <a:srgbClr val="0000FF"/>
                </a:solidFill>
              </a:rPr>
              <a:t>Otras pesquerías industriales con Cuotas de Pesca Transferibles </a:t>
            </a:r>
            <a:r>
              <a:rPr lang="es-CL" sz="2000" i="1" dirty="0">
                <a:solidFill>
                  <a:srgbClr val="0000FF"/>
                </a:solidFill>
              </a:rPr>
              <a:t>(asignadas x empresa). En </a:t>
            </a:r>
            <a:r>
              <a:rPr lang="es-CL" sz="2000" b="1" i="1" dirty="0">
                <a:solidFill>
                  <a:srgbClr val="0000FF"/>
                </a:solidFill>
              </a:rPr>
              <a:t>Islandia y Noruega:</a:t>
            </a:r>
            <a:endParaRPr lang="es-CL" sz="2000" i="1" dirty="0">
              <a:solidFill>
                <a:srgbClr val="0000FF"/>
              </a:solidFill>
            </a:endParaRPr>
          </a:p>
          <a:p>
            <a:pPr marL="1200150" lvl="2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2000" i="1" dirty="0"/>
              <a:t>asignación inicial resuelta por Presencia Histórica. Nunca licitaciones. </a:t>
            </a:r>
          </a:p>
          <a:p>
            <a:pPr marL="1200150" lvl="2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2000" i="1" dirty="0"/>
              <a:t>Las </a:t>
            </a:r>
            <a:r>
              <a:rPr lang="es-CL" sz="2000" i="1" dirty="0">
                <a:solidFill>
                  <a:srgbClr val="0000FF"/>
                </a:solidFill>
              </a:rPr>
              <a:t>cuotas</a:t>
            </a:r>
            <a:r>
              <a:rPr lang="es-CL" sz="2000" i="1" dirty="0"/>
              <a:t>: (en lo grueso) </a:t>
            </a:r>
            <a:r>
              <a:rPr lang="es-CL" sz="2000" i="1" dirty="0">
                <a:solidFill>
                  <a:srgbClr val="0000FF"/>
                </a:solidFill>
              </a:rPr>
              <a:t>transferibles</a:t>
            </a:r>
          </a:p>
          <a:p>
            <a:pPr marL="1200150" lvl="2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2000" b="1" i="1" dirty="0">
                <a:solidFill>
                  <a:srgbClr val="0000FF"/>
                </a:solidFill>
              </a:rPr>
              <a:t>intercambios en el mercado secundario de cuotas =&gt; fuerte tendencia a mayor concentración industrial</a:t>
            </a:r>
          </a:p>
          <a:p>
            <a:pPr marL="1200150" lvl="2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2000" i="1" dirty="0"/>
              <a:t>Razón de fondo : En </a:t>
            </a:r>
            <a:r>
              <a:rPr lang="es-CL" sz="2000" i="1" dirty="0">
                <a:solidFill>
                  <a:srgbClr val="C00000"/>
                </a:solidFill>
              </a:rPr>
              <a:t>industrias </a:t>
            </a:r>
            <a:r>
              <a:rPr lang="es-CL" sz="2000" i="1" u="sng" dirty="0">
                <a:solidFill>
                  <a:srgbClr val="C00000"/>
                </a:solidFill>
              </a:rPr>
              <a:t>con inversiones “irreversibles” ya realizadas</a:t>
            </a:r>
            <a:r>
              <a:rPr lang="es-CL" sz="2000" i="1" dirty="0">
                <a:solidFill>
                  <a:srgbClr val="C00000"/>
                </a:solidFill>
              </a:rPr>
              <a:t>:</a:t>
            </a:r>
            <a:r>
              <a:rPr lang="es-CL" sz="2000" b="1" i="1" dirty="0">
                <a:solidFill>
                  <a:srgbClr val="C00000"/>
                </a:solidFill>
              </a:rPr>
              <a:t> Incumbentes tienen sólidas ventajas de costos (</a:t>
            </a:r>
            <a:r>
              <a:rPr lang="es-CL" sz="2000" b="1" i="1" u="sng" dirty="0">
                <a:solidFill>
                  <a:srgbClr val="C00000"/>
                </a:solidFill>
              </a:rPr>
              <a:t>genuinas y licitas</a:t>
            </a:r>
            <a:r>
              <a:rPr lang="es-CL" sz="2000" b="1" i="1" dirty="0">
                <a:solidFill>
                  <a:srgbClr val="C00000"/>
                </a:solidFill>
              </a:rPr>
              <a:t>) al competir !</a:t>
            </a:r>
          </a:p>
          <a:p>
            <a:pPr>
              <a:spcAft>
                <a:spcPts val="1200"/>
              </a:spcAft>
            </a:pPr>
            <a:endParaRPr lang="es-CL" sz="2000" dirty="0"/>
          </a:p>
          <a:p>
            <a:r>
              <a:rPr lang="es-CL" sz="2000" i="1" dirty="0"/>
              <a:t>B) </a:t>
            </a:r>
            <a:r>
              <a:rPr lang="es-CL" sz="2000" dirty="0"/>
              <a:t>La Concentración Industrial </a:t>
            </a:r>
            <a:r>
              <a:rPr lang="es-CL" sz="2000" i="1" dirty="0">
                <a:solidFill>
                  <a:srgbClr val="C00000"/>
                </a:solidFill>
              </a:rPr>
              <a:t>puede perfectamente ser </a:t>
            </a:r>
            <a:r>
              <a:rPr lang="es-CL" sz="2000" i="1" u="sng" dirty="0">
                <a:solidFill>
                  <a:srgbClr val="C00000"/>
                </a:solidFill>
              </a:rPr>
              <a:t>la solución más eficiente para organizar el intercambio</a:t>
            </a:r>
          </a:p>
          <a:p>
            <a:pPr>
              <a:spcAft>
                <a:spcPts val="1200"/>
              </a:spcAft>
            </a:pPr>
            <a:r>
              <a:rPr lang="es-CL" sz="2000" i="1" dirty="0">
                <a:solidFill>
                  <a:srgbClr val="C00000"/>
                </a:solidFill>
              </a:rPr>
              <a:t>     </a:t>
            </a:r>
            <a:r>
              <a:rPr lang="es-CL" sz="2000" i="1" u="sng" dirty="0">
                <a:solidFill>
                  <a:srgbClr val="C00000"/>
                </a:solidFill>
              </a:rPr>
              <a:t>económico, cuando existen fuentes de costos de intercambiar en forma más atomizada</a:t>
            </a:r>
            <a:r>
              <a:rPr lang="es-CL" sz="2000" i="1" dirty="0">
                <a:solidFill>
                  <a:srgbClr val="C00000"/>
                </a:solidFill>
              </a:rPr>
              <a:t>!</a:t>
            </a:r>
          </a:p>
          <a:p>
            <a:pPr marL="1200150" lvl="2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H. Hotelling (1931). “The economics of ex</a:t>
            </a:r>
            <a:r>
              <a:rPr lang="en-GB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haustible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resources”, </a:t>
            </a:r>
            <a:r>
              <a:rPr lang="en-GB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JPE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April</a:t>
            </a:r>
            <a:r>
              <a:rPr lang="en-GB" sz="1600" dirty="0">
                <a:latin typeface="Times New Roman" panose="02020603050405020304" pitchFamily="18" charset="0"/>
              </a:rPr>
              <a:t> </a:t>
            </a:r>
          </a:p>
          <a:p>
            <a:pPr marL="1200150" lvl="2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CL" sz="1600" dirty="0"/>
              <a:t> T. </a:t>
            </a:r>
            <a:r>
              <a:rPr lang="es-CL" sz="1600" dirty="0" err="1"/>
              <a:t>Khanna</a:t>
            </a:r>
            <a:r>
              <a:rPr lang="es-CL" sz="1600" dirty="0"/>
              <a:t> (2000). “Business </a:t>
            </a:r>
            <a:r>
              <a:rPr lang="es-CL" sz="1600" dirty="0" err="1"/>
              <a:t>groups</a:t>
            </a:r>
            <a:r>
              <a:rPr lang="es-CL" sz="1600" dirty="0"/>
              <a:t> and Social </a:t>
            </a:r>
            <a:r>
              <a:rPr lang="es-CL" sz="1600" dirty="0" err="1"/>
              <a:t>Welfare</a:t>
            </a:r>
            <a:r>
              <a:rPr lang="es-CL" sz="1600" dirty="0"/>
              <a:t> in </a:t>
            </a:r>
            <a:r>
              <a:rPr lang="es-CL" sz="1600" dirty="0" err="1"/>
              <a:t>emerging</a:t>
            </a:r>
            <a:r>
              <a:rPr lang="es-CL" sz="1600" dirty="0"/>
              <a:t> </a:t>
            </a:r>
            <a:r>
              <a:rPr lang="es-CL" sz="1600" dirty="0" err="1"/>
              <a:t>markets</a:t>
            </a:r>
            <a:r>
              <a:rPr lang="es-CL" sz="1600" dirty="0"/>
              <a:t>: </a:t>
            </a:r>
            <a:r>
              <a:rPr lang="es-CL" sz="1600" dirty="0" err="1"/>
              <a:t>existing</a:t>
            </a:r>
            <a:r>
              <a:rPr lang="es-CL" sz="1600" dirty="0"/>
              <a:t> </a:t>
            </a:r>
            <a:r>
              <a:rPr lang="es-CL" sz="1600" dirty="0" err="1"/>
              <a:t>evidence</a:t>
            </a:r>
            <a:r>
              <a:rPr lang="es-CL" sz="1600" dirty="0"/>
              <a:t> and </a:t>
            </a:r>
            <a:r>
              <a:rPr lang="es-CL" sz="1600" dirty="0" err="1"/>
              <a:t>unanswered</a:t>
            </a:r>
            <a:r>
              <a:rPr lang="es-CL" sz="1600" dirty="0"/>
              <a:t> </a:t>
            </a:r>
            <a:r>
              <a:rPr lang="es-CL" sz="1600" dirty="0" err="1"/>
              <a:t>questions</a:t>
            </a:r>
            <a:r>
              <a:rPr lang="es-CL" sz="1600" dirty="0"/>
              <a:t>.” </a:t>
            </a:r>
            <a:r>
              <a:rPr lang="es-CL" sz="1600" i="1" dirty="0" err="1"/>
              <a:t>European</a:t>
            </a:r>
            <a:r>
              <a:rPr lang="es-CL" sz="1600" i="1" dirty="0"/>
              <a:t> </a:t>
            </a:r>
            <a:r>
              <a:rPr lang="es-CL" sz="1600" i="1" dirty="0" err="1"/>
              <a:t>Economic</a:t>
            </a:r>
            <a:r>
              <a:rPr lang="es-CL" sz="1600" i="1" dirty="0"/>
              <a:t> </a:t>
            </a:r>
            <a:r>
              <a:rPr lang="es-CL" sz="1600" i="1" dirty="0" err="1"/>
              <a:t>Review</a:t>
            </a:r>
            <a:endParaRPr lang="es-CL" sz="1600" i="1" dirty="0"/>
          </a:p>
          <a:p>
            <a:pPr marL="1200150" lvl="2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CL" sz="1600" i="1" dirty="0"/>
              <a:t>J. Sutton (1991 y 1998). </a:t>
            </a:r>
            <a:r>
              <a:rPr lang="es-CL" sz="1600" i="1" dirty="0" err="1"/>
              <a:t>Sunk</a:t>
            </a:r>
            <a:r>
              <a:rPr lang="es-CL" sz="1600" i="1" dirty="0"/>
              <a:t> </a:t>
            </a:r>
            <a:r>
              <a:rPr lang="es-CL" sz="1600" i="1" dirty="0" err="1"/>
              <a:t>Costs</a:t>
            </a:r>
            <a:r>
              <a:rPr lang="es-CL" sz="1600" i="1" dirty="0"/>
              <a:t>: </a:t>
            </a:r>
            <a:r>
              <a:rPr lang="es-CL" sz="1600" i="1" dirty="0" err="1"/>
              <a:t>Technology</a:t>
            </a:r>
            <a:r>
              <a:rPr lang="es-CL" sz="1600" i="1" dirty="0"/>
              <a:t> and </a:t>
            </a:r>
            <a:r>
              <a:rPr lang="es-CL" sz="1600" i="1" dirty="0" err="1"/>
              <a:t>Market</a:t>
            </a:r>
            <a:r>
              <a:rPr lang="es-CL" sz="1600" i="1" dirty="0"/>
              <a:t> </a:t>
            </a:r>
            <a:r>
              <a:rPr lang="es-CL" sz="1600" i="1" dirty="0" err="1"/>
              <a:t>Structure</a:t>
            </a:r>
            <a:r>
              <a:rPr lang="es-CL" sz="1600" i="1" dirty="0"/>
              <a:t>, MIT </a:t>
            </a:r>
            <a:r>
              <a:rPr lang="es-CL" sz="1600" i="1" dirty="0" err="1"/>
              <a:t>Press</a:t>
            </a:r>
            <a:endParaRPr lang="es-CL" sz="1600" i="1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1CA4B5-0B0D-BBCB-E8B4-03B250C0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3421" y="6413254"/>
            <a:ext cx="4765158" cy="444746"/>
          </a:xfrm>
        </p:spPr>
        <p:txBody>
          <a:bodyPr/>
          <a:lstStyle/>
          <a:p>
            <a:r>
              <a:rPr lang="es-ES" dirty="0"/>
              <a:t>Julio </a:t>
            </a:r>
            <a:r>
              <a:rPr lang="es-ES" dirty="0" err="1"/>
              <a:t>Peña_Comisión</a:t>
            </a:r>
            <a:r>
              <a:rPr lang="es-ES" dirty="0"/>
              <a:t> de </a:t>
            </a:r>
            <a:r>
              <a:rPr lang="es-ES" dirty="0" err="1"/>
              <a:t>Pesca_Congreso</a:t>
            </a:r>
            <a:r>
              <a:rPr lang="es-ES" dirty="0"/>
              <a:t> Nacional_4 Agosto 2025</a:t>
            </a:r>
            <a:endParaRPr lang="es-CL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9862B600-0828-2AA1-DD85-D7F8BF2E555A}"/>
              </a:ext>
            </a:extLst>
          </p:cNvPr>
          <p:cNvSpPr/>
          <p:nvPr/>
        </p:nvSpPr>
        <p:spPr>
          <a:xfrm>
            <a:off x="1010093" y="1898559"/>
            <a:ext cx="10343708" cy="1530441"/>
          </a:xfrm>
          <a:prstGeom prst="roundRect">
            <a:avLst/>
          </a:prstGeom>
          <a:solidFill>
            <a:srgbClr val="FF00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937812DC-41FA-A28B-EAD0-E7EDCC54E136}"/>
              </a:ext>
            </a:extLst>
          </p:cNvPr>
          <p:cNvSpPr/>
          <p:nvPr/>
        </p:nvSpPr>
        <p:spPr>
          <a:xfrm>
            <a:off x="9484242" y="761837"/>
            <a:ext cx="2530549" cy="460644"/>
          </a:xfrm>
          <a:prstGeom prst="roundRect">
            <a:avLst/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1687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DB4A545D-A093-29A5-95C7-DFEC1919C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4</a:t>
            </a:fld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38F40C2-2D45-234E-7FCA-7EDE8374C101}"/>
              </a:ext>
            </a:extLst>
          </p:cNvPr>
          <p:cNvSpPr txBox="1"/>
          <p:nvPr/>
        </p:nvSpPr>
        <p:spPr>
          <a:xfrm>
            <a:off x="1832344" y="147689"/>
            <a:ext cx="8527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Calibri" panose="020F0502020204030204" pitchFamily="34" charset="0"/>
              <a:buChar char="❷"/>
            </a:pPr>
            <a:r>
              <a:rPr lang="es-CL" sz="2800" b="1" dirty="0">
                <a:solidFill>
                  <a:srgbClr val="0000FF"/>
                </a:solidFill>
                <a:sym typeface="Symbol" panose="05050102010706020507" pitchFamily="18" charset="2"/>
              </a:rPr>
              <a:t>  el % licitado: ¿Para  la recaudación fiscal?</a:t>
            </a:r>
            <a:endParaRPr lang="es-CL" sz="2800" b="1" dirty="0">
              <a:solidFill>
                <a:srgbClr val="0000FF"/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58184C-FF3B-E999-6541-B9258C7ED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701363" cy="365125"/>
          </a:xfrm>
        </p:spPr>
        <p:txBody>
          <a:bodyPr/>
          <a:lstStyle/>
          <a:p>
            <a:r>
              <a:rPr lang="es-ES" dirty="0"/>
              <a:t>Julio </a:t>
            </a:r>
            <a:r>
              <a:rPr lang="es-ES" dirty="0" err="1"/>
              <a:t>Peña_Comisión</a:t>
            </a:r>
            <a:r>
              <a:rPr lang="es-ES" dirty="0"/>
              <a:t> de </a:t>
            </a:r>
            <a:r>
              <a:rPr lang="es-ES" dirty="0" err="1"/>
              <a:t>Pesca_Congreso</a:t>
            </a:r>
            <a:r>
              <a:rPr lang="es-ES" dirty="0"/>
              <a:t> Nacional_4 Agosto 2025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F1D8514-074F-183D-3F93-D1344D0707EB}"/>
              </a:ext>
            </a:extLst>
          </p:cNvPr>
          <p:cNvSpPr txBox="1"/>
          <p:nvPr/>
        </p:nvSpPr>
        <p:spPr>
          <a:xfrm>
            <a:off x="319315" y="943930"/>
            <a:ext cx="11553370" cy="5052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14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es-CL" sz="2000" dirty="0">
                <a:solidFill>
                  <a:srgbClr val="0000FF"/>
                </a:solidFill>
              </a:rPr>
              <a:t>Mayor % licitado (+ menor duración LTP) =&gt; </a:t>
            </a:r>
            <a:r>
              <a:rPr lang="es-CL" sz="2000" b="1" dirty="0">
                <a:solidFill>
                  <a:srgbClr val="FF0000"/>
                </a:solidFill>
              </a:rPr>
              <a:t>mayor incertidumbre para este negocio!</a:t>
            </a:r>
          </a:p>
          <a:p>
            <a:pPr marL="1257300" lvl="2" indent="-342900">
              <a:lnSpc>
                <a:spcPct val="114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s-CL" sz="2000" b="1" dirty="0">
                <a:solidFill>
                  <a:srgbClr val="FF0000"/>
                </a:solidFill>
              </a:rPr>
              <a:t>Disminuirán las precios (USD/ton) de las LTP!</a:t>
            </a:r>
          </a:p>
          <a:p>
            <a:pPr marL="1257300" lvl="2" indent="-342900">
              <a:lnSpc>
                <a:spcPct val="114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s-CL" sz="2000" dirty="0"/>
          </a:p>
          <a:p>
            <a:pPr marL="457200" indent="-457200">
              <a:lnSpc>
                <a:spcPct val="114000"/>
              </a:lnSpc>
              <a:spcAft>
                <a:spcPts val="1200"/>
              </a:spcAft>
              <a:buFont typeface="+mj-lt"/>
              <a:buAutoNum type="alphaLcParenR"/>
            </a:pPr>
            <a:r>
              <a:rPr lang="es-CL" sz="2000" dirty="0"/>
              <a:t>Si queremos conversar sobre Recaudación:</a:t>
            </a:r>
          </a:p>
          <a:p>
            <a:pPr marL="1257300" lvl="2" indent="-34290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2000" dirty="0"/>
              <a:t>Es mucho más simple de implementar y más predecible: negociar </a:t>
            </a:r>
            <a:r>
              <a:rPr lang="es-CL" sz="2000" b="1" dirty="0">
                <a:solidFill>
                  <a:srgbClr val="0000FF"/>
                </a:solidFill>
              </a:rPr>
              <a:t>cobro x ton. Desembarcada</a:t>
            </a:r>
            <a:r>
              <a:rPr lang="es-CL" sz="2000" dirty="0"/>
              <a:t>!</a:t>
            </a:r>
          </a:p>
          <a:p>
            <a:pPr marL="1200150" lvl="2" indent="-285750" algn="just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2000" dirty="0"/>
              <a:t> </a:t>
            </a:r>
            <a:r>
              <a:rPr lang="es-CL" sz="2000" dirty="0">
                <a:solidFill>
                  <a:srgbClr val="0000FF"/>
                </a:solidFill>
              </a:rPr>
              <a:t>Islandia </a:t>
            </a:r>
            <a:r>
              <a:rPr lang="es-CL" sz="2000" dirty="0"/>
              <a:t>(2004 </a:t>
            </a:r>
            <a:r>
              <a:rPr lang="es-CL" sz="2000" dirty="0">
                <a:ea typeface="Calibri" panose="020F0502020204030204" pitchFamily="34" charset="0"/>
                <a:cs typeface="Calibri" panose="020F0502020204030204" pitchFamily="34" charset="0"/>
              </a:rPr>
              <a:t>→…</a:t>
            </a:r>
            <a:r>
              <a:rPr lang="es-CL" sz="2000" dirty="0"/>
              <a:t>) ha resuelto la controversia política sobre redistribución de la renta pesquera vía cobro de </a:t>
            </a:r>
            <a:r>
              <a:rPr lang="es-CL" sz="2000" b="1" i="1" dirty="0">
                <a:solidFill>
                  <a:srgbClr val="0000FF"/>
                </a:solidFill>
              </a:rPr>
              <a:t>un “</a:t>
            </a:r>
            <a:r>
              <a:rPr lang="es-CL" sz="2000" b="1" i="1" dirty="0" err="1">
                <a:solidFill>
                  <a:srgbClr val="0000FF"/>
                </a:solidFill>
              </a:rPr>
              <a:t>Fishing</a:t>
            </a:r>
            <a:r>
              <a:rPr lang="es-CL" sz="2000" b="1" i="1" dirty="0">
                <a:solidFill>
                  <a:srgbClr val="0000FF"/>
                </a:solidFill>
              </a:rPr>
              <a:t> Fee” x ton desembarcada</a:t>
            </a:r>
            <a:r>
              <a:rPr lang="es-CL" sz="2000" dirty="0">
                <a:solidFill>
                  <a:srgbClr val="0000FF"/>
                </a:solidFill>
              </a:rPr>
              <a:t>:</a:t>
            </a:r>
            <a:endParaRPr lang="es-CL" sz="2000" dirty="0"/>
          </a:p>
          <a:p>
            <a:pPr lvl="3" algn="just">
              <a:lnSpc>
                <a:spcPct val="114000"/>
              </a:lnSpc>
            </a:pPr>
            <a:r>
              <a:rPr lang="es-CL" sz="2000" dirty="0">
                <a:solidFill>
                  <a:srgbClr val="0000FF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“</a:t>
            </a:r>
            <a:r>
              <a:rPr lang="en-US" sz="2000" i="1" dirty="0">
                <a:solidFill>
                  <a:srgbClr val="0000FF"/>
                </a:solidFill>
                <a:ea typeface="Aptos" panose="020B0004020202020204" pitchFamily="34" charset="0"/>
                <a:cs typeface="Aptos" panose="020B0004020202020204" pitchFamily="34" charset="0"/>
              </a:rPr>
              <a:t>Iceland has chosen </a:t>
            </a:r>
            <a:r>
              <a:rPr lang="en-US" sz="2000" i="1" dirty="0">
                <a:solidFill>
                  <a:srgbClr val="C00000"/>
                </a:solidFill>
                <a:highlight>
                  <a:srgbClr val="FFFF00"/>
                </a:highlight>
                <a:ea typeface="Aptos" panose="020B0004020202020204" pitchFamily="34" charset="0"/>
                <a:cs typeface="Aptos" panose="020B0004020202020204" pitchFamily="34" charset="0"/>
              </a:rPr>
              <a:t>to tax the rent </a:t>
            </a:r>
            <a:r>
              <a:rPr lang="en-US" sz="2000" i="1" dirty="0">
                <a:solidFill>
                  <a:srgbClr val="0000FF"/>
                </a:solidFill>
                <a:highlight>
                  <a:srgbClr val="FFFF00"/>
                </a:highlight>
                <a:ea typeface="Aptos" panose="020B0004020202020204" pitchFamily="34" charset="0"/>
                <a:cs typeface="Aptos" panose="020B0004020202020204" pitchFamily="34" charset="0"/>
              </a:rPr>
              <a:t>accruing to companies </a:t>
            </a:r>
            <a:r>
              <a:rPr lang="en-US" sz="2000" i="1" dirty="0">
                <a:solidFill>
                  <a:srgbClr val="0000FF"/>
                </a:solidFill>
                <a:ea typeface="Aptos" panose="020B0004020202020204" pitchFamily="34" charset="0"/>
                <a:cs typeface="Aptos" panose="020B0004020202020204" pitchFamily="34" charset="0"/>
              </a:rPr>
              <a:t>currently operating in the industry –albeit </a:t>
            </a:r>
            <a:r>
              <a:rPr lang="en-US" sz="2000" b="1" i="1" dirty="0">
                <a:solidFill>
                  <a:srgbClr val="0000FF"/>
                </a:solidFill>
                <a:highlight>
                  <a:srgbClr val="FFFF00"/>
                </a:highlight>
                <a:ea typeface="Aptos" panose="020B0004020202020204" pitchFamily="34" charset="0"/>
                <a:cs typeface="Aptos" panose="020B0004020202020204" pitchFamily="34" charset="0"/>
              </a:rPr>
              <a:t>moderately</a:t>
            </a:r>
            <a:r>
              <a:rPr lang="en-US" sz="2000" i="1" dirty="0">
                <a:solidFill>
                  <a:srgbClr val="0000FF"/>
                </a:solidFill>
                <a:highlight>
                  <a:srgbClr val="FFFF00"/>
                </a:highlight>
                <a:ea typeface="Aptos" panose="020B0004020202020204" pitchFamily="34" charset="0"/>
                <a:cs typeface="Aptos" panose="020B0004020202020204" pitchFamily="34" charset="0"/>
              </a:rPr>
              <a:t>. </a:t>
            </a:r>
            <a:r>
              <a:rPr lang="en-US" sz="2000" i="1" dirty="0">
                <a:solidFill>
                  <a:srgbClr val="0000FF"/>
                </a:solidFill>
                <a:ea typeface="Aptos" panose="020B0004020202020204" pitchFamily="34" charset="0"/>
                <a:cs typeface="Aptos" panose="020B0004020202020204" pitchFamily="34" charset="0"/>
              </a:rPr>
              <a:t>The </a:t>
            </a:r>
            <a:r>
              <a:rPr lang="en-US" sz="2000" i="1" dirty="0">
                <a:solidFill>
                  <a:srgbClr val="C00000"/>
                </a:solidFill>
                <a:highlight>
                  <a:srgbClr val="FFFF00"/>
                </a:highlight>
                <a:ea typeface="Aptos" panose="020B0004020202020204" pitchFamily="34" charset="0"/>
                <a:cs typeface="Aptos" panose="020B0004020202020204" pitchFamily="34" charset="0"/>
              </a:rPr>
              <a:t>taxation </a:t>
            </a:r>
            <a:r>
              <a:rPr lang="en-US" sz="2000" i="1" dirty="0">
                <a:solidFill>
                  <a:srgbClr val="C00000"/>
                </a:solidFill>
                <a:ea typeface="Aptos" panose="020B0004020202020204" pitchFamily="34" charset="0"/>
                <a:cs typeface="Aptos" panose="020B0004020202020204" pitchFamily="34" charset="0"/>
              </a:rPr>
              <a:t>is </a:t>
            </a:r>
            <a:r>
              <a:rPr lang="en-US" sz="2000" i="1" dirty="0">
                <a:solidFill>
                  <a:srgbClr val="C00000"/>
                </a:solidFill>
                <a:highlight>
                  <a:srgbClr val="FFFF00"/>
                </a:highlight>
                <a:ea typeface="Aptos" panose="020B0004020202020204" pitchFamily="34" charset="0"/>
                <a:cs typeface="Aptos" panose="020B0004020202020204" pitchFamily="34" charset="0"/>
              </a:rPr>
              <a:t>low because </a:t>
            </a:r>
            <a:r>
              <a:rPr lang="en-US" sz="2000" b="1" i="1" dirty="0">
                <a:solidFill>
                  <a:srgbClr val="0000FF"/>
                </a:solidFill>
                <a:ea typeface="Aptos" panose="020B0004020202020204" pitchFamily="34" charset="0"/>
                <a:cs typeface="Aptos" panose="020B0004020202020204" pitchFamily="34" charset="0"/>
              </a:rPr>
              <a:t>higher resource rent taxes could </a:t>
            </a:r>
            <a:r>
              <a:rPr lang="en-US" sz="2000" i="1" dirty="0">
                <a:solidFill>
                  <a:srgbClr val="C00000"/>
                </a:solidFill>
                <a:highlight>
                  <a:srgbClr val="FFFF00"/>
                </a:highlight>
                <a:ea typeface="Aptos" panose="020B0004020202020204" pitchFamily="34" charset="0"/>
                <a:cs typeface="Aptos" panose="020B0004020202020204" pitchFamily="34" charset="0"/>
              </a:rPr>
              <a:t>discourage investments, lead to loss of employment, and reduce the competitiveness of the industry</a:t>
            </a:r>
            <a:r>
              <a:rPr lang="en-US" sz="2000" i="1" dirty="0">
                <a:solidFill>
                  <a:srgbClr val="0000FF"/>
                </a:solidFill>
                <a:ea typeface="Aptos" panose="020B0004020202020204" pitchFamily="34" charset="0"/>
                <a:cs typeface="Aptos" panose="020B0004020202020204" pitchFamily="34" charset="0"/>
              </a:rPr>
              <a:t>.”    </a:t>
            </a:r>
          </a:p>
          <a:p>
            <a:pPr lvl="3" algn="just">
              <a:lnSpc>
                <a:spcPct val="114000"/>
              </a:lnSpc>
              <a:spcAft>
                <a:spcPts val="1200"/>
              </a:spcAft>
            </a:pPr>
            <a:r>
              <a:rPr lang="en-US" sz="2000" dirty="0">
                <a:ea typeface="Aptos" panose="020B0004020202020204" pitchFamily="34" charset="0"/>
                <a:cs typeface="Aptos" panose="020B0004020202020204" pitchFamily="34" charset="0"/>
              </a:rPr>
              <a:t>                                                            </a:t>
            </a:r>
            <a:r>
              <a:rPr lang="es-CL" sz="1600" dirty="0"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es-CL" sz="1600" dirty="0" err="1">
                <a:ea typeface="Aptos" panose="020B0004020202020204" pitchFamily="34" charset="0"/>
                <a:cs typeface="Aptos" panose="020B0004020202020204" pitchFamily="34" charset="0"/>
              </a:rPr>
              <a:t>Gunnlaugsson</a:t>
            </a:r>
            <a:r>
              <a:rPr lang="es-CL" sz="1600" dirty="0">
                <a:ea typeface="Aptos" panose="020B0004020202020204" pitchFamily="34" charset="0"/>
                <a:cs typeface="Aptos" panose="020B0004020202020204" pitchFamily="34" charset="0"/>
              </a:rPr>
              <a:t> et al. 2020)</a:t>
            </a:r>
          </a:p>
          <a:p>
            <a:pPr algn="just">
              <a:lnSpc>
                <a:spcPct val="114000"/>
              </a:lnSpc>
              <a:spcAft>
                <a:spcPts val="1200"/>
              </a:spcAft>
            </a:pPr>
            <a:r>
              <a:rPr lang="es-CL" sz="2000" dirty="0"/>
              <a:t>c) </a:t>
            </a:r>
            <a:r>
              <a:rPr lang="es-CL" sz="2000" dirty="0">
                <a:solidFill>
                  <a:srgbClr val="0000FF"/>
                </a:solidFill>
              </a:rPr>
              <a:t>¿Y cómo está la competitividad internacional de la industria pesquera chilena?</a:t>
            </a:r>
          </a:p>
        </p:txBody>
      </p:sp>
    </p:spTree>
    <p:extLst>
      <p:ext uri="{BB962C8B-B14F-4D97-AF65-F5344CB8AC3E}">
        <p14:creationId xmlns:p14="http://schemas.microsoft.com/office/powerpoint/2010/main" val="3530838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37304678-D3C4-4EF9-8C6C-B8AD5C8A8858}"/>
              </a:ext>
            </a:extLst>
          </p:cNvPr>
          <p:cNvSpPr txBox="1"/>
          <p:nvPr/>
        </p:nvSpPr>
        <p:spPr>
          <a:xfrm>
            <a:off x="1587426" y="49439"/>
            <a:ext cx="9017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Competitividad</a:t>
            </a:r>
            <a:r>
              <a:rPr lang="en-US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Internaciona</a:t>
            </a:r>
            <a:r>
              <a:rPr lang="en-US" sz="2400" b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24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Cobros</a:t>
            </a:r>
            <a:r>
              <a:rPr lang="en-US" sz="24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específicos</a:t>
            </a:r>
            <a:r>
              <a:rPr lang="en-US" sz="24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la </a:t>
            </a:r>
            <a:r>
              <a:rPr lang="en-US" sz="2400" b="1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pesca</a:t>
            </a:r>
            <a:r>
              <a:rPr lang="en-US" sz="24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industrial</a:t>
            </a:r>
            <a:endParaRPr lang="es-CL" sz="2400" b="1" dirty="0">
              <a:solidFill>
                <a:srgbClr val="0000FF"/>
              </a:solidFill>
            </a:endParaRP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05C3B17F-701E-43F1-B4B1-28D453C28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5891-F140-4B8E-9E19-EA7A09825A59}" type="slidenum">
              <a:rPr lang="es-CL" smtClean="0"/>
              <a:t>5</a:t>
            </a:fld>
            <a:endParaRPr lang="es-CL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EFEDBE86-0216-9511-C962-180207F42E4C}"/>
              </a:ext>
            </a:extLst>
          </p:cNvPr>
          <p:cNvSpPr/>
          <p:nvPr/>
        </p:nvSpPr>
        <p:spPr>
          <a:xfrm>
            <a:off x="8610600" y="1987028"/>
            <a:ext cx="1392936" cy="4633227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A3FBCD1-BC99-5E56-D08D-50F1E293B8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435" y="692954"/>
            <a:ext cx="8348565" cy="6358066"/>
          </a:xfrm>
          <a:prstGeom prst="rect">
            <a:avLst/>
          </a:prstGeom>
        </p:spPr>
      </p:pic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634AB71-8263-F4A6-3D22-0B1E5DB98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8237" y="6620255"/>
            <a:ext cx="4939827" cy="319088"/>
          </a:xfrm>
        </p:spPr>
        <p:txBody>
          <a:bodyPr/>
          <a:lstStyle/>
          <a:p>
            <a:r>
              <a:rPr lang="es-ES" dirty="0"/>
              <a:t>Julio </a:t>
            </a:r>
            <a:r>
              <a:rPr lang="es-ES" dirty="0" err="1"/>
              <a:t>Peña_Comisión</a:t>
            </a:r>
            <a:r>
              <a:rPr lang="es-ES" dirty="0"/>
              <a:t> de </a:t>
            </a:r>
            <a:r>
              <a:rPr lang="es-ES" dirty="0" err="1"/>
              <a:t>Pesca_Congreso</a:t>
            </a:r>
            <a:r>
              <a:rPr lang="es-ES" dirty="0"/>
              <a:t> Nacional_4 Agosto 2025</a:t>
            </a:r>
            <a:endParaRPr lang="es-C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43D4810-796D-1745-8442-C3E959E32A4F}"/>
              </a:ext>
            </a:extLst>
          </p:cNvPr>
          <p:cNvSpPr/>
          <p:nvPr/>
        </p:nvSpPr>
        <p:spPr>
          <a:xfrm>
            <a:off x="2188464" y="5018568"/>
            <a:ext cx="2564289" cy="1601688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D2CF6D7-9FD8-0CBE-07B4-35CDDC4D6EE4}"/>
              </a:ext>
            </a:extLst>
          </p:cNvPr>
          <p:cNvSpPr/>
          <p:nvPr/>
        </p:nvSpPr>
        <p:spPr>
          <a:xfrm>
            <a:off x="8610601" y="5890438"/>
            <a:ext cx="1392936" cy="729816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22195B4-D446-A2C3-DF42-604CE6FCA197}"/>
              </a:ext>
            </a:extLst>
          </p:cNvPr>
          <p:cNvSpPr/>
          <p:nvPr/>
        </p:nvSpPr>
        <p:spPr>
          <a:xfrm>
            <a:off x="3965945" y="4781550"/>
            <a:ext cx="4187455" cy="237017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3589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95C3CA6-104E-4B0A-86CE-A9ED02F36F8A}"/>
              </a:ext>
            </a:extLst>
          </p:cNvPr>
          <p:cNvSpPr txBox="1"/>
          <p:nvPr/>
        </p:nvSpPr>
        <p:spPr>
          <a:xfrm>
            <a:off x="732177" y="2489"/>
            <a:ext cx="11169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US" sz="2400" dirty="0" err="1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400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entro</a:t>
            </a:r>
            <a:r>
              <a:rPr lang="en-US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n-US" sz="2400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economía</a:t>
            </a:r>
            <a:r>
              <a:rPr lang="en-US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chilena</a:t>
            </a:r>
            <a:r>
              <a:rPr lang="en-US" sz="24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n-US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¿”</a:t>
            </a:r>
            <a:r>
              <a:rPr lang="en-US" sz="24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Proporcionalidad</a:t>
            </a:r>
            <a:r>
              <a:rPr lang="en-US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en-US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cobros</a:t>
            </a:r>
            <a:r>
              <a:rPr lang="en-US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sector-</a:t>
            </a:r>
            <a:r>
              <a:rPr lang="en-US" sz="24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específicos</a:t>
            </a:r>
            <a:r>
              <a:rPr lang="en-US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s-CL" sz="2400" dirty="0">
              <a:solidFill>
                <a:srgbClr val="C0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0F9B53E-56A1-43FF-825F-0283E5119F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427" y="517964"/>
            <a:ext cx="6865304" cy="630281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A5AC7AA-09A5-468F-A1AF-02E602CB9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3679" y="6455649"/>
            <a:ext cx="2743200" cy="365125"/>
          </a:xfrm>
        </p:spPr>
        <p:txBody>
          <a:bodyPr/>
          <a:lstStyle/>
          <a:p>
            <a:fld id="{88265891-F140-4B8E-9E19-EA7A09825A59}" type="slidenum">
              <a:rPr lang="es-CL" smtClean="0"/>
              <a:t>6</a:t>
            </a:fld>
            <a:endParaRPr lang="es-CL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1E534D3-5E17-384A-B143-80FA510520B1}"/>
              </a:ext>
            </a:extLst>
          </p:cNvPr>
          <p:cNvSpPr/>
          <p:nvPr/>
        </p:nvSpPr>
        <p:spPr>
          <a:xfrm>
            <a:off x="6844145" y="4837038"/>
            <a:ext cx="1375181" cy="537435"/>
          </a:xfrm>
          <a:prstGeom prst="ellipse">
            <a:avLst/>
          </a:prstGeom>
          <a:noFill/>
          <a:ln w="22225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C5454855-8FEE-E5B2-DBC6-639B5FFFEF9A}"/>
              </a:ext>
            </a:extLst>
          </p:cNvPr>
          <p:cNvSpPr/>
          <p:nvPr/>
        </p:nvSpPr>
        <p:spPr>
          <a:xfrm>
            <a:off x="6096000" y="3156037"/>
            <a:ext cx="728481" cy="505941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6A106B16-C0AF-5033-70C4-2E7F089A6D65}"/>
              </a:ext>
            </a:extLst>
          </p:cNvPr>
          <p:cNvSpPr/>
          <p:nvPr/>
        </p:nvSpPr>
        <p:spPr>
          <a:xfrm>
            <a:off x="8219327" y="2053087"/>
            <a:ext cx="1208758" cy="591003"/>
          </a:xfrm>
          <a:prstGeom prst="ellipse">
            <a:avLst/>
          </a:prstGeom>
          <a:noFill/>
          <a:ln w="22225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0000FF"/>
              </a:solidFill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065D325B-FAE5-028E-A1B5-36F6C523746F}"/>
              </a:ext>
            </a:extLst>
          </p:cNvPr>
          <p:cNvSpPr/>
          <p:nvPr/>
        </p:nvSpPr>
        <p:spPr>
          <a:xfrm>
            <a:off x="6172200" y="5642453"/>
            <a:ext cx="576080" cy="50594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D63212A3-9631-778C-4336-D04725FE91D7}"/>
              </a:ext>
            </a:extLst>
          </p:cNvPr>
          <p:cNvSpPr/>
          <p:nvPr/>
        </p:nvSpPr>
        <p:spPr>
          <a:xfrm>
            <a:off x="6472720" y="1061626"/>
            <a:ext cx="1868378" cy="352724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E3360460-63FC-9D81-9D41-C2C809F40B36}"/>
              </a:ext>
            </a:extLst>
          </p:cNvPr>
          <p:cNvSpPr/>
          <p:nvPr/>
        </p:nvSpPr>
        <p:spPr>
          <a:xfrm>
            <a:off x="6252102" y="3512757"/>
            <a:ext cx="1967224" cy="430214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Marcador de pie de página 10">
            <a:extLst>
              <a:ext uri="{FF2B5EF4-FFF2-40B4-BE49-F238E27FC236}">
                <a16:creationId xmlns:a16="http://schemas.microsoft.com/office/drawing/2014/main" id="{2DE224F8-F594-8E1C-988E-B40BE35CF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8280" y="6600363"/>
            <a:ext cx="4637847" cy="365125"/>
          </a:xfrm>
        </p:spPr>
        <p:txBody>
          <a:bodyPr/>
          <a:lstStyle/>
          <a:p>
            <a:r>
              <a:rPr lang="es-ES" dirty="0"/>
              <a:t>Julio </a:t>
            </a:r>
            <a:r>
              <a:rPr lang="es-ES" dirty="0" err="1"/>
              <a:t>Peña_Comisión</a:t>
            </a:r>
            <a:r>
              <a:rPr lang="es-ES" dirty="0"/>
              <a:t> de </a:t>
            </a:r>
            <a:r>
              <a:rPr lang="es-ES" dirty="0" err="1"/>
              <a:t>Pesca_Congreso</a:t>
            </a:r>
            <a:r>
              <a:rPr lang="es-ES" dirty="0"/>
              <a:t> Nacional_4 Agosto 2025</a:t>
            </a:r>
            <a:endParaRPr lang="es-CL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44E87F1-3147-6F7C-83A6-F2339ECB0122}"/>
              </a:ext>
            </a:extLst>
          </p:cNvPr>
          <p:cNvSpPr/>
          <p:nvPr/>
        </p:nvSpPr>
        <p:spPr>
          <a:xfrm>
            <a:off x="2518427" y="2068903"/>
            <a:ext cx="6865304" cy="430214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FCE097F-47E7-EE94-1A79-B9ED6BADC037}"/>
              </a:ext>
            </a:extLst>
          </p:cNvPr>
          <p:cNvSpPr/>
          <p:nvPr/>
        </p:nvSpPr>
        <p:spPr>
          <a:xfrm>
            <a:off x="2518427" y="3153670"/>
            <a:ext cx="4229853" cy="436493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F251FAA-02FB-F13C-CAE4-256379EE8A35}"/>
              </a:ext>
            </a:extLst>
          </p:cNvPr>
          <p:cNvSpPr/>
          <p:nvPr/>
        </p:nvSpPr>
        <p:spPr>
          <a:xfrm>
            <a:off x="2474074" y="4804912"/>
            <a:ext cx="5747564" cy="423793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EAFC62B-4362-D415-18EE-0C38344776EE}"/>
              </a:ext>
            </a:extLst>
          </p:cNvPr>
          <p:cNvSpPr/>
          <p:nvPr/>
        </p:nvSpPr>
        <p:spPr>
          <a:xfrm>
            <a:off x="2518427" y="5584706"/>
            <a:ext cx="4229853" cy="50594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4593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B4FEF60-3D26-F55A-273F-8D75F8D89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7</a:t>
            </a:fld>
            <a:endParaRPr lang="es-CL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DF279BC-58D8-BF1A-8B8D-D6E26E7AFDA8}"/>
              </a:ext>
            </a:extLst>
          </p:cNvPr>
          <p:cNvSpPr txBox="1"/>
          <p:nvPr/>
        </p:nvSpPr>
        <p:spPr>
          <a:xfrm>
            <a:off x="1689165" y="6246524"/>
            <a:ext cx="4503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Dic. 2017</a:t>
            </a:r>
            <a:r>
              <a:rPr lang="es-ES" sz="1600" b="1" dirty="0">
                <a:solidFill>
                  <a:srgbClr val="0000FF"/>
                </a:solidFill>
                <a:latin typeface="Arial Narrow" panose="020B0606020202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: </a:t>
            </a:r>
            <a:r>
              <a:rPr lang="es-ES" sz="1600" b="1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35.232,2</a:t>
            </a:r>
            <a:r>
              <a:rPr lang="es-ES" sz="1600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es-ES" sz="1600" dirty="0" err="1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tons</a:t>
            </a:r>
            <a:r>
              <a:rPr lang="es-ES" sz="1600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. licitadas (</a:t>
            </a:r>
            <a:r>
              <a:rPr lang="es-ES" sz="1600" b="1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15%</a:t>
            </a:r>
            <a:r>
              <a:rPr lang="es-ES" sz="1600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TAC 2018)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Marzo 2018: </a:t>
            </a:r>
            <a:r>
              <a:rPr lang="es-ES" sz="1600" dirty="0" err="1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Relicitación</a:t>
            </a:r>
            <a:r>
              <a:rPr lang="es-ES" sz="1600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de 2 lotes</a:t>
            </a:r>
            <a:endParaRPr lang="es-CL" sz="1600" dirty="0">
              <a:solidFill>
                <a:srgbClr val="0000FF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AD59A0E-065A-F954-4B31-E4DB8C68F3AD}"/>
              </a:ext>
            </a:extLst>
          </p:cNvPr>
          <p:cNvSpPr txBox="1"/>
          <p:nvPr/>
        </p:nvSpPr>
        <p:spPr>
          <a:xfrm>
            <a:off x="934720" y="182826"/>
            <a:ext cx="9866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>
                <a:solidFill>
                  <a:srgbClr val="0000FF"/>
                </a:solidFill>
              </a:rPr>
              <a:t>Licitación de lotes exclusivos para “pequeños”: ¿Entrada de </a:t>
            </a:r>
            <a:r>
              <a:rPr lang="es-CL" sz="2400" b="1" u="sng" dirty="0">
                <a:solidFill>
                  <a:srgbClr val="0000FF"/>
                </a:solidFill>
              </a:rPr>
              <a:t>nuevos</a:t>
            </a:r>
            <a:r>
              <a:rPr lang="es-CL" sz="2400" b="1" dirty="0">
                <a:solidFill>
                  <a:srgbClr val="0000FF"/>
                </a:solidFill>
              </a:rPr>
              <a:t> actores?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65F099-CC36-ABE7-CD26-F8E650EDE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80415" y="6538912"/>
            <a:ext cx="4522419" cy="365125"/>
          </a:xfrm>
        </p:spPr>
        <p:txBody>
          <a:bodyPr/>
          <a:lstStyle/>
          <a:p>
            <a:r>
              <a:rPr lang="es-ES" dirty="0"/>
              <a:t>Julio </a:t>
            </a:r>
            <a:r>
              <a:rPr lang="es-ES" dirty="0" err="1"/>
              <a:t>Peña_Comisión</a:t>
            </a:r>
            <a:r>
              <a:rPr lang="es-ES" dirty="0"/>
              <a:t> de </a:t>
            </a:r>
            <a:r>
              <a:rPr lang="es-ES" dirty="0" err="1"/>
              <a:t>Pesca_Congreso</a:t>
            </a:r>
            <a:r>
              <a:rPr lang="es-ES" dirty="0"/>
              <a:t> Nacional_4 Agosto 2025</a:t>
            </a:r>
            <a:endParaRPr lang="es-CL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3954099-7AAE-6610-C9BA-1DA731B2C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60" y="780402"/>
            <a:ext cx="11453216" cy="539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987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E05F4D97-FB24-ADF1-1EAB-B03875512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8</a:t>
            </a:fld>
            <a:endParaRPr lang="es-CL"/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23046198-52F6-EBE8-D5E1-E761B94DE3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274991" y="995680"/>
          <a:ext cx="12466991" cy="5171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338872" imgH="3459040" progId="Word.Document.12">
                  <p:embed/>
                </p:oleObj>
              </mc:Choice>
              <mc:Fallback>
                <p:oleObj name="Document" r:id="rId2" imgW="8338872" imgH="3459040" progId="Word.Document.12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23046198-52F6-EBE8-D5E1-E761B94DE3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-274991" y="995680"/>
                        <a:ext cx="12466991" cy="5171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9E118AAB-0EC1-F5EE-1C1D-45108095C196}"/>
              </a:ext>
            </a:extLst>
          </p:cNvPr>
          <p:cNvSpPr txBox="1"/>
          <p:nvPr/>
        </p:nvSpPr>
        <p:spPr>
          <a:xfrm>
            <a:off x="2413000" y="197422"/>
            <a:ext cx="7569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Licitaciones de LTP-B, por Unidad de Pesquería (2015-2021)</a:t>
            </a:r>
            <a:endParaRPr lang="es-CL" sz="2400" dirty="0">
              <a:solidFill>
                <a:srgbClr val="0000FF"/>
              </a:solidFill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B9F030-34A3-1EBE-8EB9-245927CD1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Julio Peña_Comisión de Pesca_Congreso Nacional_4 Agosto 2025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2882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53127039-B46C-8630-AD9E-A77E2A3CB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97C1-C252-47BF-A462-FAA84A3AD46B}" type="slidenum">
              <a:rPr lang="es-CL" smtClean="0"/>
              <a:t>9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4B9AE28-2647-0330-B447-FDFD96BF4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1233" y="598190"/>
            <a:ext cx="7193919" cy="577265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6A7853B-82AC-E414-807E-0EA5F135052F}"/>
              </a:ext>
            </a:extLst>
          </p:cNvPr>
          <p:cNvSpPr txBox="1"/>
          <p:nvPr/>
        </p:nvSpPr>
        <p:spPr>
          <a:xfrm>
            <a:off x="3667760" y="136525"/>
            <a:ext cx="5289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rgbClr val="0000FF"/>
                </a:solidFill>
                <a:effectLst/>
                <a:latin typeface="Arial Narrow" panose="020B0606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Licitaciones de LTP-B (Dic. 2015 a Dic. 2021)</a:t>
            </a:r>
            <a:endParaRPr lang="es-CL" sz="2400" dirty="0">
              <a:solidFill>
                <a:srgbClr val="0000FF"/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8A56F1-FF29-1608-2C29-32FB9BF29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67388"/>
            <a:ext cx="4114800" cy="365125"/>
          </a:xfrm>
        </p:spPr>
        <p:txBody>
          <a:bodyPr/>
          <a:lstStyle/>
          <a:p>
            <a:r>
              <a:rPr lang="es-ES"/>
              <a:t>Julio Peña_Comisión de Pesca_Congreso Nacional_4 Agosto 2025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350851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2552</TotalTime>
  <Words>663</Words>
  <Application>Microsoft Office PowerPoint</Application>
  <PresentationFormat>Panorámica</PresentationFormat>
  <Paragraphs>58</Paragraphs>
  <Slides>9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21" baseType="lpstr">
      <vt:lpstr>Aptos</vt:lpstr>
      <vt:lpstr>Arial</vt:lpstr>
      <vt:lpstr>Arial Narrow</vt:lpstr>
      <vt:lpstr>Assistant</vt:lpstr>
      <vt:lpstr>Calibri</vt:lpstr>
      <vt:lpstr>Calibri Light</vt:lpstr>
      <vt:lpstr>Courier New</vt:lpstr>
      <vt:lpstr>Symbol</vt:lpstr>
      <vt:lpstr>Times New Roman</vt:lpstr>
      <vt:lpstr>Wingdings</vt:lpstr>
      <vt:lpstr>Tema de Office</vt:lpstr>
      <vt:lpstr>Document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Julio pena</dc:creator>
  <cp:lastModifiedBy>Julio pena</cp:lastModifiedBy>
  <cp:revision>17</cp:revision>
  <cp:lastPrinted>2025-08-04T03:47:55Z</cp:lastPrinted>
  <dcterms:created xsi:type="dcterms:W3CDTF">2025-04-08T21:16:13Z</dcterms:created>
  <dcterms:modified xsi:type="dcterms:W3CDTF">2025-08-04T04:08:24Z</dcterms:modified>
</cp:coreProperties>
</file>