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nva Sans" panose="020B0604020202020204" charset="0"/>
      <p:regular r:id="rId14"/>
    </p:embeddedFont>
    <p:embeddedFont>
      <p:font typeface="Canva Sans Bold" panose="020B0604020202020204" charset="0"/>
      <p:regular r:id="rId15"/>
    </p:embeddedFont>
    <p:embeddedFont>
      <p:font typeface="Poppins Semi-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9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543978" y="3205155"/>
            <a:ext cx="8722691" cy="4067189"/>
          </a:xfrm>
          <a:prstGeom prst="rect">
            <a:avLst/>
          </a:prstGeom>
        </p:spPr>
        <p:txBody>
          <a:bodyPr lIns="0" tIns="0" rIns="0" bIns="0" rtlCol="0" anchor="t">
            <a:spAutoFit/>
          </a:bodyPr>
          <a:lstStyle/>
          <a:p>
            <a:pPr algn="ctr">
              <a:lnSpc>
                <a:spcPts val="6424"/>
              </a:lnSpc>
            </a:pPr>
            <a:r>
              <a:rPr lang="en-US" sz="7647" b="1" spc="-412">
                <a:solidFill>
                  <a:srgbClr val="1C2120"/>
                </a:solidFill>
                <a:latin typeface="Poppins Semi-Bold"/>
                <a:ea typeface="Poppins Semi-Bold"/>
                <a:cs typeface="Poppins Semi-Bold"/>
                <a:sym typeface="Poppins Semi-Bold"/>
              </a:rPr>
              <a:t>FEDERACIÓN DE TRIPULANTES DE NAVES ESPECIALES DE CHILE,</a:t>
            </a:r>
          </a:p>
          <a:p>
            <a:pPr algn="ctr">
              <a:lnSpc>
                <a:spcPts val="6424"/>
              </a:lnSpc>
            </a:pPr>
            <a:r>
              <a:rPr lang="en-US" sz="7647" b="1" spc="-412">
                <a:solidFill>
                  <a:srgbClr val="1C2120"/>
                </a:solidFill>
                <a:latin typeface="Poppins Semi-Bold"/>
                <a:ea typeface="Poppins Semi-Bold"/>
                <a:cs typeface="Poppins Semi-Bold"/>
                <a:sym typeface="Poppins Semi-Bold"/>
              </a:rPr>
              <a:t>“FETRINECH”</a:t>
            </a:r>
          </a:p>
          <a:p>
            <a:pPr algn="ctr">
              <a:lnSpc>
                <a:spcPts val="37"/>
              </a:lnSpc>
            </a:pPr>
            <a:endParaRPr lang="en-US" sz="7647" b="1" spc="-412">
              <a:solidFill>
                <a:srgbClr val="1C2120"/>
              </a:solidFill>
              <a:latin typeface="Poppins Semi-Bold"/>
              <a:ea typeface="Poppins Semi-Bold"/>
              <a:cs typeface="Poppins Semi-Bold"/>
              <a:sym typeface="Poppins Semi-Bold"/>
            </a:endParaRPr>
          </a:p>
        </p:txBody>
      </p:sp>
      <p:sp>
        <p:nvSpPr>
          <p:cNvPr id="7" name="AutoShape 7"/>
          <p:cNvSpPr/>
          <p:nvPr/>
        </p:nvSpPr>
        <p:spPr>
          <a:xfrm>
            <a:off x="11795760" y="2072487"/>
            <a:ext cx="6492240" cy="0"/>
          </a:xfrm>
          <a:prstGeom prst="line">
            <a:avLst/>
          </a:prstGeom>
          <a:ln w="38100" cap="flat">
            <a:solidFill>
              <a:srgbClr val="000000"/>
            </a:solidFill>
            <a:prstDash val="solid"/>
            <a:headEnd type="none" w="sm" len="sm"/>
            <a:tailEnd type="none" w="sm" len="sm"/>
          </a:ln>
        </p:spPr>
        <p:txBody>
          <a:bodyPr/>
          <a:lstStyle/>
          <a:p>
            <a:endParaRPr lang="es-CL"/>
          </a:p>
        </p:txBody>
      </p:sp>
      <p:sp>
        <p:nvSpPr>
          <p:cNvPr id="8" name="AutoShape 8"/>
          <p:cNvSpPr/>
          <p:nvPr/>
        </p:nvSpPr>
        <p:spPr>
          <a:xfrm>
            <a:off x="0" y="8389831"/>
            <a:ext cx="6492240" cy="0"/>
          </a:xfrm>
          <a:prstGeom prst="line">
            <a:avLst/>
          </a:prstGeom>
          <a:ln w="38100" cap="flat">
            <a:solidFill>
              <a:srgbClr val="000000"/>
            </a:solidFill>
            <a:prstDash val="solid"/>
            <a:headEnd type="none" w="sm" len="sm"/>
            <a:tailEnd type="none" w="sm" len="sm"/>
          </a:ln>
        </p:spPr>
        <p:txBody>
          <a:bodyPr/>
          <a:lstStyle/>
          <a:p>
            <a:endParaRPr lang="es-C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6438517" y="933450"/>
            <a:ext cx="5410965" cy="813671"/>
          </a:xfrm>
          <a:prstGeom prst="rect">
            <a:avLst/>
          </a:prstGeom>
        </p:spPr>
        <p:txBody>
          <a:bodyPr lIns="0" tIns="0" rIns="0" bIns="0" rtlCol="0" anchor="t">
            <a:spAutoFit/>
          </a:bodyPr>
          <a:lstStyle/>
          <a:p>
            <a:pPr algn="ctr">
              <a:lnSpc>
                <a:spcPts val="6632"/>
              </a:lnSpc>
            </a:pPr>
            <a:r>
              <a:rPr lang="en-US" sz="4737" b="1">
                <a:solidFill>
                  <a:srgbClr val="000000"/>
                </a:solidFill>
                <a:latin typeface="Canva Sans Bold"/>
                <a:ea typeface="Canva Sans Bold"/>
                <a:cs typeface="Canva Sans Bold"/>
                <a:sym typeface="Canva Sans Bold"/>
              </a:rPr>
              <a:t>P R O P U E S T A S </a:t>
            </a:r>
          </a:p>
        </p:txBody>
      </p:sp>
      <p:sp>
        <p:nvSpPr>
          <p:cNvPr id="7" name="TextBox 7"/>
          <p:cNvSpPr txBox="1"/>
          <p:nvPr/>
        </p:nvSpPr>
        <p:spPr>
          <a:xfrm>
            <a:off x="1302037" y="2295195"/>
            <a:ext cx="4126885" cy="639911"/>
          </a:xfrm>
          <a:prstGeom prst="rect">
            <a:avLst/>
          </a:prstGeom>
        </p:spPr>
        <p:txBody>
          <a:bodyPr lIns="0" tIns="0" rIns="0" bIns="0" rtlCol="0" anchor="t">
            <a:spAutoFit/>
          </a:bodyPr>
          <a:lstStyle/>
          <a:p>
            <a:pPr algn="ctr">
              <a:lnSpc>
                <a:spcPts val="5270"/>
              </a:lnSpc>
            </a:pPr>
            <a:r>
              <a:rPr lang="en-US" sz="3764" b="1">
                <a:solidFill>
                  <a:srgbClr val="000000"/>
                </a:solidFill>
                <a:latin typeface="Canva Sans Bold"/>
                <a:ea typeface="Canva Sans Bold"/>
                <a:cs typeface="Canva Sans Bold"/>
                <a:sym typeface="Canva Sans Bold"/>
              </a:rPr>
              <a:t>Plataforma Social</a:t>
            </a:r>
          </a:p>
        </p:txBody>
      </p:sp>
      <p:sp>
        <p:nvSpPr>
          <p:cNvPr id="8" name="Freeform 8"/>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59000"/>
            </a:blip>
            <a:stretch>
              <a:fillRect/>
            </a:stretch>
          </a:blipFill>
        </p:spPr>
        <p:txBody>
          <a:bodyPr/>
          <a:lstStyle/>
          <a:p>
            <a:endParaRPr lang="es-CL"/>
          </a:p>
        </p:txBody>
      </p:sp>
      <p:sp>
        <p:nvSpPr>
          <p:cNvPr id="9" name="TextBox 9"/>
          <p:cNvSpPr txBox="1"/>
          <p:nvPr/>
        </p:nvSpPr>
        <p:spPr>
          <a:xfrm>
            <a:off x="1165369" y="3167519"/>
            <a:ext cx="15957263" cy="6541751"/>
          </a:xfrm>
          <a:prstGeom prst="rect">
            <a:avLst/>
          </a:prstGeom>
        </p:spPr>
        <p:txBody>
          <a:bodyPr lIns="0" tIns="0" rIns="0" bIns="0" rtlCol="0" anchor="t">
            <a:spAutoFit/>
          </a:bodyPr>
          <a:lstStyle/>
          <a:p>
            <a:pPr marL="502128" lvl="1" indent="-251064" algn="just">
              <a:lnSpc>
                <a:spcPts val="3256"/>
              </a:lnSpc>
              <a:buFont typeface="Arial"/>
              <a:buChar char="•"/>
            </a:pPr>
            <a:r>
              <a:rPr lang="en-US" sz="2325">
                <a:solidFill>
                  <a:srgbClr val="000000"/>
                </a:solidFill>
                <a:latin typeface="Canva Sans"/>
                <a:ea typeface="Canva Sans"/>
                <a:cs typeface="Canva Sans"/>
                <a:sym typeface="Canva Sans"/>
              </a:rPr>
              <a:t>Se creará el Fondo de Administración Pesquera Industrial “FAPI”.</a:t>
            </a:r>
          </a:p>
          <a:p>
            <a:pPr algn="just">
              <a:lnSpc>
                <a:spcPts val="3256"/>
              </a:lnSpc>
            </a:pPr>
            <a:r>
              <a:rPr lang="en-US" sz="2325">
                <a:solidFill>
                  <a:srgbClr val="000000"/>
                </a:solidFill>
                <a:latin typeface="Canva Sans"/>
                <a:ea typeface="Canva Sans"/>
                <a:cs typeface="Canva Sans"/>
                <a:sym typeface="Canva Sans"/>
              </a:rPr>
              <a:t>Este fondo cubrirá las necesidades de los trabajadores de la industria pesquera al momento de perder la fuente laboral debido a la entrada en vigencia de una nueva Ley de Pesca, eliminación o cambio de arte de Pesca y/o una Veda biológica prolongada; también contempla capacitaciones para los trabajadores activos del sector. Se entenderá como “Trabajador de la Industria Pesquera” a toda persona que reciba remuneración de una Empresa Pesquera.</a:t>
            </a:r>
          </a:p>
          <a:p>
            <a:pPr algn="just">
              <a:lnSpc>
                <a:spcPts val="3256"/>
              </a:lnSpc>
            </a:pPr>
            <a:r>
              <a:rPr lang="en-US" sz="2325">
                <a:solidFill>
                  <a:srgbClr val="000000"/>
                </a:solidFill>
                <a:latin typeface="Canva Sans"/>
                <a:ea typeface="Canva Sans"/>
                <a:cs typeface="Canva Sans"/>
                <a:sym typeface="Canva Sans"/>
              </a:rPr>
              <a:t> Los beneficios que recibirá el trabajador serán:</a:t>
            </a:r>
          </a:p>
          <a:p>
            <a:pPr marL="502128" lvl="1" indent="-251064" algn="just">
              <a:lnSpc>
                <a:spcPts val="3256"/>
              </a:lnSpc>
              <a:buFont typeface="Arial"/>
              <a:buChar char="•"/>
            </a:pPr>
            <a:r>
              <a:rPr lang="en-US" sz="2325">
                <a:solidFill>
                  <a:srgbClr val="000000"/>
                </a:solidFill>
                <a:latin typeface="Canva Sans"/>
                <a:ea typeface="Canva Sans"/>
                <a:cs typeface="Canva Sans"/>
                <a:sym typeface="Canva Sans"/>
              </a:rPr>
              <a:t>Cursos técnicos para trabajadores activos, trabajadores que hayan perdido su trabajo, y para los hijos de éstos. Algo que está establecido en la actual ley.</a:t>
            </a:r>
          </a:p>
          <a:p>
            <a:pPr marL="502128" lvl="1" indent="-251064" algn="just">
              <a:lnSpc>
                <a:spcPts val="3256"/>
              </a:lnSpc>
              <a:buFont typeface="Arial"/>
              <a:buChar char="•"/>
            </a:pPr>
            <a:r>
              <a:rPr lang="en-US" sz="2325">
                <a:solidFill>
                  <a:srgbClr val="000000"/>
                </a:solidFill>
                <a:latin typeface="Canva Sans"/>
                <a:ea typeface="Canva Sans"/>
                <a:cs typeface="Canva Sans"/>
                <a:sym typeface="Canva Sans"/>
              </a:rPr>
              <a:t>El trabajador que tenga desde 55 años, 30 años trabajados en el sector continuos o discontinuos y cuenten con los ahorros previsionales suficientes, podrá jubilar por vejez.</a:t>
            </a:r>
          </a:p>
          <a:p>
            <a:pPr marL="502128" lvl="1" indent="-251064" algn="just">
              <a:lnSpc>
                <a:spcPts val="3256"/>
              </a:lnSpc>
              <a:buFont typeface="Arial"/>
              <a:buChar char="•"/>
            </a:pPr>
            <a:r>
              <a:rPr lang="en-US" sz="2325">
                <a:solidFill>
                  <a:srgbClr val="000000"/>
                </a:solidFill>
                <a:latin typeface="Canva Sans"/>
                <a:ea typeface="Canva Sans"/>
                <a:cs typeface="Canva Sans"/>
                <a:sym typeface="Canva Sans"/>
              </a:rPr>
              <a:t>El Estado indemnizará al trabajador mensualmente hasta que llegue su jubilación o encuentre trabajo, con un máximo de 4 meses.</a:t>
            </a:r>
          </a:p>
          <a:p>
            <a:pPr marL="502128" lvl="1" indent="-251064" algn="just">
              <a:lnSpc>
                <a:spcPts val="3256"/>
              </a:lnSpc>
              <a:buFont typeface="Arial"/>
              <a:buChar char="•"/>
            </a:pPr>
            <a:r>
              <a:rPr lang="en-US" sz="2325">
                <a:solidFill>
                  <a:srgbClr val="000000"/>
                </a:solidFill>
                <a:latin typeface="Canva Sans"/>
                <a:ea typeface="Canva Sans"/>
                <a:cs typeface="Canva Sans"/>
                <a:sym typeface="Canva Sans"/>
              </a:rPr>
              <a:t>De la misma manera, el Estado pagará los estudios de los hijos de los trabajadores que estén estudiando en institutos profesionales o universidades, por un máximo de 4 meses. Como también los créditos hipotecarios en las mismas condiciones.</a:t>
            </a:r>
          </a:p>
        </p:txBody>
      </p:sp>
      <p:sp>
        <p:nvSpPr>
          <p:cNvPr id="10" name="Freeform 10"/>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2303940"/>
            <a:ext cx="9800519" cy="587761"/>
          </a:xfrm>
          <a:prstGeom prst="rect">
            <a:avLst/>
          </a:prstGeom>
        </p:spPr>
        <p:txBody>
          <a:bodyPr lIns="0" tIns="0" rIns="0" bIns="0" rtlCol="0" anchor="t">
            <a:spAutoFit/>
          </a:bodyPr>
          <a:lstStyle/>
          <a:p>
            <a:pPr marL="725292" lvl="1" indent="-362646" algn="ctr">
              <a:lnSpc>
                <a:spcPts val="4703"/>
              </a:lnSpc>
              <a:buFont typeface="Arial"/>
              <a:buChar char="•"/>
            </a:pPr>
            <a:r>
              <a:rPr lang="en-US" sz="3359" b="1">
                <a:solidFill>
                  <a:srgbClr val="000000"/>
                </a:solidFill>
                <a:latin typeface="Canva Sans Bold"/>
                <a:ea typeface="Canva Sans Bold"/>
                <a:cs typeface="Canva Sans Bold"/>
                <a:sym typeface="Canva Sans Bold"/>
              </a:rPr>
              <a:t>COMPENSACIÓN POR TRASPASO DE PESCA</a:t>
            </a:r>
          </a:p>
        </p:txBody>
      </p:sp>
      <p:sp>
        <p:nvSpPr>
          <p:cNvPr id="7" name="TextBox 7"/>
          <p:cNvSpPr txBox="1"/>
          <p:nvPr/>
        </p:nvSpPr>
        <p:spPr>
          <a:xfrm>
            <a:off x="1028700" y="3599626"/>
            <a:ext cx="15391967" cy="4518531"/>
          </a:xfrm>
          <a:prstGeom prst="rect">
            <a:avLst/>
          </a:prstGeom>
        </p:spPr>
        <p:txBody>
          <a:bodyPr lIns="0" tIns="0" rIns="0" bIns="0" rtlCol="0" anchor="t">
            <a:spAutoFit/>
          </a:bodyPr>
          <a:lstStyle/>
          <a:p>
            <a:pPr algn="just">
              <a:lnSpc>
                <a:spcPts val="3997"/>
              </a:lnSpc>
            </a:pPr>
            <a:r>
              <a:rPr lang="en-US" sz="2855">
                <a:solidFill>
                  <a:srgbClr val="000000"/>
                </a:solidFill>
                <a:latin typeface="Canva Sans"/>
                <a:ea typeface="Canva Sans"/>
                <a:cs typeface="Canva Sans"/>
                <a:sym typeface="Canva Sans"/>
              </a:rPr>
              <a:t>Cuando una empresa traspase pesca a otra empresa o a otro sector, ésta indemnizará a los trabajadores con un bono equivalente a los montos que debían corresponder por las capturas a los tripulantes o al proceso a los trabajadores de plantas en las pesquerías que correspondan.</a:t>
            </a:r>
          </a:p>
          <a:p>
            <a:pPr algn="just">
              <a:lnSpc>
                <a:spcPts val="3997"/>
              </a:lnSpc>
            </a:pPr>
            <a:endParaRPr lang="en-US" sz="2855">
              <a:solidFill>
                <a:srgbClr val="000000"/>
              </a:solidFill>
              <a:latin typeface="Canva Sans"/>
              <a:ea typeface="Canva Sans"/>
              <a:cs typeface="Canva Sans"/>
              <a:sym typeface="Canva Sans"/>
            </a:endParaRPr>
          </a:p>
          <a:p>
            <a:pPr algn="just">
              <a:lnSpc>
                <a:spcPts val="3997"/>
              </a:lnSpc>
            </a:pPr>
            <a:endParaRPr lang="en-US" sz="2855">
              <a:solidFill>
                <a:srgbClr val="000000"/>
              </a:solidFill>
              <a:latin typeface="Canva Sans"/>
              <a:ea typeface="Canva Sans"/>
              <a:cs typeface="Canva Sans"/>
              <a:sym typeface="Canva Sans"/>
            </a:endParaRPr>
          </a:p>
          <a:p>
            <a:pPr algn="just">
              <a:lnSpc>
                <a:spcPts val="3997"/>
              </a:lnSpc>
            </a:pPr>
            <a:endParaRPr lang="en-US" sz="2855">
              <a:solidFill>
                <a:srgbClr val="000000"/>
              </a:solidFill>
              <a:latin typeface="Canva Sans"/>
              <a:ea typeface="Canva Sans"/>
              <a:cs typeface="Canva Sans"/>
              <a:sym typeface="Canva Sans"/>
            </a:endParaRPr>
          </a:p>
          <a:p>
            <a:pPr algn="just">
              <a:lnSpc>
                <a:spcPts val="3997"/>
              </a:lnSpc>
            </a:pPr>
            <a:endParaRPr lang="en-US" sz="2855">
              <a:solidFill>
                <a:srgbClr val="000000"/>
              </a:solidFill>
              <a:latin typeface="Canva Sans"/>
              <a:ea typeface="Canva Sans"/>
              <a:cs typeface="Canva Sans"/>
              <a:sym typeface="Canva Sans"/>
            </a:endParaRPr>
          </a:p>
          <a:p>
            <a:pPr algn="just">
              <a:lnSpc>
                <a:spcPts val="3997"/>
              </a:lnSpc>
            </a:pPr>
            <a:r>
              <a:rPr lang="en-US" sz="2855">
                <a:solidFill>
                  <a:srgbClr val="000000"/>
                </a:solidFill>
                <a:latin typeface="Canva Sans"/>
                <a:ea typeface="Canva Sans"/>
                <a:cs typeface="Canva Sans"/>
                <a:sym typeface="Canva Sans"/>
              </a:rPr>
              <a:t>Se asignará el 3% de la cuota anual industrial de jurel, para financiar el FAPI. </a:t>
            </a:r>
          </a:p>
        </p:txBody>
      </p:sp>
      <p:sp>
        <p:nvSpPr>
          <p:cNvPr id="8" name="TextBox 8"/>
          <p:cNvSpPr txBox="1"/>
          <p:nvPr/>
        </p:nvSpPr>
        <p:spPr>
          <a:xfrm>
            <a:off x="1101817" y="6776590"/>
            <a:ext cx="14857166" cy="487117"/>
          </a:xfrm>
          <a:prstGeom prst="rect">
            <a:avLst/>
          </a:prstGeom>
        </p:spPr>
        <p:txBody>
          <a:bodyPr lIns="0" tIns="0" rIns="0" bIns="0" rtlCol="0" anchor="t">
            <a:spAutoFit/>
          </a:bodyPr>
          <a:lstStyle/>
          <a:p>
            <a:pPr marL="629771" lvl="1" indent="-314885" algn="ctr">
              <a:lnSpc>
                <a:spcPts val="4083"/>
              </a:lnSpc>
              <a:buFont typeface="Arial"/>
              <a:buChar char="•"/>
            </a:pPr>
            <a:r>
              <a:rPr lang="en-US" sz="2916" b="1">
                <a:solidFill>
                  <a:srgbClr val="000000"/>
                </a:solidFill>
                <a:latin typeface="Canva Sans Bold"/>
                <a:ea typeface="Canva Sans Bold"/>
                <a:cs typeface="Canva Sans Bold"/>
                <a:sym typeface="Canva Sans Bold"/>
              </a:rPr>
              <a:t>FINANCIAMIENTO DEL FONDO DE ADMINISTRACIÓN PESQUERO INDUSTRIAL</a:t>
            </a:r>
          </a:p>
        </p:txBody>
      </p:sp>
      <p:sp>
        <p:nvSpPr>
          <p:cNvPr id="9" name="Freeform 9"/>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58000"/>
            </a:blip>
            <a:stretch>
              <a:fillRect/>
            </a:stretch>
          </a:blipFill>
        </p:spPr>
        <p:txBody>
          <a:bodyPr/>
          <a:lstStyle/>
          <a:p>
            <a:endParaRPr lang="es-CL"/>
          </a:p>
        </p:txBody>
      </p:sp>
      <p:sp>
        <p:nvSpPr>
          <p:cNvPr id="10" name="Freeform 10"/>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59000"/>
            </a:blip>
            <a:stretch>
              <a:fillRect/>
            </a:stretch>
          </a:blipFill>
        </p:spPr>
        <p:txBody>
          <a:bodyPr/>
          <a:lstStyle/>
          <a:p>
            <a:endParaRPr lang="es-CL"/>
          </a:p>
        </p:txBody>
      </p:sp>
      <p:sp>
        <p:nvSpPr>
          <p:cNvPr id="7" name="TextBox 7"/>
          <p:cNvSpPr txBox="1"/>
          <p:nvPr/>
        </p:nvSpPr>
        <p:spPr>
          <a:xfrm>
            <a:off x="6403002" y="4274503"/>
            <a:ext cx="5481995"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GRACIAS.</a:t>
            </a:r>
          </a:p>
        </p:txBody>
      </p:sp>
      <p:sp>
        <p:nvSpPr>
          <p:cNvPr id="8" name="Freeform 8"/>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182623"/>
            <a:ext cx="16230600" cy="6075677"/>
          </a:xfrm>
          <a:prstGeom prst="rect">
            <a:avLst/>
          </a:prstGeom>
        </p:spPr>
        <p:txBody>
          <a:bodyPr lIns="0" tIns="0" rIns="0" bIns="0" rtlCol="0" anchor="t">
            <a:spAutoFit/>
          </a:bodyPr>
          <a:lstStyle/>
          <a:p>
            <a:pPr algn="just">
              <a:lnSpc>
                <a:spcPts val="4760"/>
              </a:lnSpc>
            </a:pPr>
            <a:r>
              <a:rPr lang="en-US" sz="3400">
                <a:solidFill>
                  <a:srgbClr val="000000"/>
                </a:solidFill>
                <a:latin typeface="Canva Sans"/>
                <a:ea typeface="Canva Sans"/>
                <a:cs typeface="Canva Sans"/>
                <a:sym typeface="Canva Sans"/>
              </a:rPr>
              <a:t>La nueva Ley General de Pesca pretende promover un régimen jurídico sostenible, transparente y equitativo para la actividad pesquera. Destaca principios como la sostenibilidad, el enfoque científico, la equidad de género, la transparencia y la prevención de la pesca ilegal, no declarada y no reglamentada. Además, busca modernizar la institucionalidad pesquera y fomentar la participación y bienestar de las comunidades pesqueras.</a:t>
            </a:r>
          </a:p>
          <a:p>
            <a:pPr algn="just">
              <a:lnSpc>
                <a:spcPts val="4760"/>
              </a:lnSpc>
            </a:pPr>
            <a:endParaRPr lang="en-US" sz="3400">
              <a:solidFill>
                <a:srgbClr val="000000"/>
              </a:solidFill>
              <a:latin typeface="Canva Sans"/>
              <a:ea typeface="Canva Sans"/>
              <a:cs typeface="Canva Sans"/>
              <a:sym typeface="Canva Sans"/>
            </a:endParaRPr>
          </a:p>
          <a:p>
            <a:pPr marL="734064" lvl="1" indent="-367032" algn="just">
              <a:lnSpc>
                <a:spcPts val="4760"/>
              </a:lnSpc>
              <a:buFont typeface="Arial"/>
              <a:buChar char="•"/>
            </a:pPr>
            <a:r>
              <a:rPr lang="en-US" sz="3400">
                <a:solidFill>
                  <a:srgbClr val="000000"/>
                </a:solidFill>
                <a:latin typeface="Canva Sans"/>
                <a:ea typeface="Canva Sans"/>
                <a:cs typeface="Canva Sans"/>
                <a:sym typeface="Canva Sans"/>
              </a:rPr>
              <a:t>Contiene 12 títulos y un título de disposiciones transitorias.</a:t>
            </a:r>
          </a:p>
          <a:p>
            <a:pPr marL="734064" lvl="1" indent="-367032" algn="just">
              <a:lnSpc>
                <a:spcPts val="4760"/>
              </a:lnSpc>
              <a:buFont typeface="Arial"/>
              <a:buChar char="•"/>
            </a:pPr>
            <a:r>
              <a:rPr lang="en-US" sz="3400">
                <a:solidFill>
                  <a:srgbClr val="000000"/>
                </a:solidFill>
                <a:latin typeface="Canva Sans"/>
                <a:ea typeface="Canva Sans"/>
                <a:cs typeface="Canva Sans"/>
                <a:sym typeface="Canva Sans"/>
              </a:rPr>
              <a:t>Contempla 375 artículos.</a:t>
            </a:r>
          </a:p>
          <a:p>
            <a:pPr algn="ctr">
              <a:lnSpc>
                <a:spcPts val="4760"/>
              </a:lnSpc>
            </a:pPr>
            <a:endParaRPr lang="en-US" sz="3400">
              <a:solidFill>
                <a:srgbClr val="000000"/>
              </a:solidFill>
              <a:latin typeface="Canva Sans"/>
              <a:ea typeface="Canva Sans"/>
              <a:cs typeface="Canva Sans"/>
              <a:sym typeface="Canva Sans"/>
            </a:endParaRPr>
          </a:p>
          <a:p>
            <a:pPr algn="just">
              <a:lnSpc>
                <a:spcPts val="104"/>
              </a:lnSpc>
            </a:pPr>
            <a:endParaRPr lang="en-US" sz="3400">
              <a:solidFill>
                <a:srgbClr val="000000"/>
              </a:solidFill>
              <a:latin typeface="Canva Sans"/>
              <a:ea typeface="Canva Sans"/>
              <a:cs typeface="Canva Sans"/>
              <a:sym typeface="Canva Sans"/>
            </a:endParaRPr>
          </a:p>
        </p:txBody>
      </p:sp>
      <p:sp>
        <p:nvSpPr>
          <p:cNvPr id="7" name="Freeform 7"/>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61000"/>
            </a:blip>
            <a:stretch>
              <a:fillRect/>
            </a:stretch>
          </a:blipFill>
        </p:spPr>
        <p:txBody>
          <a:bodyPr/>
          <a:lstStyle/>
          <a:p>
            <a:endParaRPr lang="es-CL"/>
          </a:p>
        </p:txBody>
      </p:sp>
      <p:sp>
        <p:nvSpPr>
          <p:cNvPr id="8" name="Freeform 8"/>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
        <p:nvSpPr>
          <p:cNvPr id="9" name="TextBox 9"/>
          <p:cNvSpPr txBox="1"/>
          <p:nvPr/>
        </p:nvSpPr>
        <p:spPr>
          <a:xfrm>
            <a:off x="2968450" y="933450"/>
            <a:ext cx="11873746" cy="887095"/>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Contexto general del proyecto de ley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6814524" y="1308718"/>
            <a:ext cx="4658952" cy="1140489"/>
          </a:xfrm>
          <a:prstGeom prst="rect">
            <a:avLst/>
          </a:prstGeom>
        </p:spPr>
        <p:txBody>
          <a:bodyPr lIns="0" tIns="0" rIns="0" bIns="0" rtlCol="0" anchor="t">
            <a:spAutoFit/>
          </a:bodyPr>
          <a:lstStyle/>
          <a:p>
            <a:pPr algn="ctr">
              <a:lnSpc>
                <a:spcPts val="7911"/>
              </a:lnSpc>
            </a:pPr>
            <a:r>
              <a:rPr lang="en-US" sz="5650" b="1">
                <a:solidFill>
                  <a:srgbClr val="000000"/>
                </a:solidFill>
                <a:latin typeface="Canva Sans Bold"/>
                <a:ea typeface="Canva Sans Bold"/>
                <a:cs typeface="Canva Sans Bold"/>
                <a:sym typeface="Canva Sans Bold"/>
              </a:rPr>
              <a:t> T Í T U L O  III</a:t>
            </a:r>
          </a:p>
          <a:p>
            <a:pPr algn="ctr">
              <a:lnSpc>
                <a:spcPts val="859"/>
              </a:lnSpc>
            </a:pPr>
            <a:endParaRPr lang="en-US" sz="5650" b="1">
              <a:solidFill>
                <a:srgbClr val="000000"/>
              </a:solidFill>
              <a:latin typeface="Canva Sans Bold"/>
              <a:ea typeface="Canva Sans Bold"/>
              <a:cs typeface="Canva Sans Bold"/>
              <a:sym typeface="Canva Sans Bold"/>
            </a:endParaRPr>
          </a:p>
        </p:txBody>
      </p:sp>
      <p:sp>
        <p:nvSpPr>
          <p:cNvPr id="7" name="TextBox 7"/>
          <p:cNvSpPr txBox="1"/>
          <p:nvPr/>
        </p:nvSpPr>
        <p:spPr>
          <a:xfrm>
            <a:off x="-669328" y="2658757"/>
            <a:ext cx="12623820" cy="481330"/>
          </a:xfrm>
          <a:prstGeom prst="rect">
            <a:avLst/>
          </a:prstGeom>
        </p:spPr>
        <p:txBody>
          <a:bodyPr lIns="0" tIns="0" rIns="0" bIns="0" rtlCol="0" anchor="t">
            <a:spAutoFit/>
          </a:bodyPr>
          <a:lstStyle/>
          <a:p>
            <a:pPr algn="ctr">
              <a:lnSpc>
                <a:spcPts val="3920"/>
              </a:lnSpc>
            </a:pPr>
            <a:r>
              <a:rPr lang="en-US" sz="2800">
                <a:solidFill>
                  <a:srgbClr val="000000"/>
                </a:solidFill>
                <a:latin typeface="Canva Sans"/>
                <a:ea typeface="Canva Sans"/>
                <a:cs typeface="Canva Sans"/>
                <a:sym typeface="Canva Sans"/>
              </a:rPr>
              <a:t>El Título Tercero se basa específicamente entre otros en:</a:t>
            </a:r>
          </a:p>
        </p:txBody>
      </p:sp>
      <p:sp>
        <p:nvSpPr>
          <p:cNvPr id="8" name="TextBox 8"/>
          <p:cNvSpPr txBox="1"/>
          <p:nvPr/>
        </p:nvSpPr>
        <p:spPr>
          <a:xfrm>
            <a:off x="842590" y="3614197"/>
            <a:ext cx="16602820" cy="1529303"/>
          </a:xfrm>
          <a:prstGeom prst="rect">
            <a:avLst/>
          </a:prstGeom>
        </p:spPr>
        <p:txBody>
          <a:bodyPr lIns="0" tIns="0" rIns="0" bIns="0" rtlCol="0" anchor="t">
            <a:spAutoFit/>
          </a:bodyPr>
          <a:lstStyle/>
          <a:p>
            <a:pPr marL="626116" lvl="1" indent="-313058" algn="just">
              <a:lnSpc>
                <a:spcPts val="4060"/>
              </a:lnSpc>
              <a:buAutoNum type="arabicPeriod"/>
            </a:pPr>
            <a:r>
              <a:rPr lang="en-US" sz="2900" b="1">
                <a:solidFill>
                  <a:srgbClr val="000000"/>
                </a:solidFill>
                <a:latin typeface="Canva Sans Bold"/>
                <a:ea typeface="Canva Sans Bold"/>
                <a:cs typeface="Canva Sans Bold"/>
                <a:sym typeface="Canva Sans Bold"/>
              </a:rPr>
              <a:t>Fortalecer la base científica y técnica apuntando a tomar las mejores decisiones en la administración y políticas pesqueras.</a:t>
            </a:r>
          </a:p>
          <a:p>
            <a:pPr algn="ctr">
              <a:lnSpc>
                <a:spcPts val="4060"/>
              </a:lnSpc>
            </a:pPr>
            <a:endParaRPr lang="en-US" sz="2900" b="1">
              <a:solidFill>
                <a:srgbClr val="000000"/>
              </a:solidFill>
              <a:latin typeface="Canva Sans Bold"/>
              <a:ea typeface="Canva Sans Bold"/>
              <a:cs typeface="Canva Sans Bold"/>
              <a:sym typeface="Canva Sans Bold"/>
            </a:endParaRPr>
          </a:p>
        </p:txBody>
      </p:sp>
      <p:sp>
        <p:nvSpPr>
          <p:cNvPr id="9" name="Freeform 9"/>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61000"/>
            </a:blip>
            <a:stretch>
              <a:fillRect/>
            </a:stretch>
          </a:blipFill>
        </p:spPr>
        <p:txBody>
          <a:bodyPr/>
          <a:lstStyle/>
          <a:p>
            <a:endParaRPr lang="es-CL"/>
          </a:p>
        </p:txBody>
      </p:sp>
      <p:sp>
        <p:nvSpPr>
          <p:cNvPr id="10" name="TextBox 10"/>
          <p:cNvSpPr txBox="1"/>
          <p:nvPr/>
        </p:nvSpPr>
        <p:spPr>
          <a:xfrm>
            <a:off x="1028700" y="5371938"/>
            <a:ext cx="16230600" cy="4441620"/>
          </a:xfrm>
          <a:prstGeom prst="rect">
            <a:avLst/>
          </a:prstGeom>
        </p:spPr>
        <p:txBody>
          <a:bodyPr lIns="0" tIns="0" rIns="0" bIns="0" rtlCol="0" anchor="t">
            <a:spAutoFit/>
          </a:bodyPr>
          <a:lstStyle/>
          <a:p>
            <a:pPr algn="just">
              <a:lnSpc>
                <a:spcPts val="2986"/>
              </a:lnSpc>
            </a:pPr>
            <a:r>
              <a:rPr lang="en-US" sz="2133">
                <a:solidFill>
                  <a:srgbClr val="000000"/>
                </a:solidFill>
                <a:latin typeface="Canva Sans"/>
                <a:ea typeface="Canva Sans"/>
                <a:cs typeface="Canva Sans"/>
                <a:sym typeface="Canva Sans"/>
              </a:rPr>
              <a:t>En este sentido, el Gobierno se contradice al impulsar y apoyar malos Proyectos de Leyes, como lo es la actual “Ley de La Jibia”. Todas las exposiciones hechas por académicos y científicos con gran experiencia dentro del sector pesquero nacional advertían que era una mala decisión eliminar el arte de pesca de arrastre para la captura de la especie Jibia, debido a que la desaparición de esta pesquería no se debe a un arte de pesca, sino a la gran capacidad migratoria que la Jibia posee, algo que está sucediendo en la actualidad, en la actualidad la Jibia se encuentra fuera del alcance de captura por parte del sector artesanal; pero sí disponible al sector industrial, sector que no la puede pescar con red de arrastre de media agua. Con ésto el sector artesanal pierde la oportunidad de poder vender parte de su cuota a la industria y no pasarlo mal económicamente, como en estos momentos lo están pasando los pescadores y sus familias. Desde la entrada en vigencia de esta ley sólo ha causado cesantía y empobrecimiento en el sector industrial; fueron 1.300 trabajadores que pasaron a la indigencia con sus familias y centenares de pescadores artesanales con sus familias en Talcahuano, San Vicente, Tomé y sus alrededores.</a:t>
            </a:r>
          </a:p>
          <a:p>
            <a:pPr algn="ctr">
              <a:lnSpc>
                <a:spcPts val="2986"/>
              </a:lnSpc>
            </a:pPr>
            <a:endParaRPr lang="en-US" sz="2133">
              <a:solidFill>
                <a:srgbClr val="000000"/>
              </a:solidFill>
              <a:latin typeface="Canva Sans"/>
              <a:ea typeface="Canva Sans"/>
              <a:cs typeface="Canva Sans"/>
              <a:sym typeface="Canva Sans"/>
            </a:endParaRPr>
          </a:p>
        </p:txBody>
      </p:sp>
      <p:sp>
        <p:nvSpPr>
          <p:cNvPr id="11" name="Freeform 11"/>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59000"/>
            </a:blip>
            <a:stretch>
              <a:fillRect/>
            </a:stretch>
          </a:blipFill>
        </p:spPr>
        <p:txBody>
          <a:bodyPr/>
          <a:lstStyle/>
          <a:p>
            <a:endParaRPr lang="es-CL"/>
          </a:p>
        </p:txBody>
      </p:sp>
      <p:sp>
        <p:nvSpPr>
          <p:cNvPr id="7" name="TextBox 7"/>
          <p:cNvSpPr txBox="1"/>
          <p:nvPr/>
        </p:nvSpPr>
        <p:spPr>
          <a:xfrm>
            <a:off x="1593451" y="1102078"/>
            <a:ext cx="15101099" cy="8035220"/>
          </a:xfrm>
          <a:prstGeom prst="rect">
            <a:avLst/>
          </a:prstGeom>
        </p:spPr>
        <p:txBody>
          <a:bodyPr lIns="0" tIns="0" rIns="0" bIns="0" rtlCol="0" anchor="t">
            <a:spAutoFit/>
          </a:bodyPr>
          <a:lstStyle/>
          <a:p>
            <a:pPr algn="just">
              <a:lnSpc>
                <a:spcPts val="4072"/>
              </a:lnSpc>
            </a:pPr>
            <a:r>
              <a:rPr lang="en-US" sz="2908">
                <a:solidFill>
                  <a:srgbClr val="000000"/>
                </a:solidFill>
                <a:latin typeface="Canva Sans"/>
                <a:ea typeface="Canva Sans"/>
                <a:cs typeface="Canva Sans"/>
                <a:sym typeface="Canva Sans"/>
              </a:rPr>
              <a:t>Lo vemos también en la Ley de Fraccionamiento recién promulgada, en donde se sugería por parte de los académicos no limitar tan desproporcionadamente los porcentajes de cuotas pesqueras en la zona norte del país. Ésto porque la anchoveta está dentro de las cinco millas por consecuencia de la Corriente del Niño y La Niña; y cuando el comportamiento de esta especie se normalice, la anchoveta se encontrará alejada de la costa donde el sector artesanal no podrá llegar a capturarla y el sector industrial no tendrá cuota para pescar y quedará en el agua. </a:t>
            </a:r>
          </a:p>
          <a:p>
            <a:pPr algn="just">
              <a:lnSpc>
                <a:spcPts val="4072"/>
              </a:lnSpc>
            </a:pPr>
            <a:r>
              <a:rPr lang="en-US" sz="2908">
                <a:solidFill>
                  <a:srgbClr val="000000"/>
                </a:solidFill>
                <a:latin typeface="Canva Sans"/>
                <a:ea typeface="Canva Sans"/>
                <a:cs typeface="Canva Sans"/>
                <a:sym typeface="Canva Sans"/>
              </a:rPr>
              <a:t>En cuanto al Jurel, esta especie se entregó para enriquecer aún más a un grupo de Armadores Artesanales que verán incrementado sus bolsillos en miles de millones de pesos, y estos aumentos de cuota o dineros no van a llegar como dijo el gobierno a las caletas mas pobres, porque ellos no capturan la especie jurel, seguirán siendo pobres y el armador podrá fabricar mas lanchas que superan los 650 millones de pesos, seguirán en su calidad de indigente como son reconocidos en la actual ley, y seguirán burlando la legislación al estar cerrado el ingreso de mas embarcaciones a este sector.</a:t>
            </a:r>
          </a:p>
          <a:p>
            <a:pPr algn="just">
              <a:lnSpc>
                <a:spcPts val="2655"/>
              </a:lnSpc>
            </a:pPr>
            <a:endParaRPr lang="en-US" sz="2908">
              <a:solidFill>
                <a:srgbClr val="000000"/>
              </a:solidFill>
              <a:latin typeface="Canva Sans"/>
              <a:ea typeface="Canva Sans"/>
              <a:cs typeface="Canva Sans"/>
              <a:sym typeface="Canva Sans"/>
            </a:endParaRPr>
          </a:p>
        </p:txBody>
      </p:sp>
      <p:sp>
        <p:nvSpPr>
          <p:cNvPr id="8" name="Freeform 8"/>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793400" y="2238029"/>
            <a:ext cx="10439302" cy="497840"/>
          </a:xfrm>
          <a:prstGeom prst="rect">
            <a:avLst/>
          </a:prstGeom>
        </p:spPr>
        <p:txBody>
          <a:bodyPr lIns="0" tIns="0" rIns="0" bIns="0" rtlCol="0" anchor="t">
            <a:spAutoFit/>
          </a:bodyPr>
          <a:lstStyle/>
          <a:p>
            <a:pPr algn="ctr">
              <a:lnSpc>
                <a:spcPts val="4060"/>
              </a:lnSpc>
            </a:pPr>
            <a:r>
              <a:rPr lang="en-US" sz="2900" b="1">
                <a:solidFill>
                  <a:srgbClr val="000000"/>
                </a:solidFill>
                <a:latin typeface="Canva Sans Bold"/>
                <a:ea typeface="Canva Sans Bold"/>
                <a:cs typeface="Canva Sans Bold"/>
                <a:sym typeface="Canva Sans Bold"/>
              </a:rPr>
              <a:t>2. Prevenir la Pesca Ilegal</a:t>
            </a:r>
          </a:p>
        </p:txBody>
      </p:sp>
      <p:sp>
        <p:nvSpPr>
          <p:cNvPr id="7" name="TextBox 7"/>
          <p:cNvSpPr txBox="1"/>
          <p:nvPr/>
        </p:nvSpPr>
        <p:spPr>
          <a:xfrm>
            <a:off x="1028700" y="3382072"/>
            <a:ext cx="16230600" cy="4458487"/>
          </a:xfrm>
          <a:prstGeom prst="rect">
            <a:avLst/>
          </a:prstGeom>
        </p:spPr>
        <p:txBody>
          <a:bodyPr lIns="0" tIns="0" rIns="0" bIns="0" rtlCol="0" anchor="t">
            <a:spAutoFit/>
          </a:bodyPr>
          <a:lstStyle/>
          <a:p>
            <a:pPr algn="just">
              <a:lnSpc>
                <a:spcPts val="3947"/>
              </a:lnSpc>
            </a:pPr>
            <a:r>
              <a:rPr lang="en-US" sz="2819">
                <a:solidFill>
                  <a:srgbClr val="000000"/>
                </a:solidFill>
                <a:latin typeface="Canva Sans"/>
                <a:ea typeface="Canva Sans"/>
                <a:cs typeface="Canva Sans"/>
                <a:sym typeface="Canva Sans"/>
              </a:rPr>
              <a:t>El Congreso aprobó la “La Ley de Fortalecimiento del SERNAPESCA” (Ley 21.132), la que fue promulgada el 24 de enero de 2019; y publicada el 31 de enero de 2019, la que moderniza y fortalece la función pública de éste servicio. Se suponía que esta ley aseguraría la sostenibilidad de los recursos pesqueros del país; combatiría la pesca ilegal y optimizaría el desempeño de la entidad, mediante una fiscalización efectiva y sostenible.</a:t>
            </a:r>
          </a:p>
          <a:p>
            <a:pPr algn="just">
              <a:lnSpc>
                <a:spcPts val="3947"/>
              </a:lnSpc>
            </a:pPr>
            <a:r>
              <a:rPr lang="en-US" sz="2819">
                <a:solidFill>
                  <a:srgbClr val="000000"/>
                </a:solidFill>
                <a:latin typeface="Canva Sans"/>
                <a:ea typeface="Canva Sans"/>
                <a:cs typeface="Canva Sans"/>
                <a:sym typeface="Canva Sans"/>
              </a:rPr>
              <a:t>Es decir este aspecto que tan livianamente el gobierno tilda de “Prevención de La Pesca Ilegal” es algo que debería estar funcionando, pero el gobierno no ha hecho nada para combatir este ilícito, un delito que es el principal motivo del estado de deterioro de las pesquerías en nuestro país.</a:t>
            </a:r>
          </a:p>
        </p:txBody>
      </p:sp>
      <p:sp>
        <p:nvSpPr>
          <p:cNvPr id="8" name="Freeform 8"/>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63000"/>
            </a:blip>
            <a:stretch>
              <a:fillRect/>
            </a:stretch>
          </a:blipFill>
        </p:spPr>
        <p:txBody>
          <a:bodyPr/>
          <a:lstStyle/>
          <a:p>
            <a:endParaRPr lang="es-CL"/>
          </a:p>
        </p:txBody>
      </p:sp>
      <p:sp>
        <p:nvSpPr>
          <p:cNvPr id="9" name="Freeform 9"/>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1543900"/>
            <a:ext cx="13703720" cy="498272"/>
          </a:xfrm>
          <a:prstGeom prst="rect">
            <a:avLst/>
          </a:prstGeom>
        </p:spPr>
        <p:txBody>
          <a:bodyPr lIns="0" tIns="0" rIns="0" bIns="0" rtlCol="0" anchor="t">
            <a:spAutoFit/>
          </a:bodyPr>
          <a:lstStyle/>
          <a:p>
            <a:pPr algn="ctr">
              <a:lnSpc>
                <a:spcPts val="4055"/>
              </a:lnSpc>
            </a:pPr>
            <a:r>
              <a:rPr lang="en-US" sz="2896" b="1">
                <a:solidFill>
                  <a:srgbClr val="000000"/>
                </a:solidFill>
                <a:latin typeface="Canva Sans Bold"/>
                <a:ea typeface="Canva Sans Bold"/>
                <a:cs typeface="Canva Sans Bold"/>
                <a:sym typeface="Canva Sans Bold"/>
              </a:rPr>
              <a:t>3. Licitaciones de las Pesquerías Chilenas, solo al sector Industrial.</a:t>
            </a:r>
          </a:p>
        </p:txBody>
      </p:sp>
      <p:sp>
        <p:nvSpPr>
          <p:cNvPr id="7" name="Freeform 7"/>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61000"/>
            </a:blip>
            <a:stretch>
              <a:fillRect/>
            </a:stretch>
          </a:blipFill>
        </p:spPr>
        <p:txBody>
          <a:bodyPr/>
          <a:lstStyle/>
          <a:p>
            <a:endParaRPr lang="es-CL"/>
          </a:p>
        </p:txBody>
      </p:sp>
      <p:sp>
        <p:nvSpPr>
          <p:cNvPr id="8" name="TextBox 8"/>
          <p:cNvSpPr txBox="1"/>
          <p:nvPr/>
        </p:nvSpPr>
        <p:spPr>
          <a:xfrm>
            <a:off x="1190598" y="2994602"/>
            <a:ext cx="15906805" cy="6155730"/>
          </a:xfrm>
          <a:prstGeom prst="rect">
            <a:avLst/>
          </a:prstGeom>
        </p:spPr>
        <p:txBody>
          <a:bodyPr lIns="0" tIns="0" rIns="0" bIns="0" rtlCol="0" anchor="t">
            <a:spAutoFit/>
          </a:bodyPr>
          <a:lstStyle/>
          <a:p>
            <a:pPr marL="625769" lvl="1" indent="-312884" algn="just">
              <a:lnSpc>
                <a:spcPts val="4057"/>
              </a:lnSpc>
              <a:buFont typeface="Arial"/>
              <a:buChar char="•"/>
            </a:pPr>
            <a:r>
              <a:rPr lang="en-US" sz="2898">
                <a:solidFill>
                  <a:srgbClr val="000000"/>
                </a:solidFill>
                <a:latin typeface="Canva Sans"/>
                <a:ea typeface="Canva Sans"/>
                <a:cs typeface="Canva Sans"/>
                <a:sym typeface="Canva Sans"/>
              </a:rPr>
              <a:t>Las licitaciones no han dado resultado en ningún país del mundo que ha tratado de implementar este sistema de subastas. En nuestra actual ley de pesca están insertas las licitaciones en pesquerías pelágicas; y lo único que se ha conseguido es concentrar las pesquerías en las empresas más grandes del país.</a:t>
            </a:r>
          </a:p>
          <a:p>
            <a:pPr marL="625769" lvl="1" indent="-312884" algn="just">
              <a:lnSpc>
                <a:spcPts val="4057"/>
              </a:lnSpc>
              <a:buFont typeface="Arial"/>
              <a:buChar char="•"/>
            </a:pPr>
            <a:r>
              <a:rPr lang="en-US" sz="2898">
                <a:solidFill>
                  <a:srgbClr val="000000"/>
                </a:solidFill>
                <a:latin typeface="Canva Sans"/>
                <a:ea typeface="Canva Sans"/>
                <a:cs typeface="Canva Sans"/>
                <a:sym typeface="Canva Sans"/>
              </a:rPr>
              <a:t>Los países llamados potencias mundiales en pesca, incluyendo a chile donde nos ubicamos en el décimo lugar, las asignaciones de cuotas pesqueras se entregan por la historia de las capturas en las que han participado las empresas en las diferentes especies y lo cual ha dado grandes resultados principalmente en la industria pesquera nacional; debido a que respetando la legislación pesquera se logra una pesca responsable, y se logra un correcto proceso de los productos del mar para la exportación como alimento sano, confiable y legal a los diferentes continentes del mundo.</a:t>
            </a:r>
          </a:p>
        </p:txBody>
      </p:sp>
      <p:sp>
        <p:nvSpPr>
          <p:cNvPr id="9" name="Freeform 9"/>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01191" y="1928058"/>
            <a:ext cx="16208265" cy="6373734"/>
          </a:xfrm>
          <a:prstGeom prst="rect">
            <a:avLst/>
          </a:prstGeom>
        </p:spPr>
        <p:txBody>
          <a:bodyPr lIns="0" tIns="0" rIns="0" bIns="0" rtlCol="0" anchor="t">
            <a:spAutoFit/>
          </a:bodyPr>
          <a:lstStyle/>
          <a:p>
            <a:pPr marL="556069" lvl="1" indent="-278035" algn="just">
              <a:lnSpc>
                <a:spcPts val="3605"/>
              </a:lnSpc>
              <a:buFont typeface="Arial"/>
              <a:buChar char="•"/>
            </a:pPr>
            <a:r>
              <a:rPr lang="en-US" sz="2575">
                <a:solidFill>
                  <a:srgbClr val="000000"/>
                </a:solidFill>
                <a:latin typeface="Canva Sans"/>
                <a:ea typeface="Canva Sans"/>
                <a:cs typeface="Canva Sans"/>
                <a:sym typeface="Canva Sans"/>
              </a:rPr>
              <a:t>En chile las licitaciones se adjudican a lo menos por 30 años en cualquier sector productivo. La actual ley de pesca en chile entrega por 20 años las pesquerías a la industria donde ésta tiene participación y tiene que respetar varias condiciones y requisitos para su continuidad, cantidad de años que están en el límite para hacer una inversión a largo plazo, que asegure rentabilidad y continuidad en el sector. La asignaciones de cuotas al sector industrial no son a perpetuidad como lo ha satanizado el gobierno. Distinta es la regalía entregada al sector artesanal, quienes hoy tienen un mayor porcentaje de cuota en la mayoría de las pesquerías chilenas, aumentaron en 160 millones de dólares sus ganancias; y ellos sí tienen las pesquerías asignadas a “Perpetuidad y Heredables” como lo dice la ley vigente; y lo ratifica el Proyecto en discusión presentado por el gobierno. Son dueños de casi todos los pescados del país y no son de todos los chilenos como lo pretenden disfrazar en este Parlamento. Debemos sumar que el sector artesanal está exento de las subastas, esta idea del gobierno apunta a continuar destruyendo empleos indefinido, decentes y de calidad. Es decir quienes tiene mayores porcentajes de pesca no pagan impuestos en muchos casos y no son sometidos a subastas para las recaudaciones que pretende el Estado de Chile. </a:t>
            </a:r>
          </a:p>
        </p:txBody>
      </p:sp>
      <p:sp>
        <p:nvSpPr>
          <p:cNvPr id="7" name="Freeform 7"/>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61000"/>
            </a:blip>
            <a:stretch>
              <a:fillRect/>
            </a:stretch>
          </a:blipFill>
        </p:spPr>
        <p:txBody>
          <a:bodyPr/>
          <a:lstStyle/>
          <a:p>
            <a:endParaRPr lang="es-CL"/>
          </a:p>
        </p:txBody>
      </p:sp>
      <p:sp>
        <p:nvSpPr>
          <p:cNvPr id="8" name="Freeform 8"/>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90024" y="3302557"/>
            <a:ext cx="16230600" cy="3634262"/>
          </a:xfrm>
          <a:prstGeom prst="rect">
            <a:avLst/>
          </a:prstGeom>
        </p:spPr>
        <p:txBody>
          <a:bodyPr lIns="0" tIns="0" rIns="0" bIns="0" rtlCol="0" anchor="t">
            <a:spAutoFit/>
          </a:bodyPr>
          <a:lstStyle/>
          <a:p>
            <a:pPr algn="just">
              <a:lnSpc>
                <a:spcPts val="3596"/>
              </a:lnSpc>
            </a:pPr>
            <a:r>
              <a:rPr lang="en-US" sz="2568">
                <a:solidFill>
                  <a:srgbClr val="000000"/>
                </a:solidFill>
                <a:latin typeface="Canva Sans"/>
                <a:ea typeface="Canva Sans"/>
                <a:cs typeface="Canva Sans"/>
                <a:sym typeface="Canva Sans"/>
              </a:rPr>
              <a:t>- Según el gobierno quiere dar dinamismo al mercado, es por eso que propone una primera licitación de dos (2) años y luego cada diez (10). Ésto va a frenar o eliminar las inversiones en el sector pesquero industrial; la actividad pesquera ofrece oportunidades, pero a la vez mucha incertidumbre; en la actividad los peces se vedan, mueren, emigran y se someten a condiciones naturales que no les permiten estar presentes o disponibles gran parte del año; entonces las inversiones tienen que ser a largo plazo como son las tendencias mundiales. Hoy no existen inversionistas que se arriesguen a licitar por 10 años, ya que antes de recuperar lo invertido tendrán otra licitación encima, menos lo harán por dos años, porque saben que van derechamente a la pérdida.</a:t>
            </a:r>
          </a:p>
        </p:txBody>
      </p:sp>
      <p:sp>
        <p:nvSpPr>
          <p:cNvPr id="7" name="Freeform 7"/>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63000"/>
            </a:blip>
            <a:stretch>
              <a:fillRect/>
            </a:stretch>
          </a:blipFill>
        </p:spPr>
        <p:txBody>
          <a:bodyPr/>
          <a:lstStyle/>
          <a:p>
            <a:endParaRPr lang="es-CL"/>
          </a:p>
        </p:txBody>
      </p:sp>
      <p:sp>
        <p:nvSpPr>
          <p:cNvPr id="8" name="Freeform 8"/>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1622" y="-767350"/>
            <a:ext cx="22013892" cy="12354774"/>
          </a:xfrm>
          <a:custGeom>
            <a:avLst/>
            <a:gdLst/>
            <a:ahLst/>
            <a:cxnLst/>
            <a:rect l="l" t="t" r="r" b="b"/>
            <a:pathLst>
              <a:path w="22013892" h="12354774">
                <a:moveTo>
                  <a:pt x="0" y="0"/>
                </a:moveTo>
                <a:lnTo>
                  <a:pt x="22013891" y="0"/>
                </a:lnTo>
                <a:lnTo>
                  <a:pt x="22013891" y="12354775"/>
                </a:lnTo>
                <a:lnTo>
                  <a:pt x="0" y="12354775"/>
                </a:lnTo>
                <a:lnTo>
                  <a:pt x="0" y="0"/>
                </a:lnTo>
                <a:close/>
              </a:path>
            </a:pathLst>
          </a:custGeom>
          <a:blipFill>
            <a:blip r:embed="rId2"/>
            <a:stretch>
              <a:fillRect t="-9467" b="-9467"/>
            </a:stretch>
          </a:blipFill>
        </p:spPr>
        <p:txBody>
          <a:bodyPr/>
          <a:lstStyle/>
          <a:p>
            <a:endParaRPr lang="es-CL"/>
          </a:p>
        </p:txBody>
      </p:sp>
      <p:grpSp>
        <p:nvGrpSpPr>
          <p:cNvPr id="3" name="Group 3"/>
          <p:cNvGrpSpPr/>
          <p:nvPr/>
        </p:nvGrpSpPr>
        <p:grpSpPr>
          <a:xfrm>
            <a:off x="-1793400" y="-712357"/>
            <a:ext cx="22453902" cy="11711713"/>
            <a:chOff x="0" y="0"/>
            <a:chExt cx="5913785" cy="3084566"/>
          </a:xfrm>
        </p:grpSpPr>
        <p:sp>
          <p:nvSpPr>
            <p:cNvPr id="4" name="Freeform 4"/>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AAD7D4">
                <a:alpha val="28627"/>
              </a:srgbClr>
            </a:solidFill>
          </p:spPr>
          <p:txBody>
            <a:bodyPr/>
            <a:lstStyle/>
            <a:p>
              <a:endParaRPr lang="es-CL"/>
            </a:p>
          </p:txBody>
        </p:sp>
        <p:sp>
          <p:nvSpPr>
            <p:cNvPr id="5" name="TextBox 5"/>
            <p:cNvSpPr txBox="1"/>
            <p:nvPr/>
          </p:nvSpPr>
          <p:spPr>
            <a:xfrm>
              <a:off x="0" y="-38100"/>
              <a:ext cx="5913785" cy="3122666"/>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2309141"/>
            <a:ext cx="12057782" cy="691073"/>
          </a:xfrm>
          <a:prstGeom prst="rect">
            <a:avLst/>
          </a:prstGeom>
        </p:spPr>
        <p:txBody>
          <a:bodyPr lIns="0" tIns="0" rIns="0" bIns="0" rtlCol="0" anchor="t">
            <a:spAutoFit/>
          </a:bodyPr>
          <a:lstStyle/>
          <a:p>
            <a:pPr algn="ctr">
              <a:lnSpc>
                <a:spcPts val="5652"/>
              </a:lnSpc>
            </a:pPr>
            <a:r>
              <a:rPr lang="en-US" sz="4037" b="1">
                <a:solidFill>
                  <a:srgbClr val="000000"/>
                </a:solidFill>
                <a:latin typeface="Canva Sans Bold"/>
                <a:ea typeface="Canva Sans Bold"/>
                <a:cs typeface="Canva Sans Bold"/>
                <a:sym typeface="Canva Sans Bold"/>
              </a:rPr>
              <a:t>ASPECTOS O TEMAS IMPORTANTES A EXPONER:</a:t>
            </a:r>
          </a:p>
        </p:txBody>
      </p:sp>
      <p:sp>
        <p:nvSpPr>
          <p:cNvPr id="7" name="TextBox 7"/>
          <p:cNvSpPr txBox="1"/>
          <p:nvPr/>
        </p:nvSpPr>
        <p:spPr>
          <a:xfrm>
            <a:off x="1028700" y="3966034"/>
            <a:ext cx="10268179" cy="3560695"/>
          </a:xfrm>
          <a:prstGeom prst="rect">
            <a:avLst/>
          </a:prstGeom>
        </p:spPr>
        <p:txBody>
          <a:bodyPr lIns="0" tIns="0" rIns="0" bIns="0" rtlCol="0" anchor="t">
            <a:spAutoFit/>
          </a:bodyPr>
          <a:lstStyle/>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Artes de Pesca</a:t>
            </a:r>
          </a:p>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Áreas de Pesca</a:t>
            </a:r>
          </a:p>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Sustentabilidad de los Recursos</a:t>
            </a:r>
          </a:p>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Recomendaciones de la FAO</a:t>
            </a:r>
          </a:p>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Fraccionamiento</a:t>
            </a:r>
          </a:p>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Fiscalización</a:t>
            </a:r>
          </a:p>
          <a:p>
            <a:pPr marL="625111" lvl="1" indent="-312556" algn="just">
              <a:lnSpc>
                <a:spcPts val="4053"/>
              </a:lnSpc>
              <a:buFont typeface="Arial"/>
              <a:buChar char="•"/>
            </a:pPr>
            <a:r>
              <a:rPr lang="en-US" sz="2895">
                <a:solidFill>
                  <a:srgbClr val="000000"/>
                </a:solidFill>
                <a:latin typeface="Canva Sans"/>
                <a:ea typeface="Canva Sans"/>
                <a:cs typeface="Canva Sans"/>
                <a:sym typeface="Canva Sans"/>
              </a:rPr>
              <a:t>Pesca Ilegal</a:t>
            </a:r>
          </a:p>
        </p:txBody>
      </p:sp>
      <p:sp>
        <p:nvSpPr>
          <p:cNvPr id="8" name="Freeform 8"/>
          <p:cNvSpPr/>
          <p:nvPr/>
        </p:nvSpPr>
        <p:spPr>
          <a:xfrm rot="-1498381">
            <a:off x="15311714" y="7798596"/>
            <a:ext cx="3689711" cy="2928708"/>
          </a:xfrm>
          <a:custGeom>
            <a:avLst/>
            <a:gdLst/>
            <a:ahLst/>
            <a:cxnLst/>
            <a:rect l="l" t="t" r="r" b="b"/>
            <a:pathLst>
              <a:path w="3689711" h="2928708">
                <a:moveTo>
                  <a:pt x="0" y="0"/>
                </a:moveTo>
                <a:lnTo>
                  <a:pt x="3689712" y="0"/>
                </a:lnTo>
                <a:lnTo>
                  <a:pt x="3689712" y="2928708"/>
                </a:lnTo>
                <a:lnTo>
                  <a:pt x="0" y="2928708"/>
                </a:lnTo>
                <a:lnTo>
                  <a:pt x="0" y="0"/>
                </a:lnTo>
                <a:close/>
              </a:path>
            </a:pathLst>
          </a:custGeom>
          <a:blipFill>
            <a:blip r:embed="rId3">
              <a:alphaModFix amt="59000"/>
            </a:blip>
            <a:stretch>
              <a:fillRect/>
            </a:stretch>
          </a:blipFill>
        </p:spPr>
        <p:txBody>
          <a:bodyPr/>
          <a:lstStyle/>
          <a:p>
            <a:endParaRPr lang="es-CL"/>
          </a:p>
        </p:txBody>
      </p:sp>
      <p:sp>
        <p:nvSpPr>
          <p:cNvPr id="9" name="Freeform 9"/>
          <p:cNvSpPr/>
          <p:nvPr/>
        </p:nvSpPr>
        <p:spPr>
          <a:xfrm>
            <a:off x="-1600747" y="-374520"/>
            <a:ext cx="3980134" cy="411480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4">
              <a:alphaModFix amt="49000"/>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Personalizado</PresentationFormat>
  <Paragraphs>47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Poppins Semi-Bold</vt:lpstr>
      <vt:lpstr>Calibri</vt:lpstr>
      <vt:lpstr>Arial</vt:lpstr>
      <vt:lpstr>Canva Sans Bold</vt:lpstr>
      <vt:lpstr>Canva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exposicion titulo tercero final</dc:title>
  <dc:creator>Mabel Mesias Chacano</dc:creator>
  <cp:lastModifiedBy>Mabel Mesias Chacano</cp:lastModifiedBy>
  <cp:revision>1</cp:revision>
  <dcterms:created xsi:type="dcterms:W3CDTF">2006-08-16T00:00:00Z</dcterms:created>
  <dcterms:modified xsi:type="dcterms:W3CDTF">2025-08-04T19:34:13Z</dcterms:modified>
  <dc:identifier>DAGvERAzbAw</dc:identifier>
</cp:coreProperties>
</file>