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5.xml" ContentType="application/vnd.openxmlformats-officedocument.themeOverride+xml"/>
  <Override PartName="/ppt/notesSlides/notesSlide20.xml" ContentType="application/vnd.openxmlformats-officedocument.presentationml.notesSlide+xml"/>
  <Override PartName="/ppt/theme/themeOverride6.xml" ContentType="application/vnd.openxmlformats-officedocument.themeOverride+xml"/>
  <Override PartName="/ppt/notesSlides/notesSlide21.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9" r:id="rId2"/>
    <p:sldMasterId id="2147483684" r:id="rId3"/>
    <p:sldMasterId id="2147483696" r:id="rId4"/>
  </p:sldMasterIdLst>
  <p:notesMasterIdLst>
    <p:notesMasterId r:id="rId47"/>
  </p:notesMasterIdLst>
  <p:handoutMasterIdLst>
    <p:handoutMasterId r:id="rId48"/>
  </p:handoutMasterIdLst>
  <p:sldIdLst>
    <p:sldId id="256" r:id="rId5"/>
    <p:sldId id="380" r:id="rId6"/>
    <p:sldId id="429" r:id="rId7"/>
    <p:sldId id="436" r:id="rId8"/>
    <p:sldId id="430" r:id="rId9"/>
    <p:sldId id="434" r:id="rId10"/>
    <p:sldId id="437" r:id="rId11"/>
    <p:sldId id="431" r:id="rId12"/>
    <p:sldId id="439" r:id="rId13"/>
    <p:sldId id="440" r:id="rId14"/>
    <p:sldId id="441" r:id="rId15"/>
    <p:sldId id="443" r:id="rId16"/>
    <p:sldId id="432" r:id="rId17"/>
    <p:sldId id="365" r:id="rId18"/>
    <p:sldId id="411" r:id="rId19"/>
    <p:sldId id="422" r:id="rId20"/>
    <p:sldId id="413" r:id="rId21"/>
    <p:sldId id="448" r:id="rId22"/>
    <p:sldId id="417" r:id="rId23"/>
    <p:sldId id="450" r:id="rId24"/>
    <p:sldId id="449" r:id="rId25"/>
    <p:sldId id="415" r:id="rId26"/>
    <p:sldId id="416" r:id="rId27"/>
    <p:sldId id="418" r:id="rId28"/>
    <p:sldId id="373" r:id="rId29"/>
    <p:sldId id="424" r:id="rId30"/>
    <p:sldId id="428" r:id="rId31"/>
    <p:sldId id="433" r:id="rId32"/>
    <p:sldId id="427" r:id="rId33"/>
    <p:sldId id="444" r:id="rId34"/>
    <p:sldId id="426" r:id="rId35"/>
    <p:sldId id="445" r:id="rId36"/>
    <p:sldId id="446" r:id="rId37"/>
    <p:sldId id="447" r:id="rId38"/>
    <p:sldId id="423" r:id="rId39"/>
    <p:sldId id="406" r:id="rId40"/>
    <p:sldId id="407" r:id="rId41"/>
    <p:sldId id="408" r:id="rId42"/>
    <p:sldId id="409" r:id="rId43"/>
    <p:sldId id="402" r:id="rId44"/>
    <p:sldId id="419" r:id="rId45"/>
    <p:sldId id="337" r:id="rId46"/>
  </p:sldIdLst>
  <p:sldSz cx="9144000" cy="6858000" type="screen4x3"/>
  <p:notesSz cx="7010400" cy="923607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MURIEL ATTON" initials="VMA" lastIdx="5" clrIdx="0">
    <p:extLst>
      <p:ext uri="{19B8F6BF-5375-455C-9EA6-DF929625EA0E}">
        <p15:presenceInfo xmlns:p15="http://schemas.microsoft.com/office/powerpoint/2012/main" userId="S-1-5-21-2280968228-972420590-806550243-35946" providerId="AD"/>
      </p:ext>
    </p:extLst>
  </p:cmAuthor>
  <p:cmAuthor id="2" name="SAUL MAURICIO LINARES" initials="SML" lastIdx="2" clrIdx="1">
    <p:extLst>
      <p:ext uri="{19B8F6BF-5375-455C-9EA6-DF929625EA0E}">
        <p15:presenceInfo xmlns:p15="http://schemas.microsoft.com/office/powerpoint/2012/main" userId="S-1-5-21-2280968228-972420590-806550243-39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819" autoAdjust="0"/>
  </p:normalViewPr>
  <p:slideViewPr>
    <p:cSldViewPr snapToGrid="0" snapToObjects="1">
      <p:cViewPr varScale="1">
        <p:scale>
          <a:sx n="74" d="100"/>
          <a:sy n="74" d="100"/>
        </p:scale>
        <p:origin x="41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7840" cy="46365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960" y="1"/>
            <a:ext cx="3037840" cy="463658"/>
          </a:xfrm>
          <a:prstGeom prst="rect">
            <a:avLst/>
          </a:prstGeom>
        </p:spPr>
        <p:txBody>
          <a:bodyPr vert="horz" lIns="91440" tIns="45720" rIns="91440" bIns="45720" rtlCol="0"/>
          <a:lstStyle>
            <a:lvl1pPr algn="r">
              <a:defRPr sz="1200"/>
            </a:lvl1pPr>
          </a:lstStyle>
          <a:p>
            <a:fld id="{A5D2739E-B910-4F1B-A158-C612BCA8399F}" type="datetimeFigureOut">
              <a:rPr lang="es-CL" smtClean="0"/>
              <a:t>22/03/17</a:t>
            </a:fld>
            <a:endParaRPr lang="es-CL"/>
          </a:p>
        </p:txBody>
      </p:sp>
      <p:sp>
        <p:nvSpPr>
          <p:cNvPr id="4" name="Marcador de pie de página 3"/>
          <p:cNvSpPr>
            <a:spLocks noGrp="1"/>
          </p:cNvSpPr>
          <p:nvPr>
            <p:ph type="ftr" sz="quarter" idx="2"/>
          </p:nvPr>
        </p:nvSpPr>
        <p:spPr>
          <a:xfrm>
            <a:off x="1" y="8772417"/>
            <a:ext cx="3037840" cy="463658"/>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60" y="8772417"/>
            <a:ext cx="3037840" cy="463658"/>
          </a:xfrm>
          <a:prstGeom prst="rect">
            <a:avLst/>
          </a:prstGeom>
        </p:spPr>
        <p:txBody>
          <a:bodyPr vert="horz" lIns="91440" tIns="45720" rIns="91440" bIns="45720" rtlCol="0" anchor="b"/>
          <a:lstStyle>
            <a:lvl1pPr algn="r">
              <a:defRPr sz="1200"/>
            </a:lvl1pPr>
          </a:lstStyle>
          <a:p>
            <a:fld id="{436DB63F-F3BA-4AB8-B5E8-C18240F80793}" type="slidenum">
              <a:rPr lang="es-CL" smtClean="0"/>
              <a:t>‹Nº›</a:t>
            </a:fld>
            <a:endParaRPr lang="es-CL"/>
          </a:p>
        </p:txBody>
      </p:sp>
    </p:spTree>
    <p:extLst>
      <p:ext uri="{BB962C8B-B14F-4D97-AF65-F5344CB8AC3E}">
        <p14:creationId xmlns:p14="http://schemas.microsoft.com/office/powerpoint/2010/main" val="263354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37840" cy="463408"/>
          </a:xfrm>
          <a:prstGeom prst="rect">
            <a:avLst/>
          </a:prstGeom>
        </p:spPr>
        <p:txBody>
          <a:bodyPr vert="horz" lIns="102971" tIns="51485" rIns="102971" bIns="51485" rtlCol="0"/>
          <a:lstStyle>
            <a:lvl1pPr algn="l">
              <a:defRPr sz="1400"/>
            </a:lvl1pPr>
          </a:lstStyle>
          <a:p>
            <a:endParaRPr lang="es-CL"/>
          </a:p>
        </p:txBody>
      </p:sp>
      <p:sp>
        <p:nvSpPr>
          <p:cNvPr id="3" name="Marcador de fecha 2"/>
          <p:cNvSpPr>
            <a:spLocks noGrp="1"/>
          </p:cNvSpPr>
          <p:nvPr>
            <p:ph type="dt" idx="1"/>
          </p:nvPr>
        </p:nvSpPr>
        <p:spPr>
          <a:xfrm>
            <a:off x="3970938" y="0"/>
            <a:ext cx="3037840" cy="463408"/>
          </a:xfrm>
          <a:prstGeom prst="rect">
            <a:avLst/>
          </a:prstGeom>
        </p:spPr>
        <p:txBody>
          <a:bodyPr vert="horz" lIns="102971" tIns="51485" rIns="102971" bIns="51485" rtlCol="0"/>
          <a:lstStyle>
            <a:lvl1pPr algn="r">
              <a:defRPr sz="1400"/>
            </a:lvl1pPr>
          </a:lstStyle>
          <a:p>
            <a:fld id="{BCD99BC8-39FA-454F-B3E6-36757625346D}" type="datetimeFigureOut">
              <a:rPr lang="es-CL" smtClean="0"/>
              <a:t>22/03/17</a:t>
            </a:fld>
            <a:endParaRPr lang="es-CL"/>
          </a:p>
        </p:txBody>
      </p:sp>
      <p:sp>
        <p:nvSpPr>
          <p:cNvPr id="4" name="Marcador de imagen de diapositiva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102971" tIns="51485" rIns="102971" bIns="51485" rtlCol="0" anchor="ctr"/>
          <a:lstStyle/>
          <a:p>
            <a:endParaRPr lang="es-CL"/>
          </a:p>
        </p:txBody>
      </p:sp>
      <p:sp>
        <p:nvSpPr>
          <p:cNvPr id="5" name="Marcador de notas 4"/>
          <p:cNvSpPr>
            <a:spLocks noGrp="1"/>
          </p:cNvSpPr>
          <p:nvPr>
            <p:ph type="body" sz="quarter" idx="3"/>
          </p:nvPr>
        </p:nvSpPr>
        <p:spPr>
          <a:xfrm>
            <a:off x="701040" y="4444861"/>
            <a:ext cx="5608320" cy="3636705"/>
          </a:xfrm>
          <a:prstGeom prst="rect">
            <a:avLst/>
          </a:prstGeom>
        </p:spPr>
        <p:txBody>
          <a:bodyPr vert="horz" lIns="102971" tIns="51485" rIns="102971" bIns="5148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1" y="8772669"/>
            <a:ext cx="3037840" cy="463406"/>
          </a:xfrm>
          <a:prstGeom prst="rect">
            <a:avLst/>
          </a:prstGeom>
        </p:spPr>
        <p:txBody>
          <a:bodyPr vert="horz" lIns="102971" tIns="51485" rIns="102971" bIns="51485" rtlCol="0" anchor="b"/>
          <a:lstStyle>
            <a:lvl1pPr algn="l">
              <a:defRPr sz="1400"/>
            </a:lvl1pPr>
          </a:lstStyle>
          <a:p>
            <a:endParaRPr lang="es-CL"/>
          </a:p>
        </p:txBody>
      </p:sp>
      <p:sp>
        <p:nvSpPr>
          <p:cNvPr id="7" name="Marcador de número de diapositiva 6"/>
          <p:cNvSpPr>
            <a:spLocks noGrp="1"/>
          </p:cNvSpPr>
          <p:nvPr>
            <p:ph type="sldNum" sz="quarter" idx="5"/>
          </p:nvPr>
        </p:nvSpPr>
        <p:spPr>
          <a:xfrm>
            <a:off x="3970938" y="8772669"/>
            <a:ext cx="3037840" cy="463406"/>
          </a:xfrm>
          <a:prstGeom prst="rect">
            <a:avLst/>
          </a:prstGeom>
        </p:spPr>
        <p:txBody>
          <a:bodyPr vert="horz" lIns="102971" tIns="51485" rIns="102971" bIns="51485" rtlCol="0" anchor="b"/>
          <a:lstStyle>
            <a:lvl1pPr algn="r">
              <a:defRPr sz="1400"/>
            </a:lvl1pPr>
          </a:lstStyle>
          <a:p>
            <a:fld id="{90C581DE-3CF1-4067-A384-F5588BB62E65}" type="slidenum">
              <a:rPr lang="es-CL" smtClean="0"/>
              <a:t>‹Nº›</a:t>
            </a:fld>
            <a:endParaRPr lang="es-CL"/>
          </a:p>
        </p:txBody>
      </p:sp>
    </p:spTree>
    <p:extLst>
      <p:ext uri="{BB962C8B-B14F-4D97-AF65-F5344CB8AC3E}">
        <p14:creationId xmlns:p14="http://schemas.microsoft.com/office/powerpoint/2010/main" val="34109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0C581DE-3CF1-4067-A384-F5588BB62E65}" type="slidenum">
              <a:rPr lang="es-CL" smtClean="0"/>
              <a:t>1</a:t>
            </a:fld>
            <a:endParaRPr lang="es-CL" dirty="0"/>
          </a:p>
        </p:txBody>
      </p:sp>
    </p:spTree>
    <p:extLst>
      <p:ext uri="{BB962C8B-B14F-4D97-AF65-F5344CB8AC3E}">
        <p14:creationId xmlns:p14="http://schemas.microsoft.com/office/powerpoint/2010/main" val="51638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0C581DE-3CF1-4067-A384-F5588BB62E65}" type="slidenum">
              <a:rPr lang="es-CL" smtClean="0"/>
              <a:t>25</a:t>
            </a:fld>
            <a:endParaRPr lang="es-CL" dirty="0"/>
          </a:p>
        </p:txBody>
      </p:sp>
    </p:spTree>
    <p:extLst>
      <p:ext uri="{BB962C8B-B14F-4D97-AF65-F5344CB8AC3E}">
        <p14:creationId xmlns:p14="http://schemas.microsoft.com/office/powerpoint/2010/main" val="272781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26</a:t>
            </a:fld>
            <a:endParaRPr lang="es-CL">
              <a:solidFill>
                <a:prstClr val="black"/>
              </a:solidFill>
            </a:endParaRPr>
          </a:p>
        </p:txBody>
      </p:sp>
    </p:spTree>
    <p:extLst>
      <p:ext uri="{BB962C8B-B14F-4D97-AF65-F5344CB8AC3E}">
        <p14:creationId xmlns:p14="http://schemas.microsoft.com/office/powerpoint/2010/main" val="2683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27</a:t>
            </a:fld>
            <a:endParaRPr lang="es-CL">
              <a:solidFill>
                <a:prstClr val="black"/>
              </a:solidFill>
            </a:endParaRPr>
          </a:p>
        </p:txBody>
      </p:sp>
    </p:spTree>
    <p:extLst>
      <p:ext uri="{BB962C8B-B14F-4D97-AF65-F5344CB8AC3E}">
        <p14:creationId xmlns:p14="http://schemas.microsoft.com/office/powerpoint/2010/main" val="62214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28</a:t>
            </a:fld>
            <a:endParaRPr lang="es-CL">
              <a:solidFill>
                <a:prstClr val="black"/>
              </a:solidFill>
            </a:endParaRPr>
          </a:p>
        </p:txBody>
      </p:sp>
    </p:spTree>
    <p:extLst>
      <p:ext uri="{BB962C8B-B14F-4D97-AF65-F5344CB8AC3E}">
        <p14:creationId xmlns:p14="http://schemas.microsoft.com/office/powerpoint/2010/main" val="384882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29</a:t>
            </a:fld>
            <a:endParaRPr lang="es-CL">
              <a:solidFill>
                <a:prstClr val="black"/>
              </a:solidFill>
            </a:endParaRPr>
          </a:p>
        </p:txBody>
      </p:sp>
    </p:spTree>
    <p:extLst>
      <p:ext uri="{BB962C8B-B14F-4D97-AF65-F5344CB8AC3E}">
        <p14:creationId xmlns:p14="http://schemas.microsoft.com/office/powerpoint/2010/main" val="279457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30</a:t>
            </a:fld>
            <a:endParaRPr lang="es-CL">
              <a:solidFill>
                <a:prstClr val="black"/>
              </a:solidFill>
            </a:endParaRPr>
          </a:p>
        </p:txBody>
      </p:sp>
    </p:spTree>
    <p:extLst>
      <p:ext uri="{BB962C8B-B14F-4D97-AF65-F5344CB8AC3E}">
        <p14:creationId xmlns:p14="http://schemas.microsoft.com/office/powerpoint/2010/main" val="408766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31</a:t>
            </a:fld>
            <a:endParaRPr lang="es-CL">
              <a:solidFill>
                <a:prstClr val="black"/>
              </a:solidFill>
            </a:endParaRPr>
          </a:p>
        </p:txBody>
      </p:sp>
    </p:spTree>
    <p:extLst>
      <p:ext uri="{BB962C8B-B14F-4D97-AF65-F5344CB8AC3E}">
        <p14:creationId xmlns:p14="http://schemas.microsoft.com/office/powerpoint/2010/main" val="60446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32</a:t>
            </a:fld>
            <a:endParaRPr lang="es-CL">
              <a:solidFill>
                <a:prstClr val="black"/>
              </a:solidFill>
            </a:endParaRPr>
          </a:p>
        </p:txBody>
      </p:sp>
    </p:spTree>
    <p:extLst>
      <p:ext uri="{BB962C8B-B14F-4D97-AF65-F5344CB8AC3E}">
        <p14:creationId xmlns:p14="http://schemas.microsoft.com/office/powerpoint/2010/main" val="50669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33</a:t>
            </a:fld>
            <a:endParaRPr lang="es-CL">
              <a:solidFill>
                <a:prstClr val="black"/>
              </a:solidFill>
            </a:endParaRPr>
          </a:p>
        </p:txBody>
      </p:sp>
    </p:spTree>
    <p:extLst>
      <p:ext uri="{BB962C8B-B14F-4D97-AF65-F5344CB8AC3E}">
        <p14:creationId xmlns:p14="http://schemas.microsoft.com/office/powerpoint/2010/main" val="372226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34</a:t>
            </a:fld>
            <a:endParaRPr lang="es-CL">
              <a:solidFill>
                <a:prstClr val="black"/>
              </a:solidFill>
            </a:endParaRPr>
          </a:p>
        </p:txBody>
      </p:sp>
    </p:spTree>
    <p:extLst>
      <p:ext uri="{BB962C8B-B14F-4D97-AF65-F5344CB8AC3E}">
        <p14:creationId xmlns:p14="http://schemas.microsoft.com/office/powerpoint/2010/main" val="3871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0C581DE-3CF1-4067-A384-F5588BB62E65}" type="slidenum">
              <a:rPr lang="es-CL" smtClean="0">
                <a:solidFill>
                  <a:prstClr val="black"/>
                </a:solidFill>
              </a:rPr>
              <a:pPr/>
              <a:t>3</a:t>
            </a:fld>
            <a:endParaRPr lang="es-CL" dirty="0">
              <a:solidFill>
                <a:prstClr val="black"/>
              </a:solidFill>
            </a:endParaRPr>
          </a:p>
        </p:txBody>
      </p:sp>
    </p:spTree>
    <p:extLst>
      <p:ext uri="{BB962C8B-B14F-4D97-AF65-F5344CB8AC3E}">
        <p14:creationId xmlns:p14="http://schemas.microsoft.com/office/powerpoint/2010/main" val="1811231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0C581DE-3CF1-4067-A384-F5588BB62E65}" type="slidenum">
              <a:rPr lang="es-CL" smtClean="0"/>
              <a:t>35</a:t>
            </a:fld>
            <a:endParaRPr lang="es-CL" dirty="0"/>
          </a:p>
        </p:txBody>
      </p:sp>
    </p:spTree>
    <p:extLst>
      <p:ext uri="{BB962C8B-B14F-4D97-AF65-F5344CB8AC3E}">
        <p14:creationId xmlns:p14="http://schemas.microsoft.com/office/powerpoint/2010/main" val="3474434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0C581DE-3CF1-4067-A384-F5588BB62E65}" type="slidenum">
              <a:rPr lang="es-CL" smtClean="0"/>
              <a:t>40</a:t>
            </a:fld>
            <a:endParaRPr lang="es-CL" dirty="0"/>
          </a:p>
        </p:txBody>
      </p:sp>
    </p:spTree>
    <p:extLst>
      <p:ext uri="{BB962C8B-B14F-4D97-AF65-F5344CB8AC3E}">
        <p14:creationId xmlns:p14="http://schemas.microsoft.com/office/powerpoint/2010/main" val="228009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0C581DE-3CF1-4067-A384-F5588BB62E65}" type="slidenum">
              <a:rPr lang="es-CL" smtClean="0"/>
              <a:t>14</a:t>
            </a:fld>
            <a:endParaRPr lang="es-CL" dirty="0"/>
          </a:p>
        </p:txBody>
      </p:sp>
    </p:spTree>
    <p:extLst>
      <p:ext uri="{BB962C8B-B14F-4D97-AF65-F5344CB8AC3E}">
        <p14:creationId xmlns:p14="http://schemas.microsoft.com/office/powerpoint/2010/main" val="268095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17</a:t>
            </a:fld>
            <a:endParaRPr lang="es-CL">
              <a:solidFill>
                <a:prstClr val="black"/>
              </a:solidFill>
            </a:endParaRPr>
          </a:p>
        </p:txBody>
      </p:sp>
    </p:spTree>
    <p:extLst>
      <p:ext uri="{BB962C8B-B14F-4D97-AF65-F5344CB8AC3E}">
        <p14:creationId xmlns:p14="http://schemas.microsoft.com/office/powerpoint/2010/main" val="415984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19</a:t>
            </a:fld>
            <a:endParaRPr lang="es-CL">
              <a:solidFill>
                <a:prstClr val="black"/>
              </a:solidFill>
            </a:endParaRPr>
          </a:p>
        </p:txBody>
      </p:sp>
    </p:spTree>
    <p:extLst>
      <p:ext uri="{BB962C8B-B14F-4D97-AF65-F5344CB8AC3E}">
        <p14:creationId xmlns:p14="http://schemas.microsoft.com/office/powerpoint/2010/main" val="380059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20</a:t>
            </a:fld>
            <a:endParaRPr lang="es-CL">
              <a:solidFill>
                <a:prstClr val="black"/>
              </a:solidFill>
            </a:endParaRPr>
          </a:p>
        </p:txBody>
      </p:sp>
    </p:spTree>
    <p:extLst>
      <p:ext uri="{BB962C8B-B14F-4D97-AF65-F5344CB8AC3E}">
        <p14:creationId xmlns:p14="http://schemas.microsoft.com/office/powerpoint/2010/main" val="21496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22</a:t>
            </a:fld>
            <a:endParaRPr lang="es-CL">
              <a:solidFill>
                <a:prstClr val="black"/>
              </a:solidFill>
            </a:endParaRPr>
          </a:p>
        </p:txBody>
      </p:sp>
    </p:spTree>
    <p:extLst>
      <p:ext uri="{BB962C8B-B14F-4D97-AF65-F5344CB8AC3E}">
        <p14:creationId xmlns:p14="http://schemas.microsoft.com/office/powerpoint/2010/main" val="103400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23</a:t>
            </a:fld>
            <a:endParaRPr lang="es-CL">
              <a:solidFill>
                <a:prstClr val="black"/>
              </a:solidFill>
            </a:endParaRPr>
          </a:p>
        </p:txBody>
      </p:sp>
    </p:spTree>
    <p:extLst>
      <p:ext uri="{BB962C8B-B14F-4D97-AF65-F5344CB8AC3E}">
        <p14:creationId xmlns:p14="http://schemas.microsoft.com/office/powerpoint/2010/main" val="29521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L" dirty="0" smtClean="0"/>
              <a:t>Cese y Nombramiento</a:t>
            </a:r>
          </a:p>
          <a:p>
            <a:r>
              <a:rPr lang="es-CL" dirty="0" smtClean="0"/>
              <a:t>¿Actualización?</a:t>
            </a:r>
            <a:endParaRPr lang="es-CL" dirty="0"/>
          </a:p>
        </p:txBody>
      </p:sp>
      <p:sp>
        <p:nvSpPr>
          <p:cNvPr id="4" name="Marcador de número de diapositiva 3"/>
          <p:cNvSpPr>
            <a:spLocks noGrp="1"/>
          </p:cNvSpPr>
          <p:nvPr>
            <p:ph type="sldNum" sz="quarter" idx="10"/>
          </p:nvPr>
        </p:nvSpPr>
        <p:spPr/>
        <p:txBody>
          <a:bodyPr/>
          <a:lstStyle/>
          <a:p>
            <a:fld id="{A4F297B4-4CA5-4F78-94DF-13F7F3F1CB0C}" type="slidenum">
              <a:rPr lang="es-CL" smtClean="0">
                <a:solidFill>
                  <a:prstClr val="black"/>
                </a:solidFill>
              </a:rPr>
              <a:pPr/>
              <a:t>24</a:t>
            </a:fld>
            <a:endParaRPr lang="es-CL">
              <a:solidFill>
                <a:prstClr val="black"/>
              </a:solidFill>
            </a:endParaRPr>
          </a:p>
        </p:txBody>
      </p:sp>
    </p:spTree>
    <p:extLst>
      <p:ext uri="{BB962C8B-B14F-4D97-AF65-F5344CB8AC3E}">
        <p14:creationId xmlns:p14="http://schemas.microsoft.com/office/powerpoint/2010/main" val="353227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twitter.com/Contraloriacl" TargetMode="External"/><Relationship Id="rId2" Type="http://schemas.openxmlformats.org/officeDocument/2006/relationships/hyperlink" Target="https://www.facebook.com/contraloriachile" TargetMode="External"/><Relationship Id="rId1" Type="http://schemas.openxmlformats.org/officeDocument/2006/relationships/slideMaster" Target="../slideMasters/slideMaster2.xml"/><Relationship Id="rId5" Type="http://schemas.openxmlformats.org/officeDocument/2006/relationships/hyperlink" Target="http://www.contraloria.cl" TargetMode="External"/><Relationship Id="rId4" Type="http://schemas.openxmlformats.org/officeDocument/2006/relationships/hyperlink" Target="http://www.youtube.com/user/CONTRALORIACHILE"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3FD156D-FC9C-6545-8EC9-B8CD3E00ED72}" type="datetimeFigureOut">
              <a:rPr lang="es-ES" smtClean="0"/>
              <a:t>22/03/2017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279953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3FD156D-FC9C-6545-8EC9-B8CD3E00ED72}" type="datetimeFigureOut">
              <a:rPr lang="es-ES" smtClean="0"/>
              <a:t>22/03/2017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126650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3FD156D-FC9C-6545-8EC9-B8CD3E00ED72}" type="datetimeFigureOut">
              <a:rPr lang="es-ES" smtClean="0"/>
              <a:t>22/03/2017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247927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8224893-DBDA-4BFA-9CE1-4BFE7CD0F8CF}" type="datetime1">
              <a:rPr lang="en-US" smtClean="0"/>
              <a:t>3/22/2017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09992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B2D3E9E-A95C-48F2-B4BF-A71542E0BE9A}" type="datetime1">
              <a:rPr lang="en-US" smtClean="0"/>
              <a:t>3/22/2017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06588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50F84E2-2D7A-43CF-AC90-352A289A783A}" type="datetime1">
              <a:rPr lang="en-US" smtClean="0"/>
              <a:t>3/22/2017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023773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12952B5-7A2F-4CC8-B7CE-9234E21C2837}" type="datetime1">
              <a:rPr lang="en-US" smtClean="0"/>
              <a:t>3/22/2017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81784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E1DA07A-9201-4B4B-BAF2-015AFA30F520}" type="datetime1">
              <a:rPr lang="en-US" smtClean="0"/>
              <a:t>3/22/2017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49829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586B75A-687E-405C-8A0B-8D00578BA2C3}" type="datetime1">
              <a:rPr lang="en-US" smtClean="0"/>
              <a:t>3/22/2017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100900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DDF5F92-E675-4B36-9A60-69A962A68675}" type="datetime1">
              <a:rPr lang="en-US" smtClean="0"/>
              <a:t>3/22/2017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FAB73BC-B049-4115-A692-8D63A059BFB8}" type="slidenum">
              <a:rPr lang="en-US" smtClean="0"/>
              <a:t>‹Nº›</a:t>
            </a:fld>
            <a:endParaRPr lang="en-US"/>
          </a:p>
        </p:txBody>
      </p:sp>
      <p:sp>
        <p:nvSpPr>
          <p:cNvPr id="5" name="Rectángulo 4">
            <a:hlinkClick r:id="rId2"/>
          </p:cNvPr>
          <p:cNvSpPr/>
          <p:nvPr userDrawn="1"/>
        </p:nvSpPr>
        <p:spPr>
          <a:xfrm>
            <a:off x="7683500" y="6339418"/>
            <a:ext cx="264584"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a:hlinkClick r:id="rId3"/>
          </p:cNvPr>
          <p:cNvSpPr/>
          <p:nvPr userDrawn="1"/>
        </p:nvSpPr>
        <p:spPr>
          <a:xfrm>
            <a:off x="8005237" y="6328835"/>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ángulo 6">
            <a:hlinkClick r:id="rId4"/>
          </p:cNvPr>
          <p:cNvSpPr/>
          <p:nvPr userDrawn="1"/>
        </p:nvSpPr>
        <p:spPr>
          <a:xfrm>
            <a:off x="8316382" y="6354239"/>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a:hlinkClick r:id="rId5"/>
          </p:cNvPr>
          <p:cNvSpPr/>
          <p:nvPr userDrawn="1"/>
        </p:nvSpPr>
        <p:spPr>
          <a:xfrm>
            <a:off x="533399" y="6375402"/>
            <a:ext cx="1551517"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83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F6E2C9B-5FA2-460D-9BE7-B0812FC2A6FF}" type="datetime1">
              <a:rPr lang="en-US" smtClean="0"/>
              <a:t>3/22/2017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88500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3FD156D-FC9C-6545-8EC9-B8CD3E00ED72}" type="datetimeFigureOut">
              <a:rPr lang="es-ES" smtClean="0"/>
              <a:t>22/03/2017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24849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D374940-A916-4C8B-9648-02A2D3898F9E}" type="datetime1">
              <a:rPr lang="en-US" smtClean="0"/>
              <a:t>3/22/2017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27422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F4E5243-F52A-4D37-9694-EB26C6C31910}" type="datetime1">
              <a:rPr lang="en-US" smtClean="0"/>
              <a:t>3/22/2017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21373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A77B6E1-634A-48DC-9E8B-D894023267EF}" type="datetime1">
              <a:rPr lang="en-US" smtClean="0"/>
              <a:t>3/22/2017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174084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25978" y="2130425"/>
            <a:ext cx="8468772" cy="1470025"/>
          </a:xfrm>
        </p:spPr>
        <p:txBody>
          <a:bodyPr>
            <a:normAutofit/>
          </a:bodyPr>
          <a:lstStyle>
            <a:lvl1pPr algn="l">
              <a:defRPr sz="3200" b="1">
                <a:solidFill>
                  <a:srgbClr val="005CBF"/>
                </a:solidFill>
                <a:latin typeface="Arial"/>
                <a:cs typeface="Arial"/>
              </a:defRPr>
            </a:lvl1pPr>
          </a:lstStyle>
          <a:p>
            <a:r>
              <a:rPr lang="es-ES_tradnl" smtClean="0"/>
              <a:t>Clic para editar título</a:t>
            </a:r>
            <a:endParaRPr lang="es-ES" dirty="0"/>
          </a:p>
        </p:txBody>
      </p:sp>
      <p:sp>
        <p:nvSpPr>
          <p:cNvPr id="4" name="Rectángulo 3">
            <a:hlinkClick r:id="rId3"/>
          </p:cNvPr>
          <p:cNvSpPr/>
          <p:nvPr userDrawn="1"/>
        </p:nvSpPr>
        <p:spPr>
          <a:xfrm>
            <a:off x="7694083" y="6392333"/>
            <a:ext cx="264584"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a:hlinkClick r:id="rId4"/>
          </p:cNvPr>
          <p:cNvSpPr/>
          <p:nvPr userDrawn="1"/>
        </p:nvSpPr>
        <p:spPr>
          <a:xfrm>
            <a:off x="8015820" y="6381750"/>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a:hlinkClick r:id="rId5"/>
          </p:cNvPr>
          <p:cNvSpPr/>
          <p:nvPr userDrawn="1"/>
        </p:nvSpPr>
        <p:spPr>
          <a:xfrm>
            <a:off x="8326965" y="6407154"/>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Marcador de texto 10"/>
          <p:cNvSpPr>
            <a:spLocks noGrp="1"/>
          </p:cNvSpPr>
          <p:nvPr>
            <p:ph type="body" sz="quarter" idx="10" hasCustomPrompt="1"/>
          </p:nvPr>
        </p:nvSpPr>
        <p:spPr>
          <a:xfrm>
            <a:off x="1291182" y="5485337"/>
            <a:ext cx="6180387" cy="244665"/>
          </a:xfrm>
        </p:spPr>
        <p:txBody>
          <a:bodyPr>
            <a:normAutofit/>
          </a:bodyPr>
          <a:lstStyle>
            <a:lvl1pPr marL="0" indent="0">
              <a:buFontTx/>
              <a:buNone/>
              <a:defRPr sz="1200">
                <a:solidFill>
                  <a:srgbClr val="9B9B9B"/>
                </a:solidFill>
              </a:defRPr>
            </a:lvl1pPr>
          </a:lstStyle>
          <a:p>
            <a:pPr lvl="0"/>
            <a:r>
              <a:rPr lang="es-ES_tradnl" dirty="0" smtClean="0"/>
              <a:t>Haga clic para editar División</a:t>
            </a:r>
          </a:p>
        </p:txBody>
      </p:sp>
      <p:sp>
        <p:nvSpPr>
          <p:cNvPr id="14" name="Marcador de texto 10"/>
          <p:cNvSpPr>
            <a:spLocks noGrp="1"/>
          </p:cNvSpPr>
          <p:nvPr>
            <p:ph type="body" sz="quarter" idx="11" hasCustomPrompt="1"/>
          </p:nvPr>
        </p:nvSpPr>
        <p:spPr>
          <a:xfrm>
            <a:off x="1294160" y="5659081"/>
            <a:ext cx="6180387" cy="244665"/>
          </a:xfrm>
        </p:spPr>
        <p:txBody>
          <a:bodyPr>
            <a:noAutofit/>
          </a:bodyPr>
          <a:lstStyle>
            <a:lvl1pPr marL="0" indent="0">
              <a:buFontTx/>
              <a:buNone/>
              <a:defRPr sz="1050">
                <a:solidFill>
                  <a:srgbClr val="9B9B9B"/>
                </a:solidFill>
              </a:defRPr>
            </a:lvl1pPr>
          </a:lstStyle>
          <a:p>
            <a:pPr lvl="0"/>
            <a:r>
              <a:rPr lang="es-ES_tradnl" dirty="0" smtClean="0"/>
              <a:t>Haga clic para editar Unidad</a:t>
            </a:r>
          </a:p>
        </p:txBody>
      </p:sp>
    </p:spTree>
    <p:extLst>
      <p:ext uri="{BB962C8B-B14F-4D97-AF65-F5344CB8AC3E}">
        <p14:creationId xmlns:p14="http://schemas.microsoft.com/office/powerpoint/2010/main" val="151838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25978" y="2130425"/>
            <a:ext cx="8468772" cy="1470025"/>
          </a:xfrm>
        </p:spPr>
        <p:txBody>
          <a:bodyPr>
            <a:normAutofit/>
          </a:bodyPr>
          <a:lstStyle>
            <a:lvl1pPr algn="l">
              <a:defRPr sz="3200" b="1">
                <a:solidFill>
                  <a:srgbClr val="005CBF"/>
                </a:solidFill>
                <a:latin typeface="Arial"/>
                <a:cs typeface="Arial"/>
              </a:defRPr>
            </a:lvl1pPr>
          </a:lstStyle>
          <a:p>
            <a:r>
              <a:rPr lang="es-ES_tradnl" smtClean="0"/>
              <a:t>Clic para editar título</a:t>
            </a:r>
            <a:endParaRPr lang="es-ES" dirty="0"/>
          </a:p>
        </p:txBody>
      </p:sp>
      <p:sp>
        <p:nvSpPr>
          <p:cNvPr id="4" name="Rectángulo 3">
            <a:hlinkClick r:id="rId3"/>
          </p:cNvPr>
          <p:cNvSpPr/>
          <p:nvPr userDrawn="1"/>
        </p:nvSpPr>
        <p:spPr>
          <a:xfrm>
            <a:off x="7694083" y="6392333"/>
            <a:ext cx="264584"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a:hlinkClick r:id="rId4"/>
          </p:cNvPr>
          <p:cNvSpPr/>
          <p:nvPr userDrawn="1"/>
        </p:nvSpPr>
        <p:spPr>
          <a:xfrm>
            <a:off x="8015820" y="6381750"/>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a:hlinkClick r:id="rId5"/>
          </p:cNvPr>
          <p:cNvSpPr/>
          <p:nvPr userDrawn="1"/>
        </p:nvSpPr>
        <p:spPr>
          <a:xfrm>
            <a:off x="8326965" y="6407154"/>
            <a:ext cx="264584"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Marcador de texto 10"/>
          <p:cNvSpPr>
            <a:spLocks noGrp="1"/>
          </p:cNvSpPr>
          <p:nvPr>
            <p:ph type="body" sz="quarter" idx="10" hasCustomPrompt="1"/>
          </p:nvPr>
        </p:nvSpPr>
        <p:spPr>
          <a:xfrm>
            <a:off x="1291182" y="5485337"/>
            <a:ext cx="6180387" cy="244665"/>
          </a:xfrm>
        </p:spPr>
        <p:txBody>
          <a:bodyPr>
            <a:normAutofit/>
          </a:bodyPr>
          <a:lstStyle>
            <a:lvl1pPr marL="0" indent="0">
              <a:buFontTx/>
              <a:buNone/>
              <a:defRPr sz="1200">
                <a:solidFill>
                  <a:srgbClr val="9B9B9B"/>
                </a:solidFill>
              </a:defRPr>
            </a:lvl1pPr>
          </a:lstStyle>
          <a:p>
            <a:pPr lvl="0"/>
            <a:r>
              <a:rPr lang="es-ES_tradnl" dirty="0" smtClean="0"/>
              <a:t>Haga clic para editar División</a:t>
            </a:r>
          </a:p>
        </p:txBody>
      </p:sp>
      <p:sp>
        <p:nvSpPr>
          <p:cNvPr id="14" name="Marcador de texto 10"/>
          <p:cNvSpPr>
            <a:spLocks noGrp="1"/>
          </p:cNvSpPr>
          <p:nvPr>
            <p:ph type="body" sz="quarter" idx="11" hasCustomPrompt="1"/>
          </p:nvPr>
        </p:nvSpPr>
        <p:spPr>
          <a:xfrm>
            <a:off x="1294160" y="5659081"/>
            <a:ext cx="6180387" cy="244665"/>
          </a:xfrm>
        </p:spPr>
        <p:txBody>
          <a:bodyPr>
            <a:noAutofit/>
          </a:bodyPr>
          <a:lstStyle>
            <a:lvl1pPr marL="0" indent="0">
              <a:buFontTx/>
              <a:buNone/>
              <a:defRPr sz="1050">
                <a:solidFill>
                  <a:srgbClr val="9B9B9B"/>
                </a:solidFill>
              </a:defRPr>
            </a:lvl1pPr>
          </a:lstStyle>
          <a:p>
            <a:pPr lvl="0"/>
            <a:r>
              <a:rPr lang="es-ES_tradnl" dirty="0" smtClean="0"/>
              <a:t>Haga clic para editar Unidad</a:t>
            </a:r>
          </a:p>
        </p:txBody>
      </p:sp>
    </p:spTree>
    <p:extLst>
      <p:ext uri="{BB962C8B-B14F-4D97-AF65-F5344CB8AC3E}">
        <p14:creationId xmlns:p14="http://schemas.microsoft.com/office/powerpoint/2010/main" val="373846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0" y="2084917"/>
            <a:ext cx="8358717" cy="3810000"/>
          </a:xfrm>
        </p:spPr>
        <p:txBody>
          <a:bodyPr/>
          <a:lstStyle>
            <a:lvl1pPr marL="0" indent="0">
              <a:buNone/>
              <a:defRPr sz="16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0"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1300"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1100"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944549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1300" baseline="0">
                <a:solidFill>
                  <a:srgbClr val="BFBFBF"/>
                </a:solidFill>
                <a:latin typeface="Helvetica"/>
                <a:cs typeface="Helvetica"/>
              </a:defRPr>
            </a:lvl1pPr>
          </a:lstStyle>
          <a:p>
            <a:pPr lvl="0"/>
            <a:r>
              <a:rPr lang="es-ES" dirty="0" smtClean="0"/>
              <a:t>Haga clic para editar División</a:t>
            </a:r>
            <a:endParaRPr lang="es-ES" dirty="0"/>
          </a:p>
        </p:txBody>
      </p:sp>
      <p:sp>
        <p:nvSpPr>
          <p:cNvPr id="4"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1100" baseline="0">
                <a:solidFill>
                  <a:srgbClr val="BFBFBF"/>
                </a:solidFill>
                <a:latin typeface="Helvetica"/>
                <a:cs typeface="Helvetica"/>
              </a:defRPr>
            </a:lvl1pPr>
          </a:lstStyle>
          <a:p>
            <a:pPr lvl="0"/>
            <a:r>
              <a:rPr lang="es-ES" dirty="0" smtClean="0"/>
              <a:t>Haga clic para editar División</a:t>
            </a:r>
            <a:endParaRPr lang="es-ES" dirty="0"/>
          </a:p>
        </p:txBody>
      </p:sp>
      <p:sp>
        <p:nvSpPr>
          <p:cNvPr id="5" name="Marcador de texto 3"/>
          <p:cNvSpPr>
            <a:spLocks noGrp="1"/>
          </p:cNvSpPr>
          <p:nvPr>
            <p:ph type="body" sz="half" idx="2"/>
          </p:nvPr>
        </p:nvSpPr>
        <p:spPr>
          <a:xfrm>
            <a:off x="457201" y="2084917"/>
            <a:ext cx="3816648" cy="3810000"/>
          </a:xfrm>
        </p:spPr>
        <p:txBody>
          <a:bodyPr/>
          <a:lstStyle>
            <a:lvl1pPr marL="0" indent="0">
              <a:buNone/>
              <a:defRPr sz="16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texto 3"/>
          <p:cNvSpPr>
            <a:spLocks noGrp="1"/>
          </p:cNvSpPr>
          <p:nvPr>
            <p:ph type="body" sz="half" idx="14"/>
          </p:nvPr>
        </p:nvSpPr>
        <p:spPr>
          <a:xfrm>
            <a:off x="4908819" y="2084917"/>
            <a:ext cx="3907097" cy="3810000"/>
          </a:xfrm>
        </p:spPr>
        <p:txBody>
          <a:bodyPr/>
          <a:lstStyle>
            <a:lvl1pPr marL="0" indent="0">
              <a:buNone/>
              <a:defRPr sz="16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1097213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6252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2434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0911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3FD156D-FC9C-6545-8EC9-B8CD3E00ED72}" type="datetimeFigureOut">
              <a:rPr lang="es-ES" smtClean="0"/>
              <a:t>22/03/2017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1303173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95583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63802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09355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1966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75885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33985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41186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84857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22200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6567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3FD156D-FC9C-6545-8EC9-B8CD3E00ED72}" type="datetimeFigureOut">
              <a:rPr lang="es-ES" smtClean="0"/>
              <a:t>22/03/2017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357307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3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383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47856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0675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930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3506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500" b="1"/>
            </a:lvl1pPr>
          </a:lstStyle>
          <a:p>
            <a:r>
              <a:rPr lang="es-ES_tradnl" smtClean="0"/>
              <a:t>Clic para editar título</a:t>
            </a:r>
            <a:endParaRPr lang="es-ES"/>
          </a:p>
        </p:txBody>
      </p:sp>
      <p:sp>
        <p:nvSpPr>
          <p:cNvPr id="3" name="Marcador de contenid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83300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15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90885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50008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44707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2"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2"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2166044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3FD156D-FC9C-6545-8EC9-B8CD3E00ED72}" type="datetimeFigureOut">
              <a:rPr lang="es-ES" smtClean="0"/>
              <a:t>22/03/2017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2243271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2"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2"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20598926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2"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2"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20696808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3FD156D-FC9C-6545-8EC9-B8CD3E00ED72}" type="datetimeFigureOut">
              <a:rPr lang="es-ES" smtClean="0"/>
              <a:t>22/03/2017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38574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D156D-FC9C-6545-8EC9-B8CD3E00ED72}" type="datetimeFigureOut">
              <a:rPr lang="es-ES" smtClean="0"/>
              <a:t>22/03/2017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75948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3FD156D-FC9C-6545-8EC9-B8CD3E00ED72}" type="datetimeFigureOut">
              <a:rPr lang="es-ES" smtClean="0"/>
              <a:t>22/03/2017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70117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3FD156D-FC9C-6545-8EC9-B8CD3E00ED72}" type="datetimeFigureOut">
              <a:rPr lang="es-ES" smtClean="0"/>
              <a:t>22/03/2017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FCE907-C684-3240-AE5F-DD1FAE788FC8}" type="slidenum">
              <a:rPr lang="es-ES" smtClean="0"/>
              <a:t>‹Nº›</a:t>
            </a:fld>
            <a:endParaRPr lang="es-ES"/>
          </a:p>
        </p:txBody>
      </p:sp>
    </p:spTree>
    <p:extLst>
      <p:ext uri="{BB962C8B-B14F-4D97-AF65-F5344CB8AC3E}">
        <p14:creationId xmlns:p14="http://schemas.microsoft.com/office/powerpoint/2010/main" val="30045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4.jp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156D-FC9C-6545-8EC9-B8CD3E00ED72}" type="datetimeFigureOut">
              <a:rPr lang="es-ES" smtClean="0"/>
              <a:t>22/03/2017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CE907-C684-3240-AE5F-DD1FAE788FC8}" type="slidenum">
              <a:rPr lang="es-ES" smtClean="0"/>
              <a:t>‹Nº›</a:t>
            </a:fld>
            <a:endParaRPr lang="es-ES"/>
          </a:p>
        </p:txBody>
      </p:sp>
    </p:spTree>
    <p:extLst>
      <p:ext uri="{BB962C8B-B14F-4D97-AF65-F5344CB8AC3E}">
        <p14:creationId xmlns:p14="http://schemas.microsoft.com/office/powerpoint/2010/main" val="18876651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3956-91BF-474F-A922-518E787D7EC8}" type="datetimeFigureOut">
              <a:rPr lang="es-ES" smtClean="0"/>
              <a:t>22/03/2017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7F253-02C3-B447-AB19-51731D38A06F}" type="slidenum">
              <a:rPr lang="es-ES" smtClean="0"/>
              <a:t>‹Nº›</a:t>
            </a:fld>
            <a:endParaRPr lang="es-ES"/>
          </a:p>
        </p:txBody>
      </p:sp>
    </p:spTree>
    <p:extLst>
      <p:ext uri="{BB962C8B-B14F-4D97-AF65-F5344CB8AC3E}">
        <p14:creationId xmlns:p14="http://schemas.microsoft.com/office/powerpoint/2010/main" val="1961352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49" r:id="rId13"/>
    <p:sldLayoutId id="2147483651" r:id="rId14"/>
    <p:sldLayoutId id="214748366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23304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923956-91BF-474F-A922-518E787D7EC8}" type="datetimeFigureOut">
              <a:rPr lang="es-ES" smtClean="0">
                <a:solidFill>
                  <a:prstClr val="black">
                    <a:tint val="75000"/>
                  </a:prstClr>
                </a:solidFill>
              </a:rPr>
              <a:pPr/>
              <a:t>22/03/2017</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97F253-02C3-B447-AB19-51731D38A06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120487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hemeOverride" Target="../theme/themeOverride3.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hemeOverride" Target="../theme/themeOverride5.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hemeOverride" Target="../theme/themeOverride6.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65514" y="5273408"/>
            <a:ext cx="7301841" cy="1200329"/>
          </a:xfrm>
          <a:prstGeom prst="rect">
            <a:avLst/>
          </a:prstGeom>
        </p:spPr>
        <p:txBody>
          <a:bodyPr wrap="square">
            <a:spAutoFit/>
          </a:bodyPr>
          <a:lstStyle/>
          <a:p>
            <a:pPr algn="just"/>
            <a:r>
              <a:rPr lang="es-CL" sz="2400" b="1" dirty="0" smtClean="0"/>
              <a:t>Presentación de la Contraloría General de la República ante la Comisión Especial Investigadora por inversiones de </a:t>
            </a:r>
            <a:r>
              <a:rPr lang="es-CL" sz="2400" b="1" dirty="0" err="1" smtClean="0"/>
              <a:t>Bancard</a:t>
            </a:r>
            <a:r>
              <a:rPr lang="es-CL" sz="2400" b="1" dirty="0" smtClean="0"/>
              <a:t> en </a:t>
            </a:r>
            <a:r>
              <a:rPr lang="es-CL" sz="2400" b="1" dirty="0" err="1" smtClean="0"/>
              <a:t>Exalmar</a:t>
            </a:r>
            <a:r>
              <a:rPr lang="es-CL" sz="2400" b="1" dirty="0" smtClean="0"/>
              <a:t> S.A.A.</a:t>
            </a:r>
            <a:endParaRPr lang="es-CL" sz="2400" b="1" dirty="0"/>
          </a:p>
        </p:txBody>
      </p:sp>
    </p:spTree>
    <p:extLst>
      <p:ext uri="{BB962C8B-B14F-4D97-AF65-F5344CB8AC3E}">
        <p14:creationId xmlns:p14="http://schemas.microsoft.com/office/powerpoint/2010/main" val="1334718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3200" dirty="0" smtClean="0">
              <a:solidFill>
                <a:prstClr val="black"/>
              </a:solidFill>
              <a:latin typeface="Calibri"/>
            </a:endParaRPr>
          </a:p>
          <a:p>
            <a:pPr lvl="0" algn="just" defTabSz="914400">
              <a:spcBef>
                <a:spcPts val="0"/>
              </a:spcBef>
              <a:buFont typeface="Arial" panose="020B0604020202020204" pitchFamily="34" charset="0"/>
              <a:buChar char="•"/>
            </a:pPr>
            <a:r>
              <a:rPr lang="es-CL" altLang="es-CL" sz="2600" i="1" dirty="0" smtClean="0">
                <a:solidFill>
                  <a:prstClr val="black"/>
                </a:solidFill>
                <a:latin typeface="Calibri" panose="020F0502020204030204" pitchFamily="34" charset="0"/>
                <a:ea typeface="+mn-ea"/>
                <a:cs typeface="+mn-cs"/>
              </a:rPr>
              <a:t> El </a:t>
            </a:r>
            <a:r>
              <a:rPr lang="es-CL" altLang="es-CL" sz="2600" i="1" dirty="0">
                <a:solidFill>
                  <a:prstClr val="black"/>
                </a:solidFill>
                <a:latin typeface="Calibri" panose="020F0502020204030204" pitchFamily="34" charset="0"/>
                <a:ea typeface="+mn-ea"/>
                <a:cs typeface="+mn-cs"/>
              </a:rPr>
              <a:t>principio de probidad administrativa alcanza </a:t>
            </a:r>
            <a:r>
              <a:rPr lang="es-CL" altLang="es-CL" sz="2600" i="1" dirty="0" smtClean="0">
                <a:solidFill>
                  <a:prstClr val="black"/>
                </a:solidFill>
                <a:latin typeface="Calibri" panose="020F0502020204030204" pitchFamily="34" charset="0"/>
                <a:ea typeface="+mn-ea"/>
                <a:cs typeface="+mn-cs"/>
              </a:rPr>
              <a:t>a todas </a:t>
            </a:r>
            <a:r>
              <a:rPr lang="es-CL" altLang="es-CL" sz="2600" i="1" dirty="0">
                <a:solidFill>
                  <a:prstClr val="black"/>
                </a:solidFill>
                <a:latin typeface="Calibri" panose="020F0502020204030204" pitchFamily="34" charset="0"/>
                <a:ea typeface="+mn-ea"/>
                <a:cs typeface="+mn-cs"/>
              </a:rPr>
              <a:t>las actividades que un funcionario público realiza en el ejercicio de su cargo, e incluso, en aplicación de tal principio, </a:t>
            </a:r>
            <a:r>
              <a:rPr lang="es-CL" altLang="es-CL" sz="2600" i="1" u="sng" dirty="0">
                <a:solidFill>
                  <a:prstClr val="black"/>
                </a:solidFill>
                <a:latin typeface="Calibri" panose="020F0502020204030204" pitchFamily="34" charset="0"/>
                <a:ea typeface="+mn-ea"/>
                <a:cs typeface="+mn-cs"/>
              </a:rPr>
              <a:t>se debe observar una vida privada acorde con la dignidad de la función</a:t>
            </a:r>
            <a:r>
              <a:rPr lang="es-CL" altLang="es-CL" sz="2600" i="1" dirty="0">
                <a:solidFill>
                  <a:prstClr val="black"/>
                </a:solidFill>
                <a:latin typeface="Calibri" panose="020F0502020204030204" pitchFamily="34" charset="0"/>
                <a:ea typeface="+mn-ea"/>
                <a:cs typeface="+mn-cs"/>
              </a:rPr>
              <a:t>. </a:t>
            </a:r>
            <a:r>
              <a:rPr lang="es-CL" altLang="es-CL" sz="2600" dirty="0">
                <a:solidFill>
                  <a:prstClr val="black"/>
                </a:solidFill>
                <a:latin typeface="Calibri" panose="020F0502020204030204" pitchFamily="34" charset="0"/>
                <a:ea typeface="+mn-ea"/>
                <a:cs typeface="+mn-cs"/>
              </a:rPr>
              <a:t>(</a:t>
            </a:r>
            <a:r>
              <a:rPr lang="es-ES" altLang="es-CL" sz="2600" dirty="0">
                <a:solidFill>
                  <a:prstClr val="black"/>
                </a:solidFill>
                <a:latin typeface="Calibri" panose="020F0502020204030204" pitchFamily="34" charset="0"/>
                <a:ea typeface="+mn-ea"/>
                <a:cs typeface="+mn-cs"/>
              </a:rPr>
              <a:t>Dictamen Nº </a:t>
            </a:r>
            <a:r>
              <a:rPr lang="es-CL" altLang="es-CL" sz="2600" dirty="0">
                <a:solidFill>
                  <a:prstClr val="black"/>
                </a:solidFill>
                <a:latin typeface="Calibri" panose="020F0502020204030204" pitchFamily="34" charset="0"/>
                <a:ea typeface="+mn-ea"/>
                <a:cs typeface="+mn-cs"/>
              </a:rPr>
              <a:t>66.075 </a:t>
            </a:r>
            <a:r>
              <a:rPr lang="es-ES" altLang="es-CL" sz="2600" dirty="0">
                <a:solidFill>
                  <a:prstClr val="black"/>
                </a:solidFill>
                <a:latin typeface="Calibri" panose="020F0502020204030204" pitchFamily="34" charset="0"/>
                <a:ea typeface="+mn-ea"/>
                <a:cs typeface="+mn-cs"/>
              </a:rPr>
              <a:t>/12</a:t>
            </a:r>
            <a:r>
              <a:rPr lang="es-ES" altLang="es-CL" sz="2600" dirty="0">
                <a:solidFill>
                  <a:prstClr val="black"/>
                </a:solidFill>
                <a:latin typeface="Calibri" panose="020F0502020204030204"/>
                <a:ea typeface="+mn-ea"/>
                <a:cs typeface="+mn-cs"/>
              </a:rPr>
              <a:t>)</a:t>
            </a:r>
          </a:p>
          <a:p>
            <a:pPr lvl="0" algn="just" defTabSz="914400">
              <a:spcBef>
                <a:spcPts val="0"/>
              </a:spcBef>
              <a:buFont typeface="Arial" panose="020B0604020202020204" pitchFamily="34" charset="0"/>
              <a:buChar char="•"/>
            </a:pPr>
            <a:endParaRPr lang="es-ES" altLang="es-CL" sz="2600" i="1" dirty="0">
              <a:solidFill>
                <a:prstClr val="black"/>
              </a:solidFill>
              <a:latin typeface="Calibri" panose="020F0502020204030204" pitchFamily="34" charset="0"/>
              <a:ea typeface="+mn-ea"/>
              <a:cs typeface="+mn-cs"/>
            </a:endParaRPr>
          </a:p>
          <a:p>
            <a:pPr lvl="0" algn="just" defTabSz="914400">
              <a:spcBef>
                <a:spcPts val="0"/>
              </a:spcBef>
              <a:buFont typeface="Arial" panose="020B0604020202020204" pitchFamily="34" charset="0"/>
              <a:buChar char="•"/>
            </a:pPr>
            <a:r>
              <a:rPr lang="es-CL" altLang="es-CL" sz="2600" i="1" dirty="0">
                <a:solidFill>
                  <a:prstClr val="black"/>
                </a:solidFill>
                <a:latin typeface="Calibri" panose="020F0502020204030204" pitchFamily="34" charset="0"/>
                <a:ea typeface="+mn-ea"/>
                <a:cs typeface="+mn-cs"/>
              </a:rPr>
              <a:t> El principio de probidad tiene por objeto </a:t>
            </a:r>
            <a:r>
              <a:rPr lang="es-CL" altLang="es-CL" sz="2600" i="1" u="sng" dirty="0">
                <a:solidFill>
                  <a:prstClr val="black"/>
                </a:solidFill>
                <a:latin typeface="Calibri" panose="020F0502020204030204" pitchFamily="34" charset="0"/>
                <a:ea typeface="+mn-ea"/>
                <a:cs typeface="+mn-cs"/>
              </a:rPr>
              <a:t>impedir que las personas que desempeñan cargos o cumplen funciones públicas puedan ser afectadas por un conflicto de interés en su ejercicio</a:t>
            </a:r>
            <a:r>
              <a:rPr lang="es-CL" altLang="es-CL" sz="2600" i="1" dirty="0">
                <a:solidFill>
                  <a:prstClr val="black"/>
                </a:solidFill>
                <a:latin typeface="Calibri" panose="020F0502020204030204" pitchFamily="34" charset="0"/>
                <a:ea typeface="+mn-ea"/>
                <a:cs typeface="+mn-cs"/>
              </a:rPr>
              <a:t>, aun cuando aquel sea solo potencial, para lo cual deberán cumplir con el deber de abstención que impone la ley. </a:t>
            </a:r>
            <a:r>
              <a:rPr lang="es-CL" altLang="es-CL" sz="2600" dirty="0">
                <a:solidFill>
                  <a:prstClr val="black"/>
                </a:solidFill>
                <a:latin typeface="Calibri" panose="020F0502020204030204" pitchFamily="34" charset="0"/>
                <a:ea typeface="+mn-ea"/>
                <a:cs typeface="+mn-cs"/>
              </a:rPr>
              <a:t>(Dictamen Nº 58.558/12)</a:t>
            </a:r>
            <a:endParaRPr lang="es-CL" altLang="es-CL" sz="2600" i="1" dirty="0">
              <a:solidFill>
                <a:prstClr val="black"/>
              </a:solidFill>
              <a:latin typeface="Calibri" panose="020F0502020204030204" pitchFamily="34" charset="0"/>
              <a:ea typeface="+mn-ea"/>
              <a:cs typeface="+mn-cs"/>
            </a:endParaRPr>
          </a:p>
          <a:p>
            <a:pPr algn="just"/>
            <a:endParaRPr lang="es-CL" sz="2300" dirty="0">
              <a:solidFill>
                <a:prstClr val="black"/>
              </a:solidFill>
              <a:latin typeface="Calibri"/>
            </a:endParaRPr>
          </a:p>
          <a:p>
            <a:pPr algn="just">
              <a:lnSpc>
                <a:spcPct val="80000"/>
              </a:lnSpc>
            </a:pPr>
            <a:endParaRPr lang="es-CL" sz="2300" dirty="0" smtClean="0">
              <a:solidFill>
                <a:prstClr val="black"/>
              </a:solidFill>
              <a:latin typeface="Calibri"/>
              <a:cs typeface="Calibri"/>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3629068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3200" dirty="0" smtClean="0">
              <a:solidFill>
                <a:prstClr val="black"/>
              </a:solidFill>
              <a:latin typeface="Calibri"/>
            </a:endParaRPr>
          </a:p>
          <a:p>
            <a:pPr lvl="0" algn="just" defTabSz="914400">
              <a:spcBef>
                <a:spcPts val="0"/>
              </a:spcBef>
              <a:buFont typeface="Arial" panose="020B0604020202020204" pitchFamily="34" charset="0"/>
              <a:buChar char="•"/>
            </a:pPr>
            <a:r>
              <a:rPr lang="es-CL" altLang="es-CL" sz="2200" dirty="0">
                <a:solidFill>
                  <a:prstClr val="black"/>
                </a:solidFill>
                <a:latin typeface="Calibri" panose="020F0502020204030204" pitchFamily="34" charset="0"/>
                <a:ea typeface="+mn-ea"/>
                <a:cs typeface="+mn-cs"/>
              </a:rPr>
              <a:t> </a:t>
            </a:r>
            <a:r>
              <a:rPr lang="es-CL" altLang="es-CL" sz="2300" dirty="0">
                <a:solidFill>
                  <a:prstClr val="black"/>
                </a:solidFill>
                <a:latin typeface="Calibri" panose="020F0502020204030204" pitchFamily="34" charset="0"/>
                <a:ea typeface="+mn-ea"/>
                <a:cs typeface="+mn-cs"/>
              </a:rPr>
              <a:t>…</a:t>
            </a:r>
            <a:r>
              <a:rPr lang="es-CL" altLang="es-CL" sz="2300" i="1" dirty="0">
                <a:solidFill>
                  <a:prstClr val="black"/>
                </a:solidFill>
                <a:latin typeface="Calibri" panose="020F0502020204030204" pitchFamily="34" charset="0"/>
                <a:ea typeface="+mn-ea"/>
                <a:cs typeface="+mn-cs"/>
              </a:rPr>
              <a:t>el principio de probidad administrativa, el que, conforme lo establecen los artículos 52 y 53 de la citada ley N°18.575, implica observar una conducta intachable y un desempeño honesto y leal de la función o cargo, con preeminencia del interés general sobre el particular, y se expresa -en lo que interesa-, en el recto y correcto ejercicio del poder público por parte de las autoridades administrativas, </a:t>
            </a:r>
            <a:r>
              <a:rPr lang="es-CL" altLang="es-CL" sz="2300" i="1" u="sng" dirty="0">
                <a:solidFill>
                  <a:prstClr val="black"/>
                </a:solidFill>
                <a:latin typeface="Calibri" panose="020F0502020204030204" pitchFamily="34" charset="0"/>
                <a:ea typeface="+mn-ea"/>
                <a:cs typeface="+mn-cs"/>
              </a:rPr>
              <a:t>en lo razonable e imparcial de sus decisiones y en la expedición en el cumplimiento de sus funciones legales</a:t>
            </a:r>
            <a:r>
              <a:rPr lang="es-CL" altLang="es-CL" sz="2300" dirty="0">
                <a:solidFill>
                  <a:prstClr val="black"/>
                </a:solidFill>
                <a:latin typeface="Calibri" panose="020F0502020204030204" pitchFamily="34" charset="0"/>
                <a:ea typeface="+mn-ea"/>
                <a:cs typeface="+mn-cs"/>
              </a:rPr>
              <a:t>.  (Dictamen Nº 28.088/11) </a:t>
            </a:r>
          </a:p>
          <a:p>
            <a:pPr lvl="0" algn="just" defTabSz="914400">
              <a:spcBef>
                <a:spcPts val="0"/>
              </a:spcBef>
              <a:buFont typeface="Arial" panose="020B0604020202020204" pitchFamily="34" charset="0"/>
              <a:buChar char="•"/>
            </a:pPr>
            <a:endParaRPr lang="es-MX" altLang="es-CL" sz="2300" dirty="0">
              <a:solidFill>
                <a:prstClr val="black"/>
              </a:solidFill>
              <a:latin typeface="Calibri" panose="020F0502020204030204" pitchFamily="34" charset="0"/>
              <a:ea typeface="+mn-ea"/>
              <a:cs typeface="+mn-cs"/>
            </a:endParaRPr>
          </a:p>
          <a:p>
            <a:pPr lvl="0" algn="just" defTabSz="914400">
              <a:spcBef>
                <a:spcPts val="0"/>
              </a:spcBef>
              <a:buFont typeface="Arial" panose="020B0604020202020204" pitchFamily="34" charset="0"/>
              <a:buChar char="•"/>
            </a:pPr>
            <a:r>
              <a:rPr lang="es-CL" altLang="es-CL" sz="2300" dirty="0">
                <a:solidFill>
                  <a:prstClr val="black"/>
                </a:solidFill>
                <a:latin typeface="Calibri" panose="020F0502020204030204" pitchFamily="34" charset="0"/>
                <a:ea typeface="+mn-ea"/>
                <a:cs typeface="+mn-cs"/>
              </a:rPr>
              <a:t> …</a:t>
            </a:r>
            <a:r>
              <a:rPr lang="es-CL" altLang="es-CL" sz="2300" i="1" dirty="0">
                <a:solidFill>
                  <a:prstClr val="black"/>
                </a:solidFill>
                <a:latin typeface="Calibri" panose="020F0502020204030204" pitchFamily="34" charset="0"/>
                <a:ea typeface="+mn-ea"/>
                <a:cs typeface="+mn-cs"/>
              </a:rPr>
              <a:t>en el desempeño de la función pública que ejercen, siempre deben observar cabalmente las normas constitucionales y legales que regulan el principio de probidad administrativa y, </a:t>
            </a:r>
            <a:r>
              <a:rPr lang="es-CL" altLang="es-CL" sz="2300" i="1" u="sng" dirty="0">
                <a:solidFill>
                  <a:prstClr val="black"/>
                </a:solidFill>
                <a:latin typeface="Calibri" panose="020F0502020204030204" pitchFamily="34" charset="0"/>
                <a:ea typeface="+mn-ea"/>
                <a:cs typeface="+mn-cs"/>
              </a:rPr>
              <a:t>en particular, aquellas en cuya virtud los funcionarios, autoridades y jefaturas, cualquiera sea su jerarquía, y con independencia del estatuto jurídico que los rija</a:t>
            </a:r>
            <a:r>
              <a:rPr lang="es-CL" altLang="es-CL" sz="2300" u="sng" dirty="0">
                <a:solidFill>
                  <a:prstClr val="black"/>
                </a:solidFill>
                <a:latin typeface="Calibri" panose="020F0502020204030204" pitchFamily="34" charset="0"/>
                <a:ea typeface="+mn-ea"/>
                <a:cs typeface="+mn-cs"/>
              </a:rPr>
              <a:t>.</a:t>
            </a:r>
            <a:r>
              <a:rPr lang="es-CL" altLang="es-CL" sz="2300" dirty="0">
                <a:solidFill>
                  <a:prstClr val="black"/>
                </a:solidFill>
                <a:latin typeface="Calibri" panose="020F0502020204030204" pitchFamily="34" charset="0"/>
                <a:ea typeface="+mn-ea"/>
                <a:cs typeface="+mn-cs"/>
              </a:rPr>
              <a:t>  (Dictamen Nº 73.040/09, </a:t>
            </a:r>
            <a:r>
              <a:rPr lang="es-CL" altLang="es-CL" sz="2300" dirty="0">
                <a:solidFill>
                  <a:srgbClr val="000000"/>
                </a:solidFill>
                <a:latin typeface="Calibri" panose="020F0502020204030204" pitchFamily="34" charset="0"/>
                <a:ea typeface="+mn-ea"/>
                <a:cs typeface="+mn-cs"/>
              </a:rPr>
              <a:t>Dictamen Nº </a:t>
            </a:r>
            <a:r>
              <a:rPr lang="es-CL" altLang="es-CL" sz="2300" dirty="0">
                <a:solidFill>
                  <a:prstClr val="black"/>
                </a:solidFill>
                <a:latin typeface="Calibri" panose="020F0502020204030204" pitchFamily="34" charset="0"/>
                <a:ea typeface="+mn-ea"/>
                <a:cs typeface="+mn-cs"/>
              </a:rPr>
              <a:t>54.207/11)</a:t>
            </a:r>
          </a:p>
          <a:p>
            <a:pPr algn="just"/>
            <a:endParaRPr lang="es-CL" sz="2300" dirty="0">
              <a:solidFill>
                <a:prstClr val="black"/>
              </a:solidFill>
              <a:latin typeface="Calibri"/>
            </a:endParaRPr>
          </a:p>
          <a:p>
            <a:pPr algn="just">
              <a:lnSpc>
                <a:spcPct val="80000"/>
              </a:lnSpc>
            </a:pPr>
            <a:endParaRPr lang="es-CL" sz="2300" dirty="0" smtClean="0">
              <a:solidFill>
                <a:prstClr val="black"/>
              </a:solidFill>
              <a:latin typeface="Calibri"/>
              <a:cs typeface="Calibri"/>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206107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403796"/>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3200" dirty="0" smtClean="0">
              <a:solidFill>
                <a:prstClr val="black"/>
              </a:solidFill>
              <a:latin typeface="Calibri"/>
            </a:endParaRPr>
          </a:p>
          <a:p>
            <a:pPr lvl="0" algn="just" defTabSz="914400">
              <a:spcBef>
                <a:spcPts val="0"/>
              </a:spcBef>
              <a:buFont typeface="Arial" panose="020B0604020202020204" pitchFamily="34" charset="0"/>
              <a:buChar char="•"/>
            </a:pPr>
            <a:r>
              <a:rPr lang="es-CL" altLang="es-CL" sz="2300" i="1" dirty="0">
                <a:solidFill>
                  <a:prstClr val="black"/>
                </a:solidFill>
                <a:latin typeface="Calibri" panose="020F0502020204030204"/>
                <a:ea typeface="+mn-ea"/>
                <a:cs typeface="+mn-cs"/>
              </a:rPr>
              <a:t>…</a:t>
            </a:r>
            <a:r>
              <a:rPr lang="es-CL" altLang="es-CL" sz="2300" i="1" dirty="0">
                <a:solidFill>
                  <a:prstClr val="black"/>
                </a:solidFill>
                <a:latin typeface="Calibri" panose="020F0502020204030204" pitchFamily="34" charset="0"/>
                <a:ea typeface="+mn-ea"/>
                <a:cs typeface="+mn-cs"/>
              </a:rPr>
              <a:t>principio de probidad administrativa no sólo constituye un sinónimo de honestidad, sino que alcanza a todas las actividades que un funcionario realiza en el ejercicio de su cargo, teniendo, incluso, el deber de observar una vida privada acorde con la dignidad de la función, por cuanto la calidad de servidor público no sólo obliga al correcto desempeño de las actividades propias del respectivo empleo, sino que incluso afecta al comportamiento privado del empleado, en tanto pudiere significar, entre otros efectos, un </a:t>
            </a:r>
            <a:r>
              <a:rPr lang="es-CL" altLang="es-CL" sz="2300" i="1" u="sng" dirty="0">
                <a:solidFill>
                  <a:prstClr val="black"/>
                </a:solidFill>
                <a:latin typeface="Calibri" panose="020F0502020204030204" pitchFamily="34" charset="0"/>
                <a:ea typeface="+mn-ea"/>
                <a:cs typeface="+mn-cs"/>
              </a:rPr>
              <a:t>desprestigio del servicio</a:t>
            </a:r>
            <a:r>
              <a:rPr lang="es-CL" altLang="es-CL" sz="2300" i="1" dirty="0">
                <a:solidFill>
                  <a:prstClr val="black"/>
                </a:solidFill>
                <a:latin typeface="Calibri" panose="020F0502020204030204" pitchFamily="34" charset="0"/>
                <a:ea typeface="+mn-ea"/>
                <a:cs typeface="+mn-cs"/>
              </a:rPr>
              <a:t> </a:t>
            </a:r>
            <a:r>
              <a:rPr lang="es-CL" altLang="es-CL" sz="2300" i="1" u="sng" dirty="0">
                <a:solidFill>
                  <a:prstClr val="black"/>
                </a:solidFill>
                <a:latin typeface="Calibri" panose="020F0502020204030204" pitchFamily="34" charset="0"/>
                <a:ea typeface="+mn-ea"/>
                <a:cs typeface="+mn-cs"/>
              </a:rPr>
              <a:t>o faltar a la lealtad debida a sus jefaturas, a sus compañeros y a la comunidad</a:t>
            </a:r>
            <a:r>
              <a:rPr lang="es-CL" altLang="es-CL" sz="2300" i="1" dirty="0">
                <a:solidFill>
                  <a:prstClr val="black"/>
                </a:solidFill>
                <a:latin typeface="Calibri" panose="020F0502020204030204" pitchFamily="34" charset="0"/>
                <a:ea typeface="+mn-ea"/>
                <a:cs typeface="+mn-cs"/>
              </a:rPr>
              <a:t> </a:t>
            </a:r>
            <a:r>
              <a:rPr lang="es-CL" altLang="es-CL" sz="2300" dirty="0">
                <a:solidFill>
                  <a:prstClr val="black"/>
                </a:solidFill>
                <a:latin typeface="Calibri" panose="020F0502020204030204" pitchFamily="34" charset="0"/>
                <a:ea typeface="+mn-ea"/>
                <a:cs typeface="+mn-cs"/>
              </a:rPr>
              <a:t>(Dictamen N° </a:t>
            </a:r>
            <a:r>
              <a:rPr lang="es-CL" altLang="es-CL" sz="2300" dirty="0" smtClean="0">
                <a:solidFill>
                  <a:prstClr val="black"/>
                </a:solidFill>
                <a:latin typeface="Calibri" panose="020F0502020204030204" pitchFamily="34" charset="0"/>
                <a:ea typeface="+mn-ea"/>
                <a:cs typeface="+mn-cs"/>
              </a:rPr>
              <a:t>77.441</a:t>
            </a:r>
            <a:r>
              <a:rPr lang="es-CL" altLang="es-CL" sz="2300" dirty="0" smtClean="0">
                <a:solidFill>
                  <a:prstClr val="black"/>
                </a:solidFill>
                <a:latin typeface="Calibri" panose="020F0502020204030204" pitchFamily="34" charset="0"/>
                <a:ea typeface="+mn-ea"/>
                <a:cs typeface="+mn-cs"/>
              </a:rPr>
              <a:t>/13</a:t>
            </a:r>
            <a:r>
              <a:rPr lang="es-CL" altLang="es-CL" sz="2300" dirty="0">
                <a:solidFill>
                  <a:prstClr val="black"/>
                </a:solidFill>
                <a:latin typeface="Calibri" panose="020F0502020204030204" pitchFamily="34" charset="0"/>
                <a:ea typeface="+mn-ea"/>
                <a:cs typeface="+mn-cs"/>
              </a:rPr>
              <a:t>)</a:t>
            </a:r>
          </a:p>
          <a:p>
            <a:pPr algn="just"/>
            <a:endParaRPr lang="es-CL" sz="2300" dirty="0">
              <a:solidFill>
                <a:prstClr val="black"/>
              </a:solidFill>
              <a:latin typeface="Calibri"/>
            </a:endParaRPr>
          </a:p>
          <a:p>
            <a:pPr algn="just">
              <a:lnSpc>
                <a:spcPct val="80000"/>
              </a:lnSpc>
            </a:pPr>
            <a:endParaRPr lang="es-CL" sz="2300" dirty="0" smtClean="0">
              <a:solidFill>
                <a:prstClr val="black"/>
              </a:solidFill>
              <a:latin typeface="Calibri"/>
              <a:cs typeface="Calibri"/>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1739008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930007"/>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dirty="0" smtClean="0">
              <a:solidFill>
                <a:prstClr val="black"/>
              </a:solidFill>
              <a:latin typeface="Calibri"/>
              <a:cs typeface="Arial" panose="020B0604020202020204" pitchFamily="34" charset="0"/>
            </a:endParaRPr>
          </a:p>
          <a:p>
            <a:pPr algn="just"/>
            <a:r>
              <a:rPr lang="es-CL" b="1" dirty="0">
                <a:solidFill>
                  <a:prstClr val="black"/>
                </a:solidFill>
                <a:latin typeface="Calibri"/>
                <a:cs typeface="Arial" panose="020B0604020202020204" pitchFamily="34" charset="0"/>
              </a:rPr>
              <a:t>4</a:t>
            </a:r>
            <a:r>
              <a:rPr lang="es-CL" b="1" dirty="0" smtClean="0">
                <a:solidFill>
                  <a:prstClr val="black"/>
                </a:solidFill>
                <a:latin typeface="Calibri"/>
                <a:cs typeface="Arial" panose="020B0604020202020204" pitchFamily="34" charset="0"/>
              </a:rPr>
              <a:t>. Mecanismos para prevenir conflictos de intereses:</a:t>
            </a:r>
          </a:p>
          <a:p>
            <a:pPr algn="just"/>
            <a:endParaRPr lang="es-CL" sz="2200" dirty="0" smtClean="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smtClean="0">
                <a:solidFill>
                  <a:prstClr val="black"/>
                </a:solidFill>
                <a:latin typeface="Calibri"/>
                <a:cs typeface="Arial" panose="020B0604020202020204" pitchFamily="34" charset="0"/>
              </a:rPr>
              <a:t>Inhabilidades </a:t>
            </a:r>
            <a:r>
              <a:rPr lang="es-ES" sz="2200" dirty="0">
                <a:solidFill>
                  <a:prstClr val="black"/>
                </a:solidFill>
                <a:latin typeface="Calibri"/>
                <a:cs typeface="Arial" panose="020B0604020202020204" pitchFamily="34" charset="0"/>
              </a:rPr>
              <a:t>para asumir cargos públicos</a:t>
            </a:r>
            <a:r>
              <a:rPr lang="es-ES" sz="2200" dirty="0" smtClean="0">
                <a:solidFill>
                  <a:prstClr val="black"/>
                </a:solidFill>
                <a:latin typeface="Calibri"/>
                <a:cs typeface="Arial" panose="020B0604020202020204" pitchFamily="34" charset="0"/>
              </a:rPr>
              <a:t>.</a:t>
            </a:r>
          </a:p>
          <a:p>
            <a:pPr marL="342900" indent="-342900">
              <a:buFont typeface="Arial" panose="020B0604020202020204" pitchFamily="34" charset="0"/>
              <a:buChar char="•"/>
            </a:pPr>
            <a:endParaRPr lang="es-ES" sz="2200" dirty="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smtClean="0">
                <a:solidFill>
                  <a:prstClr val="black"/>
                </a:solidFill>
                <a:latin typeface="Calibri"/>
                <a:cs typeface="Arial" panose="020B0604020202020204" pitchFamily="34" charset="0"/>
              </a:rPr>
              <a:t>Prohibiciones </a:t>
            </a:r>
            <a:r>
              <a:rPr lang="es-ES" sz="2200" dirty="0">
                <a:solidFill>
                  <a:prstClr val="black"/>
                </a:solidFill>
                <a:latin typeface="Calibri"/>
                <a:cs typeface="Arial" panose="020B0604020202020204" pitchFamily="34" charset="0"/>
              </a:rPr>
              <a:t>e incompatibilidades</a:t>
            </a:r>
            <a:r>
              <a:rPr lang="es-ES" sz="2200" dirty="0" smtClean="0">
                <a:solidFill>
                  <a:prstClr val="black"/>
                </a:solidFill>
                <a:latin typeface="Calibri"/>
                <a:cs typeface="Arial" panose="020B0604020202020204" pitchFamily="34" charset="0"/>
              </a:rPr>
              <a:t>.</a:t>
            </a:r>
          </a:p>
          <a:p>
            <a:pPr marL="342900" indent="-342900">
              <a:buFont typeface="Arial" panose="020B0604020202020204" pitchFamily="34" charset="0"/>
              <a:buChar char="•"/>
            </a:pPr>
            <a:endParaRPr lang="es-ES" sz="2200" dirty="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a:solidFill>
                  <a:prstClr val="black"/>
                </a:solidFill>
                <a:latin typeface="Calibri"/>
                <a:cs typeface="Arial" panose="020B0604020202020204" pitchFamily="34" charset="0"/>
              </a:rPr>
              <a:t>Reglas de abstención</a:t>
            </a:r>
            <a:r>
              <a:rPr lang="es-ES" sz="2200" dirty="0" smtClean="0">
                <a:solidFill>
                  <a:prstClr val="black"/>
                </a:solidFill>
                <a:latin typeface="Calibri"/>
                <a:cs typeface="Arial" panose="020B0604020202020204" pitchFamily="34" charset="0"/>
              </a:rPr>
              <a:t>.</a:t>
            </a:r>
          </a:p>
          <a:p>
            <a:pPr marL="342900" indent="-342900">
              <a:buFont typeface="Arial" panose="020B0604020202020204" pitchFamily="34" charset="0"/>
              <a:buChar char="•"/>
            </a:pPr>
            <a:endParaRPr lang="es-ES" sz="2200" dirty="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a:solidFill>
                  <a:prstClr val="black"/>
                </a:solidFill>
                <a:latin typeface="Calibri"/>
                <a:cs typeface="Arial" panose="020B0604020202020204" pitchFamily="34" charset="0"/>
              </a:rPr>
              <a:t>Sistemas de denuncia interna (</a:t>
            </a:r>
            <a:r>
              <a:rPr lang="es-ES" sz="2200" i="1" dirty="0" err="1">
                <a:solidFill>
                  <a:prstClr val="black"/>
                </a:solidFill>
                <a:latin typeface="Calibri"/>
                <a:cs typeface="Arial" panose="020B0604020202020204" pitchFamily="34" charset="0"/>
              </a:rPr>
              <a:t>whistleblowing</a:t>
            </a:r>
            <a:r>
              <a:rPr lang="es-ES" sz="2200" dirty="0" smtClean="0">
                <a:solidFill>
                  <a:prstClr val="black"/>
                </a:solidFill>
                <a:latin typeface="Calibri"/>
                <a:cs typeface="Arial" panose="020B0604020202020204" pitchFamily="34" charset="0"/>
              </a:rPr>
              <a:t>).</a:t>
            </a:r>
          </a:p>
          <a:p>
            <a:pPr marL="342900" indent="-342900">
              <a:buFont typeface="Arial" panose="020B0604020202020204" pitchFamily="34" charset="0"/>
              <a:buChar char="•"/>
            </a:pPr>
            <a:endParaRPr lang="es-ES" sz="2200" dirty="0" smtClean="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a:solidFill>
                  <a:prstClr val="black"/>
                </a:solidFill>
                <a:latin typeface="Calibri"/>
                <a:cs typeface="Arial" panose="020B0604020202020204" pitchFamily="34" charset="0"/>
              </a:rPr>
              <a:t>Declaración de intereses y patrimonio</a:t>
            </a:r>
            <a:r>
              <a:rPr lang="es-ES" sz="2200" dirty="0" smtClean="0">
                <a:solidFill>
                  <a:prstClr val="black"/>
                </a:solidFill>
                <a:latin typeface="Calibri"/>
                <a:cs typeface="Arial" panose="020B0604020202020204" pitchFamily="34" charset="0"/>
              </a:rPr>
              <a:t>.</a:t>
            </a:r>
          </a:p>
          <a:p>
            <a:pPr marL="342900" indent="-342900">
              <a:buFont typeface="Arial" panose="020B0604020202020204" pitchFamily="34" charset="0"/>
              <a:buChar char="•"/>
            </a:pPr>
            <a:endParaRPr lang="es-ES" sz="2200" dirty="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smtClean="0">
                <a:solidFill>
                  <a:prstClr val="black"/>
                </a:solidFill>
                <a:latin typeface="Calibri"/>
                <a:cs typeface="Arial" panose="020B0604020202020204" pitchFamily="34" charset="0"/>
              </a:rPr>
              <a:t>Régimen </a:t>
            </a:r>
            <a:r>
              <a:rPr lang="es-ES" sz="2200" dirty="0">
                <a:solidFill>
                  <a:prstClr val="black"/>
                </a:solidFill>
                <a:latin typeface="Calibri"/>
                <a:cs typeface="Arial" panose="020B0604020202020204" pitchFamily="34" charset="0"/>
              </a:rPr>
              <a:t>de administración y enajenación de bienes</a:t>
            </a:r>
            <a:r>
              <a:rPr lang="es-ES" sz="2200" dirty="0" smtClean="0">
                <a:solidFill>
                  <a:prstClr val="black"/>
                </a:solidFill>
                <a:latin typeface="Calibri"/>
                <a:cs typeface="Arial" panose="020B0604020202020204" pitchFamily="34" charset="0"/>
              </a:rPr>
              <a:t>.</a:t>
            </a:r>
          </a:p>
          <a:p>
            <a:pPr marL="342900" indent="-342900">
              <a:buFont typeface="Arial" panose="020B0604020202020204" pitchFamily="34" charset="0"/>
              <a:buChar char="•"/>
            </a:pPr>
            <a:endParaRPr lang="es-ES" sz="2200" dirty="0">
              <a:solidFill>
                <a:prstClr val="black"/>
              </a:solidFill>
              <a:latin typeface="Calibri"/>
              <a:cs typeface="Arial" panose="020B0604020202020204" pitchFamily="34" charset="0"/>
            </a:endParaRPr>
          </a:p>
          <a:p>
            <a:pPr marL="342900" indent="-342900">
              <a:buFont typeface="Arial" panose="020B0604020202020204" pitchFamily="34" charset="0"/>
              <a:buChar char="•"/>
            </a:pPr>
            <a:r>
              <a:rPr lang="es-ES" sz="2200" dirty="0">
                <a:solidFill>
                  <a:prstClr val="black"/>
                </a:solidFill>
                <a:latin typeface="Calibri"/>
                <a:cs typeface="Arial" panose="020B0604020202020204" pitchFamily="34" charset="0"/>
              </a:rPr>
              <a:t>Prohibiciones posteriores al cese (plazo de carencia).</a:t>
            </a:r>
          </a:p>
          <a:p>
            <a:pPr algn="just"/>
            <a:endParaRPr lang="es-CL" dirty="0" smtClean="0">
              <a:solidFill>
                <a:prstClr val="black"/>
              </a:solidFill>
              <a:latin typeface="Arial" panose="020B0604020202020204" pitchFamily="34" charset="0"/>
              <a:cs typeface="Arial" panose="020B0604020202020204" pitchFamily="34" charset="0"/>
            </a:endParaRPr>
          </a:p>
          <a:p>
            <a:pPr marL="342900" indent="-342900" algn="just">
              <a:buFontTx/>
              <a:buChar char="-"/>
            </a:pPr>
            <a:endParaRPr lang="es-CL" sz="2300" dirty="0" smtClean="0">
              <a:solidFill>
                <a:prstClr val="black"/>
              </a:solidFill>
              <a:latin typeface="Calibri"/>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694916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04705" y="5304135"/>
            <a:ext cx="7876563" cy="446276"/>
          </a:xfrm>
          <a:prstGeom prst="rect">
            <a:avLst/>
          </a:prstGeom>
        </p:spPr>
        <p:txBody>
          <a:bodyPr wrap="square">
            <a:spAutoFit/>
          </a:bodyPr>
          <a:lstStyle/>
          <a:p>
            <a:r>
              <a:rPr lang="es-CL" sz="2300" b="1" dirty="0">
                <a:solidFill>
                  <a:prstClr val="black"/>
                </a:solidFill>
                <a:latin typeface="Calibri" panose="020F0502020204030204" pitchFamily="34" charset="0"/>
                <a:cs typeface="Calibri"/>
              </a:rPr>
              <a:t>II</a:t>
            </a:r>
            <a:r>
              <a:rPr lang="es-CL" sz="2300" b="1" dirty="0" smtClean="0">
                <a:solidFill>
                  <a:prstClr val="black"/>
                </a:solidFill>
                <a:latin typeface="Calibri" panose="020F0502020204030204" pitchFamily="34" charset="0"/>
                <a:cs typeface="Calibri"/>
              </a:rPr>
              <a:t>. Declaración de intereses y patrimonio</a:t>
            </a:r>
            <a:endParaRPr lang="es-CL" sz="2300" b="1" dirty="0">
              <a:solidFill>
                <a:prstClr val="black"/>
              </a:solidFill>
              <a:latin typeface="Calibri" panose="020F0502020204030204" pitchFamily="34" charset="0"/>
              <a:cs typeface="Calibri"/>
            </a:endParaRPr>
          </a:p>
        </p:txBody>
      </p:sp>
    </p:spTree>
    <p:extLst>
      <p:ext uri="{BB962C8B-B14F-4D97-AF65-F5344CB8AC3E}">
        <p14:creationId xmlns:p14="http://schemas.microsoft.com/office/powerpoint/2010/main" val="26735592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0"/>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ES" sz="2800" b="1" dirty="0" smtClean="0">
                <a:solidFill>
                  <a:prstClr val="black"/>
                </a:solidFill>
                <a:latin typeface="Calibri"/>
                <a:cs typeface="Calibri"/>
              </a:rPr>
              <a:t>DECLARACIONES DE INTERESES Y PATRIMONIO</a:t>
            </a:r>
            <a:endParaRPr lang="es-ES" sz="2800" b="1" dirty="0">
              <a:solidFill>
                <a:prstClr val="black"/>
              </a:solidFill>
              <a:latin typeface="Calibri"/>
              <a:cs typeface="Calibri"/>
            </a:endParaRPr>
          </a:p>
        </p:txBody>
      </p:sp>
      <p:sp>
        <p:nvSpPr>
          <p:cNvPr id="5" name="CuadroTexto 4"/>
          <p:cNvSpPr txBox="1"/>
          <p:nvPr/>
        </p:nvSpPr>
        <p:spPr>
          <a:xfrm>
            <a:off x="246349" y="918854"/>
            <a:ext cx="8601090" cy="6032421"/>
          </a:xfrm>
          <a:prstGeom prst="rect">
            <a:avLst/>
          </a:prstGeom>
          <a:noFill/>
        </p:spPr>
        <p:txBody>
          <a:bodyPr wrap="square" rtlCol="0">
            <a:spAutoFit/>
          </a:bodyPr>
          <a:lstStyle/>
          <a:p>
            <a:pPr marL="457200" indent="-457200" algn="just">
              <a:buAutoNum type="arabicPeriod"/>
            </a:pPr>
            <a:r>
              <a:rPr lang="es-CL" sz="2300" b="1" dirty="0" smtClean="0">
                <a:solidFill>
                  <a:prstClr val="black"/>
                </a:solidFill>
              </a:rPr>
              <a:t>Régimen jurídico</a:t>
            </a:r>
          </a:p>
          <a:p>
            <a:pPr algn="just"/>
            <a:r>
              <a:rPr lang="es-CL" sz="2300" dirty="0" smtClean="0">
                <a:solidFill>
                  <a:schemeClr val="accent2"/>
                </a:solidFill>
              </a:rPr>
              <a:t>Dos marcos jurídicos diversos han regido estas declaraciones:</a:t>
            </a:r>
          </a:p>
          <a:p>
            <a:pPr algn="just"/>
            <a:endParaRPr lang="es-CL" sz="2300" dirty="0" smtClean="0">
              <a:solidFill>
                <a:prstClr val="black"/>
              </a:solidFill>
            </a:endParaRPr>
          </a:p>
          <a:p>
            <a:pPr marL="457200" indent="-457200" algn="just">
              <a:buAutoNum type="alphaLcParenR"/>
            </a:pPr>
            <a:r>
              <a:rPr lang="es-CL" sz="2300" b="1" dirty="0" smtClean="0">
                <a:solidFill>
                  <a:prstClr val="black"/>
                </a:solidFill>
              </a:rPr>
              <a:t>Hasta septiembre de 2016: Ley N° 18.575 (ley N° 19.653 de 1999 incorpora declaración de intereses y ley N° 20.088, de 2006 incorpora declaración de patrimonio).</a:t>
            </a:r>
          </a:p>
          <a:p>
            <a:pPr algn="just"/>
            <a:endParaRPr lang="es-CL" sz="2300" dirty="0">
              <a:solidFill>
                <a:prstClr val="black"/>
              </a:solidFill>
            </a:endParaRPr>
          </a:p>
          <a:p>
            <a:pPr marL="342900" indent="-342900" algn="just">
              <a:buFont typeface="Arial" panose="020B0604020202020204" pitchFamily="34" charset="0"/>
              <a:buChar char="•"/>
            </a:pPr>
            <a:r>
              <a:rPr lang="es-CL" sz="2300" dirty="0" smtClean="0">
                <a:solidFill>
                  <a:prstClr val="black"/>
                </a:solidFill>
              </a:rPr>
              <a:t>Reguladas en el Título III, </a:t>
            </a:r>
            <a:r>
              <a:rPr lang="es-CL" sz="2300" dirty="0">
                <a:solidFill>
                  <a:prstClr val="black"/>
                </a:solidFill>
              </a:rPr>
              <a:t>Párrafo 3</a:t>
            </a:r>
            <a:r>
              <a:rPr lang="es-CL" sz="2300" dirty="0" smtClean="0">
                <a:solidFill>
                  <a:prstClr val="black"/>
                </a:solidFill>
              </a:rPr>
              <a:t>°, </a:t>
            </a:r>
            <a:r>
              <a:rPr lang="es-CL" sz="2300" dirty="0">
                <a:solidFill>
                  <a:prstClr val="black"/>
                </a:solidFill>
              </a:rPr>
              <a:t>de la ley y sus reglamentos respectivos (D.S N° 99, del 2000 y N° 45, de 2006, ambos del MINSEGPRES).</a:t>
            </a:r>
          </a:p>
          <a:p>
            <a:pPr marL="342900" indent="-342900" algn="just">
              <a:buFont typeface="Arial" panose="020B0604020202020204" pitchFamily="34" charset="0"/>
              <a:buChar char="•"/>
            </a:pPr>
            <a:r>
              <a:rPr lang="es-CL" sz="2300" dirty="0" smtClean="0">
                <a:solidFill>
                  <a:prstClr val="black"/>
                </a:solidFill>
              </a:rPr>
              <a:t>Obligación de autoridades de efectuar una declaración de intereses y una declaración de patrimonio. </a:t>
            </a:r>
          </a:p>
          <a:p>
            <a:pPr marL="342900" indent="-342900" algn="just">
              <a:buFont typeface="Arial" panose="020B0604020202020204" pitchFamily="34" charset="0"/>
              <a:buChar char="•"/>
            </a:pPr>
            <a:r>
              <a:rPr lang="es-CL" sz="2300" dirty="0" smtClean="0"/>
              <a:t>Régimen sancionatorio a cargo del respectivo servicio.</a:t>
            </a:r>
          </a:p>
          <a:p>
            <a:pPr marL="342900" indent="-342900" algn="just">
              <a:buFont typeface="Arial" panose="020B0604020202020204" pitchFamily="34" charset="0"/>
              <a:buChar char="•"/>
            </a:pPr>
            <a:r>
              <a:rPr lang="es-CL" sz="2300" dirty="0" smtClean="0">
                <a:solidFill>
                  <a:prstClr val="black"/>
                </a:solidFill>
              </a:rPr>
              <a:t>CGR tuvo un rol limitado,</a:t>
            </a:r>
            <a:r>
              <a:rPr lang="es-CL" sz="2300" dirty="0" smtClean="0">
                <a:solidFill>
                  <a:schemeClr val="accent2"/>
                </a:solidFill>
              </a:rPr>
              <a:t> </a:t>
            </a:r>
            <a:r>
              <a:rPr lang="es-CL" sz="2300" dirty="0">
                <a:solidFill>
                  <a:schemeClr val="accent2"/>
                </a:solidFill>
              </a:rPr>
              <a:t>como se verá.</a:t>
            </a:r>
          </a:p>
          <a:p>
            <a:pPr marL="342900" indent="-342900" algn="just">
              <a:buFont typeface="Arial" panose="020B0604020202020204" pitchFamily="34" charset="0"/>
              <a:buChar char="•"/>
            </a:pPr>
            <a:endParaRPr lang="es-CL" sz="2300" dirty="0"/>
          </a:p>
          <a:p>
            <a:pPr algn="just"/>
            <a:endParaRPr lang="es-CL" sz="2300" dirty="0" smtClean="0">
              <a:solidFill>
                <a:prstClr val="black"/>
              </a:solidFill>
            </a:endParaRPr>
          </a:p>
          <a:p>
            <a:endParaRPr lang="es-CL" dirty="0">
              <a:solidFill>
                <a:prstClr val="black"/>
              </a:solidFill>
            </a:endParaRPr>
          </a:p>
        </p:txBody>
      </p:sp>
    </p:spTree>
    <p:extLst>
      <p:ext uri="{BB962C8B-B14F-4D97-AF65-F5344CB8AC3E}">
        <p14:creationId xmlns:p14="http://schemas.microsoft.com/office/powerpoint/2010/main" val="406286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0"/>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ES" sz="2800" b="1" dirty="0" smtClean="0">
                <a:solidFill>
                  <a:prstClr val="black"/>
                </a:solidFill>
                <a:latin typeface="Calibri"/>
                <a:cs typeface="Calibri"/>
              </a:rPr>
              <a:t>DECLARACIONES DE INTERESES Y PATRIMONIO</a:t>
            </a:r>
            <a:endParaRPr lang="es-ES" sz="2800" b="1" dirty="0">
              <a:solidFill>
                <a:prstClr val="black"/>
              </a:solidFill>
              <a:latin typeface="Calibri"/>
              <a:cs typeface="Calibri"/>
            </a:endParaRPr>
          </a:p>
        </p:txBody>
      </p:sp>
      <p:sp>
        <p:nvSpPr>
          <p:cNvPr id="5" name="CuadroTexto 4"/>
          <p:cNvSpPr txBox="1"/>
          <p:nvPr/>
        </p:nvSpPr>
        <p:spPr>
          <a:xfrm>
            <a:off x="246349" y="918854"/>
            <a:ext cx="8601090" cy="4970591"/>
          </a:xfrm>
          <a:prstGeom prst="rect">
            <a:avLst/>
          </a:prstGeom>
          <a:noFill/>
        </p:spPr>
        <p:txBody>
          <a:bodyPr wrap="square" rtlCol="0">
            <a:spAutoFit/>
          </a:bodyPr>
          <a:lstStyle/>
          <a:p>
            <a:pPr algn="just"/>
            <a:r>
              <a:rPr lang="es-CL" sz="2300" b="1" dirty="0" smtClean="0">
                <a:solidFill>
                  <a:prstClr val="black"/>
                </a:solidFill>
              </a:rPr>
              <a:t>b)	Desde septiembre de 2016: Ley N° 20.880 sobre Probidad en la 	Función Pública y Prevención de los Conflictos de Intereses</a:t>
            </a:r>
          </a:p>
          <a:p>
            <a:pPr algn="just"/>
            <a:endParaRPr lang="es-CL" sz="2300" dirty="0">
              <a:solidFill>
                <a:prstClr val="black"/>
              </a:solidFill>
            </a:endParaRPr>
          </a:p>
          <a:p>
            <a:pPr marL="342900" indent="-342900" algn="just">
              <a:buFontTx/>
              <a:buChar char="-"/>
            </a:pPr>
            <a:r>
              <a:rPr lang="es-CL" sz="2300" dirty="0" smtClean="0">
                <a:solidFill>
                  <a:prstClr val="black"/>
                </a:solidFill>
              </a:rPr>
              <a:t>Unifica declaración de intereses y patrimonio en un instrumento.</a:t>
            </a:r>
          </a:p>
          <a:p>
            <a:pPr marL="342900" indent="-342900" algn="just">
              <a:buFontTx/>
              <a:buChar char="-"/>
            </a:pPr>
            <a:endParaRPr lang="es-CL" sz="2300" dirty="0" smtClean="0">
              <a:solidFill>
                <a:prstClr val="black"/>
              </a:solidFill>
            </a:endParaRPr>
          </a:p>
          <a:p>
            <a:pPr marL="342900" indent="-342900" algn="just">
              <a:buFontTx/>
              <a:buChar char="-"/>
            </a:pPr>
            <a:r>
              <a:rPr lang="es-CL" sz="2300" dirty="0" smtClean="0">
                <a:solidFill>
                  <a:prstClr val="black"/>
                </a:solidFill>
              </a:rPr>
              <a:t>Amplia el ámbito subjetivo y objetivo de la ley.	</a:t>
            </a:r>
          </a:p>
          <a:p>
            <a:pPr marL="342900" indent="-342900" algn="just">
              <a:buFontTx/>
              <a:buChar char="-"/>
            </a:pPr>
            <a:endParaRPr lang="es-CL" sz="2300" dirty="0" smtClean="0">
              <a:solidFill>
                <a:prstClr val="black"/>
              </a:solidFill>
            </a:endParaRPr>
          </a:p>
          <a:p>
            <a:pPr marL="342900" indent="-342900" algn="just">
              <a:buFontTx/>
              <a:buChar char="-"/>
            </a:pPr>
            <a:r>
              <a:rPr lang="es-CL" sz="2300" dirty="0" smtClean="0">
                <a:solidFill>
                  <a:prstClr val="black"/>
                </a:solidFill>
              </a:rPr>
              <a:t>Asigna rol fiscalizador de la declaración a CGR (oportunidad, veracidad e integridad).</a:t>
            </a:r>
          </a:p>
          <a:p>
            <a:pPr marL="342900" indent="-342900" algn="just">
              <a:buFontTx/>
              <a:buChar char="-"/>
            </a:pPr>
            <a:endParaRPr lang="es-CL" sz="2300" dirty="0" smtClean="0">
              <a:solidFill>
                <a:prstClr val="black"/>
              </a:solidFill>
            </a:endParaRPr>
          </a:p>
          <a:p>
            <a:pPr marL="342900" indent="-342900" algn="just">
              <a:buFontTx/>
              <a:buChar char="-"/>
            </a:pPr>
            <a:r>
              <a:rPr lang="es-CL" sz="2300" dirty="0" smtClean="0">
                <a:solidFill>
                  <a:prstClr val="black"/>
                </a:solidFill>
              </a:rPr>
              <a:t>Considera un régimen sancionatorio a cargo de CGR, previo apercibimiento.</a:t>
            </a:r>
          </a:p>
          <a:p>
            <a:pPr marL="342900" indent="-342900" algn="just">
              <a:buFontTx/>
              <a:buChar char="-"/>
            </a:pPr>
            <a:endParaRPr lang="es-CL" sz="2300" dirty="0" smtClean="0">
              <a:solidFill>
                <a:prstClr val="black"/>
              </a:solidFill>
            </a:endParaRPr>
          </a:p>
          <a:p>
            <a:endParaRPr lang="es-CL" dirty="0">
              <a:solidFill>
                <a:prstClr val="black"/>
              </a:solidFill>
            </a:endParaRPr>
          </a:p>
        </p:txBody>
      </p:sp>
    </p:spTree>
    <p:extLst>
      <p:ext uri="{BB962C8B-B14F-4D97-AF65-F5344CB8AC3E}">
        <p14:creationId xmlns:p14="http://schemas.microsoft.com/office/powerpoint/2010/main" val="154175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5" y="198438"/>
            <a:ext cx="7445827" cy="614362"/>
          </a:xfrm>
        </p:spPr>
        <p:txBody>
          <a:bodyPr>
            <a:noAutofit/>
          </a:bodyPr>
          <a:lstStyle/>
          <a:p>
            <a:pPr algn="just">
              <a:lnSpc>
                <a:spcPct val="80000"/>
              </a:lnSpc>
            </a:pPr>
            <a:r>
              <a:rPr lang="es-ES" sz="2800" b="1" dirty="0">
                <a:solidFill>
                  <a:prstClr val="black"/>
                </a:solidFill>
                <a:cs typeface="Calibri"/>
              </a:rPr>
              <a:t>DECLARACIONES DE INTERESES Y PATRIMONIO</a:t>
            </a:r>
          </a:p>
        </p:txBody>
      </p:sp>
      <p:sp>
        <p:nvSpPr>
          <p:cNvPr id="4" name="CuadroTexto 3"/>
          <p:cNvSpPr txBox="1"/>
          <p:nvPr/>
        </p:nvSpPr>
        <p:spPr>
          <a:xfrm>
            <a:off x="440872" y="1099457"/>
            <a:ext cx="7712528" cy="5047536"/>
          </a:xfrm>
          <a:prstGeom prst="rect">
            <a:avLst/>
          </a:prstGeom>
          <a:noFill/>
        </p:spPr>
        <p:txBody>
          <a:bodyPr wrap="square" rtlCol="0">
            <a:spAutoFit/>
          </a:bodyPr>
          <a:lstStyle/>
          <a:p>
            <a:pPr algn="just"/>
            <a:r>
              <a:rPr lang="es-CL" sz="2300" b="1" dirty="0" smtClean="0">
                <a:solidFill>
                  <a:prstClr val="black"/>
                </a:solidFill>
              </a:rPr>
              <a:t>2. Facultades de CGR</a:t>
            </a:r>
          </a:p>
          <a:p>
            <a:pPr algn="just"/>
            <a:endParaRPr lang="es-CL" sz="2300" b="1" dirty="0">
              <a:solidFill>
                <a:prstClr val="black"/>
              </a:solidFill>
            </a:endParaRPr>
          </a:p>
          <a:p>
            <a:pPr algn="just"/>
            <a:r>
              <a:rPr lang="es-CL" sz="2300" b="1" dirty="0" smtClean="0">
                <a:solidFill>
                  <a:prstClr val="black"/>
                </a:solidFill>
              </a:rPr>
              <a:t>a) Ley N° 18.575:</a:t>
            </a:r>
          </a:p>
          <a:p>
            <a:pPr algn="just"/>
            <a:r>
              <a:rPr lang="es-CL" sz="2300" dirty="0">
                <a:solidFill>
                  <a:prstClr val="black"/>
                </a:solidFill>
              </a:rPr>
              <a:t>	</a:t>
            </a:r>
            <a:endParaRPr lang="es-CL" sz="2300" dirty="0" smtClean="0">
              <a:solidFill>
                <a:prstClr val="black"/>
              </a:solidFill>
            </a:endParaRPr>
          </a:p>
          <a:p>
            <a:pPr marL="342900" indent="-342900" algn="just">
              <a:buFont typeface="Arial" panose="020B0604020202020204" pitchFamily="34" charset="0"/>
              <a:buChar char="•"/>
            </a:pPr>
            <a:r>
              <a:rPr lang="es-CL" sz="2300" dirty="0" smtClean="0">
                <a:solidFill>
                  <a:prstClr val="black"/>
                </a:solidFill>
              </a:rPr>
              <a:t>Antiguo </a:t>
            </a:r>
            <a:r>
              <a:rPr lang="es-CL" sz="2300" dirty="0">
                <a:solidFill>
                  <a:prstClr val="black"/>
                </a:solidFill>
              </a:rPr>
              <a:t>art. 59 inciso </a:t>
            </a:r>
            <a:r>
              <a:rPr lang="es-CL" sz="2300" dirty="0" smtClean="0">
                <a:solidFill>
                  <a:prstClr val="black"/>
                </a:solidFill>
              </a:rPr>
              <a:t>2: </a:t>
            </a:r>
            <a:r>
              <a:rPr lang="es-CL" sz="2300" i="1" dirty="0" smtClean="0">
                <a:solidFill>
                  <a:prstClr val="black"/>
                </a:solidFill>
              </a:rPr>
              <a:t>“Se presentará en tres ejemplares (…) uno </a:t>
            </a:r>
            <a:r>
              <a:rPr lang="es-CL" sz="2300" i="1" dirty="0">
                <a:solidFill>
                  <a:prstClr val="black"/>
                </a:solidFill>
              </a:rPr>
              <a:t>de ellos será remitido a la Contraloría General de la </a:t>
            </a:r>
            <a:r>
              <a:rPr lang="es-CL" sz="2300" i="1" dirty="0" smtClean="0">
                <a:solidFill>
                  <a:prstClr val="black"/>
                </a:solidFill>
              </a:rPr>
              <a:t>República </a:t>
            </a:r>
            <a:r>
              <a:rPr lang="es-CL" sz="2300" i="1" dirty="0">
                <a:solidFill>
                  <a:prstClr val="black"/>
                </a:solidFill>
              </a:rPr>
              <a:t>o a la Contraloría Regional, según corresponda, </a:t>
            </a:r>
            <a:r>
              <a:rPr lang="es-CL" sz="2300" b="1" i="1" dirty="0" smtClean="0">
                <a:solidFill>
                  <a:prstClr val="black"/>
                </a:solidFill>
              </a:rPr>
              <a:t>para </a:t>
            </a:r>
            <a:r>
              <a:rPr lang="es-CL" sz="2300" b="1" i="1" dirty="0">
                <a:solidFill>
                  <a:prstClr val="black"/>
                </a:solidFill>
              </a:rPr>
              <a:t>su custodia, archivo y </a:t>
            </a:r>
            <a:r>
              <a:rPr lang="es-CL" sz="2300" b="1" i="1" dirty="0" smtClean="0">
                <a:solidFill>
                  <a:prstClr val="black"/>
                </a:solidFill>
              </a:rPr>
              <a:t>consulta </a:t>
            </a:r>
            <a:r>
              <a:rPr lang="es-CL" sz="2300" i="1" dirty="0" smtClean="0">
                <a:solidFill>
                  <a:prstClr val="black"/>
                </a:solidFill>
              </a:rPr>
              <a:t>(…)”.</a:t>
            </a:r>
          </a:p>
          <a:p>
            <a:pPr marL="342900" indent="-342900" algn="just">
              <a:buFont typeface="Arial" panose="020B0604020202020204" pitchFamily="34" charset="0"/>
              <a:buChar char="•"/>
            </a:pPr>
            <a:endParaRPr lang="es-CL" sz="2300" i="1" dirty="0">
              <a:solidFill>
                <a:prstClr val="black"/>
              </a:solidFill>
            </a:endParaRPr>
          </a:p>
          <a:p>
            <a:pPr marL="342900" indent="-342900" algn="just">
              <a:buFont typeface="Arial" panose="020B0604020202020204" pitchFamily="34" charset="0"/>
              <a:buChar char="•"/>
            </a:pPr>
            <a:r>
              <a:rPr lang="es-CL" sz="2300" dirty="0">
                <a:solidFill>
                  <a:prstClr val="black"/>
                </a:solidFill>
              </a:rPr>
              <a:t>Mero depositario. </a:t>
            </a:r>
            <a:endParaRPr lang="es-CL" sz="2300" dirty="0" smtClean="0">
              <a:solidFill>
                <a:prstClr val="black"/>
              </a:solidFill>
            </a:endParaRPr>
          </a:p>
          <a:p>
            <a:pPr marL="342900" indent="-342900" algn="just">
              <a:buFont typeface="Arial" panose="020B0604020202020204" pitchFamily="34" charset="0"/>
              <a:buChar char="•"/>
            </a:pPr>
            <a:endParaRPr lang="es-CL" sz="2300" dirty="0" smtClean="0">
              <a:solidFill>
                <a:prstClr val="black"/>
              </a:solidFill>
            </a:endParaRPr>
          </a:p>
          <a:p>
            <a:pPr marL="342900" indent="-342900" algn="just">
              <a:buFont typeface="Arial" panose="020B0604020202020204" pitchFamily="34" charset="0"/>
              <a:buChar char="•"/>
            </a:pPr>
            <a:r>
              <a:rPr lang="es-CL" sz="2300" dirty="0" smtClean="0">
                <a:solidFill>
                  <a:prstClr val="black"/>
                </a:solidFill>
              </a:rPr>
              <a:t>Registro </a:t>
            </a:r>
            <a:r>
              <a:rPr lang="es-CL" sz="2300" dirty="0">
                <a:solidFill>
                  <a:prstClr val="black"/>
                </a:solidFill>
              </a:rPr>
              <a:t>de las declaraciones </a:t>
            </a:r>
            <a:r>
              <a:rPr lang="es-CL" sz="2300" dirty="0" smtClean="0">
                <a:solidFill>
                  <a:prstClr val="black"/>
                </a:solidFill>
              </a:rPr>
              <a:t>de intereses y de patrimonio. </a:t>
            </a:r>
            <a:r>
              <a:rPr lang="es-CL" sz="2300" dirty="0">
                <a:solidFill>
                  <a:prstClr val="black"/>
                </a:solidFill>
              </a:rPr>
              <a:t> </a:t>
            </a:r>
            <a:r>
              <a:rPr lang="es-CL" sz="2300" dirty="0" smtClean="0">
                <a:solidFill>
                  <a:prstClr val="black"/>
                </a:solidFill>
              </a:rPr>
              <a:t> </a:t>
            </a:r>
            <a:endParaRPr lang="es-CL" sz="2300" i="1" dirty="0">
              <a:solidFill>
                <a:prstClr val="black"/>
              </a:solidFill>
            </a:endParaRPr>
          </a:p>
          <a:p>
            <a:pPr algn="just"/>
            <a:endParaRPr lang="es-CL" sz="2300" i="1" dirty="0" smtClean="0">
              <a:solidFill>
                <a:prstClr val="black"/>
              </a:solidFill>
            </a:endParaRPr>
          </a:p>
          <a:p>
            <a:pPr algn="just"/>
            <a:endParaRPr lang="es-CL" sz="2300" i="1" dirty="0">
              <a:solidFill>
                <a:prstClr val="black"/>
              </a:solidFill>
            </a:endParaRPr>
          </a:p>
        </p:txBody>
      </p:sp>
    </p:spTree>
    <p:extLst>
      <p:ext uri="{BB962C8B-B14F-4D97-AF65-F5344CB8AC3E}">
        <p14:creationId xmlns:p14="http://schemas.microsoft.com/office/powerpoint/2010/main" val="183526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0"/>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ES" sz="2800" b="1" dirty="0" smtClean="0">
                <a:solidFill>
                  <a:prstClr val="black"/>
                </a:solidFill>
                <a:latin typeface="Calibri"/>
                <a:cs typeface="Calibri"/>
              </a:rPr>
              <a:t>DECLARACIONES DE INTERESES Y PATRIMONIO</a:t>
            </a:r>
            <a:endParaRPr lang="es-ES" sz="2800" b="1" dirty="0">
              <a:solidFill>
                <a:prstClr val="black"/>
              </a:solidFill>
              <a:latin typeface="Calibri"/>
              <a:cs typeface="Calibri"/>
            </a:endParaRPr>
          </a:p>
        </p:txBody>
      </p:sp>
      <p:sp>
        <p:nvSpPr>
          <p:cNvPr id="5" name="CuadroTexto 4"/>
          <p:cNvSpPr txBox="1"/>
          <p:nvPr/>
        </p:nvSpPr>
        <p:spPr>
          <a:xfrm>
            <a:off x="246349" y="918854"/>
            <a:ext cx="8601090" cy="1077218"/>
          </a:xfrm>
          <a:prstGeom prst="rect">
            <a:avLst/>
          </a:prstGeom>
          <a:noFill/>
        </p:spPr>
        <p:txBody>
          <a:bodyPr wrap="square" rtlCol="0">
            <a:spAutoFit/>
          </a:bodyPr>
          <a:lstStyle/>
          <a:p>
            <a:pPr algn="just"/>
            <a:endParaRPr lang="es-CL" sz="2300" dirty="0"/>
          </a:p>
          <a:p>
            <a:pPr algn="just"/>
            <a:endParaRPr lang="es-CL" sz="2300" dirty="0" smtClean="0">
              <a:solidFill>
                <a:prstClr val="black"/>
              </a:solidFill>
            </a:endParaRPr>
          </a:p>
          <a:p>
            <a:endParaRPr lang="es-CL" dirty="0">
              <a:solidFill>
                <a:prstClr val="black"/>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7860"/>
            <a:ext cx="8674167" cy="3582808"/>
          </a:xfrm>
          <a:prstGeom prst="rect">
            <a:avLst/>
          </a:prstGeom>
        </p:spPr>
      </p:pic>
    </p:spTree>
    <p:extLst>
      <p:ext uri="{BB962C8B-B14F-4D97-AF65-F5344CB8AC3E}">
        <p14:creationId xmlns:p14="http://schemas.microsoft.com/office/powerpoint/2010/main" val="3265135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5" y="154895"/>
            <a:ext cx="7445827" cy="614362"/>
          </a:xfrm>
        </p:spPr>
        <p:txBody>
          <a:bodyPr>
            <a:noAutofit/>
          </a:bodyPr>
          <a:lstStyle/>
          <a:p>
            <a:pPr algn="l"/>
            <a:r>
              <a:rPr lang="es-ES" sz="2800" b="1" dirty="0">
                <a:solidFill>
                  <a:prstClr val="black"/>
                </a:solidFill>
                <a:cs typeface="Calibri"/>
              </a:rPr>
              <a:t>DECLARACIONES DE INTERESES Y PATRIMONIO</a:t>
            </a:r>
            <a:endParaRPr lang="es-CL" sz="2800" b="1" dirty="0"/>
          </a:p>
        </p:txBody>
      </p:sp>
      <p:sp>
        <p:nvSpPr>
          <p:cNvPr id="4" name="CuadroTexto 3"/>
          <p:cNvSpPr txBox="1"/>
          <p:nvPr/>
        </p:nvSpPr>
        <p:spPr>
          <a:xfrm>
            <a:off x="272145" y="889000"/>
            <a:ext cx="7712528" cy="4339650"/>
          </a:xfrm>
          <a:prstGeom prst="rect">
            <a:avLst/>
          </a:prstGeom>
          <a:noFill/>
        </p:spPr>
        <p:txBody>
          <a:bodyPr wrap="square" rtlCol="0">
            <a:spAutoFit/>
          </a:bodyPr>
          <a:lstStyle/>
          <a:p>
            <a:pPr algn="just"/>
            <a:endParaRPr lang="es-CL" sz="2300" i="1" dirty="0">
              <a:solidFill>
                <a:prstClr val="black"/>
              </a:solidFill>
            </a:endParaRPr>
          </a:p>
          <a:p>
            <a:pPr algn="just"/>
            <a:r>
              <a:rPr lang="es-CL" sz="2300" b="1" dirty="0" smtClean="0">
                <a:solidFill>
                  <a:prstClr val="black"/>
                </a:solidFill>
              </a:rPr>
              <a:t>b) Ley N° 20.880:</a:t>
            </a:r>
          </a:p>
          <a:p>
            <a:pPr algn="just"/>
            <a:endParaRPr lang="es-CL" sz="2300" dirty="0">
              <a:solidFill>
                <a:prstClr val="black"/>
              </a:solidFill>
            </a:endParaRPr>
          </a:p>
          <a:p>
            <a:pPr marL="342900" indent="-342900" algn="just">
              <a:buFont typeface="Arial" panose="020B0604020202020204" pitchFamily="34" charset="0"/>
              <a:buChar char="•"/>
            </a:pPr>
            <a:r>
              <a:rPr lang="es-CL" sz="2300" dirty="0" smtClean="0">
                <a:solidFill>
                  <a:prstClr val="black"/>
                </a:solidFill>
              </a:rPr>
              <a:t>Administra el </a:t>
            </a:r>
            <a:r>
              <a:rPr lang="es-CL" sz="2300" dirty="0">
                <a:solidFill>
                  <a:prstClr val="black"/>
                </a:solidFill>
              </a:rPr>
              <a:t>sistema de declaración de intereses y </a:t>
            </a:r>
            <a:r>
              <a:rPr lang="es-CL" sz="2300" dirty="0" smtClean="0">
                <a:solidFill>
                  <a:prstClr val="black"/>
                </a:solidFill>
              </a:rPr>
              <a:t>patrimonio (sujetos obligados / convenios de colaboración).</a:t>
            </a:r>
          </a:p>
          <a:p>
            <a:pPr marL="342900" indent="-342900" algn="just">
              <a:buFont typeface="Arial" panose="020B0604020202020204" pitchFamily="34" charset="0"/>
              <a:buChar char="•"/>
            </a:pPr>
            <a:endParaRPr lang="es-CL" sz="2300" dirty="0">
              <a:solidFill>
                <a:prstClr val="black"/>
              </a:solidFill>
            </a:endParaRPr>
          </a:p>
          <a:p>
            <a:pPr marL="342900" indent="-342900" algn="just">
              <a:buFont typeface="Arial" panose="020B0604020202020204" pitchFamily="34" charset="0"/>
              <a:buChar char="•"/>
            </a:pPr>
            <a:r>
              <a:rPr lang="es-CL" sz="2300" dirty="0" smtClean="0">
                <a:solidFill>
                  <a:prstClr val="black"/>
                </a:solidFill>
              </a:rPr>
              <a:t>Fiscaliza la oportunidad, integridad y veracidad de las declaraciones.</a:t>
            </a:r>
          </a:p>
          <a:p>
            <a:pPr marL="342900" indent="-342900" algn="just">
              <a:buFont typeface="Arial" panose="020B0604020202020204" pitchFamily="34" charset="0"/>
              <a:buChar char="•"/>
            </a:pPr>
            <a:endParaRPr lang="es-CL" sz="2300" dirty="0" smtClean="0">
              <a:solidFill>
                <a:prstClr val="black"/>
              </a:solidFill>
            </a:endParaRPr>
          </a:p>
          <a:p>
            <a:pPr marL="342900" indent="-342900" algn="just">
              <a:buFont typeface="Arial" panose="020B0604020202020204" pitchFamily="34" charset="0"/>
              <a:buChar char="•"/>
            </a:pPr>
            <a:r>
              <a:rPr lang="es-CL" sz="2300" dirty="0" smtClean="0">
                <a:solidFill>
                  <a:prstClr val="black"/>
                </a:solidFill>
              </a:rPr>
              <a:t>Propone o aplica sanciones </a:t>
            </a:r>
            <a:r>
              <a:rPr lang="es-CL" sz="2300" dirty="0">
                <a:solidFill>
                  <a:prstClr val="black"/>
                </a:solidFill>
              </a:rPr>
              <a:t>respecto de las autoridades de la Administración del </a:t>
            </a:r>
            <a:r>
              <a:rPr lang="es-CL" sz="2300" dirty="0" smtClean="0">
                <a:solidFill>
                  <a:prstClr val="black"/>
                </a:solidFill>
              </a:rPr>
              <a:t>Estado, previo apercibimiento.</a:t>
            </a:r>
            <a:endParaRPr lang="es-CL" sz="2300" dirty="0">
              <a:solidFill>
                <a:prstClr val="black"/>
              </a:solidFill>
            </a:endParaRPr>
          </a:p>
          <a:p>
            <a:pPr marL="342900" indent="-342900" algn="just">
              <a:buFontTx/>
              <a:buChar char="-"/>
            </a:pPr>
            <a:endParaRPr lang="es-CL" sz="2300" dirty="0" smtClean="0">
              <a:solidFill>
                <a:prstClr val="black"/>
              </a:solidFill>
            </a:endParaRPr>
          </a:p>
        </p:txBody>
      </p:sp>
    </p:spTree>
    <p:extLst>
      <p:ext uri="{BB962C8B-B14F-4D97-AF65-F5344CB8AC3E}">
        <p14:creationId xmlns:p14="http://schemas.microsoft.com/office/powerpoint/2010/main" val="183407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0"/>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a:cs typeface="Calibri"/>
              </a:rPr>
              <a:t>SUMARIO</a:t>
            </a:r>
            <a:endParaRPr lang="es-ES" sz="2800" b="1" dirty="0">
              <a:solidFill>
                <a:prstClr val="black"/>
              </a:solidFill>
              <a:latin typeface="Calibri"/>
              <a:cs typeface="Calibri"/>
            </a:endParaRPr>
          </a:p>
        </p:txBody>
      </p:sp>
      <p:sp>
        <p:nvSpPr>
          <p:cNvPr id="4" name="Título 1"/>
          <p:cNvSpPr txBox="1">
            <a:spLocks/>
          </p:cNvSpPr>
          <p:nvPr/>
        </p:nvSpPr>
        <p:spPr>
          <a:xfrm>
            <a:off x="246348" y="1234538"/>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endParaRPr lang="es-CL" sz="2800" dirty="0" smtClean="0">
              <a:solidFill>
                <a:prstClr val="black"/>
              </a:solidFill>
              <a:latin typeface="Calibri"/>
              <a:cs typeface="Calibri"/>
            </a:endParaRPr>
          </a:p>
          <a:p>
            <a:pPr algn="just">
              <a:lnSpc>
                <a:spcPct val="80000"/>
              </a:lnSpc>
            </a:pPr>
            <a:endParaRPr lang="es-CL" sz="2300" dirty="0" smtClean="0">
              <a:solidFill>
                <a:prstClr val="black"/>
              </a:solidFill>
              <a:latin typeface="Calibri" panose="020F0502020204030204" pitchFamily="34" charset="0"/>
              <a:cs typeface="Calibri"/>
            </a:endParaRPr>
          </a:p>
          <a:p>
            <a:pPr algn="just">
              <a:lnSpc>
                <a:spcPct val="80000"/>
              </a:lnSpc>
              <a:tabLst>
                <a:tab pos="446088" algn="l"/>
              </a:tabLst>
            </a:pPr>
            <a:r>
              <a:rPr lang="es-CL" sz="2300" dirty="0" smtClean="0">
                <a:solidFill>
                  <a:prstClr val="black"/>
                </a:solidFill>
                <a:latin typeface="Calibri" panose="020F0502020204030204" pitchFamily="34" charset="0"/>
                <a:cs typeface="Calibri"/>
              </a:rPr>
              <a:t>I.-	 Principios que disciplinan la materia.</a:t>
            </a:r>
          </a:p>
          <a:p>
            <a:pPr algn="just">
              <a:lnSpc>
                <a:spcPct val="80000"/>
              </a:lnSpc>
            </a:pPr>
            <a:endParaRPr lang="es-CL" sz="2300" dirty="0">
              <a:solidFill>
                <a:prstClr val="black"/>
              </a:solidFill>
              <a:latin typeface="Calibri" panose="020F0502020204030204" pitchFamily="34" charset="0"/>
              <a:cs typeface="Calibri"/>
            </a:endParaRPr>
          </a:p>
          <a:p>
            <a:pPr algn="just">
              <a:lnSpc>
                <a:spcPct val="80000"/>
              </a:lnSpc>
              <a:tabLst>
                <a:tab pos="446088" algn="l"/>
              </a:tabLst>
            </a:pPr>
            <a:r>
              <a:rPr lang="es-CL" sz="2300" dirty="0">
                <a:solidFill>
                  <a:prstClr val="black"/>
                </a:solidFill>
                <a:latin typeface="Calibri" panose="020F0502020204030204" pitchFamily="34" charset="0"/>
                <a:cs typeface="Calibri"/>
              </a:rPr>
              <a:t>II.-. </a:t>
            </a:r>
            <a:r>
              <a:rPr lang="es-CL" sz="2300" dirty="0" smtClean="0">
                <a:solidFill>
                  <a:prstClr val="black"/>
                </a:solidFill>
                <a:latin typeface="Calibri" panose="020F0502020204030204" pitchFamily="34" charset="0"/>
                <a:cs typeface="Calibri"/>
              </a:rPr>
              <a:t> Declaración </a:t>
            </a:r>
            <a:r>
              <a:rPr lang="es-CL" sz="2300" dirty="0">
                <a:solidFill>
                  <a:prstClr val="black"/>
                </a:solidFill>
                <a:latin typeface="Calibri" panose="020F0502020204030204" pitchFamily="34" charset="0"/>
                <a:cs typeface="Calibri"/>
              </a:rPr>
              <a:t>de intereses y patrimonio. </a:t>
            </a:r>
            <a:endParaRPr lang="es-CL" sz="2300" dirty="0" smtClean="0">
              <a:solidFill>
                <a:prstClr val="black"/>
              </a:solidFill>
              <a:latin typeface="Calibri" panose="020F0502020204030204" pitchFamily="34" charset="0"/>
              <a:cs typeface="Calibri"/>
            </a:endParaRPr>
          </a:p>
          <a:p>
            <a:pPr algn="just">
              <a:lnSpc>
                <a:spcPct val="80000"/>
              </a:lnSpc>
              <a:tabLst>
                <a:tab pos="446088" algn="l"/>
              </a:tabLst>
            </a:pPr>
            <a:endParaRPr lang="es-CL" sz="2300" dirty="0">
              <a:solidFill>
                <a:prstClr val="black"/>
              </a:solidFill>
              <a:latin typeface="Calibri" panose="020F0502020204030204" pitchFamily="34" charset="0"/>
              <a:cs typeface="Calibri"/>
            </a:endParaRPr>
          </a:p>
          <a:p>
            <a:pPr algn="just">
              <a:lnSpc>
                <a:spcPct val="80000"/>
              </a:lnSpc>
              <a:tabLst>
                <a:tab pos="533400" algn="l"/>
              </a:tabLst>
            </a:pPr>
            <a:r>
              <a:rPr lang="es-CL" sz="2300" dirty="0" smtClean="0">
                <a:solidFill>
                  <a:prstClr val="black"/>
                </a:solidFill>
                <a:latin typeface="Calibri" panose="020F0502020204030204" pitchFamily="34" charset="0"/>
                <a:cs typeface="Calibri"/>
              </a:rPr>
              <a:t>III.- </a:t>
            </a:r>
            <a:r>
              <a:rPr lang="es-CL" sz="2300" dirty="0">
                <a:solidFill>
                  <a:prstClr val="black"/>
                </a:solidFill>
                <a:latin typeface="Calibri" panose="020F0502020204030204" pitchFamily="34" charset="0"/>
                <a:cs typeface="Calibri"/>
              </a:rPr>
              <a:t> Mandato de administración de </a:t>
            </a:r>
            <a:r>
              <a:rPr lang="es-CL" sz="2300" dirty="0" smtClean="0">
                <a:solidFill>
                  <a:prstClr val="black"/>
                </a:solidFill>
                <a:latin typeface="Calibri" panose="020F0502020204030204" pitchFamily="34" charset="0"/>
                <a:cs typeface="Calibri"/>
              </a:rPr>
              <a:t>valores</a:t>
            </a:r>
            <a:r>
              <a:rPr lang="es-CL" sz="2300" dirty="0" smtClean="0">
                <a:solidFill>
                  <a:prstClr val="black"/>
                </a:solidFill>
                <a:latin typeface="Calibri" panose="020F0502020204030204" pitchFamily="34" charset="0"/>
                <a:cs typeface="Calibri"/>
              </a:rPr>
              <a:t>.</a:t>
            </a:r>
            <a:endParaRPr lang="es-CL" sz="2300" dirty="0" smtClean="0">
              <a:solidFill>
                <a:prstClr val="black"/>
              </a:solidFill>
              <a:latin typeface="Calibri" panose="020F0502020204030204" pitchFamily="34" charset="0"/>
              <a:cs typeface="Calibri"/>
            </a:endParaRPr>
          </a:p>
          <a:p>
            <a:pPr algn="just">
              <a:lnSpc>
                <a:spcPct val="80000"/>
              </a:lnSpc>
              <a:tabLst>
                <a:tab pos="533400" algn="l"/>
              </a:tabLst>
            </a:pPr>
            <a:endParaRPr lang="es-CL" sz="2300" dirty="0" smtClean="0">
              <a:solidFill>
                <a:prstClr val="black"/>
              </a:solidFill>
              <a:latin typeface="Calibri" panose="020F0502020204030204" pitchFamily="34" charset="0"/>
              <a:cs typeface="Calibri"/>
            </a:endParaRPr>
          </a:p>
          <a:p>
            <a:pPr algn="just">
              <a:lnSpc>
                <a:spcPct val="80000"/>
              </a:lnSpc>
              <a:tabLst>
                <a:tab pos="533400" algn="l"/>
              </a:tabLst>
            </a:pPr>
            <a:r>
              <a:rPr lang="es-CL" sz="2300" dirty="0" smtClean="0">
                <a:solidFill>
                  <a:prstClr val="black"/>
                </a:solidFill>
                <a:latin typeface="Calibri" panose="020F0502020204030204" pitchFamily="34" charset="0"/>
                <a:cs typeface="Calibri"/>
              </a:rPr>
              <a:t>IV.-	SVS, SII y Rol de la Contraloría.</a:t>
            </a:r>
          </a:p>
          <a:p>
            <a:pPr algn="just">
              <a:lnSpc>
                <a:spcPct val="80000"/>
              </a:lnSpc>
              <a:tabLst>
                <a:tab pos="446088" algn="l"/>
              </a:tabLst>
            </a:pPr>
            <a:endParaRPr lang="es-CL" sz="2300" dirty="0">
              <a:solidFill>
                <a:prstClr val="black"/>
              </a:solidFill>
              <a:latin typeface="Calibri" panose="020F0502020204030204" pitchFamily="34" charset="0"/>
              <a:cs typeface="Calibri"/>
            </a:endParaRPr>
          </a:p>
          <a:p>
            <a:pPr algn="just">
              <a:lnSpc>
                <a:spcPct val="80000"/>
              </a:lnSpc>
              <a:tabLst>
                <a:tab pos="446088" algn="l"/>
              </a:tabLst>
            </a:pPr>
            <a:r>
              <a:rPr lang="es-CL" sz="2300" dirty="0" smtClean="0">
                <a:solidFill>
                  <a:prstClr val="black"/>
                </a:solidFill>
                <a:latin typeface="Calibri" panose="020F0502020204030204" pitchFamily="34" charset="0"/>
                <a:cs typeface="Calibri"/>
              </a:rPr>
              <a:t>V.-   Conclusiones.</a:t>
            </a:r>
          </a:p>
          <a:p>
            <a:pPr algn="just">
              <a:lnSpc>
                <a:spcPct val="80000"/>
              </a:lnSpc>
            </a:pPr>
            <a:endParaRPr lang="es-CL" dirty="0" smtClean="0">
              <a:solidFill>
                <a:prstClr val="black"/>
              </a:solidFill>
              <a:latin typeface="Calibri"/>
              <a:cs typeface="Calibri"/>
            </a:endParaRPr>
          </a:p>
          <a:p>
            <a:pPr>
              <a:lnSpc>
                <a:spcPct val="80000"/>
              </a:lnSpc>
            </a:pPr>
            <a:endParaRPr lang="es-ES" sz="3100" b="1" dirty="0" smtClean="0">
              <a:solidFill>
                <a:prstClr val="black"/>
              </a:solidFill>
              <a:latin typeface="Calibri"/>
              <a:cs typeface="Calibri"/>
            </a:endParaRPr>
          </a:p>
          <a:p>
            <a:pPr>
              <a:lnSpc>
                <a:spcPct val="80000"/>
              </a:lnSpc>
            </a:pPr>
            <a:endParaRPr lang="es-ES" sz="3100" b="1" dirty="0">
              <a:solidFill>
                <a:prstClr val="black"/>
              </a:solidFill>
              <a:latin typeface="Calibri"/>
              <a:cs typeface="Calibri"/>
            </a:endParaRPr>
          </a:p>
        </p:txBody>
      </p:sp>
    </p:spTree>
    <p:extLst>
      <p:ext uri="{BB962C8B-B14F-4D97-AF65-F5344CB8AC3E}">
        <p14:creationId xmlns:p14="http://schemas.microsoft.com/office/powerpoint/2010/main" val="3750628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5" y="154895"/>
            <a:ext cx="7445827" cy="614362"/>
          </a:xfrm>
        </p:spPr>
        <p:txBody>
          <a:bodyPr>
            <a:noAutofit/>
          </a:bodyPr>
          <a:lstStyle/>
          <a:p>
            <a:pPr algn="l"/>
            <a:r>
              <a:rPr lang="es-ES" sz="2800" b="1" dirty="0">
                <a:solidFill>
                  <a:prstClr val="black"/>
                </a:solidFill>
                <a:cs typeface="Calibri"/>
              </a:rPr>
              <a:t>DECLARACIONES DE INTERESES Y PATRIMONIO</a:t>
            </a:r>
            <a:endParaRPr lang="es-CL" sz="2800" b="1" dirty="0"/>
          </a:p>
        </p:txBody>
      </p:sp>
      <p:sp>
        <p:nvSpPr>
          <p:cNvPr id="4" name="CuadroTexto 3"/>
          <p:cNvSpPr txBox="1"/>
          <p:nvPr/>
        </p:nvSpPr>
        <p:spPr>
          <a:xfrm>
            <a:off x="272145" y="889000"/>
            <a:ext cx="7712528" cy="800219"/>
          </a:xfrm>
          <a:prstGeom prst="rect">
            <a:avLst/>
          </a:prstGeom>
          <a:noFill/>
        </p:spPr>
        <p:txBody>
          <a:bodyPr wrap="square" rtlCol="0">
            <a:spAutoFit/>
          </a:bodyPr>
          <a:lstStyle/>
          <a:p>
            <a:pPr algn="just"/>
            <a:endParaRPr lang="es-CL" sz="2300" i="1" dirty="0">
              <a:solidFill>
                <a:prstClr val="black"/>
              </a:solidFill>
            </a:endParaRPr>
          </a:p>
          <a:p>
            <a:pPr marL="342900" indent="-342900" algn="just">
              <a:buFontTx/>
              <a:buChar char="-"/>
            </a:pPr>
            <a:endParaRPr lang="es-CL" sz="2300" dirty="0" smtClean="0">
              <a:solidFill>
                <a:prstClr val="black"/>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57" y="1960875"/>
            <a:ext cx="5009881" cy="3378091"/>
          </a:xfrm>
          <a:prstGeom prst="rect">
            <a:avLst/>
          </a:prstGeom>
        </p:spPr>
      </p:pic>
    </p:spTree>
    <p:extLst>
      <p:ext uri="{BB962C8B-B14F-4D97-AF65-F5344CB8AC3E}">
        <p14:creationId xmlns:p14="http://schemas.microsoft.com/office/powerpoint/2010/main" val="4033515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0"/>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ES" sz="2800" b="1" dirty="0" smtClean="0">
                <a:solidFill>
                  <a:prstClr val="black"/>
                </a:solidFill>
                <a:latin typeface="Calibri"/>
                <a:cs typeface="Calibri"/>
              </a:rPr>
              <a:t>DECLARACIONES DE INTERESES Y PATRIMONIO</a:t>
            </a:r>
            <a:endParaRPr lang="es-ES" sz="2800" b="1" dirty="0">
              <a:solidFill>
                <a:prstClr val="black"/>
              </a:solidFill>
              <a:latin typeface="Calibri"/>
              <a:cs typeface="Calibri"/>
            </a:endParaRPr>
          </a:p>
        </p:txBody>
      </p:sp>
      <p:sp>
        <p:nvSpPr>
          <p:cNvPr id="5" name="CuadroTexto 4"/>
          <p:cNvSpPr txBox="1"/>
          <p:nvPr/>
        </p:nvSpPr>
        <p:spPr>
          <a:xfrm>
            <a:off x="246349" y="918854"/>
            <a:ext cx="8601090" cy="723275"/>
          </a:xfrm>
          <a:prstGeom prst="rect">
            <a:avLst/>
          </a:prstGeom>
          <a:noFill/>
        </p:spPr>
        <p:txBody>
          <a:bodyPr wrap="square" rtlCol="0">
            <a:spAutoFit/>
          </a:bodyPr>
          <a:lstStyle/>
          <a:p>
            <a:pPr marL="342900" indent="-342900" algn="just">
              <a:buFontTx/>
              <a:buChar char="-"/>
            </a:pPr>
            <a:endParaRPr lang="es-CL" sz="2300" dirty="0" smtClean="0">
              <a:solidFill>
                <a:prstClr val="black"/>
              </a:solidFill>
            </a:endParaRPr>
          </a:p>
          <a:p>
            <a:endParaRPr lang="es-CL" dirty="0">
              <a:solidFill>
                <a:prstClr val="black"/>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48" y="1280491"/>
            <a:ext cx="8574901" cy="5055428"/>
          </a:xfrm>
          <a:prstGeom prst="rect">
            <a:avLst/>
          </a:prstGeom>
        </p:spPr>
      </p:pic>
    </p:spTree>
    <p:extLst>
      <p:ext uri="{BB962C8B-B14F-4D97-AF65-F5344CB8AC3E}">
        <p14:creationId xmlns:p14="http://schemas.microsoft.com/office/powerpoint/2010/main" val="1467242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5" y="220209"/>
            <a:ext cx="7445827" cy="614362"/>
          </a:xfrm>
        </p:spPr>
        <p:txBody>
          <a:bodyPr>
            <a:normAutofit/>
          </a:bodyPr>
          <a:lstStyle/>
          <a:p>
            <a:pPr algn="l"/>
            <a:r>
              <a:rPr lang="es-ES" sz="2800" b="1" dirty="0">
                <a:solidFill>
                  <a:prstClr val="black"/>
                </a:solidFill>
                <a:cs typeface="Calibri"/>
              </a:rPr>
              <a:t>DECLARACIONES DE INTERESES Y PATRIMONIO</a:t>
            </a:r>
            <a:endParaRPr lang="es-CL" sz="2800" b="1" dirty="0"/>
          </a:p>
        </p:txBody>
      </p:sp>
      <p:sp>
        <p:nvSpPr>
          <p:cNvPr id="4" name="CuadroTexto 3"/>
          <p:cNvSpPr txBox="1"/>
          <p:nvPr/>
        </p:nvSpPr>
        <p:spPr>
          <a:xfrm>
            <a:off x="354523" y="973579"/>
            <a:ext cx="7712528" cy="3447098"/>
          </a:xfrm>
          <a:prstGeom prst="rect">
            <a:avLst/>
          </a:prstGeom>
          <a:noFill/>
        </p:spPr>
        <p:txBody>
          <a:bodyPr wrap="square" rtlCol="0">
            <a:spAutoFit/>
          </a:bodyPr>
          <a:lstStyle/>
          <a:p>
            <a:pPr algn="just"/>
            <a:r>
              <a:rPr lang="es-CL" sz="2300" b="1" dirty="0" smtClean="0">
                <a:solidFill>
                  <a:prstClr val="black"/>
                </a:solidFill>
              </a:rPr>
              <a:t>3. Declaraciones recibidas en CGR, emitidas por el ex Presidente Sebastián </a:t>
            </a:r>
            <a:r>
              <a:rPr lang="es-CL" sz="2300" b="1" dirty="0">
                <a:solidFill>
                  <a:prstClr val="black"/>
                </a:solidFill>
              </a:rPr>
              <a:t>Piñera </a:t>
            </a:r>
            <a:r>
              <a:rPr lang="es-CL" sz="2300" b="1" dirty="0" smtClean="0">
                <a:solidFill>
                  <a:prstClr val="black"/>
                </a:solidFill>
              </a:rPr>
              <a:t>Echeñique, bajo </a:t>
            </a:r>
            <a:r>
              <a:rPr lang="es-CL" sz="2300" b="1" dirty="0">
                <a:solidFill>
                  <a:prstClr val="black"/>
                </a:solidFill>
              </a:rPr>
              <a:t>la vigencia de la ley N° </a:t>
            </a:r>
            <a:r>
              <a:rPr lang="es-CL" sz="2300" b="1" dirty="0" smtClean="0">
                <a:solidFill>
                  <a:prstClr val="black"/>
                </a:solidFill>
              </a:rPr>
              <a:t>18.575.</a:t>
            </a:r>
          </a:p>
          <a:p>
            <a:pPr algn="just"/>
            <a:endParaRPr lang="es-CL" sz="2300" dirty="0">
              <a:solidFill>
                <a:prstClr val="black"/>
              </a:solidFill>
            </a:endParaRPr>
          </a:p>
          <a:p>
            <a:endParaRPr lang="es-CL" dirty="0">
              <a:solidFill>
                <a:prstClr val="black"/>
              </a:solidFill>
            </a:endParaRPr>
          </a:p>
          <a:p>
            <a:endParaRPr lang="es-CL" dirty="0" smtClean="0">
              <a:solidFill>
                <a:prstClr val="black"/>
              </a:solidFill>
            </a:endParaRPr>
          </a:p>
          <a:p>
            <a:endParaRPr lang="es-CL" dirty="0">
              <a:solidFill>
                <a:prstClr val="black"/>
              </a:solidFill>
            </a:endParaRPr>
          </a:p>
          <a:p>
            <a:endParaRPr lang="es-CL" dirty="0" smtClean="0">
              <a:solidFill>
                <a:prstClr val="black"/>
              </a:solidFill>
            </a:endParaRPr>
          </a:p>
          <a:p>
            <a:endParaRPr lang="es-CL" dirty="0">
              <a:solidFill>
                <a:prstClr val="black"/>
              </a:solidFill>
            </a:endParaRPr>
          </a:p>
          <a:p>
            <a:endParaRPr lang="es-CL" dirty="0" smtClean="0">
              <a:solidFill>
                <a:prstClr val="black"/>
              </a:solidFill>
            </a:endParaRPr>
          </a:p>
          <a:p>
            <a:endParaRPr lang="es-CL" dirty="0">
              <a:solidFill>
                <a:prstClr val="black"/>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701018472"/>
              </p:ext>
            </p:extLst>
          </p:nvPr>
        </p:nvGraphicFramePr>
        <p:xfrm>
          <a:off x="1367481" y="2586682"/>
          <a:ext cx="6622634" cy="3030347"/>
        </p:xfrm>
        <a:graphic>
          <a:graphicData uri="http://schemas.openxmlformats.org/drawingml/2006/table">
            <a:tbl>
              <a:tblPr firstRow="1" bandRow="1">
                <a:tableStyleId>{5C22544A-7EE6-4342-B048-85BDC9FD1C3A}</a:tableStyleId>
              </a:tblPr>
              <a:tblGrid>
                <a:gridCol w="3311317"/>
                <a:gridCol w="3311317"/>
              </a:tblGrid>
              <a:tr h="688072">
                <a:tc>
                  <a:txBody>
                    <a:bodyPr/>
                    <a:lstStyle/>
                    <a:p>
                      <a:pPr algn="ctr"/>
                      <a:r>
                        <a:rPr lang="es-CL" dirty="0" smtClean="0"/>
                        <a:t>TIPO DE DECLARACIÓN</a:t>
                      </a:r>
                      <a:endParaRPr lang="es-CL" dirty="0"/>
                    </a:p>
                  </a:txBody>
                  <a:tcPr/>
                </a:tc>
                <a:tc>
                  <a:txBody>
                    <a:bodyPr/>
                    <a:lstStyle/>
                    <a:p>
                      <a:pPr algn="ctr"/>
                      <a:r>
                        <a:rPr lang="es-CL" dirty="0" smtClean="0"/>
                        <a:t>FECHA</a:t>
                      </a:r>
                      <a:endParaRPr lang="es-CL" dirty="0"/>
                    </a:p>
                  </a:txBody>
                  <a:tcPr/>
                </a:tc>
              </a:tr>
              <a:tr h="688072">
                <a:tc>
                  <a:txBody>
                    <a:bodyPr/>
                    <a:lstStyle/>
                    <a:p>
                      <a:pPr algn="ctr"/>
                      <a:r>
                        <a:rPr lang="es-CL" dirty="0" smtClean="0"/>
                        <a:t>De intereses</a:t>
                      </a:r>
                    </a:p>
                    <a:p>
                      <a:pPr algn="ctr"/>
                      <a:r>
                        <a:rPr lang="es-CL" dirty="0" smtClean="0"/>
                        <a:t>(asunción cargo)</a:t>
                      </a:r>
                      <a:endParaRPr lang="es-CL" dirty="0"/>
                    </a:p>
                  </a:txBody>
                  <a:tcPr/>
                </a:tc>
                <a:tc>
                  <a:txBody>
                    <a:bodyPr/>
                    <a:lstStyle/>
                    <a:p>
                      <a:pPr algn="ctr"/>
                      <a:r>
                        <a:rPr lang="es-CL" dirty="0" smtClean="0"/>
                        <a:t>10 de abril de 2010</a:t>
                      </a:r>
                      <a:endParaRPr lang="es-CL" dirty="0"/>
                    </a:p>
                  </a:txBody>
                  <a:tcPr/>
                </a:tc>
              </a:tr>
              <a:tr h="551401">
                <a:tc>
                  <a:txBody>
                    <a:bodyPr/>
                    <a:lstStyle/>
                    <a:p>
                      <a:pPr algn="ctr"/>
                      <a:r>
                        <a:rPr lang="es-CL" dirty="0" smtClean="0"/>
                        <a:t>De patrimonio</a:t>
                      </a:r>
                    </a:p>
                    <a:p>
                      <a:pPr algn="ctr"/>
                      <a:r>
                        <a:rPr lang="es-CL" dirty="0" smtClean="0"/>
                        <a:t>(asunción cargo)</a:t>
                      </a:r>
                      <a:endParaRPr lang="es-CL" dirty="0"/>
                    </a:p>
                  </a:txBody>
                  <a:tcPr/>
                </a:tc>
                <a:tc>
                  <a:txBody>
                    <a:bodyPr/>
                    <a:lstStyle/>
                    <a:p>
                      <a:pPr algn="ctr"/>
                      <a:r>
                        <a:rPr lang="es-CL" dirty="0" smtClean="0"/>
                        <a:t>10</a:t>
                      </a:r>
                      <a:r>
                        <a:rPr lang="es-CL" baseline="0" dirty="0" smtClean="0"/>
                        <a:t> de abril de 2010</a:t>
                      </a:r>
                      <a:endParaRPr lang="es-CL" dirty="0"/>
                    </a:p>
                  </a:txBody>
                  <a:tcPr/>
                </a:tc>
              </a:tr>
              <a:tr h="551401">
                <a:tc>
                  <a:txBody>
                    <a:bodyPr/>
                    <a:lstStyle/>
                    <a:p>
                      <a:pPr algn="ctr"/>
                      <a:r>
                        <a:rPr lang="es-CL" dirty="0" smtClean="0"/>
                        <a:t>De</a:t>
                      </a:r>
                      <a:r>
                        <a:rPr lang="es-CL" baseline="0" dirty="0" smtClean="0"/>
                        <a:t> intereses</a:t>
                      </a:r>
                    </a:p>
                    <a:p>
                      <a:pPr algn="ctr"/>
                      <a:r>
                        <a:rPr lang="es-CL" baseline="0" dirty="0" smtClean="0"/>
                        <a:t>(cese cargo)</a:t>
                      </a:r>
                      <a:endParaRPr lang="es-CL" dirty="0"/>
                    </a:p>
                  </a:txBody>
                  <a:tcPr/>
                </a:tc>
                <a:tc>
                  <a:txBody>
                    <a:bodyPr/>
                    <a:lstStyle/>
                    <a:p>
                      <a:pPr algn="ctr"/>
                      <a:r>
                        <a:rPr lang="es-CL" dirty="0" smtClean="0"/>
                        <a:t>14 de marzo</a:t>
                      </a:r>
                      <a:r>
                        <a:rPr lang="es-CL" baseline="0" dirty="0" smtClean="0"/>
                        <a:t> de 2014</a:t>
                      </a:r>
                      <a:endParaRPr lang="es-CL" dirty="0"/>
                    </a:p>
                  </a:txBody>
                  <a:tcPr/>
                </a:tc>
              </a:tr>
              <a:tr h="551401">
                <a:tc>
                  <a:txBody>
                    <a:bodyPr/>
                    <a:lstStyle/>
                    <a:p>
                      <a:pPr algn="ctr"/>
                      <a:r>
                        <a:rPr lang="es-CL" dirty="0" smtClean="0"/>
                        <a:t>De patrimonio</a:t>
                      </a:r>
                    </a:p>
                    <a:p>
                      <a:pPr algn="ctr"/>
                      <a:r>
                        <a:rPr lang="es-CL" dirty="0" smtClean="0"/>
                        <a:t>(cese</a:t>
                      </a:r>
                      <a:r>
                        <a:rPr lang="es-CL" baseline="0" dirty="0" smtClean="0"/>
                        <a:t> cargo)</a:t>
                      </a:r>
                      <a:endParaRPr lang="es-CL" dirty="0"/>
                    </a:p>
                  </a:txBody>
                  <a:tcPr/>
                </a:tc>
                <a:tc>
                  <a:txBody>
                    <a:bodyPr/>
                    <a:lstStyle/>
                    <a:p>
                      <a:pPr algn="ctr"/>
                      <a:r>
                        <a:rPr lang="es-CL" dirty="0" smtClean="0"/>
                        <a:t>12 de marzo de 2014</a:t>
                      </a:r>
                      <a:endParaRPr lang="es-CL" dirty="0"/>
                    </a:p>
                  </a:txBody>
                  <a:tcPr/>
                </a:tc>
              </a:tr>
            </a:tbl>
          </a:graphicData>
        </a:graphic>
      </p:graphicFrame>
    </p:spTree>
    <p:extLst>
      <p:ext uri="{BB962C8B-B14F-4D97-AF65-F5344CB8AC3E}">
        <p14:creationId xmlns:p14="http://schemas.microsoft.com/office/powerpoint/2010/main" val="76745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3658" y="1118315"/>
            <a:ext cx="8033656" cy="5170646"/>
          </a:xfrm>
          <a:prstGeom prst="rect">
            <a:avLst/>
          </a:prstGeom>
          <a:noFill/>
        </p:spPr>
        <p:txBody>
          <a:bodyPr wrap="square" rtlCol="0">
            <a:spAutoFit/>
          </a:bodyPr>
          <a:lstStyle/>
          <a:p>
            <a:pPr algn="just"/>
            <a:r>
              <a:rPr lang="es-CL" sz="2200" dirty="0" smtClean="0">
                <a:solidFill>
                  <a:prstClr val="black"/>
                </a:solidFill>
              </a:rPr>
              <a:t>La </a:t>
            </a:r>
            <a:r>
              <a:rPr lang="es-CL" sz="2200" dirty="0">
                <a:solidFill>
                  <a:prstClr val="black"/>
                </a:solidFill>
              </a:rPr>
              <a:t>declaración de patrimonio del 2010 contiene </a:t>
            </a:r>
            <a:r>
              <a:rPr lang="es-CL" sz="2200" dirty="0" smtClean="0">
                <a:solidFill>
                  <a:prstClr val="black"/>
                </a:solidFill>
              </a:rPr>
              <a:t>los </a:t>
            </a:r>
            <a:r>
              <a:rPr lang="es-CL" sz="2200" dirty="0">
                <a:solidFill>
                  <a:prstClr val="black"/>
                </a:solidFill>
              </a:rPr>
              <a:t>siguientes </a:t>
            </a:r>
            <a:r>
              <a:rPr lang="es-CL" sz="2200" dirty="0" smtClean="0">
                <a:solidFill>
                  <a:prstClr val="black"/>
                </a:solidFill>
              </a:rPr>
              <a:t>mandatos </a:t>
            </a:r>
            <a:r>
              <a:rPr lang="es-CL" sz="2200" dirty="0">
                <a:solidFill>
                  <a:prstClr val="black"/>
                </a:solidFill>
              </a:rPr>
              <a:t>de administración discrecional de cartera de </a:t>
            </a:r>
            <a:r>
              <a:rPr lang="es-CL" sz="2200" dirty="0" smtClean="0">
                <a:solidFill>
                  <a:prstClr val="black"/>
                </a:solidFill>
              </a:rPr>
              <a:t>inversiones, </a:t>
            </a:r>
            <a:r>
              <a:rPr lang="es-CL" sz="2200" dirty="0">
                <a:solidFill>
                  <a:prstClr val="black"/>
                </a:solidFill>
              </a:rPr>
              <a:t>sin información al </a:t>
            </a:r>
            <a:r>
              <a:rPr lang="es-CL" sz="2200" dirty="0" smtClean="0">
                <a:solidFill>
                  <a:prstClr val="black"/>
                </a:solidFill>
              </a:rPr>
              <a:t>mandante:</a:t>
            </a:r>
            <a:endParaRPr lang="es-CL" sz="2200" dirty="0">
              <a:solidFill>
                <a:prstClr val="black"/>
              </a:solidFill>
            </a:endParaRPr>
          </a:p>
          <a:p>
            <a:pPr algn="just"/>
            <a:endParaRPr lang="es-CL" sz="2200" dirty="0">
              <a:solidFill>
                <a:prstClr val="black"/>
              </a:solidFill>
            </a:endParaRPr>
          </a:p>
          <a:p>
            <a:pPr algn="just"/>
            <a:r>
              <a:rPr lang="es-CL" sz="2200" dirty="0">
                <a:solidFill>
                  <a:prstClr val="black"/>
                </a:solidFill>
              </a:rPr>
              <a:t>1.- </a:t>
            </a:r>
            <a:r>
              <a:rPr lang="es-CL" sz="2200" dirty="0" smtClean="0">
                <a:solidFill>
                  <a:prstClr val="black"/>
                </a:solidFill>
              </a:rPr>
              <a:t>De Sebastián </a:t>
            </a:r>
            <a:r>
              <a:rPr lang="es-CL" sz="2200" dirty="0">
                <a:solidFill>
                  <a:prstClr val="black"/>
                </a:solidFill>
              </a:rPr>
              <a:t>Piñera Echeñique a Larraín Vial S.A </a:t>
            </a:r>
            <a:r>
              <a:rPr lang="es-CL" sz="2200" dirty="0" smtClean="0">
                <a:solidFill>
                  <a:prstClr val="black"/>
                </a:solidFill>
              </a:rPr>
              <a:t>Corredora </a:t>
            </a:r>
            <a:r>
              <a:rPr lang="es-CL" sz="2200" dirty="0">
                <a:solidFill>
                  <a:prstClr val="black"/>
                </a:solidFill>
              </a:rPr>
              <a:t>de Bolsa</a:t>
            </a:r>
            <a:r>
              <a:rPr lang="es-CL" sz="2200" dirty="0" smtClean="0">
                <a:solidFill>
                  <a:prstClr val="black"/>
                </a:solidFill>
              </a:rPr>
              <a:t>.</a:t>
            </a:r>
          </a:p>
          <a:p>
            <a:pPr algn="just"/>
            <a:endParaRPr lang="es-CL" sz="2200" dirty="0">
              <a:solidFill>
                <a:prstClr val="black"/>
              </a:solidFill>
            </a:endParaRPr>
          </a:p>
          <a:p>
            <a:pPr algn="just"/>
            <a:r>
              <a:rPr lang="es-CL" sz="2200" dirty="0">
                <a:solidFill>
                  <a:prstClr val="black"/>
                </a:solidFill>
              </a:rPr>
              <a:t>2.- </a:t>
            </a:r>
            <a:r>
              <a:rPr lang="es-CL" sz="2200" dirty="0" smtClean="0">
                <a:solidFill>
                  <a:prstClr val="black"/>
                </a:solidFill>
              </a:rPr>
              <a:t>De </a:t>
            </a:r>
            <a:r>
              <a:rPr lang="es-CL" sz="2200" dirty="0" err="1" smtClean="0">
                <a:solidFill>
                  <a:prstClr val="black"/>
                </a:solidFill>
              </a:rPr>
              <a:t>Bancard</a:t>
            </a:r>
            <a:r>
              <a:rPr lang="es-CL" sz="2200" dirty="0" smtClean="0">
                <a:solidFill>
                  <a:prstClr val="black"/>
                </a:solidFill>
              </a:rPr>
              <a:t> </a:t>
            </a:r>
            <a:r>
              <a:rPr lang="es-CL" sz="2200" dirty="0">
                <a:solidFill>
                  <a:prstClr val="black"/>
                </a:solidFill>
              </a:rPr>
              <a:t>Inversiones Limitada a Moneda Corredores de Bolsa Limitada</a:t>
            </a:r>
            <a:r>
              <a:rPr lang="es-CL" sz="2200" dirty="0" smtClean="0">
                <a:solidFill>
                  <a:prstClr val="black"/>
                </a:solidFill>
              </a:rPr>
              <a:t>.</a:t>
            </a:r>
          </a:p>
          <a:p>
            <a:pPr algn="just"/>
            <a:endParaRPr lang="es-CL" sz="2200" dirty="0">
              <a:solidFill>
                <a:prstClr val="black"/>
              </a:solidFill>
            </a:endParaRPr>
          </a:p>
          <a:p>
            <a:pPr algn="just"/>
            <a:r>
              <a:rPr lang="es-CL" sz="2200" dirty="0" smtClean="0">
                <a:solidFill>
                  <a:prstClr val="black"/>
                </a:solidFill>
              </a:rPr>
              <a:t>3.- De Inversiones Santa Cecilia S.A a Moneda Corredores de Bolsa Limitada.</a:t>
            </a:r>
          </a:p>
          <a:p>
            <a:pPr algn="just"/>
            <a:endParaRPr lang="es-CL" sz="2200" dirty="0" smtClean="0">
              <a:solidFill>
                <a:prstClr val="black"/>
              </a:solidFill>
            </a:endParaRPr>
          </a:p>
          <a:p>
            <a:pPr algn="just"/>
            <a:r>
              <a:rPr lang="es-CL" sz="2200" dirty="0" smtClean="0">
                <a:solidFill>
                  <a:prstClr val="black"/>
                </a:solidFill>
              </a:rPr>
              <a:t>4.- De Bancard Inversiones Limitada a Larraín Vial S.A Corredora de Bolsa.</a:t>
            </a:r>
          </a:p>
        </p:txBody>
      </p:sp>
      <p:sp>
        <p:nvSpPr>
          <p:cNvPr id="5"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a:solidFill>
                  <a:prstClr val="black"/>
                </a:solidFill>
                <a:cs typeface="Calibri"/>
              </a:rPr>
              <a:t>DECLARACIONES DE INTERESES Y PATRIMONIO</a:t>
            </a:r>
            <a:endParaRPr lang="es-CL" sz="2800" b="1" dirty="0"/>
          </a:p>
        </p:txBody>
      </p:sp>
    </p:spTree>
    <p:extLst>
      <p:ext uri="{BB962C8B-B14F-4D97-AF65-F5344CB8AC3E}">
        <p14:creationId xmlns:p14="http://schemas.microsoft.com/office/powerpoint/2010/main" val="2479200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2145" y="1782343"/>
            <a:ext cx="8773885" cy="3985706"/>
          </a:xfrm>
          <a:prstGeom prst="rect">
            <a:avLst/>
          </a:prstGeom>
          <a:noFill/>
        </p:spPr>
        <p:txBody>
          <a:bodyPr wrap="square" rtlCol="0">
            <a:spAutoFit/>
          </a:bodyPr>
          <a:lstStyle/>
          <a:p>
            <a:pPr algn="just"/>
            <a:r>
              <a:rPr lang="es-CL" sz="2300" dirty="0">
                <a:solidFill>
                  <a:prstClr val="black"/>
                </a:solidFill>
              </a:rPr>
              <a:t>5.- De Inversiones Santa Cecilia </a:t>
            </a:r>
            <a:r>
              <a:rPr lang="es-CL" sz="2300" dirty="0" smtClean="0">
                <a:solidFill>
                  <a:prstClr val="black"/>
                </a:solidFill>
              </a:rPr>
              <a:t>S.A. </a:t>
            </a:r>
            <a:r>
              <a:rPr lang="es-CL" sz="2300" dirty="0">
                <a:solidFill>
                  <a:prstClr val="black"/>
                </a:solidFill>
              </a:rPr>
              <a:t>a Larraín Vial </a:t>
            </a:r>
            <a:r>
              <a:rPr lang="es-CL" sz="2300" dirty="0" smtClean="0">
                <a:solidFill>
                  <a:prstClr val="black"/>
                </a:solidFill>
              </a:rPr>
              <a:t>S.A. </a:t>
            </a:r>
            <a:r>
              <a:rPr lang="es-CL" sz="2300" dirty="0">
                <a:solidFill>
                  <a:prstClr val="black"/>
                </a:solidFill>
              </a:rPr>
              <a:t>Corredora de Bolsa</a:t>
            </a:r>
            <a:r>
              <a:rPr lang="es-CL" sz="2300" dirty="0" smtClean="0">
                <a:solidFill>
                  <a:prstClr val="black"/>
                </a:solidFill>
              </a:rPr>
              <a:t>.</a:t>
            </a:r>
          </a:p>
          <a:p>
            <a:pPr algn="just"/>
            <a:endParaRPr lang="es-CL" sz="2300" dirty="0">
              <a:solidFill>
                <a:prstClr val="black"/>
              </a:solidFill>
            </a:endParaRPr>
          </a:p>
          <a:p>
            <a:pPr algn="just"/>
            <a:r>
              <a:rPr lang="es-CL" sz="2300" dirty="0">
                <a:solidFill>
                  <a:prstClr val="black"/>
                </a:solidFill>
              </a:rPr>
              <a:t>6.- De Bancard Inversiones Limitada a </a:t>
            </a:r>
            <a:r>
              <a:rPr lang="es-CL" sz="2300" dirty="0" err="1">
                <a:solidFill>
                  <a:prstClr val="black"/>
                </a:solidFill>
              </a:rPr>
              <a:t>Celfin</a:t>
            </a:r>
            <a:r>
              <a:rPr lang="es-CL" sz="2300" dirty="0">
                <a:solidFill>
                  <a:prstClr val="black"/>
                </a:solidFill>
              </a:rPr>
              <a:t> Capital </a:t>
            </a:r>
            <a:r>
              <a:rPr lang="es-CL" sz="2300" dirty="0" smtClean="0">
                <a:solidFill>
                  <a:prstClr val="black"/>
                </a:solidFill>
              </a:rPr>
              <a:t>S.A. </a:t>
            </a:r>
            <a:r>
              <a:rPr lang="es-CL" sz="2300" dirty="0">
                <a:solidFill>
                  <a:prstClr val="black"/>
                </a:solidFill>
              </a:rPr>
              <a:t>Corredores de Bolsa</a:t>
            </a:r>
            <a:r>
              <a:rPr lang="es-CL" sz="2300" dirty="0" smtClean="0">
                <a:solidFill>
                  <a:prstClr val="black"/>
                </a:solidFill>
              </a:rPr>
              <a:t>.</a:t>
            </a:r>
          </a:p>
          <a:p>
            <a:pPr algn="just"/>
            <a:endParaRPr lang="es-CL" sz="2300" dirty="0">
              <a:solidFill>
                <a:prstClr val="black"/>
              </a:solidFill>
            </a:endParaRPr>
          </a:p>
          <a:p>
            <a:pPr algn="just"/>
            <a:r>
              <a:rPr lang="es-CL" sz="2300" dirty="0">
                <a:solidFill>
                  <a:prstClr val="black"/>
                </a:solidFill>
              </a:rPr>
              <a:t>7.- De Inversiones Santa Cecilia a </a:t>
            </a:r>
            <a:r>
              <a:rPr lang="es-CL" sz="2300" dirty="0" err="1">
                <a:solidFill>
                  <a:prstClr val="black"/>
                </a:solidFill>
              </a:rPr>
              <a:t>Celfin</a:t>
            </a:r>
            <a:r>
              <a:rPr lang="es-CL" sz="2300" dirty="0">
                <a:solidFill>
                  <a:prstClr val="black"/>
                </a:solidFill>
              </a:rPr>
              <a:t> Capital </a:t>
            </a:r>
            <a:r>
              <a:rPr lang="es-CL" sz="2300" dirty="0" smtClean="0">
                <a:solidFill>
                  <a:prstClr val="black"/>
                </a:solidFill>
              </a:rPr>
              <a:t>S.A. </a:t>
            </a:r>
            <a:r>
              <a:rPr lang="es-CL" sz="2300" dirty="0">
                <a:solidFill>
                  <a:prstClr val="black"/>
                </a:solidFill>
              </a:rPr>
              <a:t>Corredores de Bolsa</a:t>
            </a:r>
            <a:r>
              <a:rPr lang="es-CL" sz="2300" dirty="0" smtClean="0">
                <a:solidFill>
                  <a:prstClr val="black"/>
                </a:solidFill>
              </a:rPr>
              <a:t>.</a:t>
            </a:r>
          </a:p>
          <a:p>
            <a:pPr algn="just"/>
            <a:endParaRPr lang="es-CL" sz="2300" dirty="0">
              <a:solidFill>
                <a:prstClr val="black"/>
              </a:solidFill>
            </a:endParaRPr>
          </a:p>
          <a:p>
            <a:pPr algn="just"/>
            <a:r>
              <a:rPr lang="es-CL" sz="2300" dirty="0">
                <a:solidFill>
                  <a:prstClr val="black"/>
                </a:solidFill>
              </a:rPr>
              <a:t>8.- De Bancard Inversiones Limitada a Banco </a:t>
            </a:r>
            <a:r>
              <a:rPr lang="es-CL" sz="2300" dirty="0" err="1">
                <a:solidFill>
                  <a:prstClr val="black"/>
                </a:solidFill>
              </a:rPr>
              <a:t>Bice</a:t>
            </a:r>
            <a:r>
              <a:rPr lang="es-CL" sz="2300" dirty="0" smtClean="0">
                <a:solidFill>
                  <a:prstClr val="black"/>
                </a:solidFill>
              </a:rPr>
              <a:t>.</a:t>
            </a:r>
          </a:p>
          <a:p>
            <a:pPr algn="just"/>
            <a:endParaRPr lang="es-CL" sz="2300" dirty="0">
              <a:solidFill>
                <a:prstClr val="black"/>
              </a:solidFill>
            </a:endParaRPr>
          </a:p>
          <a:p>
            <a:pPr algn="just"/>
            <a:r>
              <a:rPr lang="es-CL" sz="2300" dirty="0">
                <a:solidFill>
                  <a:prstClr val="black"/>
                </a:solidFill>
              </a:rPr>
              <a:t>9.- De Inversiones Santa Cecilia </a:t>
            </a:r>
            <a:r>
              <a:rPr lang="es-CL" sz="2300" dirty="0" smtClean="0">
                <a:solidFill>
                  <a:prstClr val="black"/>
                </a:solidFill>
              </a:rPr>
              <a:t>S.A. </a:t>
            </a:r>
            <a:r>
              <a:rPr lang="es-CL" sz="2300" dirty="0">
                <a:solidFill>
                  <a:prstClr val="black"/>
                </a:solidFill>
              </a:rPr>
              <a:t>a Banco </a:t>
            </a:r>
            <a:r>
              <a:rPr lang="es-CL" sz="2300" dirty="0" err="1">
                <a:solidFill>
                  <a:prstClr val="black"/>
                </a:solidFill>
              </a:rPr>
              <a:t>Bice</a:t>
            </a:r>
            <a:r>
              <a:rPr lang="es-CL" sz="2300" dirty="0">
                <a:solidFill>
                  <a:prstClr val="black"/>
                </a:solidFill>
              </a:rPr>
              <a:t>.</a:t>
            </a:r>
          </a:p>
        </p:txBody>
      </p:sp>
      <p:sp>
        <p:nvSpPr>
          <p:cNvPr id="5"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a:solidFill>
                  <a:prstClr val="black"/>
                </a:solidFill>
                <a:cs typeface="Calibri"/>
              </a:rPr>
              <a:t>DECLARACIONES DE INTERESES Y PATRIMONIO</a:t>
            </a:r>
            <a:endParaRPr lang="es-CL" sz="2800" b="1" dirty="0"/>
          </a:p>
        </p:txBody>
      </p:sp>
    </p:spTree>
    <p:extLst>
      <p:ext uri="{BB962C8B-B14F-4D97-AF65-F5344CB8AC3E}">
        <p14:creationId xmlns:p14="http://schemas.microsoft.com/office/powerpoint/2010/main" val="445345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04705" y="5765800"/>
            <a:ext cx="7876563" cy="461665"/>
          </a:xfrm>
          <a:prstGeom prst="rect">
            <a:avLst/>
          </a:prstGeom>
        </p:spPr>
        <p:txBody>
          <a:bodyPr wrap="square">
            <a:spAutoFit/>
          </a:bodyPr>
          <a:lstStyle/>
          <a:p>
            <a:r>
              <a:rPr lang="es-CL" sz="2400" b="1" dirty="0" smtClean="0">
                <a:solidFill>
                  <a:prstClr val="black"/>
                </a:solidFill>
                <a:latin typeface="Calibri" panose="020F0502020204030204" pitchFamily="34" charset="0"/>
                <a:cs typeface="Calibri"/>
              </a:rPr>
              <a:t>III. Mandato de administración de </a:t>
            </a:r>
            <a:r>
              <a:rPr lang="es-CL" sz="2400" b="1" dirty="0" smtClean="0">
                <a:solidFill>
                  <a:prstClr val="black"/>
                </a:solidFill>
                <a:latin typeface="Calibri" panose="020F0502020204030204" pitchFamily="34" charset="0"/>
                <a:cs typeface="Calibri"/>
              </a:rPr>
              <a:t>valores</a:t>
            </a:r>
            <a:endParaRPr lang="es-CL" sz="2400" b="1" dirty="0"/>
          </a:p>
        </p:txBody>
      </p:sp>
    </p:spTree>
    <p:extLst>
      <p:ext uri="{BB962C8B-B14F-4D97-AF65-F5344CB8AC3E}">
        <p14:creationId xmlns:p14="http://schemas.microsoft.com/office/powerpoint/2010/main" val="3014702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
        <p:nvSpPr>
          <p:cNvPr id="2" name="CuadroTexto 1"/>
          <p:cNvSpPr txBox="1"/>
          <p:nvPr/>
        </p:nvSpPr>
        <p:spPr>
          <a:xfrm>
            <a:off x="354227" y="1293340"/>
            <a:ext cx="7941275" cy="4154984"/>
          </a:xfrm>
          <a:prstGeom prst="rect">
            <a:avLst/>
          </a:prstGeom>
          <a:noFill/>
        </p:spPr>
        <p:txBody>
          <a:bodyPr wrap="square" rtlCol="0">
            <a:spAutoFit/>
          </a:bodyPr>
          <a:lstStyle/>
          <a:p>
            <a:pPr marL="342900" indent="-342900">
              <a:buAutoNum type="arabicPeriod"/>
            </a:pPr>
            <a:r>
              <a:rPr lang="es-CL" sz="2200" b="1" dirty="0" smtClean="0"/>
              <a:t>Situación hasta 2010</a:t>
            </a:r>
          </a:p>
          <a:p>
            <a:pPr marL="342900" indent="-342900">
              <a:buAutoNum type="arabicPeriod"/>
            </a:pPr>
            <a:endParaRPr lang="es-CL" sz="2200" dirty="0" smtClean="0"/>
          </a:p>
          <a:p>
            <a:pPr marL="342900" indent="-342900">
              <a:buFont typeface="Arial" panose="020B0604020202020204" pitchFamily="34" charset="0"/>
              <a:buChar char="•"/>
            </a:pPr>
            <a:r>
              <a:rPr lang="es-CL" sz="2200" dirty="0" smtClean="0"/>
              <a:t>Inexistencia de norma constitucional.</a:t>
            </a:r>
          </a:p>
          <a:p>
            <a:pPr marL="342900" indent="-342900">
              <a:buFont typeface="Arial" panose="020B0604020202020204" pitchFamily="34" charset="0"/>
              <a:buChar char="•"/>
            </a:pPr>
            <a:endParaRPr lang="es-CL" sz="2200" dirty="0" smtClean="0"/>
          </a:p>
          <a:p>
            <a:pPr marL="342900" indent="-342900">
              <a:buFont typeface="Arial" panose="020B0604020202020204" pitchFamily="34" charset="0"/>
              <a:buChar char="•"/>
            </a:pPr>
            <a:r>
              <a:rPr lang="es-CL" sz="2200" dirty="0" smtClean="0"/>
              <a:t>Inexistencia de regulación legal sobre el mandato de administración de bienes.</a:t>
            </a:r>
          </a:p>
          <a:p>
            <a:pPr marL="342900" indent="-342900">
              <a:buFont typeface="Arial" panose="020B0604020202020204" pitchFamily="34" charset="0"/>
              <a:buChar char="•"/>
            </a:pPr>
            <a:endParaRPr lang="es-CL" sz="2200" dirty="0" smtClean="0"/>
          </a:p>
          <a:p>
            <a:pPr marL="342900" indent="-342900" algn="just">
              <a:buFont typeface="Arial" panose="020B0604020202020204" pitchFamily="34" charset="0"/>
              <a:buChar char="•"/>
            </a:pPr>
            <a:r>
              <a:rPr lang="es-CL" sz="2200" dirty="0" smtClean="0"/>
              <a:t>Inexistencia de obligación de constituir mandato como mecanismo para prevenir conflictos de intereses.</a:t>
            </a:r>
          </a:p>
          <a:p>
            <a:pPr marL="342900" indent="-342900" algn="just">
              <a:buFont typeface="Arial" panose="020B0604020202020204" pitchFamily="34" charset="0"/>
              <a:buChar char="•"/>
            </a:pPr>
            <a:endParaRPr lang="es-CL" sz="2200" dirty="0"/>
          </a:p>
          <a:p>
            <a:pPr marL="342900" indent="-342900" algn="just">
              <a:buFont typeface="Arial" panose="020B0604020202020204" pitchFamily="34" charset="0"/>
              <a:buChar char="•"/>
            </a:pPr>
            <a:r>
              <a:rPr lang="es-CL" sz="2200" dirty="0" smtClean="0"/>
              <a:t>CGR carecía de atribuciones respecto de la materia (incluyendo mandatos voluntarios, regidos por el derecho privado).</a:t>
            </a:r>
            <a:endParaRPr lang="es-CL" sz="2200" dirty="0"/>
          </a:p>
        </p:txBody>
      </p:sp>
    </p:spTree>
    <p:extLst>
      <p:ext uri="{BB962C8B-B14F-4D97-AF65-F5344CB8AC3E}">
        <p14:creationId xmlns:p14="http://schemas.microsoft.com/office/powerpoint/2010/main" val="2611094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6913" y="1490755"/>
            <a:ext cx="8394356" cy="4385816"/>
          </a:xfrm>
          <a:prstGeom prst="rect">
            <a:avLst/>
          </a:prstGeom>
          <a:noFill/>
        </p:spPr>
        <p:txBody>
          <a:bodyPr wrap="square" rtlCol="0">
            <a:spAutoFit/>
          </a:bodyPr>
          <a:lstStyle/>
          <a:p>
            <a:r>
              <a:rPr lang="es-CL" sz="2200" b="1" dirty="0" smtClean="0"/>
              <a:t>2. Situación posterior a 2010</a:t>
            </a:r>
          </a:p>
          <a:p>
            <a:endParaRPr lang="es-CL" sz="2200" dirty="0"/>
          </a:p>
          <a:p>
            <a:pPr marL="342900" indent="-342900">
              <a:buAutoNum type="alphaLcParenR"/>
            </a:pPr>
            <a:r>
              <a:rPr lang="es-CL" sz="2200" b="1" dirty="0" smtClean="0"/>
              <a:t>Reforma constitucional Ley N° 20.414 (04/01/2010):</a:t>
            </a:r>
          </a:p>
          <a:p>
            <a:pPr marL="342900" indent="-342900">
              <a:buAutoNum type="alphaLcParenR"/>
            </a:pPr>
            <a:endParaRPr lang="es-CL" sz="2200" b="1" dirty="0"/>
          </a:p>
          <a:p>
            <a:pPr marL="285750" indent="-285750">
              <a:buFont typeface="Arial" panose="020B0604020202020204" pitchFamily="34" charset="0"/>
              <a:buChar char="•"/>
            </a:pPr>
            <a:r>
              <a:rPr lang="es-CL" sz="2200" dirty="0" smtClean="0"/>
              <a:t>Incorpora inciso 3° y 4° en el artículo 8° de la CPR.</a:t>
            </a:r>
          </a:p>
          <a:p>
            <a:pPr marL="285750" indent="-285750">
              <a:buFont typeface="Arial" panose="020B0604020202020204" pitchFamily="34" charset="0"/>
              <a:buChar char="•"/>
            </a:pPr>
            <a:endParaRPr lang="es-CL" sz="2200" dirty="0" smtClean="0"/>
          </a:p>
          <a:p>
            <a:pPr marL="285750" indent="-285750" algn="just">
              <a:buFont typeface="Arial" panose="020B0604020202020204" pitchFamily="34" charset="0"/>
              <a:buChar char="•"/>
            </a:pPr>
            <a:r>
              <a:rPr lang="es-CL" sz="2200" i="1" dirty="0">
                <a:solidFill>
                  <a:prstClr val="black"/>
                </a:solidFill>
              </a:rPr>
              <a:t>El Presidente de la República, los Ministros de Estado, los diputados y senadores, y las demás autoridades y funcionarios que una ley orgánica constitucional señale, deberán declarar sus intereses y patrimonio en forma </a:t>
            </a:r>
            <a:r>
              <a:rPr lang="es-CL" sz="2200" i="1" dirty="0" smtClean="0">
                <a:solidFill>
                  <a:prstClr val="black"/>
                </a:solidFill>
              </a:rPr>
              <a:t>pública (inciso 3°)</a:t>
            </a:r>
            <a:r>
              <a:rPr lang="es-CL" sz="2200" dirty="0" smtClean="0">
                <a:solidFill>
                  <a:prstClr val="black"/>
                </a:solidFill>
              </a:rPr>
              <a:t>.</a:t>
            </a:r>
          </a:p>
          <a:p>
            <a:pPr marL="285750" indent="-285750" algn="just">
              <a:buFont typeface="Arial" panose="020B0604020202020204" pitchFamily="34" charset="0"/>
              <a:buChar char="•"/>
            </a:pPr>
            <a:endParaRPr lang="es-CL" sz="2300" dirty="0" smtClean="0">
              <a:solidFill>
                <a:prstClr val="black"/>
              </a:solidFill>
            </a:endParaRP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smtClean="0"/>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3010374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8941" y="1458097"/>
            <a:ext cx="8394356" cy="4724370"/>
          </a:xfrm>
          <a:prstGeom prst="rect">
            <a:avLst/>
          </a:prstGeom>
          <a:noFill/>
        </p:spPr>
        <p:txBody>
          <a:bodyPr wrap="square" rtlCol="0">
            <a:spAutoFit/>
          </a:bodyPr>
          <a:lstStyle/>
          <a:p>
            <a:pPr marL="285750" indent="-285750" algn="just">
              <a:buFont typeface="Arial" panose="020B0604020202020204" pitchFamily="34" charset="0"/>
              <a:buChar char="•"/>
            </a:pPr>
            <a:endParaRPr lang="es-CL" sz="2300" dirty="0" smtClean="0">
              <a:solidFill>
                <a:prstClr val="black"/>
              </a:solidFill>
            </a:endParaRPr>
          </a:p>
          <a:p>
            <a:pPr marL="285750" indent="-285750" algn="just">
              <a:buFont typeface="Arial" panose="020B0604020202020204" pitchFamily="34" charset="0"/>
              <a:buChar char="•"/>
            </a:pPr>
            <a:r>
              <a:rPr lang="es-CL" sz="2200" i="1" dirty="0" smtClean="0">
                <a:solidFill>
                  <a:prstClr val="black"/>
                </a:solidFill>
              </a:rPr>
              <a:t>“Dicha </a:t>
            </a:r>
            <a:r>
              <a:rPr lang="es-CL" sz="2200" i="1" dirty="0">
                <a:solidFill>
                  <a:prstClr val="black"/>
                </a:solidFill>
              </a:rPr>
              <a:t>ley determinará los casos y las condiciones en que esas autoridades delegarán a terceros la administración de aquellos bienes y obligaciones que supongan conflicto de interés en el ejercicio de su función pública. Asimismo, podrá considerar otras medidas apropiadas para resolverlos y, en situaciones calificadas, disponer la enajenación de todo o parte de esos </a:t>
            </a:r>
            <a:r>
              <a:rPr lang="es-CL" sz="2200" i="1" dirty="0" smtClean="0">
                <a:solidFill>
                  <a:prstClr val="black"/>
                </a:solidFill>
              </a:rPr>
              <a:t>bienes” </a:t>
            </a:r>
            <a:r>
              <a:rPr lang="es-CL" sz="2200" dirty="0" smtClean="0">
                <a:solidFill>
                  <a:prstClr val="black"/>
                </a:solidFill>
              </a:rPr>
              <a:t>(inciso 4°).</a:t>
            </a:r>
            <a:endParaRPr lang="es-CL" sz="2200" dirty="0"/>
          </a:p>
          <a:p>
            <a:pPr marL="285750" indent="-285750">
              <a:buFont typeface="Arial" panose="020B0604020202020204" pitchFamily="34" charset="0"/>
              <a:buChar char="•"/>
            </a:pPr>
            <a:endParaRPr lang="es-CL" sz="2200" dirty="0" smtClean="0"/>
          </a:p>
          <a:p>
            <a:r>
              <a:rPr lang="es-CL" sz="2200" dirty="0" smtClean="0"/>
              <a:t>	</a:t>
            </a:r>
            <a:r>
              <a:rPr lang="es-CL" sz="2200" b="1" dirty="0" smtClean="0"/>
              <a:t>Consecuencia:</a:t>
            </a:r>
            <a:endParaRPr lang="es-CL" sz="2200" b="1" dirty="0"/>
          </a:p>
          <a:p>
            <a:r>
              <a:rPr lang="es-CL" sz="2200" dirty="0" smtClean="0"/>
              <a:t>	</a:t>
            </a:r>
          </a:p>
          <a:p>
            <a:r>
              <a:rPr lang="es-CL" sz="2200" dirty="0"/>
              <a:t>	</a:t>
            </a:r>
            <a:r>
              <a:rPr lang="es-CL" sz="2200" dirty="0" smtClean="0"/>
              <a:t>Aplicación de la norma constitucional quedó entregada a la 	dictación de ley orgánica constitucional respectiva.</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smtClean="0"/>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3776804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145" y="1375719"/>
            <a:ext cx="8517628" cy="5232202"/>
          </a:xfrm>
          <a:prstGeom prst="rect">
            <a:avLst/>
          </a:prstGeom>
          <a:noFill/>
        </p:spPr>
        <p:txBody>
          <a:bodyPr wrap="square" rtlCol="0">
            <a:spAutoFit/>
          </a:bodyPr>
          <a:lstStyle/>
          <a:p>
            <a:r>
              <a:rPr lang="es-CL" sz="2000" b="1" dirty="0" smtClean="0"/>
              <a:t>b) Ley N° 20.880 s</a:t>
            </a:r>
            <a:r>
              <a:rPr lang="es-CL" sz="2000" b="1" dirty="0" smtClean="0">
                <a:solidFill>
                  <a:prstClr val="black"/>
                </a:solidFill>
              </a:rPr>
              <a:t>obre </a:t>
            </a:r>
            <a:r>
              <a:rPr lang="es-CL" sz="2000" b="1" dirty="0">
                <a:solidFill>
                  <a:prstClr val="black"/>
                </a:solidFill>
              </a:rPr>
              <a:t>Probidad en la </a:t>
            </a:r>
            <a:r>
              <a:rPr lang="es-CL" sz="2000" b="1" dirty="0" smtClean="0">
                <a:solidFill>
                  <a:prstClr val="black"/>
                </a:solidFill>
              </a:rPr>
              <a:t>Función </a:t>
            </a:r>
            <a:r>
              <a:rPr lang="es-CL" sz="2000" b="1" dirty="0">
                <a:solidFill>
                  <a:prstClr val="black"/>
                </a:solidFill>
              </a:rPr>
              <a:t>Pública y Prevención de los </a:t>
            </a:r>
            <a:r>
              <a:rPr lang="es-CL" sz="2000" b="1" dirty="0" smtClean="0">
                <a:solidFill>
                  <a:prstClr val="black"/>
                </a:solidFill>
              </a:rPr>
              <a:t>Conflictos de Intereses de fecha 5 de enero de 2016.</a:t>
            </a:r>
            <a:endParaRPr lang="es-CL" sz="2000" b="1" dirty="0" smtClean="0"/>
          </a:p>
          <a:p>
            <a:endParaRPr lang="es-CL" sz="2000" dirty="0"/>
          </a:p>
          <a:p>
            <a:pPr marL="285750" indent="-285750" algn="just">
              <a:buFont typeface="Arial" panose="020B0604020202020204" pitchFamily="34" charset="0"/>
              <a:buChar char="•"/>
            </a:pPr>
            <a:r>
              <a:rPr lang="es-CL" sz="2000" dirty="0">
                <a:solidFill>
                  <a:prstClr val="black"/>
                </a:solidFill>
              </a:rPr>
              <a:t>Regula, por primera vez a nivel legislativo, el mandato especial de administración de cartera de valores </a:t>
            </a:r>
            <a:r>
              <a:rPr lang="es-CL" sz="2000" dirty="0" smtClean="0">
                <a:solidFill>
                  <a:prstClr val="black"/>
                </a:solidFill>
              </a:rPr>
              <a:t>y </a:t>
            </a:r>
            <a:r>
              <a:rPr lang="es-CL" sz="2000" dirty="0">
                <a:solidFill>
                  <a:prstClr val="black"/>
                </a:solidFill>
              </a:rPr>
              <a:t>la enajenación forzosa</a:t>
            </a:r>
            <a:r>
              <a:rPr lang="es-CL" sz="2000" dirty="0" smtClean="0">
                <a:solidFill>
                  <a:prstClr val="black"/>
                </a:solidFill>
              </a:rPr>
              <a:t>.</a:t>
            </a:r>
          </a:p>
          <a:p>
            <a:pPr marL="285750" indent="-285750" algn="just">
              <a:buFont typeface="Arial" panose="020B0604020202020204" pitchFamily="34" charset="0"/>
              <a:buChar char="•"/>
            </a:pPr>
            <a:endParaRPr lang="es-CL" sz="2000" dirty="0" smtClean="0">
              <a:solidFill>
                <a:prstClr val="black"/>
              </a:solidFill>
            </a:endParaRPr>
          </a:p>
          <a:p>
            <a:pPr marL="285750" indent="-285750" algn="just">
              <a:buFont typeface="Arial" panose="020B0604020202020204" pitchFamily="34" charset="0"/>
              <a:buChar char="•"/>
            </a:pPr>
            <a:r>
              <a:rPr lang="es-CL" sz="2000" dirty="0" smtClean="0">
                <a:solidFill>
                  <a:prstClr val="black"/>
                </a:solidFill>
              </a:rPr>
              <a:t>“Contrato Solemne en virtud del cual una autoridad, en la forma y en los casos señalados en esta ley, encarga a una o más personas autorizadas la liquidación de valores que integren su patrimonio, la inversión del producto de la liquidación en un portafolio de activos y la administración de estos” (art. 24 inciso 1°).</a:t>
            </a:r>
          </a:p>
          <a:p>
            <a:pPr marL="285750" indent="-285750" algn="just">
              <a:buFont typeface="Arial" panose="020B0604020202020204" pitchFamily="34" charset="0"/>
              <a:buChar char="•"/>
            </a:pPr>
            <a:endParaRPr lang="es-CL" sz="2000" dirty="0">
              <a:solidFill>
                <a:prstClr val="black"/>
              </a:solidFill>
            </a:endParaRPr>
          </a:p>
          <a:p>
            <a:pPr marL="285750" indent="-285750" algn="just">
              <a:buFont typeface="Arial" panose="020B0604020202020204" pitchFamily="34" charset="0"/>
              <a:buChar char="•"/>
            </a:pPr>
            <a:r>
              <a:rPr lang="es-CL" sz="2000" dirty="0" smtClean="0">
                <a:solidFill>
                  <a:prstClr val="black"/>
                </a:solidFill>
              </a:rPr>
              <a:t>Objeto del contrato: Encargar a un tercero la liquidación de los valores que integran el patrimonio de una autoridad.</a:t>
            </a:r>
          </a:p>
          <a:p>
            <a:pPr marL="285750" indent="-285750" algn="just">
              <a:buFont typeface="Arial" panose="020B0604020202020204" pitchFamily="34" charset="0"/>
              <a:buChar char="•"/>
            </a:pPr>
            <a:endParaRPr lang="es-CL" dirty="0">
              <a:solidFill>
                <a:prstClr val="black"/>
              </a:solidFill>
            </a:endParaRPr>
          </a:p>
          <a:p>
            <a:pPr algn="just"/>
            <a:endParaRPr lang="es-CL" dirty="0">
              <a:solidFill>
                <a:prstClr val="black"/>
              </a:solidFill>
            </a:endParaRPr>
          </a:p>
          <a:p>
            <a:pPr marL="285750" indent="-285750" algn="just">
              <a:buFont typeface="Arial" panose="020B0604020202020204" pitchFamily="34" charset="0"/>
              <a:buChar char="•"/>
            </a:pPr>
            <a:endParaRPr lang="es-CL" dirty="0">
              <a:solidFill>
                <a:prstClr val="black"/>
              </a:solidFill>
            </a:endParaRPr>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83257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04705" y="5304135"/>
            <a:ext cx="7876563" cy="1154162"/>
          </a:xfrm>
          <a:prstGeom prst="rect">
            <a:avLst/>
          </a:prstGeom>
        </p:spPr>
        <p:txBody>
          <a:bodyPr wrap="square">
            <a:spAutoFit/>
          </a:bodyPr>
          <a:lstStyle/>
          <a:p>
            <a:endParaRPr lang="es-CL" sz="2300" b="1" dirty="0" smtClean="0">
              <a:solidFill>
                <a:prstClr val="black"/>
              </a:solidFill>
            </a:endParaRPr>
          </a:p>
          <a:p>
            <a:r>
              <a:rPr lang="es-CL" sz="2300" b="1" dirty="0" smtClean="0">
                <a:solidFill>
                  <a:prstClr val="black"/>
                </a:solidFill>
              </a:rPr>
              <a:t>I. </a:t>
            </a:r>
            <a:r>
              <a:rPr lang="es-CL" sz="2300" dirty="0">
                <a:solidFill>
                  <a:prstClr val="black"/>
                </a:solidFill>
                <a:latin typeface="Calibri" panose="020F0502020204030204" pitchFamily="34" charset="0"/>
                <a:cs typeface="Calibri"/>
              </a:rPr>
              <a:t>Principios que disciplinan la </a:t>
            </a:r>
            <a:r>
              <a:rPr lang="es-CL" sz="2300" dirty="0" smtClean="0">
                <a:solidFill>
                  <a:prstClr val="black"/>
                </a:solidFill>
                <a:latin typeface="Calibri" panose="020F0502020204030204" pitchFamily="34" charset="0"/>
                <a:cs typeface="Calibri"/>
              </a:rPr>
              <a:t>materia</a:t>
            </a:r>
            <a:endParaRPr lang="es-CL" sz="2300" dirty="0">
              <a:solidFill>
                <a:prstClr val="black"/>
              </a:solidFill>
              <a:latin typeface="Calibri" panose="020F0502020204030204" pitchFamily="34" charset="0"/>
              <a:cs typeface="Calibri"/>
            </a:endParaRPr>
          </a:p>
          <a:p>
            <a:endParaRPr lang="es-CL" sz="2300" b="1" dirty="0">
              <a:solidFill>
                <a:prstClr val="black"/>
              </a:solidFill>
            </a:endParaRPr>
          </a:p>
        </p:txBody>
      </p:sp>
    </p:spTree>
    <p:extLst>
      <p:ext uri="{BB962C8B-B14F-4D97-AF65-F5344CB8AC3E}">
        <p14:creationId xmlns:p14="http://schemas.microsoft.com/office/powerpoint/2010/main" val="2846352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2145" y="1375719"/>
            <a:ext cx="8517628" cy="5078313"/>
          </a:xfrm>
          <a:prstGeom prst="rect">
            <a:avLst/>
          </a:prstGeom>
          <a:noFill/>
        </p:spPr>
        <p:txBody>
          <a:bodyPr wrap="square" rtlCol="0">
            <a:spAutoFit/>
          </a:bodyPr>
          <a:lstStyle/>
          <a:p>
            <a:pPr algn="just"/>
            <a:r>
              <a:rPr lang="es-CL" dirty="0" smtClean="0"/>
              <a:t>Art. 25. </a:t>
            </a:r>
            <a:r>
              <a:rPr lang="es-CL" dirty="0"/>
              <a:t>En virtud del mandato a que se refiere este Título, la autoridad obligada a constituirlo encargará al mandatario la presentación y ejecución de un plan de liquidación de sus valores señalados en el artículo 26. El mandatario, en cumplimiento del encargo, deberá invertir el producto de dicha liquidación en un portafolio de activos lo suficientemente amplio como para evitar que las actividades de la autoridad obligada puedan incidir directamente en éstos. Sin perjuicio de lo previsto en el artículo 31, el plan de liquidación no podrá contener disposiciones que permitan al mandatario invertir el producto de dicha liquidación en aquellos valores que la autoridad se encuentra obligada a enajenar.</a:t>
            </a:r>
          </a:p>
          <a:p>
            <a:endParaRPr lang="es-CL" dirty="0">
              <a:solidFill>
                <a:prstClr val="black"/>
              </a:solidFill>
            </a:endParaRPr>
          </a:p>
          <a:p>
            <a:pPr marL="285750" indent="-285750" algn="just">
              <a:buFont typeface="Arial" panose="020B0604020202020204" pitchFamily="34" charset="0"/>
              <a:buChar char="•"/>
            </a:pPr>
            <a:r>
              <a:rPr lang="es-CL" dirty="0" smtClean="0">
                <a:solidFill>
                  <a:prstClr val="black"/>
                </a:solidFill>
              </a:rPr>
              <a:t>Facultades CGR: </a:t>
            </a:r>
          </a:p>
          <a:p>
            <a:pPr marL="742950" lvl="1" indent="-285750" algn="just">
              <a:buFont typeface="Arial" panose="020B0604020202020204" pitchFamily="34" charset="0"/>
              <a:buChar char="•"/>
            </a:pPr>
            <a:r>
              <a:rPr lang="es-CL" dirty="0" smtClean="0">
                <a:solidFill>
                  <a:prstClr val="black"/>
                </a:solidFill>
              </a:rPr>
              <a:t>Recibe copia de la escritura pública de constitución (art. 27 inciso 3°).</a:t>
            </a:r>
          </a:p>
          <a:p>
            <a:pPr marL="742950" lvl="1" indent="-285750" algn="just">
              <a:buFont typeface="Arial" panose="020B0604020202020204" pitchFamily="34" charset="0"/>
              <a:buChar char="•"/>
            </a:pPr>
            <a:r>
              <a:rPr lang="es-CL" dirty="0" smtClean="0">
                <a:solidFill>
                  <a:prstClr val="black"/>
                </a:solidFill>
              </a:rPr>
              <a:t>Requiere información a las autoridades obligadas y mandatarios </a:t>
            </a:r>
            <a:r>
              <a:rPr lang="es-CL" dirty="0">
                <a:solidFill>
                  <a:prstClr val="black"/>
                </a:solidFill>
              </a:rPr>
              <a:t>(art. 47 inciso </a:t>
            </a:r>
            <a:r>
              <a:rPr lang="es-CL" dirty="0" smtClean="0">
                <a:solidFill>
                  <a:prstClr val="black"/>
                </a:solidFill>
              </a:rPr>
              <a:t>2°).</a:t>
            </a:r>
          </a:p>
          <a:p>
            <a:pPr marL="742950" lvl="1" indent="-285750" algn="just">
              <a:buFont typeface="Arial" panose="020B0604020202020204" pitchFamily="34" charset="0"/>
              <a:buChar char="•"/>
            </a:pPr>
            <a:r>
              <a:rPr lang="es-CL" dirty="0">
                <a:solidFill>
                  <a:prstClr val="black"/>
                </a:solidFill>
              </a:rPr>
              <a:t>A</a:t>
            </a:r>
            <a:r>
              <a:rPr lang="es-CL" dirty="0" smtClean="0">
                <a:solidFill>
                  <a:prstClr val="black"/>
                </a:solidFill>
              </a:rPr>
              <a:t>plica sanciones por infracciones a las disposiciones de la ley respecto de autoridades de la Administración del Estado obligadas (art. 47 inciso 1°).</a:t>
            </a:r>
          </a:p>
          <a:p>
            <a:pPr marL="285750" indent="-285750" algn="just">
              <a:buFont typeface="Arial" panose="020B0604020202020204" pitchFamily="34" charset="0"/>
              <a:buChar char="•"/>
            </a:pPr>
            <a:endParaRPr lang="es-CL" dirty="0">
              <a:solidFill>
                <a:prstClr val="black"/>
              </a:solidFill>
            </a:endParaRPr>
          </a:p>
          <a:p>
            <a:pPr marL="285750" indent="-285750" algn="just">
              <a:buFont typeface="Arial" panose="020B0604020202020204" pitchFamily="34" charset="0"/>
              <a:buChar char="•"/>
            </a:pPr>
            <a:endParaRPr lang="es-CL" dirty="0">
              <a:solidFill>
                <a:prstClr val="black"/>
              </a:solidFill>
            </a:endParaRPr>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416227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7751" y="1408670"/>
            <a:ext cx="8419071" cy="5078313"/>
          </a:xfrm>
          <a:prstGeom prst="rect">
            <a:avLst/>
          </a:prstGeom>
          <a:noFill/>
        </p:spPr>
        <p:txBody>
          <a:bodyPr wrap="square" rtlCol="0">
            <a:spAutoFit/>
          </a:bodyPr>
          <a:lstStyle/>
          <a:p>
            <a:r>
              <a:rPr lang="es-CL" sz="2400" b="1" dirty="0" smtClean="0"/>
              <a:t>Dictamen N° 9.853, de 21 de marzo de 2017.</a:t>
            </a:r>
          </a:p>
          <a:p>
            <a:endParaRPr lang="es-CL" sz="2400" dirty="0"/>
          </a:p>
          <a:p>
            <a:pPr marL="285750" indent="-285750">
              <a:buFont typeface="Arial" panose="020B0604020202020204" pitchFamily="34" charset="0"/>
              <a:buChar char="•"/>
            </a:pPr>
            <a:r>
              <a:rPr lang="es-CL" sz="2400" dirty="0" smtClean="0"/>
              <a:t>Atiende consulta Subsecretario General de la Presidencia sobre interpretación del concepto “titular de valores”.</a:t>
            </a:r>
          </a:p>
          <a:p>
            <a:pPr marL="285750" indent="-285750">
              <a:buFont typeface="Arial" panose="020B0604020202020204" pitchFamily="34" charset="0"/>
              <a:buChar char="•"/>
            </a:pPr>
            <a:endParaRPr lang="es-CL" sz="2400" dirty="0" smtClean="0"/>
          </a:p>
          <a:p>
            <a:pPr marL="285750" indent="-285750">
              <a:buFont typeface="Arial" panose="020B0604020202020204" pitchFamily="34" charset="0"/>
              <a:buChar char="•"/>
            </a:pPr>
            <a:r>
              <a:rPr lang="es-CL" sz="2400" dirty="0" smtClean="0"/>
              <a:t>Requirente plantea dos posibilidades de interpretación (directo/indirecto).</a:t>
            </a:r>
          </a:p>
          <a:p>
            <a:pPr marL="285750" indent="-285750">
              <a:buFont typeface="Arial" panose="020B0604020202020204" pitchFamily="34" charset="0"/>
              <a:buChar char="•"/>
            </a:pPr>
            <a:endParaRPr lang="es-CL" sz="2400" dirty="0" smtClean="0"/>
          </a:p>
          <a:p>
            <a:pPr marL="285750" indent="-285750" algn="just">
              <a:buFont typeface="Arial" panose="020B0604020202020204" pitchFamily="34" charset="0"/>
              <a:buChar char="•"/>
            </a:pPr>
            <a:r>
              <a:rPr lang="es-CL" sz="2400" dirty="0" smtClean="0"/>
              <a:t>Dictamen resuelve que, a la luz de la historia de la ley, alcance de la norma constitucional y finalidad de la reforma constitucional y legal, comprende tanto la titularidad directa de valores como la que se tiene a través de sociedades.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i="1" dirty="0" smtClean="0"/>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1269575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6367" y="1485943"/>
            <a:ext cx="8419071" cy="4401205"/>
          </a:xfrm>
          <a:prstGeom prst="rect">
            <a:avLst/>
          </a:prstGeom>
          <a:noFill/>
        </p:spPr>
        <p:txBody>
          <a:bodyPr wrap="square" rtlCol="0">
            <a:spAutoFit/>
          </a:bodyPr>
          <a:lstStyle/>
          <a:p>
            <a:pPr algn="just"/>
            <a:endParaRPr lang="es-CL" sz="2000" i="1" dirty="0" smtClean="0"/>
          </a:p>
          <a:p>
            <a:pPr algn="just"/>
            <a:r>
              <a:rPr lang="es-CL" sz="2000" i="1" dirty="0"/>
              <a:t>“Como puede apreciarse del tenor de la disposición constitucional en comento y de la historia fidedigna de su establecimiento, ciertas autoridades están obligadas a entregar la administración de parte de su patrimonio a un tercero en la medida que aquel suponga un conflicto de intereses con el ejercicio de su función pública</a:t>
            </a:r>
            <a:r>
              <a:rPr lang="es-CL" sz="2000" i="1" dirty="0" smtClean="0"/>
              <a:t>”.</a:t>
            </a:r>
          </a:p>
          <a:p>
            <a:pPr algn="just"/>
            <a:r>
              <a:rPr lang="es-CL" sz="2000" i="1" dirty="0" smtClean="0"/>
              <a:t> </a:t>
            </a:r>
          </a:p>
          <a:p>
            <a:pPr algn="just"/>
            <a:r>
              <a:rPr lang="es-CL" sz="2000" i="1" dirty="0" smtClean="0"/>
              <a:t>En este sentido, si bien el apuntado artículo 26 N° de la ley 20.880 incorporó la expresión ‘titulares’ en relación con los valores que deben ser objeto del referido mandato especial de administración – o de su liquidación-, lo cierto es que el reseñado artículo 8° de la Carta Fundamental, de acuerdo con los fines que persigue, no restringió su fuerza normativa a los ´titulares directos´ de los bienes que suponen un conflicto de intereses con el desarrollo de la función pública.</a:t>
            </a:r>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2666217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7751" y="1408670"/>
            <a:ext cx="8419071" cy="4524315"/>
          </a:xfrm>
          <a:prstGeom prst="rect">
            <a:avLst/>
          </a:prstGeom>
          <a:noFill/>
        </p:spPr>
        <p:txBody>
          <a:bodyPr wrap="square" rtlCol="0">
            <a:spAutoFit/>
          </a:bodyPr>
          <a:lstStyle/>
          <a:p>
            <a:pPr algn="just"/>
            <a:r>
              <a:rPr lang="es-CL" sz="2400" i="1" dirty="0" smtClean="0"/>
              <a:t>En tal sentido, se debe anotar que los conflictos de intereses que pretende precaver la normativa constitucional y legal en comento, podrían afectar a las enunciadas autoridades tanto si estas son propietarios directos de los anotados títulos, como si la propiedad de tales valores la tienen a través de su participación en alguna sociedad a cuyo nombre se encuentren esos títulos.</a:t>
            </a:r>
          </a:p>
          <a:p>
            <a:pPr algn="just"/>
            <a:endParaRPr lang="es-CL" sz="2400" i="1" dirty="0" smtClean="0"/>
          </a:p>
          <a:p>
            <a:pPr algn="just"/>
            <a:r>
              <a:rPr lang="es-CL" sz="2400" i="1" dirty="0" smtClean="0"/>
              <a:t>De este modo, cabe concluir que la expresión ´titulares´ a que alude el reseñado artículo 26 de la ley N° 20.880, debe entenderse referida al hecho que las respectivas autoridades mantengan la tenencia de los títulos que allí se señalan por si o a través de una sociedad u otra entidad en la cual tengan participación.   </a:t>
            </a:r>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3629432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7751" y="1408670"/>
            <a:ext cx="8419071" cy="3785652"/>
          </a:xfrm>
          <a:prstGeom prst="rect">
            <a:avLst/>
          </a:prstGeom>
          <a:noFill/>
        </p:spPr>
        <p:txBody>
          <a:bodyPr wrap="square" rtlCol="0">
            <a:spAutoFit/>
          </a:bodyPr>
          <a:lstStyle/>
          <a:p>
            <a:pPr algn="just"/>
            <a:r>
              <a:rPr lang="es-CL" sz="2400" i="1" dirty="0" smtClean="0"/>
              <a:t>A mayor abundamiento, conviene destacar que de sostenerse que el anotado precepto legal se circunscribe solo a la ´titularidad directa’ sobre los valores de que se trata, ello importaría, por una parte, restringir la aplicación de los instrumentos en análisis (mandato especial de administración y enajenación) a un número limitado de casos y, por otra, permitiría vulnerar las obligaciones en análisis con relativa facilidad, mediante la constitución o integración de sociedades y el correspondiente traspaso de los pertinentes títulos, restando eficacia a la preceptiva establecida al efecto.   </a:t>
            </a:r>
          </a:p>
        </p:txBody>
      </p:sp>
      <p:sp>
        <p:nvSpPr>
          <p:cNvPr id="4" name="Título 1"/>
          <p:cNvSpPr txBox="1">
            <a:spLocks/>
          </p:cNvSpPr>
          <p:nvPr/>
        </p:nvSpPr>
        <p:spPr>
          <a:xfrm>
            <a:off x="272145" y="220209"/>
            <a:ext cx="7445827" cy="614362"/>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s-ES" sz="2800" b="1" dirty="0" smtClean="0">
                <a:solidFill>
                  <a:prstClr val="black"/>
                </a:solidFill>
                <a:cs typeface="Calibri"/>
              </a:rPr>
              <a:t>MANDATO DE ADMINISTRACIÓN DE </a:t>
            </a:r>
            <a:r>
              <a:rPr lang="es-ES" sz="2800" b="1" dirty="0" smtClean="0">
                <a:solidFill>
                  <a:prstClr val="black"/>
                </a:solidFill>
                <a:cs typeface="Calibri"/>
              </a:rPr>
              <a:t>VALORES</a:t>
            </a:r>
            <a:endParaRPr lang="es-CL" sz="2800" b="1" dirty="0"/>
          </a:p>
        </p:txBody>
      </p:sp>
    </p:spTree>
    <p:extLst>
      <p:ext uri="{BB962C8B-B14F-4D97-AF65-F5344CB8AC3E}">
        <p14:creationId xmlns:p14="http://schemas.microsoft.com/office/powerpoint/2010/main" val="1683631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04705" y="5534967"/>
            <a:ext cx="7876563" cy="461665"/>
          </a:xfrm>
          <a:prstGeom prst="rect">
            <a:avLst/>
          </a:prstGeom>
        </p:spPr>
        <p:txBody>
          <a:bodyPr wrap="square">
            <a:spAutoFit/>
          </a:bodyPr>
          <a:lstStyle/>
          <a:p>
            <a:r>
              <a:rPr lang="es-CL" sz="2400" b="1" dirty="0" smtClean="0">
                <a:solidFill>
                  <a:prstClr val="black"/>
                </a:solidFill>
                <a:latin typeface="Calibri" panose="020F0502020204030204" pitchFamily="34" charset="0"/>
                <a:cs typeface="Calibri"/>
              </a:rPr>
              <a:t>IV. Facultades del SII,  SVS y rol de la </a:t>
            </a:r>
            <a:r>
              <a:rPr lang="es-CL" sz="2400" b="1" dirty="0" smtClean="0">
                <a:solidFill>
                  <a:prstClr val="black"/>
                </a:solidFill>
                <a:latin typeface="Calibri" panose="020F0502020204030204" pitchFamily="34" charset="0"/>
                <a:cs typeface="Calibri"/>
              </a:rPr>
              <a:t>Contraloría</a:t>
            </a:r>
            <a:endParaRPr lang="es-CL" sz="2400" b="1" dirty="0"/>
          </a:p>
        </p:txBody>
      </p:sp>
    </p:spTree>
    <p:extLst>
      <p:ext uri="{BB962C8B-B14F-4D97-AF65-F5344CB8AC3E}">
        <p14:creationId xmlns:p14="http://schemas.microsoft.com/office/powerpoint/2010/main" val="1710889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870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FACULTADES DEL SII, SVS Y ROL DE LA CGR</a:t>
            </a:r>
            <a:endParaRPr lang="es-ES" sz="2800" b="1" dirty="0">
              <a:solidFill>
                <a:prstClr val="black"/>
              </a:solidFill>
              <a:latin typeface="Calibri"/>
              <a:cs typeface="Calibri"/>
            </a:endParaRPr>
          </a:p>
        </p:txBody>
      </p:sp>
      <p:sp>
        <p:nvSpPr>
          <p:cNvPr id="4" name="Título 1"/>
          <p:cNvSpPr txBox="1">
            <a:spLocks/>
          </p:cNvSpPr>
          <p:nvPr/>
        </p:nvSpPr>
        <p:spPr>
          <a:xfrm>
            <a:off x="148376" y="1158340"/>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457200" indent="-457200" algn="just">
              <a:buAutoNum type="arabicPeriod"/>
            </a:pPr>
            <a:r>
              <a:rPr lang="es-CL" sz="2300" dirty="0" smtClean="0">
                <a:solidFill>
                  <a:prstClr val="black"/>
                </a:solidFill>
                <a:latin typeface="Calibri"/>
                <a:ea typeface="+mn-ea"/>
                <a:cs typeface="+mn-cs"/>
              </a:rPr>
              <a:t>Facultades SII</a:t>
            </a:r>
          </a:p>
          <a:p>
            <a:pPr marL="457200" indent="-457200" algn="just">
              <a:buAutoNum type="arabicPeriod"/>
            </a:pPr>
            <a:endParaRPr lang="es-CL" sz="2300" dirty="0" smtClean="0">
              <a:solidFill>
                <a:prstClr val="black"/>
              </a:solidFill>
              <a:latin typeface="Calibri"/>
              <a:ea typeface="+mn-ea"/>
              <a:cs typeface="+mn-cs"/>
            </a:endParaRPr>
          </a:p>
          <a:p>
            <a:pPr algn="just"/>
            <a:r>
              <a:rPr lang="es-CL" sz="2300" dirty="0" smtClean="0">
                <a:solidFill>
                  <a:prstClr val="black"/>
                </a:solidFill>
                <a:latin typeface="Calibri"/>
                <a:ea typeface="+mn-ea"/>
                <a:cs typeface="+mn-cs"/>
              </a:rPr>
              <a:t>De acuerdo a los art. 1° y 6° del Código Tributario, y los art. 1° y 7° del DL N°7, de 1980, le corresponde: </a:t>
            </a:r>
          </a:p>
          <a:p>
            <a:pPr algn="just"/>
            <a:endParaRPr lang="es-CL" sz="2300" dirty="0" smtClean="0">
              <a:solidFill>
                <a:prstClr val="black"/>
              </a:solidFill>
              <a:latin typeface="Calibri"/>
              <a:ea typeface="+mn-ea"/>
              <a:cs typeface="+mn-cs"/>
            </a:endParaRPr>
          </a:p>
          <a:p>
            <a:pPr marL="457200" indent="-457200" algn="just">
              <a:buFontTx/>
              <a:buChar char="-"/>
            </a:pPr>
            <a:r>
              <a:rPr lang="es-CL" sz="2300" dirty="0" smtClean="0">
                <a:solidFill>
                  <a:prstClr val="black"/>
                </a:solidFill>
                <a:latin typeface="Calibri"/>
                <a:ea typeface="+mn-ea"/>
                <a:cs typeface="+mn-cs"/>
              </a:rPr>
              <a:t>Interpretar administrativamente, en forma exclusiva, </a:t>
            </a:r>
            <a:r>
              <a:rPr lang="es-CL" sz="2300" b="1" dirty="0" smtClean="0">
                <a:solidFill>
                  <a:prstClr val="black"/>
                </a:solidFill>
                <a:latin typeface="Calibri"/>
                <a:ea typeface="+mn-ea"/>
                <a:cs typeface="+mn-cs"/>
              </a:rPr>
              <a:t>las disposiciones de tributación fiscal internas</a:t>
            </a:r>
            <a:r>
              <a:rPr lang="es-CL" sz="2300" dirty="0" smtClean="0">
                <a:solidFill>
                  <a:prstClr val="black"/>
                </a:solidFill>
                <a:latin typeface="Calibri"/>
                <a:ea typeface="+mn-ea"/>
                <a:cs typeface="+mn-cs"/>
              </a:rPr>
              <a:t>;</a:t>
            </a:r>
          </a:p>
          <a:p>
            <a:pPr marL="457200" indent="-457200" algn="just">
              <a:buFontTx/>
              <a:buChar char="-"/>
            </a:pPr>
            <a:endParaRPr lang="es-CL" sz="2300" dirty="0" smtClean="0">
              <a:solidFill>
                <a:prstClr val="black"/>
              </a:solidFill>
              <a:latin typeface="Calibri"/>
              <a:ea typeface="+mn-ea"/>
              <a:cs typeface="+mn-cs"/>
            </a:endParaRPr>
          </a:p>
          <a:p>
            <a:pPr marL="457200" indent="-457200" algn="just">
              <a:buFontTx/>
              <a:buChar char="-"/>
            </a:pPr>
            <a:r>
              <a:rPr lang="es-CL" sz="2300" dirty="0">
                <a:solidFill>
                  <a:prstClr val="black"/>
                </a:solidFill>
                <a:latin typeface="Calibri"/>
                <a:ea typeface="+mn-ea"/>
                <a:cs typeface="+mn-cs"/>
              </a:rPr>
              <a:t>F</a:t>
            </a:r>
            <a:r>
              <a:rPr lang="es-CL" sz="2300" dirty="0" smtClean="0">
                <a:solidFill>
                  <a:prstClr val="black"/>
                </a:solidFill>
                <a:latin typeface="Calibri"/>
                <a:ea typeface="+mn-ea"/>
                <a:cs typeface="+mn-cs"/>
              </a:rPr>
              <a:t>ijar normas, impartir instrucciones y dictar órdenes para la </a:t>
            </a:r>
            <a:r>
              <a:rPr lang="es-CL" sz="2300" b="1" dirty="0" smtClean="0">
                <a:solidFill>
                  <a:prstClr val="black"/>
                </a:solidFill>
                <a:latin typeface="Calibri"/>
                <a:ea typeface="+mn-ea"/>
                <a:cs typeface="+mn-cs"/>
              </a:rPr>
              <a:t>aplicación y fiscalización </a:t>
            </a:r>
            <a:r>
              <a:rPr lang="es-CL" sz="2300" dirty="0" smtClean="0">
                <a:solidFill>
                  <a:prstClr val="black"/>
                </a:solidFill>
                <a:latin typeface="Calibri"/>
                <a:ea typeface="+mn-ea"/>
                <a:cs typeface="+mn-cs"/>
              </a:rPr>
              <a:t>de los tributos cuyo control no esté encomendado por ley a una autoridad diferente. </a:t>
            </a:r>
          </a:p>
        </p:txBody>
      </p:sp>
    </p:spTree>
    <p:extLst>
      <p:ext uri="{BB962C8B-B14F-4D97-AF65-F5344CB8AC3E}">
        <p14:creationId xmlns:p14="http://schemas.microsoft.com/office/powerpoint/2010/main" val="3903850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870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a:solidFill>
                  <a:prstClr val="black"/>
                </a:solidFill>
                <a:latin typeface="Calibri" panose="020F0502020204030204" pitchFamily="34" charset="0"/>
                <a:cs typeface="Calibri"/>
              </a:rPr>
              <a:t>FACULTADES DEL SII, SVS Y ROL DE LA CGR</a:t>
            </a:r>
            <a:endParaRPr lang="es-ES" sz="2800" b="1" dirty="0">
              <a:solidFill>
                <a:prstClr val="black"/>
              </a:solidFill>
              <a:latin typeface="Calibri"/>
              <a:cs typeface="Calibri"/>
            </a:endParaRPr>
          </a:p>
        </p:txBody>
      </p:sp>
      <p:sp>
        <p:nvSpPr>
          <p:cNvPr id="4" name="Título 1"/>
          <p:cNvSpPr txBox="1">
            <a:spLocks/>
          </p:cNvSpPr>
          <p:nvPr/>
        </p:nvSpPr>
        <p:spPr>
          <a:xfrm>
            <a:off x="246348" y="1659083"/>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800" dirty="0" smtClean="0">
              <a:solidFill>
                <a:prstClr val="black"/>
              </a:solidFill>
              <a:latin typeface="Calibri"/>
              <a:ea typeface="+mn-ea"/>
              <a:cs typeface="+mn-cs"/>
            </a:endParaRPr>
          </a:p>
        </p:txBody>
      </p:sp>
      <p:sp>
        <p:nvSpPr>
          <p:cNvPr id="5" name="Título 1"/>
          <p:cNvSpPr txBox="1">
            <a:spLocks/>
          </p:cNvSpPr>
          <p:nvPr/>
        </p:nvSpPr>
        <p:spPr>
          <a:xfrm>
            <a:off x="148376" y="151756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r>
              <a:rPr lang="es-CL" sz="2300" dirty="0" smtClean="0">
                <a:solidFill>
                  <a:prstClr val="black"/>
                </a:solidFill>
                <a:latin typeface="Calibri"/>
                <a:ea typeface="+mn-ea"/>
                <a:cs typeface="+mn-cs"/>
              </a:rPr>
              <a:t>2. Facultades SVS</a:t>
            </a:r>
          </a:p>
          <a:p>
            <a:pPr algn="just"/>
            <a:endParaRPr lang="es-CL" sz="2300" dirty="0" smtClean="0">
              <a:solidFill>
                <a:prstClr val="black"/>
              </a:solidFill>
              <a:latin typeface="Calibri"/>
              <a:ea typeface="+mn-ea"/>
              <a:cs typeface="+mn-cs"/>
            </a:endParaRPr>
          </a:p>
          <a:p>
            <a:pPr algn="just"/>
            <a:r>
              <a:rPr lang="es-CL" sz="2300" dirty="0" smtClean="0">
                <a:solidFill>
                  <a:prstClr val="black"/>
                </a:solidFill>
                <a:latin typeface="Calibri"/>
                <a:ea typeface="+mn-ea"/>
                <a:cs typeface="+mn-cs"/>
              </a:rPr>
              <a:t>Según los arts. 1°, 3° y 4° de su ley orgánica, DL N° 3.538, de 1980, le corresponde:</a:t>
            </a:r>
          </a:p>
          <a:p>
            <a:pPr algn="just"/>
            <a:endParaRPr lang="es-CL" sz="2300" dirty="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Fiscalización de las entidades del mercado de valores, seguros y otras (por ejemplo bomberos, empresas públicas).</a:t>
            </a:r>
          </a:p>
          <a:p>
            <a:pPr marL="342900" indent="-342900" algn="just">
              <a:buFontTx/>
              <a:buChar char="-"/>
            </a:pPr>
            <a:endParaRPr lang="es-CL" sz="2300" dirty="0" smtClean="0">
              <a:solidFill>
                <a:prstClr val="black"/>
              </a:solidFill>
              <a:latin typeface="Calibri"/>
              <a:ea typeface="+mn-ea"/>
              <a:cs typeface="+mn-cs"/>
            </a:endParaRPr>
          </a:p>
          <a:p>
            <a:pPr marL="342900" indent="-342900" algn="just">
              <a:buFontTx/>
              <a:buChar char="-"/>
            </a:pPr>
            <a:r>
              <a:rPr lang="es-CL" sz="2300" dirty="0">
                <a:solidFill>
                  <a:prstClr val="black"/>
                </a:solidFill>
                <a:latin typeface="Calibri"/>
                <a:ea typeface="+mn-ea"/>
                <a:cs typeface="+mn-cs"/>
              </a:rPr>
              <a:t>V</a:t>
            </a:r>
            <a:r>
              <a:rPr lang="es-CL" sz="2300" dirty="0" smtClean="0">
                <a:solidFill>
                  <a:prstClr val="black"/>
                </a:solidFill>
                <a:latin typeface="Calibri"/>
                <a:ea typeface="+mn-ea"/>
                <a:cs typeface="+mn-cs"/>
              </a:rPr>
              <a:t>elar porque los sujetos comprendidos en su fiscalización, cumplan desde su iniciación hasta el término de  su liquidación, con las leyes, reglamentos, estatutos y otras disposiciones que las rijan. Además, aplicar apremios y sanciones cuando se incurra en estas conductas.</a:t>
            </a:r>
          </a:p>
          <a:p>
            <a:pPr algn="just"/>
            <a:endParaRPr lang="es-CL" sz="2300" dirty="0">
              <a:solidFill>
                <a:prstClr val="black"/>
              </a:solidFill>
              <a:latin typeface="Calibri"/>
              <a:ea typeface="+mn-ea"/>
              <a:cs typeface="+mn-cs"/>
            </a:endParaRPr>
          </a:p>
          <a:p>
            <a:pPr algn="just"/>
            <a:r>
              <a:rPr lang="es-CL" sz="2300" dirty="0" smtClean="0">
                <a:solidFill>
                  <a:prstClr val="black"/>
                </a:solidFill>
                <a:latin typeface="Calibri"/>
                <a:ea typeface="+mn-ea"/>
                <a:cs typeface="+mn-cs"/>
              </a:rPr>
              <a:t>  </a:t>
            </a:r>
          </a:p>
        </p:txBody>
      </p:sp>
    </p:spTree>
    <p:extLst>
      <p:ext uri="{BB962C8B-B14F-4D97-AF65-F5344CB8AC3E}">
        <p14:creationId xmlns:p14="http://schemas.microsoft.com/office/powerpoint/2010/main" val="2529520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870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a:solidFill>
                  <a:prstClr val="black"/>
                </a:solidFill>
                <a:latin typeface="Calibri" panose="020F0502020204030204" pitchFamily="34" charset="0"/>
                <a:cs typeface="Calibri"/>
              </a:rPr>
              <a:t>FACULTADES DEL SII, SVS Y ROL DE LA CGR</a:t>
            </a:r>
            <a:endParaRPr lang="es-ES" sz="2800" b="1" dirty="0">
              <a:solidFill>
                <a:prstClr val="black"/>
              </a:solidFill>
              <a:latin typeface="Calibri"/>
              <a:cs typeface="Calibri"/>
            </a:endParaRPr>
          </a:p>
        </p:txBody>
      </p:sp>
      <p:sp>
        <p:nvSpPr>
          <p:cNvPr id="4" name="Título 1"/>
          <p:cNvSpPr txBox="1">
            <a:spLocks/>
          </p:cNvSpPr>
          <p:nvPr/>
        </p:nvSpPr>
        <p:spPr>
          <a:xfrm>
            <a:off x="246348" y="1659083"/>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800" dirty="0" smtClean="0">
              <a:solidFill>
                <a:prstClr val="black"/>
              </a:solidFill>
              <a:latin typeface="Calibri"/>
              <a:ea typeface="+mn-ea"/>
              <a:cs typeface="+mn-cs"/>
            </a:endParaRPr>
          </a:p>
        </p:txBody>
      </p:sp>
      <p:sp>
        <p:nvSpPr>
          <p:cNvPr id="5" name="Título 1"/>
          <p:cNvSpPr txBox="1">
            <a:spLocks/>
          </p:cNvSpPr>
          <p:nvPr/>
        </p:nvSpPr>
        <p:spPr>
          <a:xfrm>
            <a:off x="0" y="1942572"/>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r>
              <a:rPr lang="es-CL" sz="2300" dirty="0" smtClean="0">
                <a:solidFill>
                  <a:prstClr val="black"/>
                </a:solidFill>
                <a:latin typeface="Calibri"/>
                <a:ea typeface="+mn-ea"/>
                <a:cs typeface="+mn-cs"/>
              </a:rPr>
              <a:t>      3. Rol CGR respecto del SII</a:t>
            </a:r>
          </a:p>
          <a:p>
            <a:pPr marL="342900" indent="-342900" algn="just">
              <a:buFontTx/>
              <a:buChar char="-"/>
            </a:pPr>
            <a:endParaRPr lang="es-CL" sz="2300" dirty="0" smtClean="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El SII tiene competencias tributarias que son privativas y exclusivas (Dictámenes </a:t>
            </a:r>
            <a:r>
              <a:rPr lang="es-CL" sz="2300" dirty="0" err="1" smtClean="0">
                <a:solidFill>
                  <a:prstClr val="black"/>
                </a:solidFill>
                <a:latin typeface="Calibri"/>
                <a:ea typeface="+mn-ea"/>
                <a:cs typeface="+mn-cs"/>
              </a:rPr>
              <a:t>N°s</a:t>
            </a:r>
            <a:r>
              <a:rPr lang="es-CL" sz="2300" dirty="0" smtClean="0">
                <a:solidFill>
                  <a:prstClr val="black"/>
                </a:solidFill>
                <a:latin typeface="Calibri"/>
                <a:ea typeface="+mn-ea"/>
                <a:cs typeface="+mn-cs"/>
              </a:rPr>
              <a:t>. 74.234, de 2016 y </a:t>
            </a:r>
            <a:r>
              <a:rPr lang="es-CL" sz="2300" dirty="0">
                <a:solidFill>
                  <a:prstClr val="black"/>
                </a:solidFill>
                <a:latin typeface="Calibri"/>
              </a:rPr>
              <a:t>6.849,  de </a:t>
            </a:r>
            <a:r>
              <a:rPr lang="es-CL" sz="2300" dirty="0" smtClean="0">
                <a:solidFill>
                  <a:prstClr val="black"/>
                </a:solidFill>
                <a:latin typeface="Calibri"/>
              </a:rPr>
              <a:t>2017</a:t>
            </a:r>
            <a:r>
              <a:rPr lang="es-CL" sz="2300" dirty="0" smtClean="0">
                <a:solidFill>
                  <a:prstClr val="black"/>
                </a:solidFill>
                <a:latin typeface="Calibri"/>
                <a:ea typeface="+mn-ea"/>
                <a:cs typeface="+mn-cs"/>
              </a:rPr>
              <a:t>).</a:t>
            </a:r>
          </a:p>
          <a:p>
            <a:pPr marL="342900" indent="-342900" algn="just">
              <a:buFontTx/>
              <a:buChar char="-"/>
            </a:pPr>
            <a:endParaRPr lang="es-CL" sz="2300" dirty="0" smtClean="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En materias de índole no tributaria, se somete a la fiscalización de la contraloría </a:t>
            </a:r>
            <a:r>
              <a:rPr lang="es-CL" sz="2300" dirty="0" smtClean="0">
                <a:solidFill>
                  <a:prstClr val="black"/>
                </a:solidFill>
                <a:latin typeface="Calibri"/>
                <a:ea typeface="+mn-ea"/>
                <a:cs typeface="+mn-cs"/>
              </a:rPr>
              <a:t>(toma </a:t>
            </a:r>
            <a:r>
              <a:rPr lang="es-CL" sz="2300" dirty="0" smtClean="0">
                <a:solidFill>
                  <a:prstClr val="black"/>
                </a:solidFill>
                <a:latin typeface="Calibri"/>
                <a:ea typeface="+mn-ea"/>
                <a:cs typeface="+mn-cs"/>
              </a:rPr>
              <a:t>de razón, potestad dictaminadora, instrucción de auditorias, investigaciones especiales y sumarios).</a:t>
            </a:r>
          </a:p>
          <a:p>
            <a:pPr marL="342900" indent="-342900" algn="just">
              <a:buFontTx/>
              <a:buChar char="-"/>
            </a:pPr>
            <a:endParaRPr lang="es-CL" sz="2300" dirty="0" smtClean="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Durante el período 2010 al 2016 se han realizado 5 auditorias planificadas al SII. No existen denuncias respecto a la materia objeto de la CEI.</a:t>
            </a:r>
          </a:p>
          <a:p>
            <a:pPr algn="just"/>
            <a:endParaRPr lang="es-CL" sz="2300" dirty="0">
              <a:solidFill>
                <a:prstClr val="black"/>
              </a:solidFill>
              <a:latin typeface="Calibri"/>
              <a:ea typeface="+mn-ea"/>
              <a:cs typeface="+mn-cs"/>
            </a:endParaRPr>
          </a:p>
          <a:p>
            <a:pPr algn="just"/>
            <a:r>
              <a:rPr lang="es-CL" sz="2300" dirty="0" smtClean="0">
                <a:solidFill>
                  <a:prstClr val="black"/>
                </a:solidFill>
                <a:latin typeface="Calibri"/>
                <a:ea typeface="+mn-ea"/>
                <a:cs typeface="+mn-cs"/>
              </a:rPr>
              <a:t>  </a:t>
            </a:r>
          </a:p>
        </p:txBody>
      </p:sp>
    </p:spTree>
    <p:extLst>
      <p:ext uri="{BB962C8B-B14F-4D97-AF65-F5344CB8AC3E}">
        <p14:creationId xmlns:p14="http://schemas.microsoft.com/office/powerpoint/2010/main" val="790671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870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a:solidFill>
                  <a:prstClr val="black"/>
                </a:solidFill>
                <a:latin typeface="Calibri" panose="020F0502020204030204" pitchFamily="34" charset="0"/>
                <a:cs typeface="Calibri"/>
              </a:rPr>
              <a:t>FACULTADES DEL SII, SVS Y ROL DE LA CGR</a:t>
            </a:r>
            <a:endParaRPr lang="es-ES" sz="2800" b="1" dirty="0">
              <a:solidFill>
                <a:prstClr val="black"/>
              </a:solidFill>
              <a:latin typeface="Calibri"/>
              <a:cs typeface="Calibri"/>
            </a:endParaRPr>
          </a:p>
        </p:txBody>
      </p:sp>
      <p:sp>
        <p:nvSpPr>
          <p:cNvPr id="4" name="Título 1"/>
          <p:cNvSpPr txBox="1">
            <a:spLocks/>
          </p:cNvSpPr>
          <p:nvPr/>
        </p:nvSpPr>
        <p:spPr>
          <a:xfrm>
            <a:off x="246348" y="1659083"/>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800" dirty="0" smtClean="0">
              <a:solidFill>
                <a:prstClr val="black"/>
              </a:solidFill>
              <a:latin typeface="Calibri"/>
              <a:ea typeface="+mn-ea"/>
              <a:cs typeface="+mn-cs"/>
            </a:endParaRPr>
          </a:p>
        </p:txBody>
      </p:sp>
      <p:sp>
        <p:nvSpPr>
          <p:cNvPr id="5" name="Título 1"/>
          <p:cNvSpPr txBox="1">
            <a:spLocks/>
          </p:cNvSpPr>
          <p:nvPr/>
        </p:nvSpPr>
        <p:spPr>
          <a:xfrm>
            <a:off x="148376" y="2007426"/>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300" dirty="0" smtClean="0">
              <a:solidFill>
                <a:prstClr val="black"/>
              </a:solidFill>
              <a:latin typeface="Calibri"/>
            </a:endParaRPr>
          </a:p>
          <a:p>
            <a:pPr algn="just"/>
            <a:r>
              <a:rPr lang="es-CL" sz="2300" dirty="0" smtClean="0">
                <a:solidFill>
                  <a:prstClr val="black"/>
                </a:solidFill>
                <a:latin typeface="Calibri"/>
              </a:rPr>
              <a:t>4. </a:t>
            </a:r>
            <a:r>
              <a:rPr lang="es-CL" sz="2300" dirty="0">
                <a:solidFill>
                  <a:prstClr val="black"/>
                </a:solidFill>
                <a:latin typeface="Calibri"/>
              </a:rPr>
              <a:t>Rol CGR respecto </a:t>
            </a:r>
            <a:r>
              <a:rPr lang="es-CL" sz="2300" dirty="0" smtClean="0">
                <a:solidFill>
                  <a:prstClr val="black"/>
                </a:solidFill>
                <a:latin typeface="Calibri"/>
              </a:rPr>
              <a:t>de la SVS</a:t>
            </a:r>
            <a:endParaRPr lang="es-CL" sz="2300" dirty="0" smtClean="0">
              <a:solidFill>
                <a:prstClr val="black"/>
              </a:solidFill>
              <a:latin typeface="Calibri"/>
              <a:ea typeface="+mn-ea"/>
              <a:cs typeface="+mn-cs"/>
            </a:endParaRPr>
          </a:p>
          <a:p>
            <a:pPr marL="342900" indent="-342900" algn="just">
              <a:buFontTx/>
              <a:buChar char="-"/>
            </a:pPr>
            <a:endParaRPr lang="es-CL" sz="2300" dirty="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La SVS  atendida a la naturaleza de las funciones fiscalizadoras que le corresponden, es deber de esa entidad constatar los hechos, acciones u omisiones que permitan configurar o descartar la existencia de irregularidades en el ámbito de su competencia.</a:t>
            </a:r>
          </a:p>
          <a:p>
            <a:pPr marL="342900" indent="-342900" algn="just">
              <a:buFontTx/>
              <a:buChar char="-"/>
            </a:pPr>
            <a:endParaRPr lang="es-CL" sz="2300" dirty="0" smtClean="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Lo anterior, es sin perjuicio del control amplio de legalidad que el art. 98, se le encomienda a la CGR (Dictámenes </a:t>
            </a:r>
            <a:r>
              <a:rPr lang="es-CL" sz="2300" dirty="0" err="1" smtClean="0">
                <a:solidFill>
                  <a:prstClr val="black"/>
                </a:solidFill>
                <a:latin typeface="Calibri"/>
                <a:ea typeface="+mn-ea"/>
                <a:cs typeface="+mn-cs"/>
              </a:rPr>
              <a:t>N°s</a:t>
            </a:r>
            <a:r>
              <a:rPr lang="es-CL" sz="2300" dirty="0" smtClean="0">
                <a:solidFill>
                  <a:prstClr val="black"/>
                </a:solidFill>
                <a:latin typeface="Calibri"/>
                <a:ea typeface="+mn-ea"/>
                <a:cs typeface="+mn-cs"/>
              </a:rPr>
              <a:t>. </a:t>
            </a:r>
            <a:r>
              <a:rPr lang="es-CL" sz="2300" dirty="0">
                <a:solidFill>
                  <a:prstClr val="black"/>
                </a:solidFill>
                <a:latin typeface="Calibri"/>
              </a:rPr>
              <a:t>33.292, de </a:t>
            </a:r>
            <a:r>
              <a:rPr lang="es-CL" sz="2300" dirty="0" smtClean="0">
                <a:solidFill>
                  <a:prstClr val="black"/>
                </a:solidFill>
                <a:latin typeface="Calibri"/>
              </a:rPr>
              <a:t>2013 y </a:t>
            </a:r>
            <a:r>
              <a:rPr lang="es-CL" sz="2300" dirty="0" smtClean="0">
                <a:solidFill>
                  <a:prstClr val="black"/>
                </a:solidFill>
                <a:latin typeface="Calibri"/>
                <a:ea typeface="+mn-ea"/>
                <a:cs typeface="+mn-cs"/>
              </a:rPr>
              <a:t>1276, de 2017). </a:t>
            </a:r>
          </a:p>
          <a:p>
            <a:pPr marL="342900" indent="-342900" algn="just">
              <a:buFontTx/>
              <a:buChar char="-"/>
            </a:pPr>
            <a:endParaRPr lang="es-CL" sz="2300" dirty="0" smtClean="0">
              <a:solidFill>
                <a:prstClr val="black"/>
              </a:solidFill>
              <a:latin typeface="Calibri"/>
              <a:ea typeface="+mn-ea"/>
              <a:cs typeface="+mn-cs"/>
            </a:endParaRPr>
          </a:p>
          <a:p>
            <a:pPr marL="342900" indent="-342900" algn="just">
              <a:buFontTx/>
              <a:buChar char="-"/>
            </a:pPr>
            <a:r>
              <a:rPr lang="es-CL" sz="2300" dirty="0" smtClean="0">
                <a:solidFill>
                  <a:prstClr val="black"/>
                </a:solidFill>
                <a:latin typeface="Calibri"/>
                <a:ea typeface="+mn-ea"/>
                <a:cs typeface="+mn-cs"/>
              </a:rPr>
              <a:t>Durante el período 2010 al 2016 se han realizado 7 auditorias planificadas al SVS. No existen denuncias respecto a la materia objeto de la CEI.</a:t>
            </a:r>
          </a:p>
          <a:p>
            <a:pPr algn="just"/>
            <a:endParaRPr lang="es-CL" sz="2300" dirty="0">
              <a:solidFill>
                <a:prstClr val="black"/>
              </a:solidFill>
              <a:latin typeface="Calibri"/>
              <a:ea typeface="+mn-ea"/>
              <a:cs typeface="+mn-cs"/>
            </a:endParaRPr>
          </a:p>
          <a:p>
            <a:pPr algn="just"/>
            <a:r>
              <a:rPr lang="es-CL" sz="2300" dirty="0" smtClean="0">
                <a:solidFill>
                  <a:prstClr val="black"/>
                </a:solidFill>
                <a:latin typeface="Calibri"/>
                <a:ea typeface="+mn-ea"/>
                <a:cs typeface="+mn-cs"/>
              </a:rPr>
              <a:t>  </a:t>
            </a:r>
          </a:p>
        </p:txBody>
      </p:sp>
    </p:spTree>
    <p:extLst>
      <p:ext uri="{BB962C8B-B14F-4D97-AF65-F5344CB8AC3E}">
        <p14:creationId xmlns:p14="http://schemas.microsoft.com/office/powerpoint/2010/main" val="308402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870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
        <p:nvSpPr>
          <p:cNvPr id="4" name="Título 1"/>
          <p:cNvSpPr txBox="1">
            <a:spLocks/>
          </p:cNvSpPr>
          <p:nvPr/>
        </p:nvSpPr>
        <p:spPr>
          <a:xfrm>
            <a:off x="246348"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000" dirty="0">
              <a:solidFill>
                <a:prstClr val="black"/>
              </a:solidFill>
            </a:endParaRPr>
          </a:p>
          <a:p>
            <a:pPr algn="just">
              <a:lnSpc>
                <a:spcPct val="80000"/>
              </a:lnSpc>
            </a:pPr>
            <a:endParaRPr lang="es-CL" sz="2300" dirty="0" smtClean="0">
              <a:solidFill>
                <a:prstClr val="black"/>
              </a:solidFill>
              <a:latin typeface="Calibri"/>
              <a:cs typeface="Calibri"/>
            </a:endParaRPr>
          </a:p>
        </p:txBody>
      </p:sp>
      <p:sp>
        <p:nvSpPr>
          <p:cNvPr id="2" name="Rectángulo 1"/>
          <p:cNvSpPr/>
          <p:nvPr/>
        </p:nvSpPr>
        <p:spPr>
          <a:xfrm>
            <a:off x="246348" y="889833"/>
            <a:ext cx="8673365" cy="5955476"/>
          </a:xfrm>
          <a:prstGeom prst="rect">
            <a:avLst/>
          </a:prstGeom>
        </p:spPr>
        <p:txBody>
          <a:bodyPr wrap="square">
            <a:spAutoFit/>
          </a:bodyPr>
          <a:lstStyle/>
          <a:p>
            <a:pPr marL="457200" indent="-457200" algn="just">
              <a:buFontTx/>
              <a:buAutoNum type="arabicPeriod"/>
            </a:pPr>
            <a:r>
              <a:rPr lang="es-CL" sz="2300" b="1" dirty="0" smtClean="0">
                <a:solidFill>
                  <a:prstClr val="black"/>
                </a:solidFill>
              </a:rPr>
              <a:t>Principio de legalidad</a:t>
            </a:r>
          </a:p>
          <a:p>
            <a:pPr algn="just"/>
            <a:endParaRPr lang="es-CL" sz="2300" dirty="0" smtClean="0">
              <a:solidFill>
                <a:prstClr val="black"/>
              </a:solidFill>
            </a:endParaRPr>
          </a:p>
          <a:p>
            <a:pPr algn="just"/>
            <a:r>
              <a:rPr lang="es-CL" sz="3200" dirty="0" smtClean="0">
                <a:solidFill>
                  <a:prstClr val="black"/>
                </a:solidFill>
              </a:rPr>
              <a:t>Art. 6  </a:t>
            </a:r>
          </a:p>
          <a:p>
            <a:pPr algn="just"/>
            <a:r>
              <a:rPr lang="es-CL" sz="3200" dirty="0" smtClean="0">
                <a:solidFill>
                  <a:prstClr val="black"/>
                </a:solidFill>
              </a:rPr>
              <a:t>Los órganos del Estado deben someter su acción a la Constitución y a las normas dictadas conforme a ella. </a:t>
            </a:r>
          </a:p>
          <a:p>
            <a:pPr algn="just"/>
            <a:endParaRPr lang="es-CL" sz="3200" dirty="0">
              <a:solidFill>
                <a:prstClr val="black"/>
              </a:solidFill>
            </a:endParaRPr>
          </a:p>
          <a:p>
            <a:pPr algn="just"/>
            <a:r>
              <a:rPr lang="es-CL" sz="3200" dirty="0" smtClean="0">
                <a:solidFill>
                  <a:prstClr val="black"/>
                </a:solidFill>
              </a:rPr>
              <a:t>Art. 7</a:t>
            </a:r>
            <a:endParaRPr lang="es-CL" sz="2400" dirty="0" smtClean="0">
              <a:solidFill>
                <a:prstClr val="black"/>
              </a:solidFill>
            </a:endParaRPr>
          </a:p>
          <a:p>
            <a:pPr algn="just"/>
            <a:r>
              <a:rPr lang="es-CL" sz="3200" dirty="0" smtClean="0">
                <a:solidFill>
                  <a:prstClr val="black"/>
                </a:solidFill>
              </a:rPr>
              <a:t>Los órganos del Estado actúan válidamente previa investidura regular de sus integrantes, dentro de su competencia y en la forma que prescriba la ley. </a:t>
            </a:r>
            <a:endParaRPr lang="es-CL" sz="3200" dirty="0">
              <a:solidFill>
                <a:prstClr val="black"/>
              </a:solidFill>
            </a:endParaRPr>
          </a:p>
          <a:p>
            <a:pPr algn="just"/>
            <a:endParaRPr lang="es-CL" sz="2400" dirty="0" smtClean="0">
              <a:solidFill>
                <a:prstClr val="black"/>
              </a:solidFill>
            </a:endParaRPr>
          </a:p>
          <a:p>
            <a:pPr algn="just"/>
            <a:endParaRPr lang="es-CL" sz="2300" dirty="0">
              <a:solidFill>
                <a:prstClr val="black"/>
              </a:solidFill>
            </a:endParaRPr>
          </a:p>
        </p:txBody>
      </p:sp>
    </p:spTree>
    <p:extLst>
      <p:ext uri="{BB962C8B-B14F-4D97-AF65-F5344CB8AC3E}">
        <p14:creationId xmlns:p14="http://schemas.microsoft.com/office/powerpoint/2010/main" val="4068767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04705" y="5304135"/>
            <a:ext cx="7876563" cy="461665"/>
          </a:xfrm>
          <a:prstGeom prst="rect">
            <a:avLst/>
          </a:prstGeom>
        </p:spPr>
        <p:txBody>
          <a:bodyPr wrap="square">
            <a:spAutoFit/>
          </a:bodyPr>
          <a:lstStyle/>
          <a:p>
            <a:r>
              <a:rPr lang="es-CL" sz="2400" b="1" dirty="0" smtClean="0">
                <a:solidFill>
                  <a:prstClr val="black"/>
                </a:solidFill>
                <a:latin typeface="Calibri" panose="020F0502020204030204" pitchFamily="34" charset="0"/>
                <a:cs typeface="Calibri"/>
              </a:rPr>
              <a:t>V. Conclusiones</a:t>
            </a:r>
            <a:endParaRPr lang="es-CL" sz="2400" b="1" dirty="0"/>
          </a:p>
        </p:txBody>
      </p:sp>
    </p:spTree>
    <p:extLst>
      <p:ext uri="{BB962C8B-B14F-4D97-AF65-F5344CB8AC3E}">
        <p14:creationId xmlns:p14="http://schemas.microsoft.com/office/powerpoint/2010/main" val="1813654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246348" y="870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ES" sz="2800" b="1" dirty="0" smtClean="0">
                <a:solidFill>
                  <a:prstClr val="black"/>
                </a:solidFill>
                <a:latin typeface="Calibri"/>
                <a:cs typeface="Calibri"/>
              </a:rPr>
              <a:t>CONCLUSIONES</a:t>
            </a:r>
            <a:endParaRPr lang="es-ES" sz="2800" b="1" dirty="0">
              <a:solidFill>
                <a:prstClr val="black"/>
              </a:solidFill>
              <a:latin typeface="Calibri"/>
              <a:cs typeface="Calibri"/>
            </a:endParaRPr>
          </a:p>
        </p:txBody>
      </p:sp>
      <p:sp>
        <p:nvSpPr>
          <p:cNvPr id="4" name="Título 1"/>
          <p:cNvSpPr txBox="1">
            <a:spLocks/>
          </p:cNvSpPr>
          <p:nvPr/>
        </p:nvSpPr>
        <p:spPr>
          <a:xfrm>
            <a:off x="246348" y="1659083"/>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800" dirty="0" smtClean="0">
              <a:solidFill>
                <a:prstClr val="black"/>
              </a:solidFill>
              <a:latin typeface="Calibri"/>
              <a:ea typeface="+mn-ea"/>
              <a:cs typeface="+mn-cs"/>
            </a:endParaRPr>
          </a:p>
        </p:txBody>
      </p:sp>
      <p:sp>
        <p:nvSpPr>
          <p:cNvPr id="5" name="Título 1"/>
          <p:cNvSpPr txBox="1">
            <a:spLocks/>
          </p:cNvSpPr>
          <p:nvPr/>
        </p:nvSpPr>
        <p:spPr>
          <a:xfrm>
            <a:off x="148376" y="2007426"/>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342900" indent="-342900" algn="just">
              <a:buFontTx/>
              <a:buChar char="-"/>
            </a:pPr>
            <a:endParaRPr lang="es-CL" sz="2300" dirty="0">
              <a:solidFill>
                <a:prstClr val="black"/>
              </a:solidFill>
              <a:latin typeface="Calibri"/>
              <a:ea typeface="+mn-ea"/>
              <a:cs typeface="+mn-cs"/>
            </a:endParaRPr>
          </a:p>
          <a:p>
            <a:pPr algn="just"/>
            <a:r>
              <a:rPr lang="es-CL" sz="2300" dirty="0" smtClean="0">
                <a:solidFill>
                  <a:prstClr val="black"/>
                </a:solidFill>
                <a:latin typeface="Calibri"/>
                <a:ea typeface="+mn-ea"/>
                <a:cs typeface="+mn-cs"/>
              </a:rPr>
              <a:t>  </a:t>
            </a:r>
          </a:p>
        </p:txBody>
      </p:sp>
      <p:sp>
        <p:nvSpPr>
          <p:cNvPr id="2" name="CuadroTexto 1"/>
          <p:cNvSpPr txBox="1"/>
          <p:nvPr/>
        </p:nvSpPr>
        <p:spPr>
          <a:xfrm>
            <a:off x="489857" y="1240971"/>
            <a:ext cx="8088086" cy="4401205"/>
          </a:xfrm>
          <a:prstGeom prst="rect">
            <a:avLst/>
          </a:prstGeom>
          <a:noFill/>
        </p:spPr>
        <p:txBody>
          <a:bodyPr wrap="square" rtlCol="0">
            <a:spAutoFit/>
          </a:bodyPr>
          <a:lstStyle/>
          <a:p>
            <a:pPr algn="just"/>
            <a:r>
              <a:rPr lang="es-CL" sz="2000" dirty="0" smtClean="0"/>
              <a:t>1.- Existen diversos mecanismos de resguardo del principio de probidad, entre ellos la declaración de intereses y patrimonio y mandato.</a:t>
            </a:r>
          </a:p>
          <a:p>
            <a:pPr algn="ctr"/>
            <a:endParaRPr lang="es-CL" sz="2000" dirty="0"/>
          </a:p>
          <a:p>
            <a:pPr algn="just"/>
            <a:r>
              <a:rPr lang="es-CL" sz="2000" dirty="0" smtClean="0"/>
              <a:t>2.- El marco jurídico que ha regido dichas declaraciones ha ido perfeccionándose (rol de CGR, ámbito subjetivo y objetivo de aplicación, entre otras).</a:t>
            </a:r>
          </a:p>
          <a:p>
            <a:pPr algn="just"/>
            <a:endParaRPr lang="es-CL" sz="2000" dirty="0"/>
          </a:p>
          <a:p>
            <a:pPr algn="just"/>
            <a:r>
              <a:rPr lang="es-CL" sz="2000" dirty="0" smtClean="0"/>
              <a:t>3.- Inicial carencia de atribuciones de CGR respecto a </a:t>
            </a:r>
            <a:r>
              <a:rPr lang="es-CL" sz="2000" dirty="0"/>
              <a:t>la materia (</a:t>
            </a:r>
            <a:r>
              <a:rPr lang="es-CL" sz="2000" dirty="0" smtClean="0"/>
              <a:t>incluyendo a los </a:t>
            </a:r>
            <a:r>
              <a:rPr lang="es-CL" sz="2000" dirty="0"/>
              <a:t>mandatos </a:t>
            </a:r>
            <a:r>
              <a:rPr lang="es-CL" sz="2000" dirty="0" smtClean="0"/>
              <a:t>voluntarios).</a:t>
            </a:r>
          </a:p>
          <a:p>
            <a:pPr algn="just"/>
            <a:endParaRPr lang="es-CL" sz="2000" dirty="0"/>
          </a:p>
          <a:p>
            <a:pPr algn="just"/>
            <a:r>
              <a:rPr lang="es-CL" sz="2000" dirty="0" smtClean="0"/>
              <a:t>4.- Posterior regulación legal de dichos mandatos y atribuciones de CGR sobre los mismos.</a:t>
            </a:r>
          </a:p>
          <a:p>
            <a:pPr algn="just"/>
            <a:endParaRPr lang="es-CL" sz="2000" dirty="0"/>
          </a:p>
          <a:p>
            <a:pPr algn="just"/>
            <a:r>
              <a:rPr lang="es-CL" sz="2000" dirty="0"/>
              <a:t>5</a:t>
            </a:r>
            <a:r>
              <a:rPr lang="es-CL" sz="2000" dirty="0" smtClean="0"/>
              <a:t>.- CGR ejerce facultades fiscalizadoras respecto del SII y SVS.</a:t>
            </a:r>
          </a:p>
        </p:txBody>
      </p:sp>
    </p:spTree>
    <p:extLst>
      <p:ext uri="{BB962C8B-B14F-4D97-AF65-F5344CB8AC3E}">
        <p14:creationId xmlns:p14="http://schemas.microsoft.com/office/powerpoint/2010/main" val="3863737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Imagen 7" descr="ICON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4142380"/>
            <a:ext cx="632568" cy="1297462"/>
          </a:xfrm>
          <a:prstGeom prst="rect">
            <a:avLst/>
          </a:prstGeom>
        </p:spPr>
      </p:pic>
      <p:pic>
        <p:nvPicPr>
          <p:cNvPr id="9" name="Imagen 8" descr="ICONO-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8751" y="4142380"/>
            <a:ext cx="633356" cy="1237779"/>
          </a:xfrm>
          <a:prstGeom prst="rect">
            <a:avLst/>
          </a:prstGeom>
        </p:spPr>
      </p:pic>
      <p:pic>
        <p:nvPicPr>
          <p:cNvPr id="10" name="Imagen 9" descr="ICONO-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9058" y="4142379"/>
            <a:ext cx="633356" cy="1237779"/>
          </a:xfrm>
          <a:prstGeom prst="rect">
            <a:avLst/>
          </a:prstGeom>
        </p:spPr>
      </p:pic>
      <p:pic>
        <p:nvPicPr>
          <p:cNvPr id="11" name="Imagen 10" descr="ICONO-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0161" y="4172221"/>
            <a:ext cx="633356" cy="1237779"/>
          </a:xfrm>
          <a:prstGeom prst="rect">
            <a:avLst/>
          </a:prstGeom>
        </p:spPr>
      </p:pic>
      <p:pic>
        <p:nvPicPr>
          <p:cNvPr id="2" name="Imagen 1"/>
          <p:cNvPicPr>
            <a:picLocks noChangeAspect="1"/>
          </p:cNvPicPr>
          <p:nvPr/>
        </p:nvPicPr>
        <p:blipFill>
          <a:blip r:embed="rId8"/>
          <a:stretch>
            <a:fillRect/>
          </a:stretch>
        </p:blipFill>
        <p:spPr>
          <a:xfrm>
            <a:off x="3365202" y="2408829"/>
            <a:ext cx="2409825" cy="1733550"/>
          </a:xfrm>
          <a:prstGeom prst="rect">
            <a:avLst/>
          </a:prstGeom>
        </p:spPr>
      </p:pic>
    </p:spTree>
    <p:extLst>
      <p:ext uri="{BB962C8B-B14F-4D97-AF65-F5344CB8AC3E}">
        <p14:creationId xmlns:p14="http://schemas.microsoft.com/office/powerpoint/2010/main" val="2829713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000" dirty="0">
              <a:solidFill>
                <a:prstClr val="black"/>
              </a:solidFill>
            </a:endParaRPr>
          </a:p>
          <a:p>
            <a:pPr algn="just">
              <a:lnSpc>
                <a:spcPct val="80000"/>
              </a:lnSpc>
            </a:pPr>
            <a:endParaRPr lang="es-CL" sz="2300" dirty="0" smtClean="0">
              <a:solidFill>
                <a:prstClr val="black"/>
              </a:solidFill>
              <a:latin typeface="Calibri"/>
              <a:cs typeface="Calibri"/>
            </a:endParaRPr>
          </a:p>
        </p:txBody>
      </p:sp>
      <p:sp>
        <p:nvSpPr>
          <p:cNvPr id="2" name="Rectángulo 1"/>
          <p:cNvSpPr/>
          <p:nvPr/>
        </p:nvSpPr>
        <p:spPr>
          <a:xfrm>
            <a:off x="246348" y="889833"/>
            <a:ext cx="8673365" cy="4216539"/>
          </a:xfrm>
          <a:prstGeom prst="rect">
            <a:avLst/>
          </a:prstGeom>
        </p:spPr>
        <p:txBody>
          <a:bodyPr wrap="square">
            <a:spAutoFit/>
          </a:bodyPr>
          <a:lstStyle/>
          <a:p>
            <a:pPr algn="just"/>
            <a:r>
              <a:rPr lang="es-CL" sz="2300" b="1" dirty="0" smtClean="0">
                <a:solidFill>
                  <a:prstClr val="black"/>
                </a:solidFill>
              </a:rPr>
              <a:t>2.  Principio de probidad</a:t>
            </a:r>
          </a:p>
          <a:p>
            <a:pPr algn="just"/>
            <a:endParaRPr lang="es-CL" sz="2300" dirty="0">
              <a:solidFill>
                <a:prstClr val="black"/>
              </a:solidFill>
            </a:endParaRPr>
          </a:p>
          <a:p>
            <a:pPr algn="just"/>
            <a:endParaRPr lang="es-CL" sz="2300" dirty="0" smtClean="0">
              <a:solidFill>
                <a:prstClr val="black"/>
              </a:solidFill>
            </a:endParaRPr>
          </a:p>
          <a:p>
            <a:pPr algn="just"/>
            <a:r>
              <a:rPr lang="es-CL" sz="3200" dirty="0" smtClean="0">
                <a:solidFill>
                  <a:prstClr val="black"/>
                </a:solidFill>
              </a:rPr>
              <a:t>Art</a:t>
            </a:r>
            <a:r>
              <a:rPr lang="es-CL" sz="3200" dirty="0">
                <a:solidFill>
                  <a:prstClr val="black"/>
                </a:solidFill>
              </a:rPr>
              <a:t>. 8º CPR. </a:t>
            </a:r>
          </a:p>
          <a:p>
            <a:pPr algn="just"/>
            <a:endParaRPr lang="es-CL" sz="2400" dirty="0">
              <a:solidFill>
                <a:prstClr val="black"/>
              </a:solidFill>
            </a:endParaRPr>
          </a:p>
          <a:p>
            <a:pPr algn="just"/>
            <a:r>
              <a:rPr lang="es-CL" sz="3200" dirty="0" smtClean="0">
                <a:solidFill>
                  <a:prstClr val="black"/>
                </a:solidFill>
              </a:rPr>
              <a:t>El </a:t>
            </a:r>
            <a:r>
              <a:rPr lang="es-CL" sz="3200" dirty="0">
                <a:solidFill>
                  <a:prstClr val="black"/>
                </a:solidFill>
              </a:rPr>
              <a:t>ejercicio de las funciones públicas obliga a sus titulares a </a:t>
            </a:r>
            <a:r>
              <a:rPr lang="es-CL" sz="3200" b="1" dirty="0">
                <a:solidFill>
                  <a:prstClr val="black"/>
                </a:solidFill>
              </a:rPr>
              <a:t>dar estricto cumplimiento al principio de probidad </a:t>
            </a:r>
            <a:r>
              <a:rPr lang="es-CL" sz="3200" dirty="0">
                <a:solidFill>
                  <a:prstClr val="black"/>
                </a:solidFill>
              </a:rPr>
              <a:t>en todas sus </a:t>
            </a:r>
            <a:r>
              <a:rPr lang="es-CL" sz="3200" dirty="0" smtClean="0">
                <a:solidFill>
                  <a:prstClr val="black"/>
                </a:solidFill>
              </a:rPr>
              <a:t>actuaciones (inciso 1°).</a:t>
            </a:r>
            <a:endParaRPr lang="es-CL" sz="3200" dirty="0">
              <a:solidFill>
                <a:prstClr val="black"/>
              </a:solidFill>
            </a:endParaRPr>
          </a:p>
          <a:p>
            <a:pPr algn="just"/>
            <a:endParaRPr lang="es-CL" sz="2400" dirty="0" smtClean="0">
              <a:solidFill>
                <a:prstClr val="black"/>
              </a:solidFill>
            </a:endParaRPr>
          </a:p>
          <a:p>
            <a:pPr algn="just"/>
            <a:endParaRPr lang="es-CL" sz="2300" dirty="0">
              <a:solidFill>
                <a:prstClr val="black"/>
              </a:solidFill>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273583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53210"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000" dirty="0">
              <a:solidFill>
                <a:prstClr val="black"/>
              </a:solidFill>
            </a:endParaRPr>
          </a:p>
          <a:p>
            <a:pPr algn="just">
              <a:lnSpc>
                <a:spcPct val="80000"/>
              </a:lnSpc>
            </a:pPr>
            <a:endParaRPr lang="es-CL" sz="2300" dirty="0" smtClean="0">
              <a:solidFill>
                <a:prstClr val="black"/>
              </a:solidFill>
              <a:latin typeface="Calibri"/>
              <a:cs typeface="Calibri"/>
            </a:endParaRPr>
          </a:p>
        </p:txBody>
      </p:sp>
      <p:sp>
        <p:nvSpPr>
          <p:cNvPr id="2" name="Rectángulo 1"/>
          <p:cNvSpPr/>
          <p:nvPr/>
        </p:nvSpPr>
        <p:spPr>
          <a:xfrm>
            <a:off x="246348" y="2383783"/>
            <a:ext cx="8673365" cy="2954655"/>
          </a:xfrm>
          <a:prstGeom prst="rect">
            <a:avLst/>
          </a:prstGeom>
        </p:spPr>
        <p:txBody>
          <a:bodyPr wrap="square">
            <a:spAutoFit/>
          </a:bodyPr>
          <a:lstStyle/>
          <a:p>
            <a:pPr algn="just"/>
            <a:endParaRPr lang="es-CL" sz="2300" dirty="0" smtClean="0">
              <a:solidFill>
                <a:prstClr val="black"/>
              </a:solidFill>
            </a:endParaRPr>
          </a:p>
          <a:p>
            <a:pPr algn="just"/>
            <a:r>
              <a:rPr lang="es-CL" sz="2800" dirty="0" smtClean="0">
                <a:solidFill>
                  <a:prstClr val="black"/>
                </a:solidFill>
              </a:rPr>
              <a:t>Art. 8 inciso 3°. El </a:t>
            </a:r>
            <a:r>
              <a:rPr lang="es-CL" sz="2800" dirty="0">
                <a:solidFill>
                  <a:prstClr val="black"/>
                </a:solidFill>
              </a:rPr>
              <a:t>Presidente de la República, los Ministros de Estado, los diputados y senadores, y las demás autoridades y funcionarios que una ley orgánica constitucional señale, </a:t>
            </a:r>
            <a:r>
              <a:rPr lang="es-CL" sz="2800" b="1" dirty="0">
                <a:solidFill>
                  <a:prstClr val="black"/>
                </a:solidFill>
              </a:rPr>
              <a:t>deberán declarar sus intereses y patrimonio en forma </a:t>
            </a:r>
            <a:r>
              <a:rPr lang="es-CL" sz="2800" b="1" dirty="0" smtClean="0">
                <a:solidFill>
                  <a:prstClr val="black"/>
                </a:solidFill>
              </a:rPr>
              <a:t>pública</a:t>
            </a:r>
            <a:r>
              <a:rPr lang="es-CL" sz="2800" dirty="0" smtClean="0">
                <a:solidFill>
                  <a:prstClr val="black"/>
                </a:solidFill>
              </a:rPr>
              <a:t>. </a:t>
            </a:r>
          </a:p>
          <a:p>
            <a:pPr algn="just"/>
            <a:endParaRPr lang="es-CL" sz="2300" dirty="0">
              <a:solidFill>
                <a:prstClr val="black"/>
              </a:solidFill>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51929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53210"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endParaRPr lang="es-CL" sz="2000" dirty="0">
              <a:solidFill>
                <a:prstClr val="black"/>
              </a:solidFill>
            </a:endParaRPr>
          </a:p>
          <a:p>
            <a:pPr algn="just">
              <a:lnSpc>
                <a:spcPct val="80000"/>
              </a:lnSpc>
            </a:pPr>
            <a:endParaRPr lang="es-CL" sz="2300" dirty="0" smtClean="0">
              <a:solidFill>
                <a:prstClr val="black"/>
              </a:solidFill>
              <a:latin typeface="Calibri"/>
              <a:cs typeface="Calibri"/>
            </a:endParaRPr>
          </a:p>
        </p:txBody>
      </p:sp>
      <p:sp>
        <p:nvSpPr>
          <p:cNvPr id="2" name="Rectángulo 1"/>
          <p:cNvSpPr/>
          <p:nvPr/>
        </p:nvSpPr>
        <p:spPr>
          <a:xfrm>
            <a:off x="253210" y="1161556"/>
            <a:ext cx="8673365" cy="5170646"/>
          </a:xfrm>
          <a:prstGeom prst="rect">
            <a:avLst/>
          </a:prstGeom>
        </p:spPr>
        <p:txBody>
          <a:bodyPr wrap="square">
            <a:spAutoFit/>
          </a:bodyPr>
          <a:lstStyle/>
          <a:p>
            <a:pPr algn="just"/>
            <a:endParaRPr lang="es-CL" sz="2300" dirty="0" smtClean="0">
              <a:solidFill>
                <a:prstClr val="black"/>
              </a:solidFill>
            </a:endParaRPr>
          </a:p>
          <a:p>
            <a:pPr algn="just"/>
            <a:endParaRPr lang="es-CL" sz="2300" dirty="0">
              <a:solidFill>
                <a:prstClr val="black"/>
              </a:solidFill>
            </a:endParaRPr>
          </a:p>
          <a:p>
            <a:pPr algn="just"/>
            <a:r>
              <a:rPr lang="es-CL" sz="3200" dirty="0">
                <a:solidFill>
                  <a:prstClr val="black"/>
                </a:solidFill>
              </a:rPr>
              <a:t>Art. 8 inciso </a:t>
            </a:r>
            <a:r>
              <a:rPr lang="es-CL" sz="3200" dirty="0" smtClean="0">
                <a:solidFill>
                  <a:prstClr val="black"/>
                </a:solidFill>
              </a:rPr>
              <a:t>4°. </a:t>
            </a:r>
            <a:r>
              <a:rPr lang="es-CL" sz="2800" dirty="0" smtClean="0">
                <a:solidFill>
                  <a:prstClr val="black"/>
                </a:solidFill>
              </a:rPr>
              <a:t>Dicha </a:t>
            </a:r>
            <a:r>
              <a:rPr lang="es-CL" sz="2800" dirty="0">
                <a:solidFill>
                  <a:prstClr val="black"/>
                </a:solidFill>
              </a:rPr>
              <a:t>ley determinará los casos y las condiciones en que esas </a:t>
            </a:r>
            <a:r>
              <a:rPr lang="es-CL" sz="2800" b="1" dirty="0">
                <a:solidFill>
                  <a:prstClr val="black"/>
                </a:solidFill>
              </a:rPr>
              <a:t>autoridades delegarán a terceros la administración de aquellos bienes y obligaciones que supongan conflicto de interés</a:t>
            </a:r>
            <a:r>
              <a:rPr lang="es-CL" sz="2800" dirty="0">
                <a:solidFill>
                  <a:prstClr val="black"/>
                </a:solidFill>
              </a:rPr>
              <a:t> en el ejercicio de su función pública. Asimismo, podrá considerar otras medidas apropiadas para resolverlos y, en situaciones calificadas, disponer la enajenación de todo o parte de esos </a:t>
            </a:r>
            <a:r>
              <a:rPr lang="es-CL" sz="2800" dirty="0" smtClean="0">
                <a:solidFill>
                  <a:prstClr val="black"/>
                </a:solidFill>
              </a:rPr>
              <a:t>bienes.</a:t>
            </a:r>
          </a:p>
          <a:p>
            <a:pPr algn="just"/>
            <a:endParaRPr lang="es-CL" sz="2800" dirty="0">
              <a:solidFill>
                <a:schemeClr val="tx2">
                  <a:lumMod val="60000"/>
                  <a:lumOff val="40000"/>
                </a:schemeClr>
              </a:solidFill>
            </a:endParaRPr>
          </a:p>
          <a:p>
            <a:pPr algn="just"/>
            <a:r>
              <a:rPr lang="es-CL" sz="2800" dirty="0" smtClean="0">
                <a:solidFill>
                  <a:schemeClr val="tx2">
                    <a:lumMod val="60000"/>
                    <a:lumOff val="40000"/>
                  </a:schemeClr>
                </a:solidFill>
              </a:rPr>
              <a:t>	- Disposiciones incorporadas en la reforma del año 2010. </a:t>
            </a:r>
            <a:endParaRPr lang="es-CL" sz="2800" dirty="0">
              <a:solidFill>
                <a:schemeClr val="tx2">
                  <a:lumMod val="60000"/>
                  <a:lumOff val="40000"/>
                </a:schemeClr>
              </a:solidFill>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618311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r>
              <a:rPr lang="es-CL" sz="3200" b="1" dirty="0" smtClean="0">
                <a:solidFill>
                  <a:prstClr val="black"/>
                </a:solidFill>
                <a:latin typeface="Calibri" panose="020F0502020204030204" pitchFamily="34" charset="0"/>
                <a:cs typeface="Calibri"/>
              </a:rPr>
              <a:t>2. Definición de probidad</a:t>
            </a:r>
            <a:endParaRPr lang="es-CL" sz="3200" dirty="0" smtClean="0">
              <a:solidFill>
                <a:prstClr val="black"/>
              </a:solidFill>
              <a:latin typeface="Calibri"/>
            </a:endParaRPr>
          </a:p>
          <a:p>
            <a:pPr marL="228600" lvl="0" indent="-228600" algn="just" defTabSz="914400">
              <a:lnSpc>
                <a:spcPct val="90000"/>
              </a:lnSpc>
              <a:spcBef>
                <a:spcPts val="1000"/>
              </a:spcBef>
              <a:spcAft>
                <a:spcPts val="1200"/>
              </a:spcAft>
              <a:buFont typeface="Arial" panose="020B0604020202020204" pitchFamily="34" charset="0"/>
              <a:buChar char="•"/>
            </a:pPr>
            <a:r>
              <a:rPr lang="es-ES" altLang="es-CL" sz="2800" i="1" dirty="0">
                <a:solidFill>
                  <a:prstClr val="black"/>
                </a:solidFill>
                <a:latin typeface="Calibri" panose="020F0502020204030204"/>
                <a:ea typeface="ＭＳ Ｐゴシック" panose="020B0600070205080204" pitchFamily="34" charset="-128"/>
                <a:cs typeface="+mn-cs"/>
              </a:rPr>
              <a:t>El principio de probidad administrativa consiste en observar una conducta funcionaria intachable y un desempeño honesto y leal de la función o cargo, con preeminencia del interés general sobre el particular. </a:t>
            </a:r>
            <a:r>
              <a:rPr lang="es-ES" altLang="es-CL" sz="2800" dirty="0">
                <a:solidFill>
                  <a:prstClr val="black"/>
                </a:solidFill>
                <a:latin typeface="Calibri" panose="020F0502020204030204"/>
                <a:ea typeface="ＭＳ Ｐゴシック" panose="020B0600070205080204" pitchFamily="34" charset="-128"/>
                <a:cs typeface="+mn-cs"/>
              </a:rPr>
              <a:t>(art. 52 inc. </a:t>
            </a:r>
            <a:r>
              <a:rPr lang="es-ES" altLang="es-CL" sz="2800" dirty="0" smtClean="0">
                <a:solidFill>
                  <a:prstClr val="black"/>
                </a:solidFill>
                <a:latin typeface="Calibri" panose="020F0502020204030204"/>
                <a:ea typeface="ＭＳ Ｐゴシック" panose="020B0600070205080204" pitchFamily="34" charset="-128"/>
                <a:cs typeface="+mn-cs"/>
              </a:rPr>
              <a:t>2 LBGAE y art. 1 inc. 2 Ley 20.880).</a:t>
            </a:r>
            <a:endParaRPr lang="es-ES" altLang="es-CL" sz="2800" dirty="0">
              <a:solidFill>
                <a:prstClr val="black"/>
              </a:solidFill>
              <a:latin typeface="Calibri" panose="020F0502020204030204"/>
              <a:ea typeface="ＭＳ Ｐゴシック" panose="020B0600070205080204" pitchFamily="34" charset="-128"/>
              <a:cs typeface="+mn-cs"/>
            </a:endParaRPr>
          </a:p>
          <a:p>
            <a:pPr marL="228600" lvl="0" indent="-228600" algn="just" defTabSz="914400">
              <a:lnSpc>
                <a:spcPct val="90000"/>
              </a:lnSpc>
              <a:spcBef>
                <a:spcPts val="1000"/>
              </a:spcBef>
              <a:spcAft>
                <a:spcPts val="1200"/>
              </a:spcAft>
              <a:buFont typeface="Arial" panose="020B0604020202020204" pitchFamily="34" charset="0"/>
              <a:buChar char="•"/>
            </a:pPr>
            <a:r>
              <a:rPr lang="es-ES" altLang="es-CL" sz="2800" dirty="0">
                <a:solidFill>
                  <a:prstClr val="black"/>
                </a:solidFill>
                <a:latin typeface="Calibri" panose="020F0502020204030204"/>
                <a:ea typeface="ＭＳ Ｐゴシック" panose="020B0600070205080204" pitchFamily="34" charset="-128"/>
                <a:cs typeface="+mn-cs"/>
              </a:rPr>
              <a:t>Probidad = </a:t>
            </a:r>
            <a:r>
              <a:rPr lang="es-ES" altLang="es-CL" sz="2800" i="1" dirty="0">
                <a:solidFill>
                  <a:prstClr val="black"/>
                </a:solidFill>
                <a:latin typeface="Calibri" panose="020F0502020204030204"/>
                <a:ea typeface="ＭＳ Ｐゴシック" panose="020B0600070205080204" pitchFamily="34" charset="-128"/>
                <a:cs typeface="+mn-cs"/>
              </a:rPr>
              <a:t>honradez</a:t>
            </a:r>
            <a:r>
              <a:rPr lang="es-ES" altLang="es-CL" sz="2800" dirty="0">
                <a:solidFill>
                  <a:prstClr val="black"/>
                </a:solidFill>
                <a:latin typeface="Calibri" panose="020F0502020204030204"/>
                <a:ea typeface="ＭＳ Ｐゴシック" panose="020B0600070205080204" pitchFamily="34" charset="-128"/>
                <a:cs typeface="+mn-cs"/>
              </a:rPr>
              <a:t> (RAE).</a:t>
            </a:r>
          </a:p>
          <a:p>
            <a:pPr marL="228600" lvl="0" indent="-228600" algn="just" defTabSz="914400">
              <a:lnSpc>
                <a:spcPct val="90000"/>
              </a:lnSpc>
              <a:spcBef>
                <a:spcPts val="1000"/>
              </a:spcBef>
              <a:spcAft>
                <a:spcPts val="1200"/>
              </a:spcAft>
              <a:buFont typeface="Arial" panose="020B0604020202020204" pitchFamily="34" charset="0"/>
              <a:buChar char="•"/>
            </a:pPr>
            <a:r>
              <a:rPr lang="es-ES" altLang="es-CL" sz="2800" dirty="0">
                <a:solidFill>
                  <a:prstClr val="black"/>
                </a:solidFill>
                <a:latin typeface="Calibri" panose="020F0502020204030204"/>
                <a:ea typeface="ＭＳ Ｐゴシック" panose="020B0600070205080204" pitchFamily="34" charset="-128"/>
                <a:cs typeface="+mn-cs"/>
              </a:rPr>
              <a:t>La probidad es parte del interés general. </a:t>
            </a:r>
          </a:p>
          <a:p>
            <a:pPr marL="228600" lvl="0" indent="-228600" algn="just" defTabSz="914400">
              <a:lnSpc>
                <a:spcPct val="90000"/>
              </a:lnSpc>
              <a:spcBef>
                <a:spcPts val="1000"/>
              </a:spcBef>
              <a:spcAft>
                <a:spcPts val="1200"/>
              </a:spcAft>
            </a:pPr>
            <a:r>
              <a:rPr lang="es-ES" altLang="es-CL" sz="2800" dirty="0">
                <a:solidFill>
                  <a:prstClr val="black"/>
                </a:solidFill>
                <a:latin typeface="Calibri" panose="020F0502020204030204"/>
                <a:ea typeface="ＭＳ Ｐゴシック" panose="020B0600070205080204" pitchFamily="34" charset="-128"/>
                <a:cs typeface="+mn-cs"/>
              </a:rPr>
              <a:t>	</a:t>
            </a:r>
            <a:r>
              <a:rPr lang="es-ES" altLang="es-CL" sz="2800" u="sng" dirty="0">
                <a:solidFill>
                  <a:srgbClr val="44546A"/>
                </a:solidFill>
                <a:latin typeface="Calibri" panose="020F0502020204030204"/>
                <a:ea typeface="ＭＳ Ｐゴシック" panose="020B0600070205080204" pitchFamily="34" charset="-128"/>
                <a:cs typeface="+mn-cs"/>
              </a:rPr>
              <a:t>Problema</a:t>
            </a:r>
            <a:r>
              <a:rPr lang="es-ES" altLang="es-CL" sz="2800" dirty="0">
                <a:solidFill>
                  <a:srgbClr val="44546A"/>
                </a:solidFill>
                <a:latin typeface="Calibri" panose="020F0502020204030204"/>
                <a:ea typeface="ＭＳ Ｐゴシック" panose="020B0600070205080204" pitchFamily="34" charset="-128"/>
                <a:cs typeface="+mn-cs"/>
              </a:rPr>
              <a:t>: es un concepto jurídico y también ético</a:t>
            </a:r>
          </a:p>
          <a:p>
            <a:pPr algn="just"/>
            <a:endParaRPr lang="es-CL" sz="2300" dirty="0">
              <a:solidFill>
                <a:prstClr val="black"/>
              </a:solidFill>
              <a:latin typeface="Calibri"/>
            </a:endParaRPr>
          </a:p>
          <a:p>
            <a:pPr algn="just">
              <a:lnSpc>
                <a:spcPct val="80000"/>
              </a:lnSpc>
            </a:pPr>
            <a:endParaRPr lang="es-CL" sz="2300" dirty="0" smtClean="0">
              <a:solidFill>
                <a:prstClr val="black"/>
              </a:solidFill>
              <a:latin typeface="Calibri"/>
              <a:cs typeface="Calibri"/>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1143390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246348" y="1828799"/>
            <a:ext cx="8673365" cy="3779204"/>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r>
              <a:rPr lang="es-CL" sz="3200" b="1" dirty="0">
                <a:solidFill>
                  <a:prstClr val="black"/>
                </a:solidFill>
                <a:latin typeface="Calibri" panose="020F0502020204030204" pitchFamily="34" charset="0"/>
                <a:cs typeface="Calibri"/>
              </a:rPr>
              <a:t>3</a:t>
            </a:r>
            <a:r>
              <a:rPr lang="es-CL" sz="3200" b="1" dirty="0" smtClean="0">
                <a:solidFill>
                  <a:prstClr val="black"/>
                </a:solidFill>
                <a:latin typeface="Calibri" panose="020F0502020204030204" pitchFamily="34" charset="0"/>
                <a:cs typeface="Calibri"/>
              </a:rPr>
              <a:t>. Jurisprudencia Administrativa</a:t>
            </a:r>
            <a:endParaRPr lang="es-CL" sz="3200" dirty="0" smtClean="0">
              <a:solidFill>
                <a:prstClr val="black"/>
              </a:solidFill>
              <a:latin typeface="Calibri"/>
            </a:endParaRPr>
          </a:p>
          <a:p>
            <a:pPr marL="228600" lvl="0" indent="-228600" algn="just" defTabSz="914400">
              <a:lnSpc>
                <a:spcPct val="80000"/>
              </a:lnSpc>
              <a:spcBef>
                <a:spcPts val="1000"/>
              </a:spcBef>
              <a:buFont typeface="Arial" panose="020B0604020202020204" pitchFamily="34" charset="0"/>
              <a:buChar char="•"/>
            </a:pPr>
            <a:r>
              <a:rPr lang="es-ES" altLang="es-CL" sz="2600" i="1" dirty="0">
                <a:solidFill>
                  <a:prstClr val="black"/>
                </a:solidFill>
                <a:latin typeface="Calibri" panose="020F0502020204030204"/>
                <a:ea typeface="ＭＳ Ｐゴシック" panose="020B0600070205080204" pitchFamily="34" charset="-128"/>
                <a:cs typeface="+mn-cs"/>
              </a:rPr>
              <a:t>Los funcionarios </a:t>
            </a:r>
            <a:r>
              <a:rPr lang="es-ES" altLang="es-CL" sz="2600" i="1" u="sng" dirty="0">
                <a:solidFill>
                  <a:prstClr val="black"/>
                </a:solidFill>
                <a:latin typeface="Calibri" panose="020F0502020204030204"/>
                <a:ea typeface="ＭＳ Ｐゴシック" panose="020B0600070205080204" pitchFamily="34" charset="-128"/>
                <a:cs typeface="+mn-cs"/>
              </a:rPr>
              <a:t>deben priorizar en el ejercicio de sus funciones, el interés público por sobre el privado</a:t>
            </a:r>
            <a:r>
              <a:rPr lang="es-ES" altLang="es-CL" sz="2600" i="1" dirty="0">
                <a:solidFill>
                  <a:prstClr val="black"/>
                </a:solidFill>
                <a:latin typeface="Calibri" panose="020F0502020204030204"/>
                <a:ea typeface="ＭＳ Ｐゴシック" panose="020B0600070205080204" pitchFamily="34" charset="-128"/>
                <a:cs typeface="+mn-cs"/>
              </a:rPr>
              <a:t>, actuando con objetividad, imparcialidad y transparencia en su gestión, evitando que sus prerrogativas o esfera de influencias se proyecten en sus actividades particulares </a:t>
            </a:r>
            <a:r>
              <a:rPr lang="es-ES" altLang="es-CL" sz="2600" dirty="0">
                <a:solidFill>
                  <a:prstClr val="black"/>
                </a:solidFill>
                <a:latin typeface="Calibri" panose="020F0502020204030204"/>
                <a:ea typeface="ＭＳ Ｐゴシック" panose="020B0600070205080204" pitchFamily="34" charset="-128"/>
                <a:cs typeface="+mn-cs"/>
              </a:rPr>
              <a:t>(Dictamen Nº  44.672/99).</a:t>
            </a:r>
          </a:p>
          <a:p>
            <a:pPr marL="228600" lvl="0" indent="-228600" algn="just" defTabSz="914400">
              <a:lnSpc>
                <a:spcPct val="80000"/>
              </a:lnSpc>
              <a:spcBef>
                <a:spcPts val="1000"/>
              </a:spcBef>
            </a:pPr>
            <a:endParaRPr lang="es-ES" altLang="es-CL" sz="2600" dirty="0">
              <a:solidFill>
                <a:prstClr val="black"/>
              </a:solidFill>
              <a:latin typeface="Calibri" panose="020F0502020204030204"/>
              <a:ea typeface="ＭＳ Ｐゴシック" panose="020B0600070205080204" pitchFamily="34" charset="-128"/>
              <a:cs typeface="+mn-cs"/>
            </a:endParaRPr>
          </a:p>
          <a:p>
            <a:pPr marL="228600" lvl="0" indent="-228600" algn="just" defTabSz="914400">
              <a:lnSpc>
                <a:spcPct val="80000"/>
              </a:lnSpc>
              <a:spcBef>
                <a:spcPts val="1000"/>
              </a:spcBef>
              <a:buFont typeface="Arial" panose="020B0604020202020204" pitchFamily="34" charset="0"/>
              <a:buChar char="•"/>
            </a:pPr>
            <a:r>
              <a:rPr lang="es-ES" altLang="es-CL" sz="2600" i="1" dirty="0">
                <a:solidFill>
                  <a:prstClr val="black"/>
                </a:solidFill>
                <a:latin typeface="Calibri" panose="020F0502020204030204"/>
                <a:ea typeface="ＭＳ Ｐゴシック" panose="020B0600070205080204" pitchFamily="34" charset="-128"/>
                <a:cs typeface="+mn-cs"/>
              </a:rPr>
              <a:t>Contraviene especialmente el principio de probidad administrativa, </a:t>
            </a:r>
            <a:r>
              <a:rPr lang="es-ES" altLang="es-CL" sz="2600" i="1" u="sng" dirty="0">
                <a:solidFill>
                  <a:prstClr val="black"/>
                </a:solidFill>
                <a:latin typeface="Calibri" panose="020F0502020204030204"/>
                <a:ea typeface="ＭＳ Ｐゴシック" panose="020B0600070205080204" pitchFamily="34" charset="-128"/>
                <a:cs typeface="+mn-cs"/>
              </a:rPr>
              <a:t>el solicitar, hacerse prometer o aceptar, en razón del cargo o función, donativos, ventajas o privilegios de cualquier naturaleza</a:t>
            </a:r>
            <a:r>
              <a:rPr lang="es-ES" altLang="es-CL" sz="2600" i="1" dirty="0">
                <a:solidFill>
                  <a:prstClr val="black"/>
                </a:solidFill>
                <a:latin typeface="Calibri" panose="020F0502020204030204"/>
                <a:ea typeface="ＭＳ Ｐゴシック" panose="020B0600070205080204" pitchFamily="34" charset="-128"/>
                <a:cs typeface="+mn-cs"/>
              </a:rPr>
              <a:t>, sea para sí o para terceros</a:t>
            </a:r>
            <a:r>
              <a:rPr lang="es-ES" altLang="es-CL" sz="2600" dirty="0">
                <a:solidFill>
                  <a:prstClr val="black"/>
                </a:solidFill>
                <a:latin typeface="Calibri" panose="020F0502020204030204"/>
                <a:ea typeface="ＭＳ Ｐゴシック" panose="020B0600070205080204" pitchFamily="34" charset="-128"/>
                <a:cs typeface="+mn-cs"/>
              </a:rPr>
              <a:t> (Dictamen Nº 21.809/00). </a:t>
            </a:r>
          </a:p>
          <a:p>
            <a:pPr algn="just"/>
            <a:endParaRPr lang="es-CL" sz="2300" dirty="0">
              <a:solidFill>
                <a:prstClr val="black"/>
              </a:solidFill>
              <a:latin typeface="Calibri"/>
            </a:endParaRPr>
          </a:p>
          <a:p>
            <a:pPr algn="just">
              <a:lnSpc>
                <a:spcPct val="80000"/>
              </a:lnSpc>
            </a:pPr>
            <a:endParaRPr lang="es-CL" sz="2300" dirty="0" smtClean="0">
              <a:solidFill>
                <a:prstClr val="black"/>
              </a:solidFill>
              <a:latin typeface="Calibri"/>
              <a:cs typeface="Calibri"/>
            </a:endParaRPr>
          </a:p>
        </p:txBody>
      </p:sp>
      <p:sp>
        <p:nvSpPr>
          <p:cNvPr id="5" name="Título 1"/>
          <p:cNvSpPr txBox="1">
            <a:spLocks/>
          </p:cNvSpPr>
          <p:nvPr/>
        </p:nvSpPr>
        <p:spPr>
          <a:xfrm>
            <a:off x="398748" y="239486"/>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just">
              <a:lnSpc>
                <a:spcPct val="80000"/>
              </a:lnSpc>
            </a:pPr>
            <a:r>
              <a:rPr lang="es-CL" sz="2800" b="1" dirty="0" smtClean="0">
                <a:solidFill>
                  <a:prstClr val="black"/>
                </a:solidFill>
                <a:latin typeface="Calibri" panose="020F0502020204030204" pitchFamily="34" charset="0"/>
                <a:cs typeface="Calibri"/>
              </a:rPr>
              <a:t>PRINCIPIOS QUE DISCIPLINAN LA MATERIA</a:t>
            </a:r>
            <a:endParaRPr lang="es-CL" sz="2800" b="1" dirty="0">
              <a:solidFill>
                <a:prstClr val="black"/>
              </a:solidFill>
              <a:latin typeface="Calibri" panose="020F0502020204030204" pitchFamily="34" charset="0"/>
              <a:cs typeface="Calibri"/>
            </a:endParaRPr>
          </a:p>
          <a:p>
            <a:pPr algn="just">
              <a:lnSpc>
                <a:spcPct val="80000"/>
              </a:lnSpc>
            </a:pPr>
            <a:endParaRPr lang="es-ES" sz="2800" b="1" dirty="0">
              <a:solidFill>
                <a:prstClr val="black"/>
              </a:solidFill>
              <a:latin typeface="Calibri"/>
              <a:cs typeface="Calibri"/>
            </a:endParaRPr>
          </a:p>
        </p:txBody>
      </p:sp>
    </p:spTree>
    <p:extLst>
      <p:ext uri="{BB962C8B-B14F-4D97-AF65-F5344CB8AC3E}">
        <p14:creationId xmlns:p14="http://schemas.microsoft.com/office/powerpoint/2010/main" val="3120043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rmato C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solo lectura]" id="{13CA633D-0E54-48E9-A604-229F15960AB6}" vid="{F25E82B0-5916-4CD3-ABE0-2B28D90756B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TemaCGR.thmx</Template>
  <TotalTime>37904</TotalTime>
  <Words>2733</Words>
  <Application>Microsoft Office PowerPoint</Application>
  <PresentationFormat>Presentación en pantalla (4:3)</PresentationFormat>
  <Paragraphs>334</Paragraphs>
  <Slides>42</Slides>
  <Notes>21</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42</vt:i4>
      </vt:variant>
    </vt:vector>
  </HeadingPairs>
  <TitlesOfParts>
    <vt:vector size="50" baseType="lpstr">
      <vt:lpstr>ＭＳ Ｐゴシック</vt:lpstr>
      <vt:lpstr>Arial</vt:lpstr>
      <vt:lpstr>Calibri</vt:lpstr>
      <vt:lpstr>Helvetica</vt:lpstr>
      <vt:lpstr>Diseño personalizado</vt:lpstr>
      <vt:lpstr>Formato CGR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DECLARACIONES DE INTERESES Y PATRIMONIO</vt:lpstr>
      <vt:lpstr>Presentación de PowerPoint</vt:lpstr>
      <vt:lpstr>DECLARACIONES DE INTERESES Y PATRIMONIO</vt:lpstr>
      <vt:lpstr>DECLARACIONES DE INTERESES Y PATRIMONIO</vt:lpstr>
      <vt:lpstr>Presentación de PowerPoint</vt:lpstr>
      <vt:lpstr>DECLARACIONES DE INTERESES Y PATRIMONIO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CGR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Silva E</dc:creator>
  <cp:lastModifiedBy>soporte</cp:lastModifiedBy>
  <cp:revision>924</cp:revision>
  <cp:lastPrinted>2016-11-22T20:23:49Z</cp:lastPrinted>
  <dcterms:created xsi:type="dcterms:W3CDTF">2014-08-18T19:08:29Z</dcterms:created>
  <dcterms:modified xsi:type="dcterms:W3CDTF">2017-03-22T18:53:46Z</dcterms:modified>
</cp:coreProperties>
</file>