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453A1-CEAC-4750-A460-1CF703588A19}" type="datetimeFigureOut">
              <a:rPr lang="es-CL" smtClean="0"/>
              <a:t>11-04-2024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2C296-30F3-4DF3-A92A-9115045F9B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052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2C296-30F3-4DF3-A92A-9115045F9B58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234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2C296-30F3-4DF3-A92A-9115045F9B58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558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2C296-30F3-4DF3-A92A-9115045F9B58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685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51713-3102-CEF6-56AF-16BC90930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5724" y="1856143"/>
            <a:ext cx="8679915" cy="1748729"/>
          </a:xfrm>
        </p:spPr>
        <p:txBody>
          <a:bodyPr>
            <a:noAutofit/>
          </a:bodyPr>
          <a:lstStyle/>
          <a:p>
            <a:r>
              <a:rPr lang="es-MX" sz="4000" dirty="0"/>
              <a:t>PROPUESTAS </a:t>
            </a:r>
            <a:br>
              <a:rPr lang="es-MX" sz="4000" dirty="0"/>
            </a:br>
            <a:r>
              <a:rPr lang="es-MX" sz="4000" dirty="0"/>
              <a:t>NUEVA LEY DE PESCA</a:t>
            </a:r>
            <a:br>
              <a:rPr lang="es-MX" sz="4000" dirty="0"/>
            </a:br>
            <a:r>
              <a:rPr lang="es-MX" sz="4000" dirty="0"/>
              <a:t> AG DEMERSALES </a:t>
            </a:r>
            <a:endParaRPr lang="es-CL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877ADF-8F0C-12CA-DA6D-040271682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212" y="3744034"/>
            <a:ext cx="8673427" cy="1322587"/>
          </a:xfrm>
        </p:spPr>
        <p:txBody>
          <a:bodyPr>
            <a:normAutofit lnSpcReduction="10000"/>
          </a:bodyPr>
          <a:lstStyle/>
          <a:p>
            <a:r>
              <a:rPr lang="es-MX" sz="1600" dirty="0"/>
              <a:t>ASOCIACION DE PESCADORES ARTESANALES DEMERSALES DE LA ZONA SUR AUSTRAL </a:t>
            </a:r>
          </a:p>
          <a:p>
            <a:r>
              <a:rPr lang="es-MX" sz="1600" dirty="0"/>
              <a:t>ABRIL 2024</a:t>
            </a:r>
          </a:p>
          <a:p>
            <a:r>
              <a:rPr lang="es-MX" sz="1600" dirty="0"/>
              <a:t>Comisión de Pesca y Acuicultura</a:t>
            </a:r>
          </a:p>
          <a:p>
            <a:r>
              <a:rPr lang="es-MX" sz="1600" dirty="0"/>
              <a:t>Cámara de Diputados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54491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7CCCD-7A6D-BA25-28F3-502DE609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FRACCIONAMIENTO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6BECE6-5C3D-A117-36D8-B381C1280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85011" y="0"/>
            <a:ext cx="6264414" cy="685800"/>
          </a:xfrm>
        </p:spPr>
        <p:txBody>
          <a:bodyPr/>
          <a:lstStyle/>
          <a:p>
            <a:r>
              <a:rPr lang="es-MX" dirty="0"/>
              <a:t>EN MATERIA DE FRACCIONAMIENTO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3F93E4-FDFF-C3CE-1691-70499DB5C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64505" y="685799"/>
            <a:ext cx="6978316" cy="5871411"/>
          </a:xfrm>
        </p:spPr>
        <p:txBody>
          <a:bodyPr>
            <a:normAutofit/>
          </a:bodyPr>
          <a:lstStyle/>
          <a:p>
            <a:r>
              <a:rPr lang="es-MX" sz="1400" b="1" dirty="0"/>
              <a:t>MERLUZA AUSTRAL.    </a:t>
            </a:r>
            <a:r>
              <a:rPr lang="es-MX" sz="1400" dirty="0"/>
              <a:t>SOLICITAMOS QUE EL </a:t>
            </a:r>
            <a:r>
              <a:rPr lang="es-MX" sz="1400" b="1" dirty="0"/>
              <a:t>50% DE LA INDUSTRIA NO SE LICITE Y SE DESTINE A AUMENTAR EL FRACCIONAMIENTO PARA EL SECTOR ARTESANAL</a:t>
            </a:r>
            <a:r>
              <a:rPr lang="es-MX" sz="1400" dirty="0"/>
              <a:t>, ALCANZANDO </a:t>
            </a:r>
            <a:r>
              <a:rPr lang="es-MX" sz="1400" b="1" dirty="0"/>
              <a:t>EL 80% DE LA CUOTA PARA EL SECTOR ARTESANAL Y EL 20% PARA EL SECTOR INDUSTRIAL</a:t>
            </a:r>
          </a:p>
          <a:p>
            <a:endParaRPr lang="es-MX" sz="1400" dirty="0"/>
          </a:p>
          <a:p>
            <a:r>
              <a:rPr lang="es-MX" sz="1400" b="1" dirty="0"/>
              <a:t>CONGRIO DORADO</a:t>
            </a:r>
            <a:r>
              <a:rPr lang="es-MX" sz="1400" dirty="0"/>
              <a:t>. SOLICITAMOS QUE EL 50% DE LA INDUSTRIA NO SE LICITE Y SE DESTINE A AUMENTAR EL FRACCIONAMIENTO PARA EL SECTOR ARTESANAL, ALCANZANDO </a:t>
            </a:r>
            <a:r>
              <a:rPr lang="es-MX" sz="1400" b="1" dirty="0"/>
              <a:t>EL 80% DE LA CUOTA PARA EL SECTOR ARTESANAL Y EL 20% PARA EL SECTOR INDUSTRIAL</a:t>
            </a:r>
          </a:p>
          <a:p>
            <a:endParaRPr lang="es-MX" sz="1400" dirty="0"/>
          </a:p>
          <a:p>
            <a:r>
              <a:rPr lang="es-MX" sz="1400" b="1" dirty="0"/>
              <a:t>MERLUZA DE TRES ALETAS Y MERLUZA DE COLA </a:t>
            </a:r>
            <a:r>
              <a:rPr lang="es-MX" sz="1400" dirty="0"/>
              <a:t>PROPONEMOS VEDA EXTRACTIVA POR DOS AÑOS, RENOVABLES, COMFORME ART. 3°, DADO QUE SE ENCUENTRAN PERMANENTEMENTE EN ESTADO DE AGOTADAS .  CUANDO SE RECUPEREN DEBERIA FRACCIONARSE 70% IND Y 30% ART ASIMILANDO LAS REGLAS PARA PESQUERIAS INCIPIENTES.</a:t>
            </a:r>
          </a:p>
          <a:p>
            <a:endParaRPr lang="es-MX" sz="1400" dirty="0"/>
          </a:p>
          <a:p>
            <a:r>
              <a:rPr lang="es-MX" sz="1400" dirty="0"/>
              <a:t>SE ESTABLEZCA LA </a:t>
            </a:r>
            <a:r>
              <a:rPr lang="es-MX" sz="1400" b="1" dirty="0"/>
              <a:t>MACROZONA AUSTRAL PARA LA REINETA PARA LA FLOTA X, XI y XII </a:t>
            </a:r>
            <a:r>
              <a:rPr lang="es-MX" sz="1400" dirty="0"/>
              <a:t>QUE CONTRIBUYA A  EQUILIBRAR LAS CONDICIONES DE OPERACIÓN DE FLOTA ARTESANAL E INDUSTRIAL </a:t>
            </a:r>
          </a:p>
          <a:p>
            <a:endParaRPr lang="es-CL" sz="800" dirty="0"/>
          </a:p>
        </p:txBody>
      </p:sp>
    </p:spTree>
    <p:extLst>
      <p:ext uri="{BB962C8B-B14F-4D97-AF65-F5344CB8AC3E}">
        <p14:creationId xmlns:p14="http://schemas.microsoft.com/office/powerpoint/2010/main" val="250271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8E94E-D65D-0AF2-5B73-8C1A7B9D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Medidas Adicionales al fraccionamiento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09D1-5363-EA78-72D2-9250EDDB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606521" cy="5248622"/>
          </a:xfrm>
        </p:spPr>
        <p:txBody>
          <a:bodyPr>
            <a:normAutofit lnSpcReduction="10000"/>
          </a:bodyPr>
          <a:lstStyle/>
          <a:p>
            <a:r>
              <a:rPr lang="es-MX" sz="1600" b="1" dirty="0"/>
              <a:t>APERTURA DE REGISTRO ARTESANAL </a:t>
            </a:r>
            <a:r>
              <a:rPr lang="es-MX" sz="1600" dirty="0"/>
              <a:t>EN LAS REGIONES DE MAGALLANES, AYSEN Y LOS LAGOS PARA PESQUERIA DE MERLUZA AUSTRAL, CONSIDERANDO COMO LIMITE EL NUMERO DE VACANTES QUE SE HAN GENERADO EN LOS 20 AÑOS DE CIERRE DEL REGISTRO Y DE APLICACIÓN DE CADUCIDADES</a:t>
            </a:r>
          </a:p>
          <a:p>
            <a:endParaRPr lang="es-MX" sz="1600" dirty="0"/>
          </a:p>
          <a:p>
            <a:r>
              <a:rPr lang="es-MX" sz="1600" b="1" dirty="0"/>
              <a:t>IGUALDAD EN EL TRATAMIENTO DE LA MACROZONA </a:t>
            </a:r>
            <a:r>
              <a:rPr lang="es-MX" sz="1600" dirty="0"/>
              <a:t>CON FLOTA INDUSTRIAL EN LA PESQUERIA DEMERSAL AUSTRAL</a:t>
            </a:r>
          </a:p>
          <a:p>
            <a:endParaRPr lang="es-MX" sz="1600" b="1" dirty="0"/>
          </a:p>
          <a:p>
            <a:r>
              <a:rPr lang="es-MX" sz="1600" b="1" dirty="0"/>
              <a:t>CAMBIO EN EL FRACCIONAMIENTO </a:t>
            </a:r>
            <a:r>
              <a:rPr lang="es-MX" sz="1600" dirty="0"/>
              <a:t>SE SUSTENTA EN LA DECISION DE PROTEGER E IMPULSAR A UNA FLOTA ARTESANAL QUE DA VIDA A NUMEROSAS COMUNIDADS DE PESCADORES DE LAS REGIONES AUSTRALES, LOS UNICOS QUE CAPTURAN MERLUZA AUSTRAL CON ANZUELOS Y QUE REQUIERE REEQUILIBRAR LA SITUACIÓN ACTUAL DE PREDOMINIO DE LA INDUSTRIA</a:t>
            </a:r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79682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08450-9F0F-8541-533A-392C73B3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CUOTA PARA CONSUMO HUMANO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7857BE-01D2-926B-CEBD-BDC2B037B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CUOTAS PARA CONSUMO HUMANO 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42441-7691-443D-4771-E7FC840FF0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SE RESERVA PARA CONSUMO HUMANO HASTA UN 4% PREVIO AL FRACCIONAMIENTO ENTRE ART E IND EN TODAS LAS PESQUERIAS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FD1C5E-9996-46C7-1445-04786E87D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26937" y="2986363"/>
            <a:ext cx="6264414" cy="685800"/>
          </a:xfrm>
        </p:spPr>
        <p:txBody>
          <a:bodyPr/>
          <a:lstStyle/>
          <a:p>
            <a:r>
              <a:rPr lang="es-MX" dirty="0"/>
              <a:t>PROPUESTA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68997F-4947-D980-3E6B-1FC1140B9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4067" y="3672163"/>
            <a:ext cx="6265588" cy="170406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SOLO EN PESQUERIAS AUTORIZADAS PARA REDUCCION COMO SON PELAGICOS PEQUEÑOS SE JUSTIFICA LA CUOTA PARA CONSUMO HUMANO.</a:t>
            </a:r>
          </a:p>
          <a:p>
            <a:r>
              <a:rPr lang="es-CL" dirty="0"/>
              <a:t>NO SE JUSTIFICA EN PESQ DEMERSALES QUE SON 100% CONSUMO HUMANO</a:t>
            </a:r>
          </a:p>
        </p:txBody>
      </p:sp>
    </p:spTree>
    <p:extLst>
      <p:ext uri="{BB962C8B-B14F-4D97-AF65-F5344CB8AC3E}">
        <p14:creationId xmlns:p14="http://schemas.microsoft.com/office/powerpoint/2010/main" val="59938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56A9A-CD31-3C62-66E2-A20E7266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RESERVA DE CUOTA PARA CARNADA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CF0C2F-B28E-9D67-EC71-B9A23899F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305" y="459353"/>
            <a:ext cx="6265088" cy="685800"/>
          </a:xfrm>
        </p:spPr>
        <p:txBody>
          <a:bodyPr/>
          <a:lstStyle/>
          <a:p>
            <a:r>
              <a:rPr lang="es-MX" dirty="0"/>
              <a:t>RESERVA DE CUOTA PARA CARNADA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52561F-9656-6C68-4334-F210028FB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6043" y="1214194"/>
            <a:ext cx="6296434" cy="1704059"/>
          </a:xfrm>
        </p:spPr>
        <p:txBody>
          <a:bodyPr>
            <a:normAutofit fontScale="85000" lnSpcReduction="20000"/>
          </a:bodyPr>
          <a:lstStyle/>
          <a:p>
            <a:r>
              <a:rPr lang="es-MX" sz="1500" dirty="0"/>
              <a:t>HOY EXISTE RESERVA DE CUOTA PARA CARNADA QUE DEBE SER LICITADA. NO SE HA APLICADO A LA FECHA</a:t>
            </a:r>
          </a:p>
          <a:p>
            <a:r>
              <a:rPr lang="es-MX" sz="1500" dirty="0"/>
              <a:t>LOS MERLUCEROS SE PROVEEN DE ARMADORES PELAGICOS CON CUOTAS DE CAPTURA BAJO RAE</a:t>
            </a:r>
          </a:p>
          <a:p>
            <a:r>
              <a:rPr lang="es-MX" sz="1500" dirty="0"/>
              <a:t>PROYECTO DE LEY ELIMINA LA RESERVA DE CUOTA PARA CARNADA</a:t>
            </a:r>
            <a:endParaRPr lang="es-CL" sz="15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763AFC-2E4E-D2B7-5340-186459CCF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8063" y="2743200"/>
            <a:ext cx="6264414" cy="685800"/>
          </a:xfrm>
        </p:spPr>
        <p:txBody>
          <a:bodyPr/>
          <a:lstStyle/>
          <a:p>
            <a:r>
              <a:rPr lang="es-MX" dirty="0"/>
              <a:t>PROPUESTA 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D204D1-5B57-D260-7372-868D6FC3D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8063" y="3612353"/>
            <a:ext cx="6296434" cy="2786294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INCORPORAR AL PROYECTO DE LEY LA RESERVA DE CUOTA PARA CARNADA</a:t>
            </a:r>
          </a:p>
          <a:p>
            <a:r>
              <a:rPr lang="es-MX" dirty="0"/>
              <a:t>QUE ESTA CUOTA QUEDE SEPARADA DE LA CUOTA DESTINADA A HARINA O A CONSUMO HUMANO</a:t>
            </a:r>
          </a:p>
          <a:p>
            <a:r>
              <a:rPr lang="es-MX" dirty="0"/>
              <a:t>SE AUTORICE SE CAPTURE POR ARMADORES ARTESANALES INSCRITOS EN EL RECURSO BAJO ALGUNA MODALIDAD QUE ASEGURE SU DESTINO DE CARNADA</a:t>
            </a:r>
          </a:p>
          <a:p>
            <a:r>
              <a:rPr lang="es-MX" dirty="0"/>
              <a:t>PUEDAN PARTICIPAR EMBARCACIONES INSCRITAS EN EL REGISTRO AUNQUE NO TENGAN INSCRITA LA PESQUERIA PARA EL SOLO EFECTO DE CAPTURAR LA CUOTA PARA CARNADA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129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22C17-1DCF-C1C3-4AAE-EF6CA401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ELIMINACION PESCA DE SUBSISTENCIA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BB7CA3-284F-876E-1559-637D11B2A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4567" y="0"/>
            <a:ext cx="6265088" cy="685800"/>
          </a:xfrm>
        </p:spPr>
        <p:txBody>
          <a:bodyPr/>
          <a:lstStyle/>
          <a:p>
            <a:r>
              <a:rPr lang="es-MX" dirty="0"/>
              <a:t>PESCA DE SUBSISTENCIA 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3753E6-BF67-5427-9A73-16EEE4622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648" y="685799"/>
            <a:ext cx="6585652" cy="2460497"/>
          </a:xfrm>
        </p:spPr>
        <p:txBody>
          <a:bodyPr>
            <a:noAutofit/>
          </a:bodyPr>
          <a:lstStyle/>
          <a:p>
            <a:r>
              <a:rPr lang="es-MX" sz="1400" dirty="0"/>
              <a:t>Se </a:t>
            </a:r>
            <a:r>
              <a:rPr lang="es-MX" sz="1400" b="1" dirty="0"/>
              <a:t>exime de sanciones </a:t>
            </a:r>
            <a:r>
              <a:rPr lang="es-MX" sz="1400" dirty="0"/>
              <a:t>a pescadores de subsistencia. ART 146</a:t>
            </a:r>
          </a:p>
          <a:p>
            <a:r>
              <a:rPr lang="es-MX" sz="1400" b="1" dirty="0"/>
              <a:t>No se exige inscripción en registro artesanal. </a:t>
            </a:r>
            <a:r>
              <a:rPr lang="es-MX" sz="1400" dirty="0"/>
              <a:t>ART 147</a:t>
            </a:r>
          </a:p>
          <a:p>
            <a:r>
              <a:rPr lang="es-MX" sz="1400" b="1" dirty="0"/>
              <a:t>Se da tratamiento de pesca de subsistencia a la pesca de jurel con línea de mano </a:t>
            </a:r>
            <a:r>
              <a:rPr lang="es-MX" sz="1400" dirty="0"/>
              <a:t>que es una reivindicación de los pescadores artesanales incorporada en la ley de pesca actual. ART 148</a:t>
            </a:r>
          </a:p>
          <a:p>
            <a:r>
              <a:rPr lang="es-MX" sz="1400" dirty="0"/>
              <a:t>Reconoce como </a:t>
            </a:r>
            <a:r>
              <a:rPr lang="es-MX" sz="1400" b="1" dirty="0"/>
              <a:t>Pesca de subsistencia la realizada por pueblos originarios</a:t>
            </a:r>
            <a:r>
              <a:rPr lang="es-MX" sz="1400" dirty="0"/>
              <a:t>, lo que justifica que pesquen sin inscribirse en el Registro Artesanal.</a:t>
            </a:r>
            <a:endParaRPr lang="es-CL" sz="14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12727D-AB0A-C43E-39C9-1995F04F0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5241" y="3198412"/>
            <a:ext cx="6264414" cy="685800"/>
          </a:xfrm>
        </p:spPr>
        <p:txBody>
          <a:bodyPr/>
          <a:lstStyle/>
          <a:p>
            <a:r>
              <a:rPr lang="es-MX" dirty="0"/>
              <a:t>Propuesta 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E5D15C-08EC-A89A-D57C-AB0078782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4566" y="3884212"/>
            <a:ext cx="6836375" cy="2973788"/>
          </a:xfrm>
        </p:spPr>
        <p:txBody>
          <a:bodyPr>
            <a:normAutofit fontScale="92500" lnSpcReduction="10000"/>
          </a:bodyPr>
          <a:lstStyle/>
          <a:p>
            <a:r>
              <a:rPr lang="es-MX" sz="1400" b="1" dirty="0"/>
              <a:t>Eliminar el concepto de pesca de subsistencia.</a:t>
            </a:r>
          </a:p>
          <a:p>
            <a:r>
              <a:rPr lang="es-MX" sz="1400" b="1" dirty="0"/>
              <a:t>Mantener sin excepciones </a:t>
            </a:r>
            <a:r>
              <a:rPr lang="es-MX" sz="1400" dirty="0"/>
              <a:t>la obligación de inscripción en el registro artesanal</a:t>
            </a:r>
          </a:p>
          <a:p>
            <a:r>
              <a:rPr lang="es-MX" sz="1400" b="1" dirty="0"/>
              <a:t>Establecer un sistema de incentivos a la declaración </a:t>
            </a:r>
            <a:r>
              <a:rPr lang="es-MX" sz="1400" dirty="0"/>
              <a:t>del segmento de pescadores de menor tamaño o de baja productividad.</a:t>
            </a:r>
          </a:p>
          <a:p>
            <a:r>
              <a:rPr lang="es-CL" sz="1400" dirty="0"/>
              <a:t>Establecer </a:t>
            </a:r>
            <a:r>
              <a:rPr lang="es-CL" sz="1400" b="1" dirty="0"/>
              <a:t>criterio de oportunidad </a:t>
            </a:r>
            <a:r>
              <a:rPr lang="es-CL" sz="1400" dirty="0"/>
              <a:t>para que pescadores que realizan actividades de bajo impacto no sean objeto de fiscalización y denuncia </a:t>
            </a:r>
          </a:p>
          <a:p>
            <a:r>
              <a:rPr lang="es-CL" sz="1400" b="1" dirty="0"/>
              <a:t>Mantener disposición de pesca de jurel con línea de mano </a:t>
            </a:r>
            <a:r>
              <a:rPr lang="es-CL" sz="1400" dirty="0"/>
              <a:t>pero no asociada a pesca de subsistencia sino que a la pesca artesanal</a:t>
            </a:r>
          </a:p>
          <a:p>
            <a:r>
              <a:rPr lang="es-CL" sz="1400" dirty="0"/>
              <a:t>Establecer medidas para lograr un </a:t>
            </a:r>
            <a:r>
              <a:rPr lang="es-CL" sz="1400" b="1" dirty="0"/>
              <a:t>mercado nacional formal y con trazabilidad </a:t>
            </a:r>
            <a:r>
              <a:rPr lang="es-CL" sz="1400" dirty="0"/>
              <a:t>que apoye la comercialización de la pesca artesanal</a:t>
            </a:r>
          </a:p>
        </p:txBody>
      </p:sp>
    </p:spTree>
    <p:extLst>
      <p:ext uri="{BB962C8B-B14F-4D97-AF65-F5344CB8AC3E}">
        <p14:creationId xmlns:p14="http://schemas.microsoft.com/office/powerpoint/2010/main" val="87503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A430C-1F65-7FE3-405B-0F2D61D8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RECHAZO A CADUCIDAD PARCIAL EN SUSTITUCIONES DE NAVES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5EB4E3-D36E-776C-4EE1-B183AFDC5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000" dirty="0"/>
              <a:t>SUSTITUCION DE NAVES Y CADUCIDAD PARCIAL</a:t>
            </a:r>
            <a:endParaRPr lang="es-CL" sz="2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6FAB73-02A1-97DD-3D3B-2054FBE1A3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ART. 158 Exige que la lancha a sustituir haya operado los últimos 12 meses (normalmente se sustituye una nave antigua, en mal estado, por una nueva )</a:t>
            </a:r>
          </a:p>
          <a:p>
            <a:r>
              <a:rPr lang="es-MX" dirty="0"/>
              <a:t>Limita el paso a la nueva nave solo de las especies que se hubieren declarado en los últimos 12 meses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40A93C-D5A0-F6B1-0184-494801610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propuesta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E8069C-D92E-42BE-E1ED-4CD161159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18653" y="4354618"/>
            <a:ext cx="6265588" cy="170406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MANTENER LA SITUACION ACTUAL EN QUE LA SUSTITUCION EXIGE TENER LA EMBARCACION CON INSCRIPCION VIGENTE, TRASPASANDOSE TODAS LAS PESQUERIAS CERRADAS, CON O SIN DESEMBARQUE PREVIO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7506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0EA41-AE40-10EC-BBD8-E6AC893F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/>
              <a:t>FIJACION DE PORCENTAJE DE DISTRIBUCION EN CONTRATO A LA PARTE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5590E0-41A4-B30C-BFE9-05605F85D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Contrato a la parte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5B6A67-674F-EB0F-C3FC-29874AD5D3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Se especifican los gastos que podrán ser descontados por el armador y cuales no. Art. 142 </a:t>
            </a:r>
          </a:p>
          <a:p>
            <a:r>
              <a:rPr lang="es-MX" dirty="0"/>
              <a:t>Se establecen contenidos mínimos del </a:t>
            </a:r>
            <a:r>
              <a:rPr lang="es-MX" dirty="0" err="1"/>
              <a:t>contrato.art</a:t>
            </a:r>
            <a:r>
              <a:rPr lang="es-MX" dirty="0"/>
              <a:t> 143</a:t>
            </a:r>
          </a:p>
          <a:p>
            <a:r>
              <a:rPr lang="es-CL" dirty="0"/>
              <a:t>Se regula el reparto de utilidades y se establece un piso de dos quintos para la tripulación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5D660E-62BD-82AF-ECB6-810C3C56F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18447" y="3329263"/>
            <a:ext cx="6264414" cy="685800"/>
          </a:xfrm>
        </p:spPr>
        <p:txBody>
          <a:bodyPr/>
          <a:lstStyle/>
          <a:p>
            <a:r>
              <a:rPr lang="es-MX" dirty="0"/>
              <a:t>Propuesta 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79D455-FD73-9E31-19B8-49A9E06DE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5137" y="4158488"/>
            <a:ext cx="6265588" cy="2460497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La regulación del piso para el reparto de utilidades no se condice con los contratos a la parte del sector </a:t>
            </a:r>
            <a:r>
              <a:rPr lang="es-CL" dirty="0" err="1"/>
              <a:t>merlucero</a:t>
            </a:r>
            <a:r>
              <a:rPr lang="es-CL" dirty="0"/>
              <a:t> y bentónico y muestra que las propuestas están desarrolladas solo para los artesanales pelágicos, tanto en fraccionamiento como en esta materia.</a:t>
            </a:r>
          </a:p>
          <a:p>
            <a:endParaRPr lang="es-CL" dirty="0"/>
          </a:p>
          <a:p>
            <a:r>
              <a:rPr lang="es-CL" dirty="0"/>
              <a:t>No establecer pisos a la distribución porque es propio de la negociación entre los pescadores y porque cada flota tiene acuerdos distintos.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811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3082B-C397-5F2C-B2CB-D65FA560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POTENCIAR COMITES DE MANEJO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B1107B-CCEB-5B74-CEDD-CD4D5568D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7979" y="172748"/>
            <a:ext cx="6265088" cy="685800"/>
          </a:xfrm>
        </p:spPr>
        <p:txBody>
          <a:bodyPr/>
          <a:lstStyle/>
          <a:p>
            <a:r>
              <a:rPr lang="es-MX" dirty="0"/>
              <a:t>COMITES DE MANEJO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D59056-D320-3799-01E7-81609B118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5304" y="858549"/>
            <a:ext cx="6850385" cy="2460498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Disminuye la representación de la pesca artesanal de 7 a 6 representantes </a:t>
            </a:r>
          </a:p>
          <a:p>
            <a:r>
              <a:rPr lang="es-MX" dirty="0"/>
              <a:t>Se integra un representante de actividades conexas</a:t>
            </a:r>
          </a:p>
          <a:p>
            <a:r>
              <a:rPr lang="es-MX" dirty="0"/>
              <a:t>Presidencia sigue en la Subsecretaria de Pesca</a:t>
            </a:r>
          </a:p>
          <a:p>
            <a:r>
              <a:rPr lang="es-CL" dirty="0"/>
              <a:t>Quorum para sesionar es mayoría integrantes en ejercicio. No hay opción de segunda citación</a:t>
            </a:r>
          </a:p>
          <a:p>
            <a:endParaRPr lang="es-CL" sz="7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08B1B7-71A8-3209-7BF9-A76433D33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55868" y="2908363"/>
            <a:ext cx="6264414" cy="685800"/>
          </a:xfrm>
        </p:spPr>
        <p:txBody>
          <a:bodyPr/>
          <a:lstStyle/>
          <a:p>
            <a:r>
              <a:rPr lang="es-MX" dirty="0" err="1"/>
              <a:t>pROPUESTA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88C6E-F23F-24AF-7B8F-BAB032A34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0868" y="3776499"/>
            <a:ext cx="6850384" cy="2908753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Mantener Representación De Pesca Artesanal De 7 personas  </a:t>
            </a:r>
          </a:p>
          <a:p>
            <a:r>
              <a:rPr lang="es-MX" dirty="0"/>
              <a:t>Otorgar iniciativa para convocar a reuniones a  representantes sector privado</a:t>
            </a:r>
          </a:p>
          <a:p>
            <a:r>
              <a:rPr lang="es-MX" dirty="0"/>
              <a:t>Presidencia podría ser compartida con privados un copresidente que permita a los  pescadores  un mayor involucramiento en el manejo de las pesquerías</a:t>
            </a:r>
          </a:p>
          <a:p>
            <a:r>
              <a:rPr lang="es-MX" dirty="0"/>
              <a:t>Reunión Consultivas Entre Comité De Manejo Y Comités Científicos. Art 208</a:t>
            </a:r>
          </a:p>
          <a:p>
            <a:r>
              <a:rPr lang="es-MX" dirty="0"/>
              <a:t>Apoyar la participación de los representantes de la pesca artesanal con costeos de gastos y horas dedicadas, de la misma manera como se establece una dieta para representantes de comité científico y Comité de Pares de 5 UTM por reunión, art. 229 y 235.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189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80102-8861-6BB5-5576-1AEF8626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CADUCIDADES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413179-6336-B382-41E3-8E8E22DB5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137" y="256304"/>
            <a:ext cx="6265088" cy="685800"/>
          </a:xfrm>
        </p:spPr>
        <p:txBody>
          <a:bodyPr/>
          <a:lstStyle/>
          <a:p>
            <a:r>
              <a:rPr lang="es-CL" dirty="0"/>
              <a:t>Caducidades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643C3B-0307-9AD5-327E-3709C2A9D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1993" y="942104"/>
            <a:ext cx="6730806" cy="2995715"/>
          </a:xfrm>
        </p:spPr>
        <p:txBody>
          <a:bodyPr>
            <a:noAutofit/>
          </a:bodyPr>
          <a:lstStyle/>
          <a:p>
            <a:r>
              <a:rPr lang="es-MX" sz="1600" dirty="0"/>
              <a:t>Se mantiene caducidad por no tener certificado de navegabilidad al día</a:t>
            </a:r>
          </a:p>
          <a:p>
            <a:r>
              <a:rPr lang="es-MX" sz="1600" dirty="0"/>
              <a:t>Se incorpora la perdida de habitualidad como causal de caducidad</a:t>
            </a:r>
          </a:p>
          <a:p>
            <a:r>
              <a:rPr lang="es-CL" sz="1600" dirty="0"/>
              <a:t>Se elimina caducidad por no mantener requisitos de inscripción, lo que es un gran avance. </a:t>
            </a:r>
            <a:r>
              <a:rPr lang="es-CL" sz="1600" dirty="0" err="1"/>
              <a:t>ej</a:t>
            </a:r>
            <a:r>
              <a:rPr lang="es-CL" sz="1600" dirty="0"/>
              <a:t>, no renovaba matricula de pescador por edad o por salud, hace caducar </a:t>
            </a:r>
            <a:r>
              <a:rPr lang="es-CL" sz="1600" dirty="0" err="1"/>
              <a:t>categoria</a:t>
            </a:r>
            <a:r>
              <a:rPr lang="es-CL" sz="1600" dirty="0"/>
              <a:t> de pescador propiamente tal y trae como consecuencia la caducidad de la inscripción como armador,  lo que no se justifica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1D361F-70ED-988B-9FE9-DC690D535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41761" y="3816844"/>
            <a:ext cx="6264414" cy="685800"/>
          </a:xfrm>
        </p:spPr>
        <p:txBody>
          <a:bodyPr/>
          <a:lstStyle/>
          <a:p>
            <a:r>
              <a:rPr lang="es-MX" dirty="0"/>
              <a:t>Propuesta 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D2FFCB-A19B-88C0-B4CD-2EF415A89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8565" y="5067469"/>
            <a:ext cx="6730806" cy="1696853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Transformar la causal de caducidad de no tener certificado de navegabilidad al día en una causal de no operación y de bloqueo en el sistema de declaración.</a:t>
            </a:r>
          </a:p>
          <a:p>
            <a:r>
              <a:rPr lang="es-MX" dirty="0"/>
              <a:t>Establecer una causal única por no operar por mas de cinco años que resulta mucho mas clara que incluir una formula con la habitualidad</a:t>
            </a:r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4452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DBD1D-3C10-5435-2752-DEDF8960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CONSEJO MACROZONALES DE PESCA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A4A786-7883-5D0E-73A8-53464056A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305" y="12613"/>
            <a:ext cx="6265088" cy="685800"/>
          </a:xfrm>
        </p:spPr>
        <p:txBody>
          <a:bodyPr/>
          <a:lstStyle/>
          <a:p>
            <a:r>
              <a:rPr lang="es-MX" dirty="0"/>
              <a:t>CONSEJOS MACROZONALES DE PESCA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2FACCC-7FED-7D52-22F8-BFA643F7B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7470" y="698413"/>
            <a:ext cx="7197213" cy="3386890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Se crean 3 grandes macrozonas pesqueras y se establece una integración ad-hoc para cada macrozona con integración mayoritaria de industriales.</a:t>
            </a:r>
          </a:p>
          <a:p>
            <a:r>
              <a:rPr lang="es-MX" dirty="0"/>
              <a:t>Su objeto es hacer efectiva participación sector pesquero en novel </a:t>
            </a:r>
            <a:r>
              <a:rPr lang="es-MX" dirty="0" err="1"/>
              <a:t>macrozonal</a:t>
            </a:r>
            <a:r>
              <a:rPr lang="es-MX" dirty="0"/>
              <a:t> en materias de pesca industrial</a:t>
            </a:r>
          </a:p>
          <a:p>
            <a:r>
              <a:rPr lang="es-MX" dirty="0"/>
              <a:t>No se considera que la pesca artesanal también tiene intereses y actividad en nivel </a:t>
            </a:r>
            <a:r>
              <a:rPr lang="es-MX" dirty="0" err="1"/>
              <a:t>macrozonal</a:t>
            </a:r>
            <a:r>
              <a:rPr lang="es-MX" dirty="0"/>
              <a:t> que requieren ese mismo espacio en igualdad de condiciones</a:t>
            </a:r>
          </a:p>
          <a:p>
            <a:r>
              <a:rPr lang="es-MX" dirty="0"/>
              <a:t>Por otro lado, este espacio </a:t>
            </a:r>
            <a:r>
              <a:rPr lang="es-MX" dirty="0" err="1"/>
              <a:t>macrozonal</a:t>
            </a:r>
            <a:r>
              <a:rPr lang="es-MX" dirty="0"/>
              <a:t> esta asegurado en los comités de manejo de las pesquerías, por lo que esta nueva figura viene a debilitar  los comités de manejo. </a:t>
            </a:r>
            <a:r>
              <a:rPr lang="es-MX" dirty="0" err="1"/>
              <a:t>Ej</a:t>
            </a:r>
            <a:r>
              <a:rPr lang="es-MX" dirty="0"/>
              <a:t> duplica la  función de opinar sobre líneas estrategias de investigación.</a:t>
            </a:r>
          </a:p>
          <a:p>
            <a:r>
              <a:rPr lang="es-MX" dirty="0"/>
              <a:t>Se le asigna un rol especifico EN EL ARTICULO 7° TRANSITORIO QUE PRORROGA POR 10 AÑOS LA VEENTA  DEL 100% DE LAS CUOTAS  DE MERLUZA AUSTRAL Y CONGRIO DORADO, Y LUEGO LO SOMETE A VOTACION DEL CONSEJO MACROZONAL PARA RENOVAR POR 3 AÑOS SUCESIVAMENTE.</a:t>
            </a:r>
          </a:p>
          <a:p>
            <a:endParaRPr lang="es-MX" dirty="0"/>
          </a:p>
          <a:p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CE1C80-6E2F-8F01-E9EB-7991A578A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8585" y="4026309"/>
            <a:ext cx="6264414" cy="685800"/>
          </a:xfrm>
        </p:spPr>
        <p:txBody>
          <a:bodyPr/>
          <a:lstStyle/>
          <a:p>
            <a:r>
              <a:rPr lang="es-MX" dirty="0"/>
              <a:t>Propuestas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E77B1E-BDE3-EB9E-67F7-EE549462F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37470" y="4712109"/>
            <a:ext cx="7079227" cy="2133278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Evaluar la necesidad de crear esta institución que se superpone al rol de los comités de manejo de pesquería que son </a:t>
            </a:r>
            <a:r>
              <a:rPr lang="es-MX" dirty="0" err="1"/>
              <a:t>macrozonales</a:t>
            </a:r>
            <a:r>
              <a:rPr lang="es-MX" dirty="0"/>
              <a:t>.</a:t>
            </a:r>
          </a:p>
          <a:p>
            <a:r>
              <a:rPr lang="es-MX" dirty="0"/>
              <a:t> Si se mantiene debe equilibrarse la representación de la pesca artesanal y debe incorporarse al objetivo : hacer efectiva la participación en el nivel </a:t>
            </a:r>
            <a:r>
              <a:rPr lang="es-MX" dirty="0" err="1"/>
              <a:t>macrozonal</a:t>
            </a:r>
            <a:r>
              <a:rPr lang="es-MX" dirty="0"/>
              <a:t> a la pesca artesanal.</a:t>
            </a:r>
          </a:p>
          <a:p>
            <a:r>
              <a:rPr lang="es-MX" dirty="0"/>
              <a:t>Eliminar el articulo 7° transitorio y la facultad de renovación de la venta del 100% de las cuotas artesanales de merluza austral y congrio dorado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3895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EBDE6-86AD-B374-35AF-7E8D25FE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2227005"/>
            <a:ext cx="3868789" cy="2403989"/>
          </a:xfrm>
        </p:spPr>
        <p:txBody>
          <a:bodyPr>
            <a:noAutofit/>
          </a:bodyPr>
          <a:lstStyle/>
          <a:p>
            <a:r>
              <a:rPr lang="es-ES" sz="2800" dirty="0" err="1"/>
              <a:t>Coopermontt</a:t>
            </a:r>
            <a:br>
              <a:rPr lang="es-ES" sz="2800" dirty="0"/>
            </a:br>
            <a:r>
              <a:rPr lang="es-ES" sz="2800" dirty="0"/>
              <a:t>Federación Patagonia</a:t>
            </a:r>
            <a:br>
              <a:rPr lang="es-ES" sz="2800" dirty="0"/>
            </a:br>
            <a:r>
              <a:rPr lang="es-ES" sz="2800" dirty="0"/>
              <a:t>Federación Aguas Azules de Calbuco</a:t>
            </a:r>
            <a:br>
              <a:rPr lang="es-ES" sz="2800" dirty="0"/>
            </a:br>
            <a:r>
              <a:rPr lang="es-ES" sz="2800" dirty="0"/>
              <a:t>Federación </a:t>
            </a:r>
            <a:r>
              <a:rPr lang="es-ES" sz="2800" dirty="0" err="1"/>
              <a:t>Hualaihue</a:t>
            </a:r>
            <a:br>
              <a:rPr lang="es-ES" sz="2800" dirty="0"/>
            </a:br>
            <a:r>
              <a:rPr lang="es-ES" sz="2800" dirty="0"/>
              <a:t>Federación de Estaquilla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AB954A4-A716-5CF5-0F04-EF42E3BC7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0163" y="1453489"/>
            <a:ext cx="6275387" cy="3949435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4B876E-0057-8FD6-B268-A5F8773B9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450" y="1677644"/>
            <a:ext cx="3501197" cy="549362"/>
          </a:xfrm>
        </p:spPr>
        <p:txBody>
          <a:bodyPr>
            <a:normAutofit lnSpcReduction="10000"/>
          </a:bodyPr>
          <a:lstStyle/>
          <a:p>
            <a:r>
              <a:rPr lang="es-MX" sz="2800" dirty="0"/>
              <a:t>Asociados  </a:t>
            </a:r>
            <a:endParaRPr lang="es-CL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174B89-00FC-0661-1BF9-A6DBFE396FC3}"/>
              </a:ext>
            </a:extLst>
          </p:cNvPr>
          <p:cNvSpPr txBox="1"/>
          <p:nvPr/>
        </p:nvSpPr>
        <p:spPr>
          <a:xfrm>
            <a:off x="678426" y="5766619"/>
            <a:ext cx="1103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pc="-150" dirty="0">
                <a:solidFill>
                  <a:srgbClr val="FFFEFF"/>
                </a:solidFill>
                <a:highlight>
                  <a:srgbClr val="FF0000"/>
                </a:highlight>
                <a:latin typeface="+mj-lt"/>
                <a:ea typeface="+mj-ea"/>
                <a:cs typeface="+mj-cs"/>
              </a:rPr>
              <a:t>ASOCIACION DE PESCADORES ARTESANALES DEMERSALES DE LA ZONA SUR AUSTRAL </a:t>
            </a:r>
            <a:endParaRPr lang="es-CL" sz="2800" spc="-150" dirty="0">
              <a:solidFill>
                <a:srgbClr val="FFFEFF"/>
              </a:solidFill>
              <a:highlight>
                <a:srgbClr val="FF0000"/>
              </a:highligh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8764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84712-9414-7A0B-7C2F-4D175D9E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INCORPORACION DE NUEVA FLOTA AL USO DE POSICIONADOR SATELITAL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5492E5-266D-F5CC-9DF9-FADF3CE5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137" y="339213"/>
            <a:ext cx="6585082" cy="1149772"/>
          </a:xfrm>
        </p:spPr>
        <p:txBody>
          <a:bodyPr/>
          <a:lstStyle/>
          <a:p>
            <a:r>
              <a:rPr lang="es-MX" dirty="0"/>
              <a:t>POSICIONADOR SATELITAL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1F7591-D7EF-6C7F-7DBC-8DD7B79A51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Se hace obligatorio el uso de GPS </a:t>
            </a:r>
            <a:r>
              <a:rPr lang="es-MX" b="1" u="sng" dirty="0"/>
              <a:t>a todas las embarcaciones artesanales de eslora = o mayor a 12 metros</a:t>
            </a:r>
          </a:p>
          <a:p>
            <a:r>
              <a:rPr lang="es-MX" b="1" u="sng" dirty="0"/>
              <a:t>Hoy es de = o mayor a 15 metros y de 12 metros si utilizan  cerco 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6ED448-021D-0CF3-62F5-5D5F5CD72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Propuesta 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56DD14-85F8-5D0A-4E61-459374A8A9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Mantener la obligatoriedad en las embarcaciones de 15 metros.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45045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E4165-7895-7BA5-65A1-366354AE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Procedimiento para nuevos fraccionamientos 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322ABC-A1B2-971A-D717-C3F58685C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Fraccionamiento en nuevas </a:t>
            </a:r>
            <a:r>
              <a:rPr lang="es-MX" dirty="0" err="1"/>
              <a:t>pesquerias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51F03B-1A05-BBF3-514B-CE7B42A6F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393784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Art.239 se mantiene la participación del Consejo Nacional de Pesca en la determinación del fraccionamiento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0811E9-B0DD-CF6C-2710-216FB7290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5241" y="2712976"/>
            <a:ext cx="6264414" cy="685800"/>
          </a:xfrm>
        </p:spPr>
        <p:txBody>
          <a:bodyPr/>
          <a:lstStyle/>
          <a:p>
            <a:r>
              <a:rPr lang="es-MX" dirty="0"/>
              <a:t>PROPUESTA 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76C73B-EEDA-F1DE-409A-C7516CCD9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4067" y="3630368"/>
            <a:ext cx="6265588" cy="170406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El fraccionamiento de las cuotas de pesca es una función eminentemente pública que debe realizar el Estado, aplicando los principios establecidos en la ley</a:t>
            </a:r>
          </a:p>
          <a:p>
            <a:r>
              <a:rPr lang="es-MX" dirty="0"/>
              <a:t>El comité de manejo respectivo debiera ser consultivo en esta materia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979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2B63B-AFE1-1437-0F6B-908CF860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Aumentos cuota artesanal por nuevos fraccionamientos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6E250F-1FFC-6137-DA5A-8FDE10427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7404" y="323136"/>
            <a:ext cx="6582251" cy="861452"/>
          </a:xfrm>
        </p:spPr>
        <p:txBody>
          <a:bodyPr/>
          <a:lstStyle/>
          <a:p>
            <a:r>
              <a:rPr lang="es-MX" sz="1800" dirty="0"/>
              <a:t>Modalidad de asignación de aumentos de cuota por cambios en fraccionamiento</a:t>
            </a:r>
          </a:p>
          <a:p>
            <a:endParaRPr lang="es-CL" sz="18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6CE52A-6D29-51F7-87D5-50EE89D84C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Articulo 27 transitorio. Establece que todo aumento de la fracción artesanal por efecto del nuevo fraccionamiento de esta ley, </a:t>
            </a:r>
            <a:r>
              <a:rPr lang="es-MX" u="sng" dirty="0"/>
              <a:t>debe ser asignado </a:t>
            </a:r>
            <a:r>
              <a:rPr lang="es-MX" u="sng" dirty="0" err="1"/>
              <a:t>via</a:t>
            </a:r>
            <a:r>
              <a:rPr lang="es-MX" u="sng" dirty="0"/>
              <a:t> RAE en el plazo de un año.</a:t>
            </a:r>
          </a:p>
          <a:p>
            <a:r>
              <a:rPr lang="es-MX" u="sng" dirty="0"/>
              <a:t>Las pesquerías artesanales del norte donde se aumentaría la cuota hoy se administran con cuota global y sin RAE </a:t>
            </a:r>
            <a:endParaRPr lang="es-CL" u="sng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E349A1-94DB-F74F-9C0A-ADDD5B3AC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PROPUESTA 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187C774-F3A4-428A-BF94-610FF3871C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Que, los aumentos de cuota se distribuyan de acuerdo al régimen de administración que cada pesquería tenga a la fecha.</a:t>
            </a:r>
          </a:p>
        </p:txBody>
      </p:sp>
    </p:spTree>
    <p:extLst>
      <p:ext uri="{BB962C8B-B14F-4D97-AF65-F5344CB8AC3E}">
        <p14:creationId xmlns:p14="http://schemas.microsoft.com/office/powerpoint/2010/main" val="3483983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60AD8-95A4-FF94-AB11-C2487577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Programa Incentivo a las cotizaciones 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96F566-B36E-551B-105B-EEB835178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Programa incentivo cotizaciones 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FE3EEE-1E58-A5AD-0B27-F36B636337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/>
              <a:t>Bonifica las cotizaciones de </a:t>
            </a:r>
            <a:r>
              <a:rPr lang="es-MX" dirty="0" err="1"/>
              <a:t>afp</a:t>
            </a:r>
            <a:r>
              <a:rPr lang="es-MX" dirty="0"/>
              <a:t>, Fonasa y accidentes del trabajo</a:t>
            </a:r>
          </a:p>
          <a:p>
            <a:r>
              <a:rPr lang="es-MX" dirty="0"/>
              <a:t>Se requiere tener habitualidad </a:t>
            </a:r>
          </a:p>
          <a:p>
            <a:r>
              <a:rPr lang="es-MX" dirty="0"/>
              <a:t>Se excluye a armadores de embarcaciones de mas de 9 metros de eslora</a:t>
            </a:r>
          </a:p>
          <a:p>
            <a:r>
              <a:rPr lang="es-MX" dirty="0"/>
              <a:t>Se forma con los ingresos de licitaciones de cuotas </a:t>
            </a:r>
          </a:p>
          <a:p>
            <a:r>
              <a:rPr lang="es-MX" dirty="0"/>
              <a:t>Se genera un Fondo que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B2152-1517-FC61-D1D8-4B040CB43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observación 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792C7E-3342-35CA-DAD5-B27F6C4A810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/>
              <a:t>No es una plataforma social</a:t>
            </a:r>
          </a:p>
          <a:p>
            <a:r>
              <a:rPr lang="es-MX" dirty="0"/>
              <a:t>Es valorable como iniciativa de incentivo a la formalización de los pescadores s</a:t>
            </a:r>
          </a:p>
          <a:p>
            <a:r>
              <a:rPr lang="es-CL" dirty="0"/>
              <a:t>La habitualidad puede ser una barrera de entrada importante para el segmento que se pretende beneficiar</a:t>
            </a:r>
          </a:p>
        </p:txBody>
      </p:sp>
    </p:spTree>
    <p:extLst>
      <p:ext uri="{BB962C8B-B14F-4D97-AF65-F5344CB8AC3E}">
        <p14:creationId xmlns:p14="http://schemas.microsoft.com/office/powerpoint/2010/main" val="2715865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DBD26-E1CC-EC90-2FD1-FCE366C1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Programa de Incentivo al reemplazo flota de menor tamaño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EAA741-834B-064D-5A65-E81DAAA71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137" y="935921"/>
            <a:ext cx="6265088" cy="685800"/>
          </a:xfrm>
        </p:spPr>
        <p:txBody>
          <a:bodyPr/>
          <a:lstStyle/>
          <a:p>
            <a:r>
              <a:rPr lang="es-MX" dirty="0"/>
              <a:t>Programa de incentivo al reemplazo.</a:t>
            </a:r>
          </a:p>
          <a:p>
            <a:r>
              <a:rPr lang="es-MX" dirty="0"/>
              <a:t>NUEVOS PESCADORES AL REGISTRO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70EBEA-0E3B-1BA4-B096-A9FD82E92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68" y="2027602"/>
            <a:ext cx="6843083" cy="4520682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Proponemos la conformación de un fondo para la adquisición de inscripciones de armadores artesanales que están dejando la actividad por parte de pescadores artesanales activos.</a:t>
            </a:r>
          </a:p>
          <a:p>
            <a:r>
              <a:rPr lang="es-MX" dirty="0"/>
              <a:t>El requisito del armador reemplazado es que tenga mas de 65 años y su embarcación sea inferiores a los 12 metros de eslora, excluye cerco</a:t>
            </a:r>
          </a:p>
          <a:p>
            <a:r>
              <a:rPr lang="es-MX" dirty="0"/>
              <a:t>Requisito del armador reemplazante: ser pescador propiamente tal con HABITUALIDAD</a:t>
            </a:r>
          </a:p>
          <a:p>
            <a:r>
              <a:rPr lang="es-MX" dirty="0"/>
              <a:t>Es una medida compensatoria de equidad intergeneracional por los efectos de la administración basada en cuotas en pesquerías de pequeña escala. </a:t>
            </a:r>
          </a:p>
          <a:p>
            <a:r>
              <a:rPr lang="es-MX" dirty="0"/>
              <a:t>Este mecanismo también podría utilizarse para abrir vacantes en pesquerías cerradas, dando la opción a los pescadores que reúnen la habitualidad a optar por el subsidio para la adquisición de la nave </a:t>
            </a:r>
          </a:p>
          <a:p>
            <a:endParaRPr lang="es-MX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0095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9ECCE-547C-B81C-4B7F-52801274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624" y="3059949"/>
            <a:ext cx="3501197" cy="1223298"/>
          </a:xfrm>
        </p:spPr>
        <p:txBody>
          <a:bodyPr/>
          <a:lstStyle/>
          <a:p>
            <a:r>
              <a:rPr lang="es-MX" dirty="0"/>
              <a:t>ELIMINAR EXCEPCION HABITUALIDAD  PARA DIRIGENTES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954938-E7D1-8DBE-D7FE-FC6B1035B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228" y="1230512"/>
            <a:ext cx="6275035" cy="5249940"/>
          </a:xfrm>
        </p:spPr>
        <p:txBody>
          <a:bodyPr/>
          <a:lstStyle/>
          <a:p>
            <a:r>
              <a:rPr lang="es-MX" dirty="0"/>
              <a:t>Articulo 141. Se establece una excepción a la habitualidad para los presidentes de federaciones y Confederaciones que no tiene justificación a la luz de los propios incumbentes.</a:t>
            </a:r>
          </a:p>
          <a:p>
            <a:endParaRPr lang="es-MX" dirty="0"/>
          </a:p>
          <a:p>
            <a:r>
              <a:rPr lang="es-MX" dirty="0"/>
              <a:t>Si debiera incorporarse una norma que permita que pescadores no activos puedan ser representantes en las instancias de participación como el Consejo Nacional de Pesca,  Comités de manejo, Consejos </a:t>
            </a:r>
            <a:r>
              <a:rPr lang="es-MX" dirty="0" err="1"/>
              <a:t>Macrozonales</a:t>
            </a:r>
            <a:r>
              <a:rPr lang="es-MX" dirty="0"/>
              <a:t>  y Consejos Regionales.</a:t>
            </a:r>
          </a:p>
          <a:p>
            <a:endParaRPr lang="es-MX" dirty="0"/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57329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A35F7-DFDB-C8A8-00A6-C94C816F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94" y="2970579"/>
            <a:ext cx="3501197" cy="914400"/>
          </a:xfrm>
        </p:spPr>
        <p:txBody>
          <a:bodyPr/>
          <a:lstStyle/>
          <a:p>
            <a:r>
              <a:rPr lang="es-MX" sz="2800" b="1" dirty="0"/>
              <a:t>Los </a:t>
            </a:r>
            <a:r>
              <a:rPr lang="es-MX" sz="2800" b="1" dirty="0" err="1"/>
              <a:t>Merluceros</a:t>
            </a:r>
            <a:r>
              <a:rPr lang="es-MX" sz="2800" b="1" dirty="0"/>
              <a:t> del Sur </a:t>
            </a:r>
            <a:br>
              <a:rPr lang="es-CL" sz="2800" dirty="0"/>
            </a:br>
            <a:endParaRPr lang="es-CL" sz="2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6E60C4-68AA-CBC5-AF33-96C67418A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1" y="1528011"/>
            <a:ext cx="6275035" cy="3465094"/>
          </a:xfrm>
        </p:spPr>
        <p:txBody>
          <a:bodyPr>
            <a:normAutofit/>
          </a:bodyPr>
          <a:lstStyle/>
          <a:p>
            <a:r>
              <a:rPr lang="es-MX" sz="2400" dirty="0"/>
              <a:t>XX Federaciones asociadas y    sindicatos de base</a:t>
            </a:r>
          </a:p>
          <a:p>
            <a:r>
              <a:rPr lang="es-MX" sz="2400" dirty="0"/>
              <a:t>2.800 Pescadores Artesanales Asociados</a:t>
            </a:r>
          </a:p>
          <a:p>
            <a:r>
              <a:rPr lang="es-MX" sz="2400" dirty="0"/>
              <a:t>530 embarcaciones pesqueras </a:t>
            </a:r>
          </a:p>
          <a:p>
            <a:r>
              <a:rPr lang="es-MX" sz="2400" dirty="0"/>
              <a:t>Titulares 70% cuotas de merluza del sur y congrio dorado de la región</a:t>
            </a:r>
            <a:endParaRPr lang="es-CL" sz="2400" dirty="0"/>
          </a:p>
          <a:p>
            <a:endParaRPr lang="es-CL" sz="2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CA3433-27E1-E5D6-9738-E8A136989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2294" y="1749160"/>
            <a:ext cx="3501197" cy="448350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4367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43F4B-63F4-EBA9-52B0-C4DFEF1A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40" y="1614947"/>
            <a:ext cx="3501197" cy="1544091"/>
          </a:xfrm>
        </p:spPr>
        <p:txBody>
          <a:bodyPr/>
          <a:lstStyle/>
          <a:p>
            <a:pPr algn="l"/>
            <a:r>
              <a:rPr lang="es-MX" b="1" dirty="0"/>
              <a:t>PESQUERIAS</a:t>
            </a:r>
            <a:br>
              <a:rPr lang="es-MX" b="1" dirty="0"/>
            </a:br>
            <a:r>
              <a:rPr lang="es-MX" b="1" dirty="0"/>
              <a:t>AUSTRALES 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9F3AD1-B36A-48B1-5D26-4C6B16E6D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158355"/>
            <a:ext cx="7620001" cy="2698955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Merluza de cola (VALPO - MAG) </a:t>
            </a:r>
            <a:r>
              <a:rPr lang="es-CL" dirty="0">
                <a:solidFill>
                  <a:srgbClr val="FF0000"/>
                </a:solidFill>
              </a:rPr>
              <a:t>Agotada    100% IND (AYSEN)</a:t>
            </a:r>
          </a:p>
          <a:p>
            <a:r>
              <a:rPr lang="es-CL" dirty="0"/>
              <a:t>Merluza de tres aletas (41º28,6’ L.S. – MAG) </a:t>
            </a:r>
            <a:r>
              <a:rPr lang="es-CL" dirty="0">
                <a:solidFill>
                  <a:srgbClr val="FF0000"/>
                </a:solidFill>
              </a:rPr>
              <a:t>Agotada 100% IND (AYSEN)</a:t>
            </a:r>
          </a:p>
          <a:p>
            <a:r>
              <a:rPr lang="es-CL" dirty="0"/>
              <a:t>Merluza del sur (41º28,6’ L.S. – MAG) Sobreexplotada 60% ART – 40% IND</a:t>
            </a:r>
          </a:p>
          <a:p>
            <a:r>
              <a:rPr lang="es-CL" dirty="0"/>
              <a:t>Reineta (</a:t>
            </a:r>
            <a:r>
              <a:rPr lang="es-CL" dirty="0" err="1"/>
              <a:t>AyP</a:t>
            </a:r>
            <a:r>
              <a:rPr lang="es-CL" dirty="0"/>
              <a:t> - MAG) Sobreexplotada  Sin Cuota</a:t>
            </a:r>
            <a:r>
              <a:rPr lang="es-CL" dirty="0">
                <a:solidFill>
                  <a:srgbClr val="FF0000"/>
                </a:solidFill>
              </a:rPr>
              <a:t>. Solo Arrastre Autorizado En Flota Industrial De </a:t>
            </a:r>
            <a:r>
              <a:rPr lang="es-CL" dirty="0" err="1">
                <a:solidFill>
                  <a:srgbClr val="FF0000"/>
                </a:solidFill>
              </a:rPr>
              <a:t>Aysen</a:t>
            </a:r>
            <a:r>
              <a:rPr lang="es-CL" dirty="0"/>
              <a:t> – Artesanales Con Espinel</a:t>
            </a:r>
          </a:p>
          <a:p>
            <a:r>
              <a:rPr lang="pt-BR" dirty="0" err="1"/>
              <a:t>Congrio</a:t>
            </a:r>
            <a:r>
              <a:rPr lang="pt-BR" dirty="0"/>
              <a:t> </a:t>
            </a:r>
            <a:r>
              <a:rPr lang="pt-BR" dirty="0" err="1"/>
              <a:t>dorado</a:t>
            </a:r>
            <a:r>
              <a:rPr lang="pt-BR" dirty="0"/>
              <a:t> norte (41º28,6’ L.S. – 47º00’ L.S.) </a:t>
            </a:r>
            <a:r>
              <a:rPr lang="pt-BR" dirty="0" err="1"/>
              <a:t>Sobreexplotada</a:t>
            </a:r>
            <a:r>
              <a:rPr lang="pt-BR" dirty="0"/>
              <a:t> 50%-50% </a:t>
            </a:r>
          </a:p>
          <a:p>
            <a:r>
              <a:rPr lang="es-CL" dirty="0"/>
              <a:t>Congrio dorado sur (47º00’ L.S. – MAG) Sobreexplotada 50%-50%</a:t>
            </a:r>
          </a:p>
          <a:p>
            <a:r>
              <a:rPr lang="es-CL" dirty="0"/>
              <a:t>Raya 41°28’6 L.S.-MAG Sin calificación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36AA98-4850-DE06-EA06-54AC60266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440" y="1666568"/>
            <a:ext cx="3501197" cy="516193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459FFC-CE1B-F055-3F66-7E49034EE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" t="23089" r="11234" b="10928"/>
          <a:stretch/>
        </p:blipFill>
        <p:spPr>
          <a:xfrm>
            <a:off x="2566219" y="3159038"/>
            <a:ext cx="9625781" cy="3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5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939E9-3DD9-EF52-C6CD-C25F410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Particularidades</a:t>
            </a:r>
            <a:br>
              <a:rPr lang="es-MX" dirty="0"/>
            </a:br>
            <a:r>
              <a:rPr lang="es-MX" dirty="0"/>
              <a:t>de la PDA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EA7ABF-3D45-4EA9-CEC0-3831015C6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137" y="0"/>
            <a:ext cx="6265088" cy="685800"/>
          </a:xfrm>
        </p:spPr>
        <p:txBody>
          <a:bodyPr/>
          <a:lstStyle/>
          <a:p>
            <a:r>
              <a:rPr lang="es-MX" dirty="0"/>
              <a:t>PESCA INDUSTRIAL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0D940F-5D6F-B04F-F4EA-930E306BF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8364" y="646106"/>
            <a:ext cx="6938876" cy="2596318"/>
          </a:xfrm>
        </p:spPr>
        <p:txBody>
          <a:bodyPr>
            <a:noAutofit/>
          </a:bodyPr>
          <a:lstStyle/>
          <a:p>
            <a:r>
              <a:rPr lang="es-MX" sz="1400" dirty="0"/>
              <a:t>PESCA MACROZONAL (X-XI-XII)</a:t>
            </a:r>
          </a:p>
          <a:p>
            <a:r>
              <a:rPr lang="es-MX" sz="1400" dirty="0"/>
              <a:t>COMPRA DE CUOTAS MACROZONAL</a:t>
            </a:r>
          </a:p>
          <a:p>
            <a:r>
              <a:rPr lang="es-MX" sz="1400" dirty="0"/>
              <a:t>POSIBILIDAD DE COMPRAR 100% CUOTA ARTESANAL </a:t>
            </a:r>
          </a:p>
          <a:p>
            <a:r>
              <a:rPr lang="es-CL" sz="1400" dirty="0"/>
              <a:t>UNICA FLOTA AUTORIZADA CON ARRASTRE EN REINETA EN CHILE</a:t>
            </a:r>
          </a:p>
          <a:p>
            <a:r>
              <a:rPr lang="es-CL" sz="1400" dirty="0"/>
              <a:t>LICENCIAS POR 20 AÑOS</a:t>
            </a:r>
          </a:p>
          <a:p>
            <a:r>
              <a:rPr lang="es-CL" sz="1400" dirty="0"/>
              <a:t>DOMINIO DEL MERCADO AL CONCENTRAR 70% DE LA CUOTA DE MERLUZA AUSTRAL CHILENA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39A0B6-F855-F13A-59A8-0BD8C12DC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77023" y="3179388"/>
            <a:ext cx="6264414" cy="685800"/>
          </a:xfrm>
        </p:spPr>
        <p:txBody>
          <a:bodyPr/>
          <a:lstStyle/>
          <a:p>
            <a:r>
              <a:rPr lang="es-MX" dirty="0"/>
              <a:t>PESCA ARTESANAL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2F8031-5A67-7FD8-EB16-15E6B649E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98364" y="3717758"/>
            <a:ext cx="6265588" cy="3140241"/>
          </a:xfrm>
        </p:spPr>
        <p:txBody>
          <a:bodyPr>
            <a:normAutofit/>
          </a:bodyPr>
          <a:lstStyle/>
          <a:p>
            <a:r>
              <a:rPr lang="es-MX" sz="1400" dirty="0"/>
              <a:t>PESCA </a:t>
            </a:r>
            <a:r>
              <a:rPr lang="es-MX" sz="1400" b="1" dirty="0"/>
              <a:t>REGIONALIZADA</a:t>
            </a:r>
            <a:r>
              <a:rPr lang="es-MX" sz="1400" dirty="0"/>
              <a:t> DIFICULTA ACCESO A CALADEROS</a:t>
            </a:r>
          </a:p>
          <a:p>
            <a:r>
              <a:rPr lang="es-MX" sz="1400" b="1" dirty="0"/>
              <a:t>COMPRA DE CUOTAS </a:t>
            </a:r>
            <a:r>
              <a:rPr lang="es-MX" sz="1400" dirty="0"/>
              <a:t>SIN LIMITE GENERA INCENTIVO A NO TRABAJAR Y GENERA DIVISIONES EN LOS PESCADORES</a:t>
            </a:r>
          </a:p>
          <a:p>
            <a:r>
              <a:rPr lang="es-CL" sz="1400" b="1" dirty="0"/>
              <a:t>DEBILIDAD DEL SECTOR EXPORTADOR </a:t>
            </a:r>
            <a:r>
              <a:rPr lang="es-CL" sz="1400" dirty="0"/>
              <a:t>DE MERLUZA AUSTRAL POR PERDIDA DE MERCADO Y MENOS DISPONIBILIDAD DE CUOTA</a:t>
            </a:r>
          </a:p>
          <a:p>
            <a:r>
              <a:rPr lang="es-CL" sz="1400" b="1" dirty="0"/>
              <a:t>REGISTRO CERRADO POR 20 AÑOS</a:t>
            </a:r>
            <a:r>
              <a:rPr lang="es-CL" sz="1400" dirty="0"/>
              <a:t>, LO QUE HA IMPEDIDO LA RENOVACION DE LA FLOTA.</a:t>
            </a:r>
          </a:p>
          <a:p>
            <a:r>
              <a:rPr lang="es-CL" sz="1400" b="1" dirty="0"/>
              <a:t>CADUCIDAD </a:t>
            </a:r>
            <a:r>
              <a:rPr lang="es-CL" sz="1400" dirty="0"/>
              <a:t>QUE HA AFECTADO A UN TERCIO DE LA FLOTA SIN QUE SUBPESCA ESTABLEZCA VACANTES</a:t>
            </a:r>
          </a:p>
          <a:p>
            <a:endParaRPr lang="es-CL" sz="1400" dirty="0"/>
          </a:p>
          <a:p>
            <a:endParaRPr lang="es-CL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B8DCBB-FC66-7B7E-633F-2439A6F25DB8}"/>
              </a:ext>
            </a:extLst>
          </p:cNvPr>
          <p:cNvSpPr txBox="1"/>
          <p:nvPr/>
        </p:nvSpPr>
        <p:spPr>
          <a:xfrm>
            <a:off x="425313" y="5339982"/>
            <a:ext cx="4428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DESEQUILIBRIO  </a:t>
            </a:r>
          </a:p>
          <a:p>
            <a:pPr algn="ctr"/>
            <a:r>
              <a:rPr lang="es-MX" sz="20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 LAS REGLAS DEL JUEGO</a:t>
            </a:r>
          </a:p>
          <a:p>
            <a:pPr algn="ctr"/>
            <a:r>
              <a:rPr lang="es-MX" sz="20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INDUSTRIAL AYSEN   /  ARTESANALES X-XI-XII</a:t>
            </a:r>
            <a:endParaRPr lang="es-CL" sz="2000" b="1" spc="-15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780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9FA7B-C756-F4C1-43C9-F415C1CC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Pesca Industrial sobre merluza austral no es sostenible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006C01C-7B9A-56BE-F64F-2AC153707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08"/>
          <a:stretch/>
        </p:blipFill>
        <p:spPr>
          <a:xfrm>
            <a:off x="4439205" y="3982065"/>
            <a:ext cx="7770809" cy="266945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A18A3E7-74D2-3573-6BDA-F61656581B8E}"/>
              </a:ext>
            </a:extLst>
          </p:cNvPr>
          <p:cNvSpPr txBox="1"/>
          <p:nvPr/>
        </p:nvSpPr>
        <p:spPr>
          <a:xfrm>
            <a:off x="339213" y="92701"/>
            <a:ext cx="73127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El 90% de las capturas industriales </a:t>
            </a:r>
            <a:r>
              <a:rPr lang="es-MX" dirty="0"/>
              <a:t>se realiza en la zona norte exterior, que también ha sido identificada como la </a:t>
            </a:r>
            <a:r>
              <a:rPr lang="es-MX" b="1" dirty="0"/>
              <a:t>principal zona de reproducción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82225BB-3525-13CC-48BA-8CFD9DDCA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35" t="29005" r="23064" b="8575"/>
          <a:stretch/>
        </p:blipFill>
        <p:spPr>
          <a:xfrm>
            <a:off x="5345852" y="881898"/>
            <a:ext cx="5957517" cy="29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0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9E1AEB-4080-5D03-6FFB-FAB9212A0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26" y="516194"/>
            <a:ext cx="6526494" cy="6076335"/>
          </a:xfrm>
        </p:spPr>
        <p:txBody>
          <a:bodyPr>
            <a:normAutofit fontScale="70000" lnSpcReduction="20000"/>
          </a:bodyPr>
          <a:lstStyle/>
          <a:p>
            <a:r>
              <a:rPr lang="es-MX" dirty="0"/>
              <a:t>PROPONE </a:t>
            </a:r>
            <a:r>
              <a:rPr lang="es-MX" b="1" u="sng" dirty="0"/>
              <a:t>MANTENER LA VENTA DEL 100%</a:t>
            </a:r>
            <a:r>
              <a:rPr lang="es-MX" dirty="0"/>
              <a:t> DE LAS CUOTAS ARTESANALES DE MERLUZA AUSTRAL Y CONGRIO DORADO AL SECTOR INDUSTRIAL. </a:t>
            </a:r>
            <a:r>
              <a:rPr lang="es-MX" dirty="0">
                <a:solidFill>
                  <a:srgbClr val="FF0000"/>
                </a:solidFill>
              </a:rPr>
              <a:t>Articulo 7° transitorio </a:t>
            </a:r>
          </a:p>
          <a:p>
            <a:endParaRPr lang="es-MX" dirty="0"/>
          </a:p>
          <a:p>
            <a:r>
              <a:rPr lang="es-MX" dirty="0"/>
              <a:t>PROPONE </a:t>
            </a:r>
            <a:r>
              <a:rPr lang="es-MX" b="1" u="sng" dirty="0"/>
              <a:t>MANTENER EL FRACCIONAMIENTO DE MERLUZA AUSTRAL EN 60% - 40% </a:t>
            </a:r>
            <a:r>
              <a:rPr lang="es-MX" dirty="0"/>
              <a:t>como se estableció con la ley que se buscar derogar.</a:t>
            </a:r>
          </a:p>
          <a:p>
            <a:endParaRPr lang="es-MX" dirty="0"/>
          </a:p>
          <a:p>
            <a:r>
              <a:rPr lang="es-MX" b="1" u="sng" dirty="0"/>
              <a:t>MANTIENE OBLIGACION DE 3 AÑOS DE RESIDENCIA</a:t>
            </a:r>
            <a:r>
              <a:rPr lang="es-MX" dirty="0"/>
              <a:t> PARA INSCRIBIRSE EN EL REGISTRO</a:t>
            </a:r>
          </a:p>
          <a:p>
            <a:endParaRPr lang="es-MX" dirty="0"/>
          </a:p>
          <a:p>
            <a:r>
              <a:rPr lang="es-MX" b="1" u="sng" dirty="0"/>
              <a:t>MANTIENE CADUCIDAD POR NO MANTENER CERTIFICADO DE NAVEGABILIDAD AL DIA</a:t>
            </a:r>
          </a:p>
          <a:p>
            <a:endParaRPr lang="es-MX" b="1" u="sng" dirty="0"/>
          </a:p>
          <a:p>
            <a:r>
              <a:rPr lang="es-MX" b="1" u="sng" dirty="0"/>
              <a:t>SOLO SE CONSIDERA LA MACROZONA PARA LA OPERACIÓN INDUSTRIAL EN DESMEDRO DE LA PESCA ARTESANAL</a:t>
            </a:r>
          </a:p>
          <a:p>
            <a:endParaRPr lang="es-MX" dirty="0"/>
          </a:p>
          <a:p>
            <a:r>
              <a:rPr lang="es-MX" dirty="0"/>
              <a:t>SE </a:t>
            </a:r>
            <a:r>
              <a:rPr lang="es-MX" b="1" dirty="0"/>
              <a:t>ELIMINA LA RESERVA DE CUOTA PARA CARNADA</a:t>
            </a:r>
            <a:r>
              <a:rPr lang="es-MX" dirty="0"/>
              <a:t>, NO CONSIDERANDO LAS NECESIDADES DE LA FLOTA MERLUCERA</a:t>
            </a:r>
          </a:p>
          <a:p>
            <a:endParaRPr lang="es-MX" dirty="0"/>
          </a:p>
          <a:p>
            <a:r>
              <a:rPr lang="es-MX" dirty="0"/>
              <a:t>MANTIENE LA </a:t>
            </a:r>
            <a:r>
              <a:rPr lang="es-MX" b="1" dirty="0"/>
              <a:t>AUTORIZACION DE ARRASTRE CON MACROZONA PARA SECTOR INDUSTRIAL EN PESQUERIA DE REINETA </a:t>
            </a:r>
            <a:r>
              <a:rPr lang="es-MX" dirty="0"/>
              <a:t>Y PRHIBIDA EN RESTO DEL PAIS</a:t>
            </a:r>
          </a:p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5E20C3-0A20-F899-359E-714B05DF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631" y="2352026"/>
            <a:ext cx="3501197" cy="2444462"/>
          </a:xfrm>
        </p:spPr>
        <p:txBody>
          <a:bodyPr>
            <a:normAutofit/>
          </a:bodyPr>
          <a:lstStyle/>
          <a:p>
            <a:r>
              <a:rPr lang="es-MX" sz="2000" dirty="0"/>
              <a:t>Propuestas del Ejecutivo que consolidan el desequilibrio que existe en las flotas en la PESQUERIA DEMERSAL AUSTRAL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39D07B-728E-688D-2B99-D0C1B2EA40B3}"/>
              </a:ext>
            </a:extLst>
          </p:cNvPr>
          <p:cNvSpPr txBox="1"/>
          <p:nvPr/>
        </p:nvSpPr>
        <p:spPr>
          <a:xfrm>
            <a:off x="888631" y="1782431"/>
            <a:ext cx="3501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Proyecto de ley de Pesca 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8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096BA-40B9-752E-36C8-3DB6FEFF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2666165"/>
            <a:ext cx="3501197" cy="1223298"/>
          </a:xfrm>
        </p:spPr>
        <p:txBody>
          <a:bodyPr/>
          <a:lstStyle/>
          <a:p>
            <a:r>
              <a:rPr lang="es-MX" sz="3600" b="1" dirty="0"/>
              <a:t>Propuestas de Corto Plazo</a:t>
            </a:r>
            <a:endParaRPr lang="es-CL" sz="36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3F765-B412-1CB6-5BDC-D8D3C562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719" y="2442411"/>
            <a:ext cx="6275035" cy="3993795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ESTABLECER </a:t>
            </a:r>
            <a:r>
              <a:rPr lang="es-MX" b="1" dirty="0"/>
              <a:t>VEDA AMPLIADA AGOSTO – SEPTIEMBRE </a:t>
            </a:r>
            <a:r>
              <a:rPr lang="es-MX" dirty="0"/>
              <a:t>PARA TODA LA PESQUERIA DEMERSAL AUSTRAL INCLUYENDO LA REINETA PARA FORTALECER EL PROCESO REPRODUCTIVO DE LA MERLUZA AUSTRAL Y SU ALIMENTO PRINCIPAL: LA MERLUZA DE COLA.</a:t>
            </a:r>
          </a:p>
          <a:p>
            <a:endParaRPr lang="es-MX" dirty="0"/>
          </a:p>
          <a:p>
            <a:r>
              <a:rPr lang="es-MX" dirty="0"/>
              <a:t>APROBAR </a:t>
            </a:r>
            <a:r>
              <a:rPr lang="es-MX" b="1" dirty="0"/>
              <a:t>PROGRAMA DE RECUPERACION </a:t>
            </a:r>
            <a:r>
              <a:rPr lang="es-MX" dirty="0"/>
              <a:t>DE LAS PESQUERIAS DEMERSALES QUE </a:t>
            </a:r>
            <a:r>
              <a:rPr lang="es-MX" b="1" dirty="0"/>
              <a:t>ES OBLIGATORIO </a:t>
            </a:r>
            <a:r>
              <a:rPr lang="es-MX" dirty="0"/>
              <a:t>EN PESQUERIAS SOBREEXPLOTADAS Y AGOTADAS. Art 9A,   </a:t>
            </a:r>
          </a:p>
          <a:p>
            <a:endParaRPr lang="es-MX" dirty="0"/>
          </a:p>
          <a:p>
            <a:r>
              <a:rPr lang="es-MX" dirty="0"/>
              <a:t>ESTABLECER </a:t>
            </a:r>
            <a:r>
              <a:rPr lang="es-MX" b="1" dirty="0"/>
              <a:t>VEDA EXTRACTIVA POR 2 AÑOS RENOVABLES EN PESQUERIAS AGOTADAS</a:t>
            </a:r>
            <a:r>
              <a:rPr lang="es-MX" dirty="0"/>
              <a:t>: MERLUZA DE TRES ALETAS Y MERLUZA DE COLA, conforme art. 3° letra a)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9FA5A9-5132-4A88-A68F-AEE938204764}"/>
              </a:ext>
            </a:extLst>
          </p:cNvPr>
          <p:cNvSpPr txBox="1"/>
          <p:nvPr/>
        </p:nvSpPr>
        <p:spPr>
          <a:xfrm>
            <a:off x="5498430" y="1541866"/>
            <a:ext cx="5513429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bg1">
                    <a:lumMod val="95000"/>
                  </a:schemeClr>
                </a:solidFill>
              </a:rPr>
              <a:t>ADMINISTRATIVAS CORTO PLAZO.</a:t>
            </a:r>
          </a:p>
        </p:txBody>
      </p:sp>
    </p:spTree>
    <p:extLst>
      <p:ext uri="{BB962C8B-B14F-4D97-AF65-F5344CB8AC3E}">
        <p14:creationId xmlns:p14="http://schemas.microsoft.com/office/powerpoint/2010/main" val="385275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7CCCD-7A6D-BA25-28F3-502DE609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Cesiones de Cuotas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38A8B9-6993-FF45-96EB-F91A408CA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305" y="384085"/>
            <a:ext cx="6265088" cy="685800"/>
          </a:xfrm>
        </p:spPr>
        <p:txBody>
          <a:bodyPr/>
          <a:lstStyle/>
          <a:p>
            <a:r>
              <a:rPr lang="es-MX" dirty="0"/>
              <a:t>En materia de venta de cuotas 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E190A5-FFFA-B477-0FF4-30670AB0E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6043" y="1477407"/>
            <a:ext cx="6264350" cy="4233511"/>
          </a:xfrm>
        </p:spPr>
        <p:txBody>
          <a:bodyPr>
            <a:normAutofit/>
          </a:bodyPr>
          <a:lstStyle/>
          <a:p>
            <a:r>
              <a:rPr lang="es-MX" sz="1600" b="1" dirty="0"/>
              <a:t>LIMITAR LA VENTA DE CUOTAS A UN 25% CUANDO IMPLICA CAMBIO DEL ARTE DE PESCA</a:t>
            </a:r>
            <a:r>
              <a:rPr lang="es-MX" sz="1600" dirty="0"/>
              <a:t>: </a:t>
            </a:r>
          </a:p>
          <a:p>
            <a:r>
              <a:rPr lang="es-MX" sz="1400" dirty="0"/>
              <a:t>EJ. CUOTA ARTESANAL AUTORIZADA CON ESPINEL ES VENDIDA A FLOTA INDUSTRIAL PARA CAPTURARLA CON ARRASTRE</a:t>
            </a:r>
          </a:p>
          <a:p>
            <a:r>
              <a:rPr lang="es-MX" sz="1600" b="1" dirty="0"/>
              <a:t>REGLA GENERAL: LIMITE DEL 50% CUANDO SE UTILIZARAN ARTES O APAREJOS DE PESCA SIMILARES</a:t>
            </a:r>
            <a:r>
              <a:rPr lang="es-MX" sz="1600" dirty="0"/>
              <a:t>. </a:t>
            </a:r>
          </a:p>
          <a:p>
            <a:r>
              <a:rPr lang="es-MX" sz="1400" dirty="0"/>
              <a:t>EJ. CESION DE CUOTAS PELAGICOS QUE CONSIDERAN USO DE CERCO AMBAS FLOTAS</a:t>
            </a:r>
          </a:p>
          <a:p>
            <a:r>
              <a:rPr lang="es-CL" sz="1600" dirty="0"/>
              <a:t>IMPLEMENTAR </a:t>
            </a:r>
            <a:r>
              <a:rPr lang="es-CL" sz="1600" b="1" dirty="0"/>
              <a:t>LIMITE A VENTA DE CUOTAS  DE MANERA PROGRESIVA</a:t>
            </a:r>
            <a:r>
              <a:rPr lang="es-CL" sz="1600" dirty="0"/>
              <a:t> EN UN PLAZO DE 5 AÑOS HASTA LLEGAR AL 25% PARA VENTA DE CUOTA DE ESPINEL PARA SER CAPTURADA CON ARRASTRE.</a:t>
            </a:r>
          </a:p>
          <a:p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158132466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FE0A5D7FC720418D25FF140C5EA71E" ma:contentTypeVersion="11" ma:contentTypeDescription="Crear nuevo documento." ma:contentTypeScope="" ma:versionID="62c463417aaaa202e983c1d2e815d842">
  <xsd:schema xmlns:xsd="http://www.w3.org/2001/XMLSchema" xmlns:xs="http://www.w3.org/2001/XMLSchema" xmlns:p="http://schemas.microsoft.com/office/2006/metadata/properties" xmlns:ns2="96f6c725-4322-41ea-839c-dc856c242e0b" xmlns:ns3="bbdfa8ac-5035-4881-b348-72649ee5ecd2" targetNamespace="http://schemas.microsoft.com/office/2006/metadata/properties" ma:root="true" ma:fieldsID="4a0a074c39928cf1629fd755aed81d31" ns2:_="" ns3:_="">
    <xsd:import namespace="96f6c725-4322-41ea-839c-dc856c242e0b"/>
    <xsd:import namespace="bbdfa8ac-5035-4881-b348-72649ee5ec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6c725-4322-41ea-839c-dc856c242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4e63c7c-7208-4412-ac02-20084f1ee6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fa8ac-5035-4881-b348-72649ee5ecd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e4c7fd-1a8b-423a-a84a-b703b25c719a}" ma:internalName="TaxCatchAll" ma:showField="CatchAllData" ma:web="bbdfa8ac-5035-4881-b348-72649ee5ec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dfa8ac-5035-4881-b348-72649ee5ecd2" xsi:nil="true"/>
    <lcf76f155ced4ddcb4097134ff3c332f xmlns="96f6c725-4322-41ea-839c-dc856c242e0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85ED4A-AE49-4DE5-8EEB-E8563E72D802}"/>
</file>

<file path=customXml/itemProps2.xml><?xml version="1.0" encoding="utf-8"?>
<ds:datastoreItem xmlns:ds="http://schemas.openxmlformats.org/officeDocument/2006/customXml" ds:itemID="{F9E4E31B-9834-496B-A44C-B2D7FB93B9E6}"/>
</file>

<file path=customXml/itemProps3.xml><?xml version="1.0" encoding="utf-8"?>
<ds:datastoreItem xmlns:ds="http://schemas.openxmlformats.org/officeDocument/2006/customXml" ds:itemID="{5CFCA223-2E2B-4B43-A94E-05CD0A7274E0}"/>
</file>

<file path=docProps/app.xml><?xml version="1.0" encoding="utf-8"?>
<Properties xmlns="http://schemas.openxmlformats.org/officeDocument/2006/extended-properties" xmlns:vt="http://schemas.openxmlformats.org/officeDocument/2006/docPropsVTypes">
  <Template>{26179C84-2212-4F89-9450-D3ED37BFA395}tf16401371</Template>
  <TotalTime>852</TotalTime>
  <Words>2631</Words>
  <Application>Microsoft Office PowerPoint</Application>
  <PresentationFormat>Panorámica</PresentationFormat>
  <Paragraphs>203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Rockwell</vt:lpstr>
      <vt:lpstr>Wingdings</vt:lpstr>
      <vt:lpstr>Atlas</vt:lpstr>
      <vt:lpstr>PROPUESTAS  NUEVA LEY DE PESCA  AG DEMERSALES </vt:lpstr>
      <vt:lpstr>Coopermontt Federación Patagonia Federación Aguas Azules de Calbuco Federación Hualaihue Federación de Estaquilla</vt:lpstr>
      <vt:lpstr>Los Merluceros del Sur  </vt:lpstr>
      <vt:lpstr>PESQUERIAS AUSTRALES </vt:lpstr>
      <vt:lpstr>Particularidades de la PDA</vt:lpstr>
      <vt:lpstr>Pesca Industrial sobre merluza austral no es sostenible</vt:lpstr>
      <vt:lpstr>Presentación de PowerPoint</vt:lpstr>
      <vt:lpstr>Propuestas de Corto Plazo</vt:lpstr>
      <vt:lpstr>Cesiones de Cuotas </vt:lpstr>
      <vt:lpstr>FRACCIONAMIENTO</vt:lpstr>
      <vt:lpstr>Medidas Adicionales al fraccionamiento </vt:lpstr>
      <vt:lpstr>CUOTA PARA CONSUMO HUMANO</vt:lpstr>
      <vt:lpstr>RESERVA DE CUOTA PARA CARNADA</vt:lpstr>
      <vt:lpstr>ELIMINACION PESCA DE SUBSISTENCIA </vt:lpstr>
      <vt:lpstr>RECHAZO A CADUCIDAD PARCIAL EN SUSTITUCIONES DE NAVES </vt:lpstr>
      <vt:lpstr>FIJACION DE PORCENTAJE DE DISTRIBUCION EN CONTRATO A LA PARTE</vt:lpstr>
      <vt:lpstr>POTENCIAR COMITES DE MANEJO</vt:lpstr>
      <vt:lpstr>CADUCIDADES</vt:lpstr>
      <vt:lpstr>CONSEJO MACROZONALES DE PESCA</vt:lpstr>
      <vt:lpstr>INCORPORACION DE NUEVA FLOTA AL USO DE POSICIONADOR SATELITAL</vt:lpstr>
      <vt:lpstr>Procedimiento para nuevos fraccionamientos </vt:lpstr>
      <vt:lpstr>Aumentos cuota artesanal por nuevos fraccionamientos</vt:lpstr>
      <vt:lpstr>Programa Incentivo a las cotizaciones </vt:lpstr>
      <vt:lpstr>Programa de Incentivo al reemplazo flota de menor tamaño</vt:lpstr>
      <vt:lpstr>ELIMINAR EXCEPCION HABITUALIDAD  PARA DIRIGENTES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 NUEVA LEY DE PESCA</dc:title>
  <dc:creator>Cristian Tapia</dc:creator>
  <cp:lastModifiedBy>Francisca Javiera Navarro M.</cp:lastModifiedBy>
  <cp:revision>14</cp:revision>
  <dcterms:created xsi:type="dcterms:W3CDTF">2024-04-10T02:08:40Z</dcterms:created>
  <dcterms:modified xsi:type="dcterms:W3CDTF">2024-04-11T14:05:32Z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0x01010031FE0A5D7FC720418D25FF140C5EA71E</vt:lpwstr>
  </property>
</Properties>
</file>