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8" r:id="rId3"/>
    <p:sldId id="263" r:id="rId4"/>
    <p:sldId id="264" r:id="rId5"/>
    <p:sldId id="265"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147174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380369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55365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279964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208443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28141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359646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158482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357502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231983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5B0A250-5CC0-1746-B209-08E8B0DAE6AF}" type="datetimeFigureOut">
              <a:rPr lang="en-US" smtClean="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145300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0A250-5CC0-1746-B209-08E8B0DAE6AF}" type="datetimeFigureOut">
              <a:rPr lang="en-US" smtClean="0"/>
              <a:pPr/>
              <a:t>5/11/2022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BCAEC-7D34-E549-A96E-FCEDAADBE4B0}" type="slidenum">
              <a:rPr lang="en-US" smtClean="0"/>
              <a:pPr/>
              <a:t>‹Nº›</a:t>
            </a:fld>
            <a:endParaRPr lang="en-US" dirty="0"/>
          </a:p>
        </p:txBody>
      </p:sp>
    </p:spTree>
    <p:extLst>
      <p:ext uri="{BB962C8B-B14F-4D97-AF65-F5344CB8AC3E}">
        <p14:creationId xmlns:p14="http://schemas.microsoft.com/office/powerpoint/2010/main" val="136420805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084944-A25D-0FDA-2B3F-65E74B9735B4}"/>
              </a:ext>
            </a:extLst>
          </p:cNvPr>
          <p:cNvSpPr>
            <a:spLocks noGrp="1"/>
          </p:cNvSpPr>
          <p:nvPr>
            <p:ph type="ctrTitle"/>
          </p:nvPr>
        </p:nvSpPr>
        <p:spPr>
          <a:xfrm>
            <a:off x="7486648" y="768334"/>
            <a:ext cx="4237992" cy="2866405"/>
          </a:xfrm>
        </p:spPr>
        <p:txBody>
          <a:bodyPr>
            <a:normAutofit/>
          </a:bodyPr>
          <a:lstStyle/>
          <a:p>
            <a:r>
              <a:rPr lang="es-CL" sz="1800">
                <a:latin typeface="Arial" panose="020B0604020202020204" pitchFamily="34" charset="0"/>
                <a:cs typeface="Arial" panose="020B0604020202020204" pitchFamily="34" charset="0"/>
              </a:rPr>
              <a:t>Representamos a 15.000 trabajadores sindicalizados DIRECTOS de la industria salmonera .</a:t>
            </a:r>
            <a:br>
              <a:rPr lang="es-CL" sz="1800">
                <a:latin typeface="Arial" panose="020B0604020202020204" pitchFamily="34" charset="0"/>
                <a:cs typeface="Arial" panose="020B0604020202020204" pitchFamily="34" charset="0"/>
              </a:rPr>
            </a:br>
            <a:br>
              <a:rPr lang="es-CL" sz="1800">
                <a:latin typeface="Arial" panose="020B0604020202020204" pitchFamily="34" charset="0"/>
                <a:cs typeface="Arial" panose="020B0604020202020204" pitchFamily="34" charset="0"/>
              </a:rPr>
            </a:br>
            <a:r>
              <a:rPr lang="es-CL" sz="1800">
                <a:latin typeface="Arial" panose="020B0604020202020204" pitchFamily="34" charset="0"/>
                <a:cs typeface="Arial" panose="020B0604020202020204" pitchFamily="34" charset="0"/>
              </a:rPr>
              <a:t>Con presencia desde la  región del BIO.BIO , PTO MONTT, CALBUCO, CHILOE,CHAITEN Y MAGALLANES </a:t>
            </a:r>
            <a:br>
              <a:rPr lang="es-CL" sz="1800">
                <a:latin typeface="Arial" panose="020B0604020202020204" pitchFamily="34" charset="0"/>
                <a:cs typeface="Arial" panose="020B0604020202020204" pitchFamily="34" charset="0"/>
              </a:rPr>
            </a:br>
            <a:br>
              <a:rPr lang="es-CL" sz="1800">
                <a:latin typeface="Arial" panose="020B0604020202020204" pitchFamily="34" charset="0"/>
                <a:cs typeface="Arial" panose="020B0604020202020204" pitchFamily="34" charset="0"/>
              </a:rPr>
            </a:br>
            <a:r>
              <a:rPr lang="es-CL" sz="1800">
                <a:latin typeface="Arial" panose="020B0604020202020204" pitchFamily="34" charset="0"/>
                <a:cs typeface="Arial" panose="020B0604020202020204" pitchFamily="34" charset="0"/>
              </a:rPr>
              <a:t>.</a:t>
            </a:r>
            <a:endParaRPr lang="es-CL" sz="18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6918F82A-C4E7-78DB-2C94-603A7FBCB7CB}"/>
              </a:ext>
            </a:extLst>
          </p:cNvPr>
          <p:cNvSpPr>
            <a:spLocks noGrp="1"/>
          </p:cNvSpPr>
          <p:nvPr>
            <p:ph type="subTitle" idx="1"/>
          </p:nvPr>
        </p:nvSpPr>
        <p:spPr>
          <a:xfrm>
            <a:off x="7486649" y="3549391"/>
            <a:ext cx="4470131" cy="2209026"/>
          </a:xfrm>
        </p:spPr>
        <p:txBody>
          <a:bodyPr>
            <a:normAutofit/>
          </a:bodyPr>
          <a:lstStyle/>
          <a:p>
            <a:r>
              <a:rPr lang="es-CL" sz="1800" b="1">
                <a:latin typeface="Arial" panose="020B0604020202020204" pitchFamily="34" charset="0"/>
                <a:cs typeface="Arial" panose="020B0604020202020204" pitchFamily="34" charset="0"/>
              </a:rPr>
              <a:t>2  FEDERACIONES Y SINDICATOS :</a:t>
            </a:r>
          </a:p>
          <a:p>
            <a:pPr marL="285750" indent="-285750">
              <a:buFont typeface="Arial" panose="020B0604020202020204" pitchFamily="34" charset="0"/>
              <a:buChar char="•"/>
            </a:pPr>
            <a:r>
              <a:rPr lang="es-CL" sz="1800" b="1">
                <a:latin typeface="Arial" panose="020B0604020202020204" pitchFamily="34" charset="0"/>
                <a:cs typeface="Arial" panose="020B0604020202020204" pitchFamily="34" charset="0"/>
              </a:rPr>
              <a:t>CENTRO CULTIVOS. </a:t>
            </a:r>
          </a:p>
          <a:p>
            <a:pPr marL="285750" indent="-285750">
              <a:buFont typeface="Arial" panose="020B0604020202020204" pitchFamily="34" charset="0"/>
              <a:buChar char="•"/>
            </a:pPr>
            <a:r>
              <a:rPr lang="es-CL" sz="1800" b="1">
                <a:latin typeface="Arial" panose="020B0604020202020204" pitchFamily="34" charset="0"/>
                <a:cs typeface="Arial" panose="020B0604020202020204" pitchFamily="34" charset="0"/>
              </a:rPr>
              <a:t>PISICULTURAS AGUA DULCE .</a:t>
            </a:r>
          </a:p>
          <a:p>
            <a:pPr marL="285750" indent="-285750">
              <a:buFont typeface="Arial" panose="020B0604020202020204" pitchFamily="34" charset="0"/>
              <a:buChar char="•"/>
            </a:pPr>
            <a:r>
              <a:rPr lang="es-CL" sz="1800" b="1">
                <a:latin typeface="Arial" panose="020B0604020202020204" pitchFamily="34" charset="0"/>
                <a:cs typeface="Arial" panose="020B0604020202020204" pitchFamily="34" charset="0"/>
              </a:rPr>
              <a:t>PLANTA DE PROCESOS .</a:t>
            </a:r>
          </a:p>
          <a:p>
            <a:pPr marL="285750" indent="-285750">
              <a:buFont typeface="Arial" panose="020B0604020202020204" pitchFamily="34" charset="0"/>
              <a:buChar char="•"/>
            </a:pPr>
            <a:r>
              <a:rPr lang="es-CL" sz="1800" b="1">
                <a:latin typeface="Arial" panose="020B0604020202020204" pitchFamily="34" charset="0"/>
                <a:cs typeface="Arial" panose="020B0604020202020204" pitchFamily="34" charset="0"/>
              </a:rPr>
              <a:t>PLANTA REDUCTORA .</a:t>
            </a:r>
            <a:endParaRPr lang="es-CL" sz="1800" b="1" dirty="0">
              <a:latin typeface="Arial" panose="020B0604020202020204" pitchFamily="34" charset="0"/>
              <a:cs typeface="Arial" panose="020B0604020202020204" pitchFamily="34" charset="0"/>
            </a:endParaRPr>
          </a:p>
        </p:txBody>
      </p:sp>
      <p:pic>
        <p:nvPicPr>
          <p:cNvPr id="4" name="Marcador de contenido 3">
            <a:extLst>
              <a:ext uri="{FF2B5EF4-FFF2-40B4-BE49-F238E27FC236}">
                <a16:creationId xmlns:a16="http://schemas.microsoft.com/office/drawing/2014/main" id="{0049B949-E7EB-950D-B6A0-968FC9B993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889" y="1537754"/>
            <a:ext cx="6150394" cy="1891246"/>
          </a:xfrm>
          <a:prstGeom prst="rect">
            <a:avLst/>
          </a:prstGeom>
        </p:spPr>
      </p:pic>
    </p:spTree>
    <p:extLst>
      <p:ext uri="{BB962C8B-B14F-4D97-AF65-F5344CB8AC3E}">
        <p14:creationId xmlns:p14="http://schemas.microsoft.com/office/powerpoint/2010/main" val="112071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89901-98EF-7E3B-EC21-BE49CDD5B4D4}"/>
              </a:ext>
            </a:extLst>
          </p:cNvPr>
          <p:cNvSpPr>
            <a:spLocks noGrp="1"/>
          </p:cNvSpPr>
          <p:nvPr>
            <p:ph type="title"/>
          </p:nvPr>
        </p:nvSpPr>
        <p:spPr>
          <a:xfrm>
            <a:off x="838200" y="152401"/>
            <a:ext cx="10515600" cy="629919"/>
          </a:xfrm>
        </p:spPr>
        <p:txBody>
          <a:bodyPr>
            <a:normAutofit fontScale="90000"/>
          </a:bodyPr>
          <a:lstStyle/>
          <a:p>
            <a:pPr algn="just"/>
            <a:r>
              <a:rPr lang="es-CL" dirty="0"/>
              <a:t>                      </a:t>
            </a:r>
            <a:endParaRPr lang="es-CL" sz="28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8A678869-FB09-4727-7D80-9640F34C469E}"/>
              </a:ext>
            </a:extLst>
          </p:cNvPr>
          <p:cNvSpPr>
            <a:spLocks noGrp="1"/>
          </p:cNvSpPr>
          <p:nvPr>
            <p:ph idx="1"/>
          </p:nvPr>
        </p:nvSpPr>
        <p:spPr>
          <a:xfrm>
            <a:off x="838200" y="264160"/>
            <a:ext cx="10515600" cy="6238240"/>
          </a:xfrm>
        </p:spPr>
        <p:txBody>
          <a:bodyPr>
            <a:noAutofit/>
          </a:bodyPr>
          <a:lstStyle/>
          <a:p>
            <a:pPr marL="0" indent="0" algn="just">
              <a:buNone/>
            </a:pPr>
            <a:r>
              <a:rPr lang="es-CL" sz="2000" dirty="0">
                <a:latin typeface="Arial" panose="020B0604020202020204" pitchFamily="34" charset="0"/>
                <a:cs typeface="Arial" panose="020B0604020202020204" pitchFamily="34" charset="0"/>
              </a:rPr>
              <a:t>  </a:t>
            </a:r>
            <a:r>
              <a:rPr lang="es-CL" sz="2400" dirty="0">
                <a:latin typeface="Arial" panose="020B0604020202020204" pitchFamily="34" charset="0"/>
                <a:cs typeface="Arial" panose="020B0604020202020204" pitchFamily="34" charset="0"/>
              </a:rPr>
              <a:t>La Coordinadora Nacional de trabajadores de la industria del Salmon , viene a entregar su visión sobre el proyecto en tabla:</a:t>
            </a:r>
          </a:p>
          <a:p>
            <a:pPr marL="0" indent="0" algn="just">
              <a:buNone/>
            </a:pPr>
            <a:endParaRPr lang="es-CL" sz="2400" dirty="0">
              <a:latin typeface="Arial" panose="020B0604020202020204" pitchFamily="34" charset="0"/>
              <a:cs typeface="Arial" panose="020B0604020202020204" pitchFamily="34" charset="0"/>
            </a:endParaRPr>
          </a:p>
          <a:p>
            <a:pPr marL="0" indent="0" algn="just">
              <a:buNone/>
            </a:pPr>
            <a:endParaRPr lang="es-CL" sz="2000" dirty="0">
              <a:latin typeface="Arial" panose="020B0604020202020204" pitchFamily="34" charset="0"/>
              <a:cs typeface="Arial" panose="020B0604020202020204" pitchFamily="34" charset="0"/>
            </a:endParaRPr>
          </a:p>
          <a:p>
            <a:pPr marL="0" indent="0" algn="just">
              <a:buNone/>
            </a:pPr>
            <a:r>
              <a:rPr lang="es-MX" sz="1800" b="1" dirty="0">
                <a:latin typeface="Arial" panose="020B0604020202020204" pitchFamily="34" charset="0"/>
                <a:cs typeface="Arial" panose="020B0604020202020204" pitchFamily="34" charset="0"/>
              </a:rPr>
              <a:t>PROYECTO DE LEY QUE MODIFICA LA LEY </a:t>
            </a:r>
            <a:r>
              <a:rPr lang="es-MX" sz="1800" b="1" dirty="0" err="1">
                <a:latin typeface="Arial" panose="020B0604020202020204" pitchFamily="34" charset="0"/>
                <a:cs typeface="Arial" panose="020B0604020202020204" pitchFamily="34" charset="0"/>
              </a:rPr>
              <a:t>N°</a:t>
            </a:r>
            <a:r>
              <a:rPr lang="es-MX" sz="1800" b="1" dirty="0">
                <a:latin typeface="Arial" panose="020B0604020202020204" pitchFamily="34" charset="0"/>
                <a:cs typeface="Arial" panose="020B0604020202020204" pitchFamily="34" charset="0"/>
              </a:rPr>
              <a:t> 18.892 GENERAL DE PESCA Y ACUICULTURA, CON EL OBJETIVO DE EXCLUIR LA ACTIVIDAD DE CULTIVO DE ESPECIES HIDROBIOLÓGICAS EXÓTICAS EN ÁREAS PROTEGIDAS. BOLETÍN 14667-21</a:t>
            </a:r>
            <a:endParaRPr lang="es-CL" sz="2000" b="1" dirty="0">
              <a:latin typeface="Arial" panose="020B0604020202020204" pitchFamily="34" charset="0"/>
              <a:cs typeface="Arial" panose="020B0604020202020204" pitchFamily="34" charset="0"/>
            </a:endParaRPr>
          </a:p>
          <a:p>
            <a:pPr marL="0" indent="0" algn="just">
              <a:buNone/>
            </a:pPr>
            <a:endParaRPr lang="es-CL" sz="2000" dirty="0">
              <a:latin typeface="Arial" panose="020B0604020202020204" pitchFamily="34" charset="0"/>
              <a:cs typeface="Arial" panose="020B0604020202020204" pitchFamily="34" charset="0"/>
            </a:endParaRPr>
          </a:p>
          <a:p>
            <a:pPr marL="0" indent="0" algn="just">
              <a:buNone/>
            </a:pPr>
            <a:r>
              <a:rPr lang="es-CL" sz="2000" dirty="0">
                <a:latin typeface="Arial" panose="020B0604020202020204" pitchFamily="34" charset="0"/>
                <a:cs typeface="Arial" panose="020B0604020202020204" pitchFamily="34" charset="0"/>
              </a:rPr>
              <a:t>Para ello hemos definido 4 aspectos :</a:t>
            </a:r>
          </a:p>
          <a:p>
            <a:pPr algn="just"/>
            <a:r>
              <a:rPr lang="es-CL" sz="2000" dirty="0">
                <a:latin typeface="Arial" panose="020B0604020202020204" pitchFamily="34" charset="0"/>
                <a:cs typeface="Arial" panose="020B0604020202020204" pitchFamily="34" charset="0"/>
              </a:rPr>
              <a:t>LABORAL.</a:t>
            </a:r>
          </a:p>
          <a:p>
            <a:pPr algn="just"/>
            <a:r>
              <a:rPr lang="es-CL" sz="2000" dirty="0">
                <a:latin typeface="Arial" panose="020B0604020202020204" pitchFamily="34" charset="0"/>
                <a:cs typeface="Arial" panose="020B0604020202020204" pitchFamily="34" charset="0"/>
              </a:rPr>
              <a:t>POTENCIA ALIMENTARIA.</a:t>
            </a:r>
          </a:p>
          <a:p>
            <a:pPr algn="just"/>
            <a:r>
              <a:rPr lang="es-CL" sz="2000" dirty="0">
                <a:latin typeface="Arial" panose="020B0604020202020204" pitchFamily="34" charset="0"/>
                <a:cs typeface="Arial" panose="020B0604020202020204" pitchFamily="34" charset="0"/>
              </a:rPr>
              <a:t>CADENA DE VALOR.</a:t>
            </a:r>
          </a:p>
          <a:p>
            <a:pPr algn="just"/>
            <a:r>
              <a:rPr lang="es-CL" sz="2000" dirty="0">
                <a:latin typeface="Arial" panose="020B0604020202020204" pitchFamily="34" charset="0"/>
                <a:cs typeface="Arial" panose="020B0604020202020204" pitchFamily="34" charset="0"/>
              </a:rPr>
              <a:t>LEY DE PESCA Y ACUICULTURA ,ART .173.</a:t>
            </a:r>
          </a:p>
        </p:txBody>
      </p:sp>
    </p:spTree>
    <p:extLst>
      <p:ext uri="{BB962C8B-B14F-4D97-AF65-F5344CB8AC3E}">
        <p14:creationId xmlns:p14="http://schemas.microsoft.com/office/powerpoint/2010/main" val="117574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4FB9383-4AF7-49EE-981C-D2D62C1ACF6E}"/>
              </a:ext>
            </a:extLst>
          </p:cNvPr>
          <p:cNvSpPr txBox="1">
            <a:spLocks noChangeArrowheads="1"/>
          </p:cNvSpPr>
          <p:nvPr/>
        </p:nvSpPr>
        <p:spPr bwMode="auto">
          <a:xfrm>
            <a:off x="396241" y="101810"/>
            <a:ext cx="3539318" cy="1077218"/>
          </a:xfrm>
          <a:prstGeom prst="rect">
            <a:avLst/>
          </a:prstGeom>
        </p:spPr>
        <p:txBody>
          <a:bodyPr vert="horz" wrap="square" lIns="91440" tIns="45720" rIns="91440" bIns="45720" rtlCol="0" anchor="ctr">
            <a:spAutoFit/>
          </a:bodyPr>
          <a:lstStyle>
            <a:lvl1pPr>
              <a:spcBef>
                <a:spcPct val="0"/>
              </a:spcBef>
              <a:buNone/>
              <a:defRPr sz="2800">
                <a:solidFill>
                  <a:schemeClr val="bg1">
                    <a:lumMod val="50000"/>
                  </a:schemeClr>
                </a:solidFill>
                <a:latin typeface="Arial"/>
                <a:ea typeface="Arial"/>
                <a:cs typeface="Times New Roman"/>
              </a:defRPr>
            </a:lvl1pPr>
          </a:lstStyle>
          <a:p>
            <a:r>
              <a:rPr lang="es-ES_tradnl" sz="3200" b="1" dirty="0"/>
              <a:t>FUENTE LABORAL  </a:t>
            </a:r>
          </a:p>
        </p:txBody>
      </p:sp>
      <p:grpSp>
        <p:nvGrpSpPr>
          <p:cNvPr id="6" name="Grupo 5">
            <a:extLst>
              <a:ext uri="{FF2B5EF4-FFF2-40B4-BE49-F238E27FC236}">
                <a16:creationId xmlns:a16="http://schemas.microsoft.com/office/drawing/2014/main" id="{9E4411AA-9808-4961-AB1F-7CF5313B1F74}"/>
              </a:ext>
            </a:extLst>
          </p:cNvPr>
          <p:cNvGrpSpPr/>
          <p:nvPr/>
        </p:nvGrpSpPr>
        <p:grpSpPr>
          <a:xfrm>
            <a:off x="264160" y="51011"/>
            <a:ext cx="11836400" cy="6354435"/>
            <a:chOff x="801204" y="240768"/>
            <a:chExt cx="11202315" cy="6085701"/>
          </a:xfrm>
        </p:grpSpPr>
        <p:sp>
          <p:nvSpPr>
            <p:cNvPr id="8" name="Forma libre: forma 7">
              <a:extLst>
                <a:ext uri="{FF2B5EF4-FFF2-40B4-BE49-F238E27FC236}">
                  <a16:creationId xmlns:a16="http://schemas.microsoft.com/office/drawing/2014/main" id="{B59D233E-CE07-4C0F-8F28-10094026D7EA}"/>
                </a:ext>
              </a:extLst>
            </p:cNvPr>
            <p:cNvSpPr/>
            <p:nvPr/>
          </p:nvSpPr>
          <p:spPr>
            <a:xfrm>
              <a:off x="4906010" y="3946489"/>
              <a:ext cx="2379980" cy="2379980"/>
            </a:xfrm>
            <a:custGeom>
              <a:avLst/>
              <a:gdLst>
                <a:gd name="connsiteX0" fmla="*/ 0 w 2379980"/>
                <a:gd name="connsiteY0" fmla="*/ 1189990 h 2379980"/>
                <a:gd name="connsiteX1" fmla="*/ 1189990 w 2379980"/>
                <a:gd name="connsiteY1" fmla="*/ 0 h 2379980"/>
                <a:gd name="connsiteX2" fmla="*/ 2379980 w 2379980"/>
                <a:gd name="connsiteY2" fmla="*/ 1189990 h 2379980"/>
                <a:gd name="connsiteX3" fmla="*/ 1189990 w 2379980"/>
                <a:gd name="connsiteY3" fmla="*/ 2379980 h 2379980"/>
                <a:gd name="connsiteX4" fmla="*/ 0 w 2379980"/>
                <a:gd name="connsiteY4" fmla="*/ 1189990 h 2379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9980" h="2379980">
                  <a:moveTo>
                    <a:pt x="0" y="1189990"/>
                  </a:moveTo>
                  <a:cubicBezTo>
                    <a:pt x="0" y="532777"/>
                    <a:pt x="532777" y="0"/>
                    <a:pt x="1189990" y="0"/>
                  </a:cubicBezTo>
                  <a:cubicBezTo>
                    <a:pt x="1847203" y="0"/>
                    <a:pt x="2379980" y="532777"/>
                    <a:pt x="2379980" y="1189990"/>
                  </a:cubicBezTo>
                  <a:cubicBezTo>
                    <a:pt x="2379980" y="1847203"/>
                    <a:pt x="1847203" y="2379980"/>
                    <a:pt x="1189990" y="2379980"/>
                  </a:cubicBezTo>
                  <a:cubicBezTo>
                    <a:pt x="532777" y="2379980"/>
                    <a:pt x="0" y="1847203"/>
                    <a:pt x="0" y="118999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7115" tIns="377115" rIns="377115" bIns="377115" numCol="1" spcCol="1270" anchor="ctr" anchorCtr="0">
              <a:noAutofit/>
            </a:bodyPr>
            <a:lstStyle/>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ACUICULTURA DE SALMONES  </a:t>
              </a:r>
            </a:p>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FUENTE LABORAL   </a:t>
              </a:r>
              <a:endParaRPr lang="es-CL" sz="1600" dirty="0">
                <a:latin typeface="Arial" panose="020B0604020202020204" pitchFamily="34" charset="0"/>
                <a:cs typeface="Arial" panose="020B0604020202020204" pitchFamily="34" charset="0"/>
              </a:endParaRPr>
            </a:p>
          </p:txBody>
        </p:sp>
        <p:sp>
          <p:nvSpPr>
            <p:cNvPr id="10" name="Forma libre: forma 9">
              <a:extLst>
                <a:ext uri="{FF2B5EF4-FFF2-40B4-BE49-F238E27FC236}">
                  <a16:creationId xmlns:a16="http://schemas.microsoft.com/office/drawing/2014/main" id="{8B501A98-C9A4-4434-A136-9B1018A80F2E}"/>
                </a:ext>
              </a:extLst>
            </p:cNvPr>
            <p:cNvSpPr/>
            <p:nvPr/>
          </p:nvSpPr>
          <p:spPr>
            <a:xfrm>
              <a:off x="801204" y="2137495"/>
              <a:ext cx="3705275" cy="2744436"/>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spcBef>
                  <a:spcPct val="0"/>
                </a:spcBef>
                <a:spcAft>
                  <a:spcPct val="35000"/>
                </a:spcAft>
              </a:pPr>
              <a:r>
                <a:rPr lang="es-MX" sz="1600" dirty="0">
                  <a:latin typeface="Arial" panose="020B0604020202020204" pitchFamily="34" charset="0"/>
                  <a:cs typeface="Arial" panose="020B0604020202020204" pitchFamily="34" charset="0"/>
                </a:rPr>
                <a:t>La salmonicultura es nuestra fuente de trabajo en la zonas del sur ,genera aprox.70.000 con una amplia mejora en aspectos ,legales , monetario , de compromiso y buenas  practicas laborales ,avanzando en mejores  estándares  y con respeto por las personas que forman parte de cada empresa .</a:t>
              </a:r>
              <a:endParaRPr lang="es-CL" sz="1600" dirty="0">
                <a:latin typeface="Arial" panose="020B0604020202020204" pitchFamily="34" charset="0"/>
                <a:cs typeface="Arial" panose="020B0604020202020204" pitchFamily="34" charset="0"/>
              </a:endParaRPr>
            </a:p>
          </p:txBody>
        </p:sp>
        <p:sp>
          <p:nvSpPr>
            <p:cNvPr id="12" name="Forma libre: forma 11">
              <a:extLst>
                <a:ext uri="{FF2B5EF4-FFF2-40B4-BE49-F238E27FC236}">
                  <a16:creationId xmlns:a16="http://schemas.microsoft.com/office/drawing/2014/main" id="{BE7E0BB6-48F8-49DF-94D8-076FECB62A45}"/>
                </a:ext>
              </a:extLst>
            </p:cNvPr>
            <p:cNvSpPr/>
            <p:nvPr/>
          </p:nvSpPr>
          <p:spPr>
            <a:xfrm>
              <a:off x="4599414" y="240768"/>
              <a:ext cx="3349714" cy="3186479"/>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spcBef>
                  <a:spcPct val="0"/>
                </a:spcBef>
                <a:spcAft>
                  <a:spcPct val="35000"/>
                </a:spcAft>
              </a:pPr>
              <a:r>
                <a:rPr lang="es-MX" sz="1600" dirty="0">
                  <a:solidFill>
                    <a:srgbClr val="002060"/>
                  </a:solidFill>
                </a:rPr>
                <a:t> </a:t>
              </a:r>
              <a:r>
                <a:rPr lang="es-MX" sz="1600" dirty="0">
                  <a:solidFill>
                    <a:schemeClr val="bg1"/>
                  </a:solidFill>
                  <a:latin typeface="Arial" panose="020B0604020202020204" pitchFamily="34" charset="0"/>
                  <a:cs typeface="Arial" panose="020B0604020202020204" pitchFamily="34" charset="0"/>
                </a:rPr>
                <a:t>En las regiones del Sur ,la cesantía en  mínima , donde la participación laboral de la mujer se acerca al 40% , mujeres que aportan un ingreso económico a sus familias , mujeres jefas de hogar que han sacado a sus familias adelante que han convertido a sus hijos en profesionales y mujeres que se han desarrollado profesionalmente </a:t>
              </a:r>
              <a:r>
                <a:rPr lang="es-MX" sz="1600" dirty="0">
                  <a:solidFill>
                    <a:srgbClr val="002060"/>
                  </a:solidFill>
                  <a:latin typeface="Arial" panose="020B0604020202020204" pitchFamily="34" charset="0"/>
                  <a:cs typeface="Arial" panose="020B0604020202020204" pitchFamily="34" charset="0"/>
                </a:rPr>
                <a:t>.</a:t>
              </a:r>
            </a:p>
          </p:txBody>
        </p:sp>
        <p:sp>
          <p:nvSpPr>
            <p:cNvPr id="9" name="Flecha: hacia la izquierda 8">
              <a:extLst>
                <a:ext uri="{FF2B5EF4-FFF2-40B4-BE49-F238E27FC236}">
                  <a16:creationId xmlns:a16="http://schemas.microsoft.com/office/drawing/2014/main" id="{6A1A5D40-4857-40EA-9661-F2292D089037}"/>
                </a:ext>
              </a:extLst>
            </p:cNvPr>
            <p:cNvSpPr/>
            <p:nvPr/>
          </p:nvSpPr>
          <p:spPr>
            <a:xfrm rot="2129997">
              <a:off x="4376814" y="3793498"/>
              <a:ext cx="1008509"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lecha: hacia la izquierda 10">
              <a:extLst>
                <a:ext uri="{FF2B5EF4-FFF2-40B4-BE49-F238E27FC236}">
                  <a16:creationId xmlns:a16="http://schemas.microsoft.com/office/drawing/2014/main" id="{347EA837-1F85-4B39-A610-6FE2AECE4F81}"/>
                </a:ext>
              </a:extLst>
            </p:cNvPr>
            <p:cNvSpPr/>
            <p:nvPr/>
          </p:nvSpPr>
          <p:spPr>
            <a:xfrm rot="5400000">
              <a:off x="5804082" y="3390542"/>
              <a:ext cx="604878"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s-CL" dirty="0"/>
            </a:p>
          </p:txBody>
        </p:sp>
        <p:sp>
          <p:nvSpPr>
            <p:cNvPr id="14" name="Forma libre: forma 13">
              <a:extLst>
                <a:ext uri="{FF2B5EF4-FFF2-40B4-BE49-F238E27FC236}">
                  <a16:creationId xmlns:a16="http://schemas.microsoft.com/office/drawing/2014/main" id="{FCB5FD5C-8D80-4D9F-9E35-ACA6CDA01822}"/>
                </a:ext>
              </a:extLst>
            </p:cNvPr>
            <p:cNvSpPr/>
            <p:nvPr/>
          </p:nvSpPr>
          <p:spPr>
            <a:xfrm>
              <a:off x="7903279" y="1661194"/>
              <a:ext cx="4100240" cy="3979703"/>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endParaRPr lang="es-CL" dirty="0"/>
            </a:p>
          </p:txBody>
        </p:sp>
        <p:sp>
          <p:nvSpPr>
            <p:cNvPr id="13" name="Flecha: hacia la izquierda 12">
              <a:extLst>
                <a:ext uri="{FF2B5EF4-FFF2-40B4-BE49-F238E27FC236}">
                  <a16:creationId xmlns:a16="http://schemas.microsoft.com/office/drawing/2014/main" id="{87105173-457E-45E8-AFFB-A2835E787979}"/>
                </a:ext>
              </a:extLst>
            </p:cNvPr>
            <p:cNvSpPr/>
            <p:nvPr/>
          </p:nvSpPr>
          <p:spPr>
            <a:xfrm rot="8647079">
              <a:off x="6774543" y="3700594"/>
              <a:ext cx="936536"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15" name="CuadroTexto 14">
            <a:extLst>
              <a:ext uri="{FF2B5EF4-FFF2-40B4-BE49-F238E27FC236}">
                <a16:creationId xmlns:a16="http://schemas.microsoft.com/office/drawing/2014/main" id="{87A432E5-C494-48C0-760B-F3208CA08E77}"/>
              </a:ext>
            </a:extLst>
          </p:cNvPr>
          <p:cNvSpPr txBox="1"/>
          <p:nvPr/>
        </p:nvSpPr>
        <p:spPr>
          <a:xfrm>
            <a:off x="8092184" y="2090619"/>
            <a:ext cx="3764536" cy="3539430"/>
          </a:xfrm>
          <a:prstGeom prst="rect">
            <a:avLst/>
          </a:prstGeom>
          <a:noFill/>
        </p:spPr>
        <p:txBody>
          <a:bodyPr wrap="square">
            <a:spAutoFit/>
          </a:bodyPr>
          <a:lstStyle/>
          <a:p>
            <a:pPr algn="just"/>
            <a:r>
              <a:rPr lang="es-CL" sz="1600" dirty="0">
                <a:solidFill>
                  <a:schemeClr val="bg1"/>
                </a:solidFill>
                <a:latin typeface="Arial" panose="020B0604020202020204" pitchFamily="34" charset="0"/>
                <a:cs typeface="Arial" panose="020B0604020202020204" pitchFamily="34" charset="0"/>
              </a:rPr>
              <a:t>La tasa de sindicalización , alcanza al 70% y donde la participación de la mujer  es cada vez mas potente  y  hoy  llega al 50% de representatividad .  Junto con ellos  hemos avanzado en un trabajo activo con la  industria , en negociaciones colectivas , reduciendo  casi en su totalidad  los contratos por obra y faena , avanzando en  derecho maternal y también en temas de  beneficios sociales , creación de estándar de buceo seguro, mesas  laborales en materia de seguridad laboral </a:t>
            </a:r>
          </a:p>
        </p:txBody>
      </p:sp>
    </p:spTree>
    <p:extLst>
      <p:ext uri="{BB962C8B-B14F-4D97-AF65-F5344CB8AC3E}">
        <p14:creationId xmlns:p14="http://schemas.microsoft.com/office/powerpoint/2010/main" val="33660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4FB9383-4AF7-49EE-981C-D2D62C1ACF6E}"/>
              </a:ext>
            </a:extLst>
          </p:cNvPr>
          <p:cNvSpPr txBox="1">
            <a:spLocks noChangeArrowheads="1"/>
          </p:cNvSpPr>
          <p:nvPr/>
        </p:nvSpPr>
        <p:spPr bwMode="auto">
          <a:xfrm>
            <a:off x="396241" y="101810"/>
            <a:ext cx="3539318" cy="1077218"/>
          </a:xfrm>
          <a:prstGeom prst="rect">
            <a:avLst/>
          </a:prstGeom>
        </p:spPr>
        <p:txBody>
          <a:bodyPr vert="horz" wrap="square" lIns="91440" tIns="45720" rIns="91440" bIns="45720" rtlCol="0" anchor="ctr">
            <a:spAutoFit/>
          </a:bodyPr>
          <a:lstStyle>
            <a:lvl1pPr>
              <a:spcBef>
                <a:spcPct val="0"/>
              </a:spcBef>
              <a:buNone/>
              <a:defRPr sz="2800">
                <a:solidFill>
                  <a:schemeClr val="bg1">
                    <a:lumMod val="50000"/>
                  </a:schemeClr>
                </a:solidFill>
                <a:latin typeface="Arial"/>
                <a:ea typeface="Arial"/>
                <a:cs typeface="Times New Roman"/>
              </a:defRPr>
            </a:lvl1pPr>
          </a:lstStyle>
          <a:p>
            <a:r>
              <a:rPr lang="es-ES_tradnl" sz="3200" b="1" dirty="0"/>
              <a:t>POTENCIA ALIMENTARIA    </a:t>
            </a:r>
          </a:p>
        </p:txBody>
      </p:sp>
      <p:grpSp>
        <p:nvGrpSpPr>
          <p:cNvPr id="6" name="Grupo 5">
            <a:extLst>
              <a:ext uri="{FF2B5EF4-FFF2-40B4-BE49-F238E27FC236}">
                <a16:creationId xmlns:a16="http://schemas.microsoft.com/office/drawing/2014/main" id="{9E4411AA-9808-4961-AB1F-7CF5313B1F74}"/>
              </a:ext>
            </a:extLst>
          </p:cNvPr>
          <p:cNvGrpSpPr/>
          <p:nvPr/>
        </p:nvGrpSpPr>
        <p:grpSpPr>
          <a:xfrm>
            <a:off x="264160" y="218875"/>
            <a:ext cx="11836400" cy="6396059"/>
            <a:chOff x="801204" y="766003"/>
            <a:chExt cx="11202315" cy="6125565"/>
          </a:xfrm>
        </p:grpSpPr>
        <p:sp>
          <p:nvSpPr>
            <p:cNvPr id="8" name="Forma libre: forma 7">
              <a:extLst>
                <a:ext uri="{FF2B5EF4-FFF2-40B4-BE49-F238E27FC236}">
                  <a16:creationId xmlns:a16="http://schemas.microsoft.com/office/drawing/2014/main" id="{B59D233E-CE07-4C0F-8F28-10094026D7EA}"/>
                </a:ext>
              </a:extLst>
            </p:cNvPr>
            <p:cNvSpPr/>
            <p:nvPr/>
          </p:nvSpPr>
          <p:spPr>
            <a:xfrm>
              <a:off x="4906010" y="3946489"/>
              <a:ext cx="2379980" cy="2379980"/>
            </a:xfrm>
            <a:custGeom>
              <a:avLst/>
              <a:gdLst>
                <a:gd name="connsiteX0" fmla="*/ 0 w 2379980"/>
                <a:gd name="connsiteY0" fmla="*/ 1189990 h 2379980"/>
                <a:gd name="connsiteX1" fmla="*/ 1189990 w 2379980"/>
                <a:gd name="connsiteY1" fmla="*/ 0 h 2379980"/>
                <a:gd name="connsiteX2" fmla="*/ 2379980 w 2379980"/>
                <a:gd name="connsiteY2" fmla="*/ 1189990 h 2379980"/>
                <a:gd name="connsiteX3" fmla="*/ 1189990 w 2379980"/>
                <a:gd name="connsiteY3" fmla="*/ 2379980 h 2379980"/>
                <a:gd name="connsiteX4" fmla="*/ 0 w 2379980"/>
                <a:gd name="connsiteY4" fmla="*/ 1189990 h 2379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9980" h="2379980">
                  <a:moveTo>
                    <a:pt x="0" y="1189990"/>
                  </a:moveTo>
                  <a:cubicBezTo>
                    <a:pt x="0" y="532777"/>
                    <a:pt x="532777" y="0"/>
                    <a:pt x="1189990" y="0"/>
                  </a:cubicBezTo>
                  <a:cubicBezTo>
                    <a:pt x="1847203" y="0"/>
                    <a:pt x="2379980" y="532777"/>
                    <a:pt x="2379980" y="1189990"/>
                  </a:cubicBezTo>
                  <a:cubicBezTo>
                    <a:pt x="2379980" y="1847203"/>
                    <a:pt x="1847203" y="2379980"/>
                    <a:pt x="1189990" y="2379980"/>
                  </a:cubicBezTo>
                  <a:cubicBezTo>
                    <a:pt x="532777" y="2379980"/>
                    <a:pt x="0" y="1847203"/>
                    <a:pt x="0" y="118999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7115" tIns="377115" rIns="377115" bIns="377115" numCol="1" spcCol="1270" anchor="ctr" anchorCtr="0">
              <a:noAutofit/>
            </a:bodyPr>
            <a:lstStyle/>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ACUICULTURA DE SALMONES  </a:t>
              </a:r>
            </a:p>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POTENCIA ALIMENARIA  DEL FUTURO </a:t>
              </a:r>
              <a:endParaRPr lang="es-CL" sz="1600" dirty="0">
                <a:latin typeface="Arial" panose="020B0604020202020204" pitchFamily="34" charset="0"/>
                <a:cs typeface="Arial" panose="020B0604020202020204" pitchFamily="34" charset="0"/>
              </a:endParaRPr>
            </a:p>
          </p:txBody>
        </p:sp>
        <p:sp>
          <p:nvSpPr>
            <p:cNvPr id="10" name="Forma libre: forma 9">
              <a:extLst>
                <a:ext uri="{FF2B5EF4-FFF2-40B4-BE49-F238E27FC236}">
                  <a16:creationId xmlns:a16="http://schemas.microsoft.com/office/drawing/2014/main" id="{8B501A98-C9A4-4434-A136-9B1018A80F2E}"/>
                </a:ext>
              </a:extLst>
            </p:cNvPr>
            <p:cNvSpPr/>
            <p:nvPr/>
          </p:nvSpPr>
          <p:spPr>
            <a:xfrm>
              <a:off x="801204" y="2778847"/>
              <a:ext cx="3705275" cy="2379980"/>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spcBef>
                  <a:spcPct val="0"/>
                </a:spcBef>
                <a:spcAft>
                  <a:spcPct val="35000"/>
                </a:spcAft>
              </a:pPr>
              <a:r>
                <a:rPr lang="es-MX" sz="1600" dirty="0">
                  <a:latin typeface="Arial" panose="020B0604020202020204" pitchFamily="34" charset="0"/>
                  <a:cs typeface="Arial" panose="020B0604020202020204" pitchFamily="34" charset="0"/>
                </a:rPr>
                <a:t>El  mundo hoy tiene escases de alimentos donde  la proteína animal es cada vez mas necesaria y su producción no es suficiente  para el mundo , las especies rumiantes son los mayores causante de CO2,por lo tanto la FAO pone en alerta .</a:t>
              </a:r>
              <a:endParaRPr lang="es-CL" sz="1600" dirty="0">
                <a:latin typeface="Arial" panose="020B0604020202020204" pitchFamily="34" charset="0"/>
                <a:cs typeface="Arial" panose="020B0604020202020204" pitchFamily="34" charset="0"/>
              </a:endParaRPr>
            </a:p>
          </p:txBody>
        </p:sp>
        <p:sp>
          <p:nvSpPr>
            <p:cNvPr id="12" name="Forma libre: forma 11">
              <a:extLst>
                <a:ext uri="{FF2B5EF4-FFF2-40B4-BE49-F238E27FC236}">
                  <a16:creationId xmlns:a16="http://schemas.microsoft.com/office/drawing/2014/main" id="{BE7E0BB6-48F8-49DF-94D8-076FECB62A45}"/>
                </a:ext>
              </a:extLst>
            </p:cNvPr>
            <p:cNvSpPr/>
            <p:nvPr/>
          </p:nvSpPr>
          <p:spPr>
            <a:xfrm>
              <a:off x="4599414" y="766003"/>
              <a:ext cx="3210931" cy="2510423"/>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r>
                <a:rPr lang="es-MX" sz="1600" dirty="0">
                  <a:latin typeface="Arial" panose="020B0604020202020204" pitchFamily="34" charset="0"/>
                  <a:cs typeface="Arial" panose="020B0604020202020204" pitchFamily="34" charset="0"/>
                </a:rPr>
                <a:t>La esperanzas y los estudios dicen que la mayor fuente de proteína animal del futuro esta en mar , y la producción de salmones es una fuente de proteína sana con alto contenido de omega  3 vitaminas B12 Y B6  ,ácidos grasos ,magnesio y calcio .</a:t>
              </a:r>
            </a:p>
          </p:txBody>
        </p:sp>
        <p:sp>
          <p:nvSpPr>
            <p:cNvPr id="9" name="Flecha: hacia la izquierda 8">
              <a:extLst>
                <a:ext uri="{FF2B5EF4-FFF2-40B4-BE49-F238E27FC236}">
                  <a16:creationId xmlns:a16="http://schemas.microsoft.com/office/drawing/2014/main" id="{6A1A5D40-4857-40EA-9661-F2292D089037}"/>
                </a:ext>
              </a:extLst>
            </p:cNvPr>
            <p:cNvSpPr/>
            <p:nvPr/>
          </p:nvSpPr>
          <p:spPr>
            <a:xfrm rot="2129997">
              <a:off x="4376814" y="3793498"/>
              <a:ext cx="1008509"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lecha: hacia la izquierda 10">
              <a:extLst>
                <a:ext uri="{FF2B5EF4-FFF2-40B4-BE49-F238E27FC236}">
                  <a16:creationId xmlns:a16="http://schemas.microsoft.com/office/drawing/2014/main" id="{347EA837-1F85-4B39-A610-6FE2AECE4F81}"/>
                </a:ext>
              </a:extLst>
            </p:cNvPr>
            <p:cNvSpPr/>
            <p:nvPr/>
          </p:nvSpPr>
          <p:spPr>
            <a:xfrm rot="5400000">
              <a:off x="5728671" y="3315130"/>
              <a:ext cx="755700"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s-CL" dirty="0"/>
            </a:p>
          </p:txBody>
        </p:sp>
        <p:sp>
          <p:nvSpPr>
            <p:cNvPr id="14" name="Forma libre: forma 13">
              <a:extLst>
                <a:ext uri="{FF2B5EF4-FFF2-40B4-BE49-F238E27FC236}">
                  <a16:creationId xmlns:a16="http://schemas.microsoft.com/office/drawing/2014/main" id="{FCB5FD5C-8D80-4D9F-9E35-ACA6CDA01822}"/>
                </a:ext>
              </a:extLst>
            </p:cNvPr>
            <p:cNvSpPr/>
            <p:nvPr/>
          </p:nvSpPr>
          <p:spPr>
            <a:xfrm>
              <a:off x="7903279" y="1661193"/>
              <a:ext cx="4100240" cy="5230375"/>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endParaRPr lang="es-CL" dirty="0"/>
            </a:p>
          </p:txBody>
        </p:sp>
        <p:sp>
          <p:nvSpPr>
            <p:cNvPr id="13" name="Flecha: hacia la izquierda 12">
              <a:extLst>
                <a:ext uri="{FF2B5EF4-FFF2-40B4-BE49-F238E27FC236}">
                  <a16:creationId xmlns:a16="http://schemas.microsoft.com/office/drawing/2014/main" id="{87105173-457E-45E8-AFFB-A2835E787979}"/>
                </a:ext>
              </a:extLst>
            </p:cNvPr>
            <p:cNvSpPr/>
            <p:nvPr/>
          </p:nvSpPr>
          <p:spPr>
            <a:xfrm rot="8647079">
              <a:off x="6774543" y="3700594"/>
              <a:ext cx="936536"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15" name="CuadroTexto 14">
            <a:extLst>
              <a:ext uri="{FF2B5EF4-FFF2-40B4-BE49-F238E27FC236}">
                <a16:creationId xmlns:a16="http://schemas.microsoft.com/office/drawing/2014/main" id="{87A432E5-C494-48C0-760B-F3208CA08E77}"/>
              </a:ext>
            </a:extLst>
          </p:cNvPr>
          <p:cNvSpPr txBox="1"/>
          <p:nvPr/>
        </p:nvSpPr>
        <p:spPr>
          <a:xfrm>
            <a:off x="7903866" y="2090619"/>
            <a:ext cx="4196694" cy="3970318"/>
          </a:xfrm>
          <a:prstGeom prst="rect">
            <a:avLst/>
          </a:prstGeom>
          <a:noFill/>
        </p:spPr>
        <p:txBody>
          <a:bodyPr wrap="square">
            <a:spAutoFit/>
          </a:bodyPr>
          <a:lstStyle/>
          <a:p>
            <a:pPr algn="just"/>
            <a:r>
              <a:rPr lang="es-CL" dirty="0">
                <a:solidFill>
                  <a:schemeClr val="bg1"/>
                </a:solidFill>
                <a:latin typeface="Arial" panose="020B0604020202020204" pitchFamily="34" charset="0"/>
                <a:cs typeface="Arial" panose="020B0604020202020204" pitchFamily="34" charset="0"/>
              </a:rPr>
              <a:t>Para apuntar a una industria sustentable como habla el proyecto y que   mantenga la cadena de valor estratégica con el medio en que se desenvuelve  y  además se transforme en esa potencia alimentaria , debemos avanzar en construir una industria regulada   con normas claras , con fiscalización efectiva  por parte del estado y sus organismos competente .</a:t>
            </a:r>
          </a:p>
          <a:p>
            <a:pPr algn="just"/>
            <a:endParaRPr lang="es-CL" dirty="0">
              <a:solidFill>
                <a:schemeClr val="bg1"/>
              </a:solidFill>
              <a:latin typeface="Arial" panose="020B0604020202020204" pitchFamily="34" charset="0"/>
              <a:cs typeface="Arial" panose="020B0604020202020204" pitchFamily="34" charset="0"/>
            </a:endParaRPr>
          </a:p>
          <a:p>
            <a:pPr algn="just"/>
            <a:r>
              <a:rPr lang="es-CL" dirty="0">
                <a:solidFill>
                  <a:schemeClr val="bg1"/>
                </a:solidFill>
                <a:latin typeface="Arial" panose="020B0604020202020204" pitchFamily="34" charset="0"/>
                <a:cs typeface="Arial" panose="020B0604020202020204" pitchFamily="34" charset="0"/>
              </a:rPr>
              <a:t>EN NINGUN CASO IMPULSAR LA EIMINACION DE LA INDUSTRIA ACUICOLA .</a:t>
            </a:r>
          </a:p>
        </p:txBody>
      </p:sp>
    </p:spTree>
    <p:extLst>
      <p:ext uri="{BB962C8B-B14F-4D97-AF65-F5344CB8AC3E}">
        <p14:creationId xmlns:p14="http://schemas.microsoft.com/office/powerpoint/2010/main" val="219784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4FB9383-4AF7-49EE-981C-D2D62C1ACF6E}"/>
              </a:ext>
            </a:extLst>
          </p:cNvPr>
          <p:cNvSpPr txBox="1">
            <a:spLocks noChangeArrowheads="1"/>
          </p:cNvSpPr>
          <p:nvPr/>
        </p:nvSpPr>
        <p:spPr bwMode="auto">
          <a:xfrm>
            <a:off x="396241" y="101810"/>
            <a:ext cx="3539318" cy="1077218"/>
          </a:xfrm>
          <a:prstGeom prst="rect">
            <a:avLst/>
          </a:prstGeom>
        </p:spPr>
        <p:txBody>
          <a:bodyPr vert="horz" wrap="square" lIns="91440" tIns="45720" rIns="91440" bIns="45720" rtlCol="0" anchor="ctr">
            <a:spAutoFit/>
          </a:bodyPr>
          <a:lstStyle>
            <a:lvl1pPr>
              <a:spcBef>
                <a:spcPct val="0"/>
              </a:spcBef>
              <a:buNone/>
              <a:defRPr sz="2800">
                <a:solidFill>
                  <a:schemeClr val="bg1">
                    <a:lumMod val="50000"/>
                  </a:schemeClr>
                </a:solidFill>
                <a:latin typeface="Arial"/>
                <a:ea typeface="Arial"/>
                <a:cs typeface="Times New Roman"/>
              </a:defRPr>
            </a:lvl1pPr>
          </a:lstStyle>
          <a:p>
            <a:r>
              <a:rPr lang="es-ES_tradnl" sz="3200" b="1" dirty="0"/>
              <a:t>CADENA DE VALOR   </a:t>
            </a:r>
          </a:p>
        </p:txBody>
      </p:sp>
      <p:grpSp>
        <p:nvGrpSpPr>
          <p:cNvPr id="6" name="Grupo 5">
            <a:extLst>
              <a:ext uri="{FF2B5EF4-FFF2-40B4-BE49-F238E27FC236}">
                <a16:creationId xmlns:a16="http://schemas.microsoft.com/office/drawing/2014/main" id="{9E4411AA-9808-4961-AB1F-7CF5313B1F74}"/>
              </a:ext>
            </a:extLst>
          </p:cNvPr>
          <p:cNvGrpSpPr/>
          <p:nvPr/>
        </p:nvGrpSpPr>
        <p:grpSpPr>
          <a:xfrm>
            <a:off x="264160" y="218875"/>
            <a:ext cx="11836400" cy="5806006"/>
            <a:chOff x="801204" y="766003"/>
            <a:chExt cx="11202315" cy="5560466"/>
          </a:xfrm>
        </p:grpSpPr>
        <p:sp>
          <p:nvSpPr>
            <p:cNvPr id="8" name="Forma libre: forma 7">
              <a:extLst>
                <a:ext uri="{FF2B5EF4-FFF2-40B4-BE49-F238E27FC236}">
                  <a16:creationId xmlns:a16="http://schemas.microsoft.com/office/drawing/2014/main" id="{B59D233E-CE07-4C0F-8F28-10094026D7EA}"/>
                </a:ext>
              </a:extLst>
            </p:cNvPr>
            <p:cNvSpPr/>
            <p:nvPr/>
          </p:nvSpPr>
          <p:spPr>
            <a:xfrm>
              <a:off x="4906010" y="3946489"/>
              <a:ext cx="2379980" cy="2379980"/>
            </a:xfrm>
            <a:custGeom>
              <a:avLst/>
              <a:gdLst>
                <a:gd name="connsiteX0" fmla="*/ 0 w 2379980"/>
                <a:gd name="connsiteY0" fmla="*/ 1189990 h 2379980"/>
                <a:gd name="connsiteX1" fmla="*/ 1189990 w 2379980"/>
                <a:gd name="connsiteY1" fmla="*/ 0 h 2379980"/>
                <a:gd name="connsiteX2" fmla="*/ 2379980 w 2379980"/>
                <a:gd name="connsiteY2" fmla="*/ 1189990 h 2379980"/>
                <a:gd name="connsiteX3" fmla="*/ 1189990 w 2379980"/>
                <a:gd name="connsiteY3" fmla="*/ 2379980 h 2379980"/>
                <a:gd name="connsiteX4" fmla="*/ 0 w 2379980"/>
                <a:gd name="connsiteY4" fmla="*/ 1189990 h 2379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9980" h="2379980">
                  <a:moveTo>
                    <a:pt x="0" y="1189990"/>
                  </a:moveTo>
                  <a:cubicBezTo>
                    <a:pt x="0" y="532777"/>
                    <a:pt x="532777" y="0"/>
                    <a:pt x="1189990" y="0"/>
                  </a:cubicBezTo>
                  <a:cubicBezTo>
                    <a:pt x="1847203" y="0"/>
                    <a:pt x="2379980" y="532777"/>
                    <a:pt x="2379980" y="1189990"/>
                  </a:cubicBezTo>
                  <a:cubicBezTo>
                    <a:pt x="2379980" y="1847203"/>
                    <a:pt x="1847203" y="2379980"/>
                    <a:pt x="1189990" y="2379980"/>
                  </a:cubicBezTo>
                  <a:cubicBezTo>
                    <a:pt x="532777" y="2379980"/>
                    <a:pt x="0" y="1847203"/>
                    <a:pt x="0" y="118999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7115" tIns="377115" rIns="377115" bIns="377115" numCol="1" spcCol="1270" anchor="ctr" anchorCtr="0">
              <a:noAutofit/>
            </a:bodyPr>
            <a:lstStyle/>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ACUICULTURA DE SALMONES</a:t>
              </a:r>
            </a:p>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CADENA DE VALOR </a:t>
              </a:r>
            </a:p>
          </p:txBody>
        </p:sp>
        <p:sp>
          <p:nvSpPr>
            <p:cNvPr id="10" name="Forma libre: forma 9">
              <a:extLst>
                <a:ext uri="{FF2B5EF4-FFF2-40B4-BE49-F238E27FC236}">
                  <a16:creationId xmlns:a16="http://schemas.microsoft.com/office/drawing/2014/main" id="{8B501A98-C9A4-4434-A136-9B1018A80F2E}"/>
                </a:ext>
              </a:extLst>
            </p:cNvPr>
            <p:cNvSpPr/>
            <p:nvPr/>
          </p:nvSpPr>
          <p:spPr>
            <a:xfrm>
              <a:off x="801204" y="2199350"/>
              <a:ext cx="3705275" cy="2909851"/>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r>
                <a:rPr lang="es-CL" dirty="0">
                  <a:latin typeface="Arial" panose="020B0604020202020204" pitchFamily="34" charset="0"/>
                  <a:cs typeface="Arial" panose="020B0604020202020204" pitchFamily="34" charset="0"/>
                </a:rPr>
                <a:t>La cadena de valor de la industria no solo pasa por el impacto laboral en la cantidad de empleos si no que también se basa en sus distintas áreas estratégicas que hoy tiene   y una de esas es el impacto positivo en la economía  nacional ,mundial estable y beneficiosa .</a:t>
              </a:r>
            </a:p>
          </p:txBody>
        </p:sp>
        <p:sp>
          <p:nvSpPr>
            <p:cNvPr id="12" name="Forma libre: forma 11">
              <a:extLst>
                <a:ext uri="{FF2B5EF4-FFF2-40B4-BE49-F238E27FC236}">
                  <a16:creationId xmlns:a16="http://schemas.microsoft.com/office/drawing/2014/main" id="{BE7E0BB6-48F8-49DF-94D8-076FECB62A45}"/>
                </a:ext>
              </a:extLst>
            </p:cNvPr>
            <p:cNvSpPr/>
            <p:nvPr/>
          </p:nvSpPr>
          <p:spPr>
            <a:xfrm>
              <a:off x="4506479" y="766003"/>
              <a:ext cx="3396800" cy="2510423"/>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r>
                <a:rPr lang="es-MX" sz="1600" dirty="0">
                  <a:latin typeface="Arial" panose="020B0604020202020204" pitchFamily="34" charset="0"/>
                  <a:cs typeface="Arial" panose="020B0604020202020204" pitchFamily="34" charset="0"/>
                </a:rPr>
                <a:t>La industria avanza en una mayor inclusión en la relaciones con las comunidades donde esta inserta impulsando  mejoras sociales  aportando al desarrollo de la económica local . La industria NO es extractiva  es una industria que avanza a sustentabilidad , que es estratégica y aporta valor en las personas.</a:t>
              </a:r>
            </a:p>
          </p:txBody>
        </p:sp>
        <p:sp>
          <p:nvSpPr>
            <p:cNvPr id="9" name="Flecha: hacia la izquierda 8">
              <a:extLst>
                <a:ext uri="{FF2B5EF4-FFF2-40B4-BE49-F238E27FC236}">
                  <a16:creationId xmlns:a16="http://schemas.microsoft.com/office/drawing/2014/main" id="{6A1A5D40-4857-40EA-9661-F2292D089037}"/>
                </a:ext>
              </a:extLst>
            </p:cNvPr>
            <p:cNvSpPr/>
            <p:nvPr/>
          </p:nvSpPr>
          <p:spPr>
            <a:xfrm rot="2129997">
              <a:off x="4460686" y="3820666"/>
              <a:ext cx="916042"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lecha: hacia la izquierda 10">
              <a:extLst>
                <a:ext uri="{FF2B5EF4-FFF2-40B4-BE49-F238E27FC236}">
                  <a16:creationId xmlns:a16="http://schemas.microsoft.com/office/drawing/2014/main" id="{347EA837-1F85-4B39-A610-6FE2AECE4F81}"/>
                </a:ext>
              </a:extLst>
            </p:cNvPr>
            <p:cNvSpPr/>
            <p:nvPr/>
          </p:nvSpPr>
          <p:spPr>
            <a:xfrm rot="5400000">
              <a:off x="5728671" y="3315130"/>
              <a:ext cx="755700"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s-CL" dirty="0"/>
            </a:p>
          </p:txBody>
        </p:sp>
        <p:sp>
          <p:nvSpPr>
            <p:cNvPr id="14" name="Forma libre: forma 13">
              <a:extLst>
                <a:ext uri="{FF2B5EF4-FFF2-40B4-BE49-F238E27FC236}">
                  <a16:creationId xmlns:a16="http://schemas.microsoft.com/office/drawing/2014/main" id="{FCB5FD5C-8D80-4D9F-9E35-ACA6CDA01822}"/>
                </a:ext>
              </a:extLst>
            </p:cNvPr>
            <p:cNvSpPr/>
            <p:nvPr/>
          </p:nvSpPr>
          <p:spPr>
            <a:xfrm>
              <a:off x="7903279" y="2199350"/>
              <a:ext cx="4100240" cy="3397344"/>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endParaRPr lang="es-CL" dirty="0"/>
            </a:p>
          </p:txBody>
        </p:sp>
        <p:sp>
          <p:nvSpPr>
            <p:cNvPr id="13" name="Flecha: hacia la izquierda 12">
              <a:extLst>
                <a:ext uri="{FF2B5EF4-FFF2-40B4-BE49-F238E27FC236}">
                  <a16:creationId xmlns:a16="http://schemas.microsoft.com/office/drawing/2014/main" id="{87105173-457E-45E8-AFFB-A2835E787979}"/>
                </a:ext>
              </a:extLst>
            </p:cNvPr>
            <p:cNvSpPr/>
            <p:nvPr/>
          </p:nvSpPr>
          <p:spPr>
            <a:xfrm rot="8647079">
              <a:off x="6774543" y="3700594"/>
              <a:ext cx="936536"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15" name="CuadroTexto 14">
            <a:extLst>
              <a:ext uri="{FF2B5EF4-FFF2-40B4-BE49-F238E27FC236}">
                <a16:creationId xmlns:a16="http://schemas.microsoft.com/office/drawing/2014/main" id="{87A432E5-C494-48C0-760B-F3208CA08E77}"/>
              </a:ext>
            </a:extLst>
          </p:cNvPr>
          <p:cNvSpPr txBox="1"/>
          <p:nvPr/>
        </p:nvSpPr>
        <p:spPr>
          <a:xfrm>
            <a:off x="7912645" y="2090619"/>
            <a:ext cx="4015195" cy="2862322"/>
          </a:xfrm>
          <a:prstGeom prst="rect">
            <a:avLst/>
          </a:prstGeom>
          <a:noFill/>
        </p:spPr>
        <p:txBody>
          <a:bodyPr wrap="square">
            <a:spAutoFit/>
          </a:bodyPr>
          <a:lstStyle/>
          <a:p>
            <a:pPr algn="just"/>
            <a:r>
              <a:rPr lang="es-CL" dirty="0">
                <a:solidFill>
                  <a:schemeClr val="bg1"/>
                </a:solidFill>
                <a:latin typeface="Arial" panose="020B0604020202020204" pitchFamily="34" charset="0"/>
                <a:cs typeface="Arial" panose="020B0604020202020204" pitchFamily="34" charset="0"/>
              </a:rPr>
              <a:t>Para minimizar el impacto de desecho industrial , existen plantas que se dedican a trabajar los residuos y desechos del Salmon y estos a su vez derivan en la producción de harina y aceite de pescado , beneficioso en omega 3 y que es exportado a otros mercados para alimentos de animales domésticos .</a:t>
            </a:r>
          </a:p>
        </p:txBody>
      </p:sp>
    </p:spTree>
    <p:extLst>
      <p:ext uri="{BB962C8B-B14F-4D97-AF65-F5344CB8AC3E}">
        <p14:creationId xmlns:p14="http://schemas.microsoft.com/office/powerpoint/2010/main" val="283676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4FB9383-4AF7-49EE-981C-D2D62C1ACF6E}"/>
              </a:ext>
            </a:extLst>
          </p:cNvPr>
          <p:cNvSpPr txBox="1">
            <a:spLocks noChangeArrowheads="1"/>
          </p:cNvSpPr>
          <p:nvPr/>
        </p:nvSpPr>
        <p:spPr bwMode="auto">
          <a:xfrm>
            <a:off x="396241" y="348031"/>
            <a:ext cx="3539318" cy="584775"/>
          </a:xfrm>
          <a:prstGeom prst="rect">
            <a:avLst/>
          </a:prstGeom>
        </p:spPr>
        <p:txBody>
          <a:bodyPr vert="horz" wrap="square" lIns="91440" tIns="45720" rIns="91440" bIns="45720" rtlCol="0" anchor="ctr">
            <a:spAutoFit/>
          </a:bodyPr>
          <a:lstStyle>
            <a:lvl1pPr>
              <a:spcBef>
                <a:spcPct val="0"/>
              </a:spcBef>
              <a:buNone/>
              <a:defRPr sz="2800">
                <a:solidFill>
                  <a:schemeClr val="bg1">
                    <a:lumMod val="50000"/>
                  </a:schemeClr>
                </a:solidFill>
                <a:latin typeface="Arial"/>
                <a:ea typeface="Arial"/>
                <a:cs typeface="Times New Roman"/>
              </a:defRPr>
            </a:lvl1pPr>
          </a:lstStyle>
          <a:p>
            <a:r>
              <a:rPr lang="es-ES_tradnl" sz="3200" b="1" dirty="0"/>
              <a:t>ART .173    </a:t>
            </a:r>
          </a:p>
        </p:txBody>
      </p:sp>
      <p:grpSp>
        <p:nvGrpSpPr>
          <p:cNvPr id="6" name="Grupo 5">
            <a:extLst>
              <a:ext uri="{FF2B5EF4-FFF2-40B4-BE49-F238E27FC236}">
                <a16:creationId xmlns:a16="http://schemas.microsoft.com/office/drawing/2014/main" id="{9E4411AA-9808-4961-AB1F-7CF5313B1F74}"/>
              </a:ext>
            </a:extLst>
          </p:cNvPr>
          <p:cNvGrpSpPr/>
          <p:nvPr/>
        </p:nvGrpSpPr>
        <p:grpSpPr>
          <a:xfrm>
            <a:off x="264160" y="218875"/>
            <a:ext cx="11836400" cy="5806006"/>
            <a:chOff x="801204" y="766003"/>
            <a:chExt cx="11202315" cy="5560466"/>
          </a:xfrm>
        </p:grpSpPr>
        <p:sp>
          <p:nvSpPr>
            <p:cNvPr id="8" name="Forma libre: forma 7">
              <a:extLst>
                <a:ext uri="{FF2B5EF4-FFF2-40B4-BE49-F238E27FC236}">
                  <a16:creationId xmlns:a16="http://schemas.microsoft.com/office/drawing/2014/main" id="{B59D233E-CE07-4C0F-8F28-10094026D7EA}"/>
                </a:ext>
              </a:extLst>
            </p:cNvPr>
            <p:cNvSpPr/>
            <p:nvPr/>
          </p:nvSpPr>
          <p:spPr>
            <a:xfrm>
              <a:off x="4906010" y="3946489"/>
              <a:ext cx="2379980" cy="2379980"/>
            </a:xfrm>
            <a:custGeom>
              <a:avLst/>
              <a:gdLst>
                <a:gd name="connsiteX0" fmla="*/ 0 w 2379980"/>
                <a:gd name="connsiteY0" fmla="*/ 1189990 h 2379980"/>
                <a:gd name="connsiteX1" fmla="*/ 1189990 w 2379980"/>
                <a:gd name="connsiteY1" fmla="*/ 0 h 2379980"/>
                <a:gd name="connsiteX2" fmla="*/ 2379980 w 2379980"/>
                <a:gd name="connsiteY2" fmla="*/ 1189990 h 2379980"/>
                <a:gd name="connsiteX3" fmla="*/ 1189990 w 2379980"/>
                <a:gd name="connsiteY3" fmla="*/ 2379980 h 2379980"/>
                <a:gd name="connsiteX4" fmla="*/ 0 w 2379980"/>
                <a:gd name="connsiteY4" fmla="*/ 1189990 h 2379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9980" h="2379980">
                  <a:moveTo>
                    <a:pt x="0" y="1189990"/>
                  </a:moveTo>
                  <a:cubicBezTo>
                    <a:pt x="0" y="532777"/>
                    <a:pt x="532777" y="0"/>
                    <a:pt x="1189990" y="0"/>
                  </a:cubicBezTo>
                  <a:cubicBezTo>
                    <a:pt x="1847203" y="0"/>
                    <a:pt x="2379980" y="532777"/>
                    <a:pt x="2379980" y="1189990"/>
                  </a:cubicBezTo>
                  <a:cubicBezTo>
                    <a:pt x="2379980" y="1847203"/>
                    <a:pt x="1847203" y="2379980"/>
                    <a:pt x="1189990" y="2379980"/>
                  </a:cubicBezTo>
                  <a:cubicBezTo>
                    <a:pt x="532777" y="2379980"/>
                    <a:pt x="0" y="1847203"/>
                    <a:pt x="0" y="118999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7115" tIns="377115" rIns="377115" bIns="377115" numCol="1" spcCol="1270" anchor="ctr" anchorCtr="0">
              <a:noAutofit/>
            </a:bodyPr>
            <a:lstStyle/>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LEY DE PESCA Y ACUICULTURA </a:t>
              </a:r>
            </a:p>
            <a:p>
              <a:pPr algn="ctr" defTabSz="2000250">
                <a:lnSpc>
                  <a:spcPct val="90000"/>
                </a:lnSpc>
                <a:spcBef>
                  <a:spcPct val="0"/>
                </a:spcBef>
                <a:spcAft>
                  <a:spcPct val="35000"/>
                </a:spcAft>
              </a:pPr>
              <a:r>
                <a:rPr lang="es-MX" sz="1600" dirty="0">
                  <a:latin typeface="Arial" panose="020B0604020202020204" pitchFamily="34" charset="0"/>
                  <a:cs typeface="Arial" panose="020B0604020202020204" pitchFamily="34" charset="0"/>
                </a:rPr>
                <a:t>Art 173</a:t>
              </a:r>
            </a:p>
          </p:txBody>
        </p:sp>
        <p:sp>
          <p:nvSpPr>
            <p:cNvPr id="10" name="Forma libre: forma 9">
              <a:extLst>
                <a:ext uri="{FF2B5EF4-FFF2-40B4-BE49-F238E27FC236}">
                  <a16:creationId xmlns:a16="http://schemas.microsoft.com/office/drawing/2014/main" id="{8B501A98-C9A4-4434-A136-9B1018A80F2E}"/>
                </a:ext>
              </a:extLst>
            </p:cNvPr>
            <p:cNvSpPr/>
            <p:nvPr/>
          </p:nvSpPr>
          <p:spPr>
            <a:xfrm>
              <a:off x="801204" y="2199351"/>
              <a:ext cx="3705275" cy="2044828"/>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r>
                <a:rPr lang="es-CL" sz="1600" dirty="0">
                  <a:latin typeface="Arial" panose="020B0604020202020204" pitchFamily="34" charset="0"/>
                  <a:cs typeface="Arial" panose="020B0604020202020204" pitchFamily="34" charset="0"/>
                </a:rPr>
                <a:t>Si bien este proyecto esta enfocado mas a la industria pesquera y no la industria salmonicultura .</a:t>
              </a:r>
            </a:p>
            <a:p>
              <a:pPr algn="just" defTabSz="1466850">
                <a:lnSpc>
                  <a:spcPct val="90000"/>
                </a:lnSpc>
                <a:spcBef>
                  <a:spcPct val="0"/>
                </a:spcBef>
                <a:spcAft>
                  <a:spcPct val="35000"/>
                </a:spcAft>
              </a:pPr>
              <a:r>
                <a:rPr lang="es-CL" sz="1600" dirty="0">
                  <a:latin typeface="Arial" panose="020B0604020202020204" pitchFamily="34" charset="0"/>
                  <a:cs typeface="Arial" panose="020B0604020202020204" pitchFamily="34" charset="0"/>
                </a:rPr>
                <a:t> El Salmon como especie hidrobiológica  , es una potencia industrial para el futuro  y el desarrollo en la vida de las personas .</a:t>
              </a:r>
            </a:p>
          </p:txBody>
        </p:sp>
        <p:sp>
          <p:nvSpPr>
            <p:cNvPr id="12" name="Forma libre: forma 11">
              <a:extLst>
                <a:ext uri="{FF2B5EF4-FFF2-40B4-BE49-F238E27FC236}">
                  <a16:creationId xmlns:a16="http://schemas.microsoft.com/office/drawing/2014/main" id="{BE7E0BB6-48F8-49DF-94D8-076FECB62A45}"/>
                </a:ext>
              </a:extLst>
            </p:cNvPr>
            <p:cNvSpPr/>
            <p:nvPr/>
          </p:nvSpPr>
          <p:spPr>
            <a:xfrm>
              <a:off x="4582520" y="766003"/>
              <a:ext cx="3227825" cy="2510423"/>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r>
                <a:rPr lang="es-MX" sz="1600" dirty="0">
                  <a:latin typeface="Arial" panose="020B0604020202020204" pitchFamily="34" charset="0"/>
                  <a:cs typeface="Arial" panose="020B0604020202020204" pitchFamily="34" charset="0"/>
                </a:rPr>
                <a:t>Junto con ello dentro de la actual ley de pesca  y acuicultura , existe un art. 173 , que genera beneficios directos para los trabajadores de planta de proceso  y en los cuales  se encuentra excluido nuestro rubro .</a:t>
              </a:r>
            </a:p>
          </p:txBody>
        </p:sp>
        <p:sp>
          <p:nvSpPr>
            <p:cNvPr id="9" name="Flecha: hacia la izquierda 8">
              <a:extLst>
                <a:ext uri="{FF2B5EF4-FFF2-40B4-BE49-F238E27FC236}">
                  <a16:creationId xmlns:a16="http://schemas.microsoft.com/office/drawing/2014/main" id="{6A1A5D40-4857-40EA-9661-F2292D089037}"/>
                </a:ext>
              </a:extLst>
            </p:cNvPr>
            <p:cNvSpPr/>
            <p:nvPr/>
          </p:nvSpPr>
          <p:spPr>
            <a:xfrm rot="2129997">
              <a:off x="4376814" y="3793498"/>
              <a:ext cx="1008509"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lecha: hacia la izquierda 10">
              <a:extLst>
                <a:ext uri="{FF2B5EF4-FFF2-40B4-BE49-F238E27FC236}">
                  <a16:creationId xmlns:a16="http://schemas.microsoft.com/office/drawing/2014/main" id="{347EA837-1F85-4B39-A610-6FE2AECE4F81}"/>
                </a:ext>
              </a:extLst>
            </p:cNvPr>
            <p:cNvSpPr/>
            <p:nvPr/>
          </p:nvSpPr>
          <p:spPr>
            <a:xfrm rot="5400000">
              <a:off x="5728671" y="3315130"/>
              <a:ext cx="755700"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s-CL" dirty="0"/>
            </a:p>
          </p:txBody>
        </p:sp>
        <p:sp>
          <p:nvSpPr>
            <p:cNvPr id="14" name="Forma libre: forma 13">
              <a:extLst>
                <a:ext uri="{FF2B5EF4-FFF2-40B4-BE49-F238E27FC236}">
                  <a16:creationId xmlns:a16="http://schemas.microsoft.com/office/drawing/2014/main" id="{FCB5FD5C-8D80-4D9F-9E35-ACA6CDA01822}"/>
                </a:ext>
              </a:extLst>
            </p:cNvPr>
            <p:cNvSpPr/>
            <p:nvPr/>
          </p:nvSpPr>
          <p:spPr>
            <a:xfrm>
              <a:off x="7903279" y="2199349"/>
              <a:ext cx="4100240" cy="4127119"/>
            </a:xfrm>
            <a:custGeom>
              <a:avLst/>
              <a:gdLst>
                <a:gd name="connsiteX0" fmla="*/ 0 w 2260981"/>
                <a:gd name="connsiteY0" fmla="*/ 180878 h 1808784"/>
                <a:gd name="connsiteX1" fmla="*/ 180878 w 2260981"/>
                <a:gd name="connsiteY1" fmla="*/ 0 h 1808784"/>
                <a:gd name="connsiteX2" fmla="*/ 2080103 w 2260981"/>
                <a:gd name="connsiteY2" fmla="*/ 0 h 1808784"/>
                <a:gd name="connsiteX3" fmla="*/ 2260981 w 2260981"/>
                <a:gd name="connsiteY3" fmla="*/ 180878 h 1808784"/>
                <a:gd name="connsiteX4" fmla="*/ 2260981 w 2260981"/>
                <a:gd name="connsiteY4" fmla="*/ 1627906 h 1808784"/>
                <a:gd name="connsiteX5" fmla="*/ 2080103 w 2260981"/>
                <a:gd name="connsiteY5" fmla="*/ 1808784 h 1808784"/>
                <a:gd name="connsiteX6" fmla="*/ 180878 w 2260981"/>
                <a:gd name="connsiteY6" fmla="*/ 1808784 h 1808784"/>
                <a:gd name="connsiteX7" fmla="*/ 0 w 2260981"/>
                <a:gd name="connsiteY7" fmla="*/ 1627906 h 1808784"/>
                <a:gd name="connsiteX8" fmla="*/ 0 w 2260981"/>
                <a:gd name="connsiteY8" fmla="*/ 180878 h 180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981" h="1808784">
                  <a:moveTo>
                    <a:pt x="0" y="180878"/>
                  </a:moveTo>
                  <a:cubicBezTo>
                    <a:pt x="0" y="80982"/>
                    <a:pt x="80982" y="0"/>
                    <a:pt x="180878" y="0"/>
                  </a:cubicBezTo>
                  <a:lnTo>
                    <a:pt x="2080103" y="0"/>
                  </a:lnTo>
                  <a:cubicBezTo>
                    <a:pt x="2179999" y="0"/>
                    <a:pt x="2260981" y="80982"/>
                    <a:pt x="2260981" y="180878"/>
                  </a:cubicBezTo>
                  <a:lnTo>
                    <a:pt x="2260981" y="1627906"/>
                  </a:lnTo>
                  <a:cubicBezTo>
                    <a:pt x="2260981" y="1727802"/>
                    <a:pt x="2179999" y="1808784"/>
                    <a:pt x="2080103" y="1808784"/>
                  </a:cubicBezTo>
                  <a:lnTo>
                    <a:pt x="180878" y="1808784"/>
                  </a:lnTo>
                  <a:cubicBezTo>
                    <a:pt x="80982" y="1808784"/>
                    <a:pt x="0" y="1727802"/>
                    <a:pt x="0" y="1627906"/>
                  </a:cubicBezTo>
                  <a:lnTo>
                    <a:pt x="0" y="1808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842" tIns="115842" rIns="115842" bIns="115842" numCol="1" spcCol="1270" anchor="ctr" anchorCtr="0">
              <a:noAutofit/>
            </a:bodyPr>
            <a:lstStyle/>
            <a:p>
              <a:pPr algn="just" defTabSz="1466850">
                <a:lnSpc>
                  <a:spcPct val="90000"/>
                </a:lnSpc>
                <a:spcBef>
                  <a:spcPct val="0"/>
                </a:spcBef>
                <a:spcAft>
                  <a:spcPct val="35000"/>
                </a:spcAft>
              </a:pPr>
              <a:endParaRPr lang="es-CL" dirty="0"/>
            </a:p>
          </p:txBody>
        </p:sp>
        <p:sp>
          <p:nvSpPr>
            <p:cNvPr id="13" name="Flecha: hacia la izquierda 12">
              <a:extLst>
                <a:ext uri="{FF2B5EF4-FFF2-40B4-BE49-F238E27FC236}">
                  <a16:creationId xmlns:a16="http://schemas.microsoft.com/office/drawing/2014/main" id="{87105173-457E-45E8-AFFB-A2835E787979}"/>
                </a:ext>
              </a:extLst>
            </p:cNvPr>
            <p:cNvSpPr/>
            <p:nvPr/>
          </p:nvSpPr>
          <p:spPr>
            <a:xfrm rot="8647079">
              <a:off x="6774543" y="3700594"/>
              <a:ext cx="936536" cy="67829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15" name="CuadroTexto 14">
            <a:extLst>
              <a:ext uri="{FF2B5EF4-FFF2-40B4-BE49-F238E27FC236}">
                <a16:creationId xmlns:a16="http://schemas.microsoft.com/office/drawing/2014/main" id="{87A432E5-C494-48C0-760B-F3208CA08E77}"/>
              </a:ext>
            </a:extLst>
          </p:cNvPr>
          <p:cNvSpPr txBox="1"/>
          <p:nvPr/>
        </p:nvSpPr>
        <p:spPr>
          <a:xfrm>
            <a:off x="8092184" y="2090619"/>
            <a:ext cx="3835656" cy="3693319"/>
          </a:xfrm>
          <a:prstGeom prst="rect">
            <a:avLst/>
          </a:prstGeom>
          <a:noFill/>
        </p:spPr>
        <p:txBody>
          <a:bodyPr wrap="square">
            <a:spAutoFit/>
          </a:bodyPr>
          <a:lstStyle/>
          <a:p>
            <a:r>
              <a:rPr lang="es-CL" dirty="0">
                <a:solidFill>
                  <a:schemeClr val="bg1"/>
                </a:solidFill>
                <a:latin typeface="Arial" panose="020B0604020202020204" pitchFamily="34" charset="0"/>
                <a:cs typeface="Arial" panose="020B0604020202020204" pitchFamily="34" charset="0"/>
              </a:rPr>
              <a:t>Hacemos un llamado a revisar este punto y a buscar las formas de incluir al sector acuícola en este punto .</a:t>
            </a:r>
          </a:p>
          <a:p>
            <a:r>
              <a:rPr lang="es-CL" dirty="0">
                <a:solidFill>
                  <a:schemeClr val="bg1"/>
                </a:solidFill>
                <a:latin typeface="Arial" panose="020B0604020202020204" pitchFamily="34" charset="0"/>
                <a:cs typeface="Arial" panose="020B0604020202020204" pitchFamily="34" charset="0"/>
              </a:rPr>
              <a:t>Sabiendo que la industria del Salmon es una de las  industrias mas  importante dentro de la  cadena alimentaria la cual también conlleva riesgo de carácter involuntario , ante episodios del Blum de algas o crisis de mercado , los trabajadores no contamos con resguardos de ningún tipo.</a:t>
            </a:r>
          </a:p>
        </p:txBody>
      </p:sp>
    </p:spTree>
    <p:extLst>
      <p:ext uri="{BB962C8B-B14F-4D97-AF65-F5344CB8AC3E}">
        <p14:creationId xmlns:p14="http://schemas.microsoft.com/office/powerpoint/2010/main" val="155640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E89901-98EF-7E3B-EC21-BE49CDD5B4D4}"/>
              </a:ext>
            </a:extLst>
          </p:cNvPr>
          <p:cNvSpPr>
            <a:spLocks noGrp="1"/>
          </p:cNvSpPr>
          <p:nvPr>
            <p:ph type="title"/>
          </p:nvPr>
        </p:nvSpPr>
        <p:spPr>
          <a:xfrm>
            <a:off x="838200" y="152401"/>
            <a:ext cx="10515600" cy="629919"/>
          </a:xfrm>
        </p:spPr>
        <p:txBody>
          <a:bodyPr>
            <a:normAutofit fontScale="90000"/>
          </a:bodyPr>
          <a:lstStyle/>
          <a:p>
            <a:pPr algn="just"/>
            <a:r>
              <a:rPr lang="es-CL" dirty="0"/>
              <a:t>                              </a:t>
            </a:r>
            <a:r>
              <a:rPr lang="es-CL" sz="2800" b="1" dirty="0">
                <a:latin typeface="Arial" panose="020B0604020202020204" pitchFamily="34" charset="0"/>
                <a:cs typeface="Arial" panose="020B0604020202020204" pitchFamily="34" charset="0"/>
              </a:rPr>
              <a:t>CONCLUSIONES </a:t>
            </a:r>
          </a:p>
        </p:txBody>
      </p:sp>
      <p:sp>
        <p:nvSpPr>
          <p:cNvPr id="3" name="Marcador de contenido 2">
            <a:extLst>
              <a:ext uri="{FF2B5EF4-FFF2-40B4-BE49-F238E27FC236}">
                <a16:creationId xmlns:a16="http://schemas.microsoft.com/office/drawing/2014/main" id="{8A678869-FB09-4727-7D80-9640F34C469E}"/>
              </a:ext>
            </a:extLst>
          </p:cNvPr>
          <p:cNvSpPr>
            <a:spLocks noGrp="1"/>
          </p:cNvSpPr>
          <p:nvPr>
            <p:ph idx="1"/>
          </p:nvPr>
        </p:nvSpPr>
        <p:spPr>
          <a:xfrm>
            <a:off x="838200" y="853440"/>
            <a:ext cx="10515600" cy="6004560"/>
          </a:xfrm>
        </p:spPr>
        <p:txBody>
          <a:bodyPr>
            <a:noAutofit/>
          </a:bodyPr>
          <a:lstStyle/>
          <a:p>
            <a:pPr algn="just"/>
            <a:r>
              <a:rPr lang="es-CL" sz="2000" dirty="0">
                <a:latin typeface="Arial" panose="020B0604020202020204" pitchFamily="34" charset="0"/>
                <a:cs typeface="Arial" panose="020B0604020202020204" pitchFamily="34" charset="0"/>
              </a:rPr>
              <a:t>Hacemos un llamado a ustedes como parlamentarios y a todas las autoridades a trabajar con altura de miras ,sin miedo ,sin descalificaciones ,poniendo siempre a las personas trabajadores y familias en el centro</a:t>
            </a:r>
            <a:r>
              <a:rPr lang="es-CL" sz="2000" dirty="0"/>
              <a:t>.</a:t>
            </a:r>
          </a:p>
          <a:p>
            <a:pPr algn="just"/>
            <a:endParaRPr lang="es-CL" sz="2000" dirty="0"/>
          </a:p>
          <a:p>
            <a:pPr algn="just"/>
            <a:r>
              <a:rPr lang="es-CL" sz="2000" dirty="0">
                <a:latin typeface="Arial" panose="020B0604020202020204" pitchFamily="34" charset="0"/>
                <a:cs typeface="Arial" panose="020B0604020202020204" pitchFamily="34" charset="0"/>
              </a:rPr>
              <a:t>Como trabajadores esperamos un debate informado.</a:t>
            </a:r>
          </a:p>
          <a:p>
            <a:pPr algn="just"/>
            <a:endParaRPr lang="es-CL" sz="2000" dirty="0">
              <a:latin typeface="Arial" panose="020B0604020202020204" pitchFamily="34" charset="0"/>
              <a:cs typeface="Arial" panose="020B0604020202020204" pitchFamily="34" charset="0"/>
            </a:endParaRPr>
          </a:p>
          <a:p>
            <a:pPr algn="just"/>
            <a:r>
              <a:rPr lang="es-CL" sz="2000" dirty="0">
                <a:latin typeface="Arial" panose="020B0604020202020204" pitchFamily="34" charset="0"/>
                <a:cs typeface="Arial" panose="020B0604020202020204" pitchFamily="34" charset="0"/>
              </a:rPr>
              <a:t>Somos críticos del rol de ONG ambientalistas que ejercen presiones sobre autoridades ,para presionar la eliminación de la industria.</a:t>
            </a:r>
          </a:p>
          <a:p>
            <a:pPr algn="just"/>
            <a:endParaRPr lang="es-CL" sz="2000" dirty="0">
              <a:latin typeface="Arial" panose="020B0604020202020204" pitchFamily="34" charset="0"/>
              <a:cs typeface="Arial" panose="020B0604020202020204" pitchFamily="34" charset="0"/>
            </a:endParaRPr>
          </a:p>
          <a:p>
            <a:pPr algn="just"/>
            <a:r>
              <a:rPr lang="es-CL" sz="2000" dirty="0">
                <a:latin typeface="Arial" panose="020B0604020202020204" pitchFamily="34" charset="0"/>
                <a:cs typeface="Arial" panose="020B0604020202020204" pitchFamily="34" charset="0"/>
              </a:rPr>
              <a:t>Llamamos a las autoridades y la industria al dialogo para seguir avanzando en la dignidad de las personas y justicia territorial , especialmente en territorios aislados ,donde la industria cumple un rol fundamental donde muchas veces el estado ,gobiernos de turnos y municipios no llegan de manera oportuna.</a:t>
            </a:r>
          </a:p>
          <a:p>
            <a:pPr algn="just"/>
            <a:endParaRPr lang="es-CL" sz="2000" dirty="0">
              <a:latin typeface="Arial" panose="020B0604020202020204" pitchFamily="34" charset="0"/>
              <a:cs typeface="Arial" panose="020B0604020202020204" pitchFamily="34" charset="0"/>
            </a:endParaRPr>
          </a:p>
          <a:p>
            <a:pPr algn="just"/>
            <a:r>
              <a:rPr lang="es-CL" sz="2000" dirty="0">
                <a:latin typeface="Arial" panose="020B0604020202020204" pitchFamily="34" charset="0"/>
                <a:cs typeface="Arial" panose="020B0604020202020204" pitchFamily="34" charset="0"/>
              </a:rPr>
              <a:t>Como trabajadores nos mantendremos atentos a  las  regulaciones y haremos valer nuestros derechos en </a:t>
            </a:r>
            <a:r>
              <a:rPr lang="es-CL" sz="2000" dirty="0" err="1">
                <a:latin typeface="Arial" panose="020B0604020202020204" pitchFamily="34" charset="0"/>
                <a:cs typeface="Arial" panose="020B0604020202020204" pitchFamily="34" charset="0"/>
              </a:rPr>
              <a:t>pro-del</a:t>
            </a:r>
            <a:r>
              <a:rPr lang="es-CL" sz="2000" dirty="0">
                <a:latin typeface="Arial" panose="020B0604020202020204" pitchFamily="34" charset="0"/>
                <a:cs typeface="Arial" panose="020B0604020202020204" pitchFamily="34" charset="0"/>
              </a:rPr>
              <a:t> empleo digno y beneficios ganados en los años de trabajo sindical .</a:t>
            </a:r>
          </a:p>
        </p:txBody>
      </p:sp>
    </p:spTree>
    <p:extLst>
      <p:ext uri="{BB962C8B-B14F-4D97-AF65-F5344CB8AC3E}">
        <p14:creationId xmlns:p14="http://schemas.microsoft.com/office/powerpoint/2010/main" val="3015174874"/>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326</TotalTime>
  <Words>985</Words>
  <Application>Microsoft Office PowerPoint</Application>
  <PresentationFormat>Panorámica</PresentationFormat>
  <Paragraphs>55</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Office Theme</vt:lpstr>
      <vt:lpstr>Representamos a 15.000 trabajadores sindicalizados DIRECTOS de la industria salmonera .  Con presencia desde la  región del BIO.BIO , PTO MONTT, CALBUCO, CHILOE,CHAITEN Y MAGALLANES   .</vt:lpstr>
      <vt:lpstr>                      </vt:lpstr>
      <vt:lpstr>Presentación de PowerPoint</vt:lpstr>
      <vt:lpstr>Presentación de PowerPoint</vt:lpstr>
      <vt:lpstr>Presentación de PowerPoint</vt:lpstr>
      <vt:lpstr>Presentación de PowerPoint</vt:lpstr>
      <vt:lpstr>                              CONCLUSIONES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Representamos a 15.000 trabajadores sindicalizados DIRECTOS de la industria salmonera .  Con presencia desde la  región del BIO.BIO , PTO MONTT, CALBUCO, CHILOE,CHAITEN Y MAGALLANES   .</dc:title>
  <dc:creator>Marta Oyarzo</dc:creator>
  <cp:lastModifiedBy>Marta Oyarzo</cp:lastModifiedBy>
  <cp:revision>6</cp:revision>
  <dcterms:created xsi:type="dcterms:W3CDTF">2022-05-07T22:43:06Z</dcterms:created>
  <dcterms:modified xsi:type="dcterms:W3CDTF">2022-05-11T18:40:44Z</dcterms:modified>
</cp:coreProperties>
</file>