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18" r:id="rId4"/>
  </p:sldMasterIdLst>
  <p:notesMasterIdLst>
    <p:notesMasterId r:id="rId15"/>
  </p:notesMasterIdLst>
  <p:sldIdLst>
    <p:sldId id="258" r:id="rId5"/>
    <p:sldId id="381" r:id="rId6"/>
    <p:sldId id="378" r:id="rId7"/>
    <p:sldId id="363" r:id="rId8"/>
    <p:sldId id="377" r:id="rId9"/>
    <p:sldId id="383" r:id="rId10"/>
    <p:sldId id="384" r:id="rId11"/>
    <p:sldId id="380" r:id="rId12"/>
    <p:sldId id="382" r:id="rId13"/>
    <p:sldId id="361" r:id="rId14"/>
  </p:sldIdLst>
  <p:sldSz cx="9144000" cy="6858000" type="screen4x3"/>
  <p:notesSz cx="7023100" cy="93091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52674" autoAdjust="0"/>
  </p:normalViewPr>
  <p:slideViewPr>
    <p:cSldViewPr snapToGrid="0">
      <p:cViewPr varScale="1">
        <p:scale>
          <a:sx n="57" d="100"/>
          <a:sy n="57" d="100"/>
        </p:scale>
        <p:origin x="3096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CE314189-D3F3-427A-B462-ACFF4056FC3E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D92C53E3-74D6-45F3-BD40-6E304532F6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55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53E3-74D6-45F3-BD40-6E304532F6D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646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53E3-74D6-45F3-BD40-6E304532F6D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42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dirty="0">
              <a:ea typeface="ヒラギノ角ゴ Pro W3" pitchFamily="68" charset="-128"/>
              <a:cs typeface="ヒラギノ角ゴ Pro W3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4323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dirty="0">
              <a:ea typeface="ヒラギノ角ゴ Pro W3" pitchFamily="68" charset="-128"/>
              <a:cs typeface="ヒラギノ角ゴ Pro W3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229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53E3-74D6-45F3-BD40-6E304532F6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742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CL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748693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dirty="0">
              <a:ea typeface="ヒラギノ角ゴ Pro W3" pitchFamily="68" charset="-128"/>
              <a:cs typeface="ヒラギノ角ゴ Pro W3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49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53E3-74D6-45F3-BD40-6E304532F6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070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baseline="0" dirty="0" smtClean="0">
              <a:ea typeface="ヒラギノ角ゴ Pro W3" pitchFamily="68" charset="-128"/>
              <a:cs typeface="ヒラギノ角ゴ Pro W3" pitchFamily="68" charset="-128"/>
            </a:endParaRPr>
          </a:p>
          <a:p>
            <a:endParaRPr lang="es-ES_tradnl" dirty="0">
              <a:ea typeface="ヒラギノ角ゴ Pro W3" pitchFamily="68" charset="-128"/>
              <a:cs typeface="ヒラギノ角ゴ Pro W3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4565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dirty="0">
              <a:ea typeface="ヒラギノ角ゴ Pro W3" pitchFamily="68" charset="-128"/>
              <a:cs typeface="ヒラギノ角ゴ Pro W3" pitchFamily="6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62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7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78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05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3729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294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50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2461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050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604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648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6210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58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0226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717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2997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3FCE21-4A4D-4249-94BD-6A491FCB6C7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729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197958-FDC1-4ECA-BE93-4BFC3B4D9A86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800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4FF7D5-7698-4BD8-AC6B-4F7C058794C6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5737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1" y="1477963"/>
            <a:ext cx="4011613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4" y="1477963"/>
            <a:ext cx="40132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2EEBFB-9264-40FF-8F45-A7EA17F67D8A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780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F1038-5EA3-49E7-B18C-800CA88279D8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107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664EE-2F7E-4DD4-B88D-F8A10D613296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297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AB524-41CB-410B-AE00-F3789FE94158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2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551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360707-1F1E-4015-AD97-D7607FC98E3C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777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33B89-2B72-48C8-B38B-C2A9913D3F86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385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24D496-4D4A-41DD-A830-DA170E63E39C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32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286501" y="152402"/>
            <a:ext cx="2043113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152402"/>
            <a:ext cx="59817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204BF-BAC8-457D-9F61-23B090B89E08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266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67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7071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0612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2851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2743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43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4017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55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3252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3003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8164513" cy="1143000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52401" y="1477963"/>
            <a:ext cx="4011613" cy="4525962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316414" y="1477963"/>
            <a:ext cx="4013200" cy="4525962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73E2F-E5AA-4BD0-8499-C238FE977661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8439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5D03BD-F4F2-491B-BA33-A5B63D046EE1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1751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C2A700-EE9F-4AA5-AB99-4EEB88E923DE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8788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21863-2C79-4512-8306-687FA8CA813E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7084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1" y="1477963"/>
            <a:ext cx="4011613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4" y="1477963"/>
            <a:ext cx="40132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EBCA2-8896-4354-B556-9F4CC4BB3B49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3777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AF048-D569-4356-AF17-6850404F3D79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505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016BE-EB8C-4EB1-A498-4AC8E8AC6148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1460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EB8AC4-6DA7-4F5B-9A29-1626210B827B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521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E29CB-DF58-48BC-B7F7-E1E4D6A38A2C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0393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5DBBF7-4660-414E-85BC-E8AD9100994F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2342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9D522-3C7F-4951-BCBE-A209438469E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0223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286501" y="152402"/>
            <a:ext cx="20431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152402"/>
            <a:ext cx="59817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7690A3-259A-4127-ABBE-CFFA5CDABE7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8038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0854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7020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6806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3551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28237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3649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3702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1575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mladinic\Mis documentos\Varios\Rodrigo\Fondo PowerPoint 01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" t="83456" b="6055"/>
          <a:stretch>
            <a:fillRect/>
          </a:stretch>
        </p:blipFill>
        <p:spPr bwMode="auto">
          <a:xfrm>
            <a:off x="34528" y="6308726"/>
            <a:ext cx="910947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8852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8164513" cy="1143000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52401" y="1477963"/>
            <a:ext cx="4011613" cy="4525962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316414" y="1477963"/>
            <a:ext cx="4013200" cy="4525962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B64455-0B35-4BA5-A30E-F735A0DC61FA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1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12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fld id="{81A96136-D7E3-434B-817D-9452E9D6C8A2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373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557216"/>
            <a:ext cx="7886700" cy="1082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031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1498" y="649287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Helvetica Neue"/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86600" y="65023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A8A4-0245-48BD-9BF7-C23508B75CA4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0"/>
            <a:ext cx="135000" cy="6858000"/>
            <a:chOff x="-14806" y="0"/>
            <a:chExt cx="433694" cy="13716000"/>
          </a:xfrm>
        </p:grpSpPr>
        <p:sp>
          <p:nvSpPr>
            <p:cNvPr id="8" name="Rectángulo"/>
            <p:cNvSpPr/>
            <p:nvPr/>
          </p:nvSpPr>
          <p:spPr>
            <a:xfrm>
              <a:off x="-13112" y="0"/>
              <a:ext cx="432000" cy="13716000"/>
            </a:xfrm>
            <a:prstGeom prst="rect">
              <a:avLst/>
            </a:prstGeom>
            <a:solidFill>
              <a:srgbClr val="0D6BD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/>
            </a:p>
          </p:txBody>
        </p:sp>
        <p:sp>
          <p:nvSpPr>
            <p:cNvPr id="9" name="Rectángulo"/>
            <p:cNvSpPr/>
            <p:nvPr/>
          </p:nvSpPr>
          <p:spPr>
            <a:xfrm>
              <a:off x="-14806" y="1314155"/>
              <a:ext cx="216000" cy="3838138"/>
            </a:xfrm>
            <a:prstGeom prst="rect">
              <a:avLst/>
            </a:prstGeom>
            <a:solidFill>
              <a:srgbClr val="FF05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/>
            </a:p>
          </p:txBody>
        </p:sp>
        <p:sp>
          <p:nvSpPr>
            <p:cNvPr id="10" name="Rectángulo"/>
            <p:cNvSpPr/>
            <p:nvPr/>
          </p:nvSpPr>
          <p:spPr>
            <a:xfrm>
              <a:off x="-14806" y="8228942"/>
              <a:ext cx="216000" cy="3838138"/>
            </a:xfrm>
            <a:prstGeom prst="rect">
              <a:avLst/>
            </a:prstGeom>
            <a:solidFill>
              <a:srgbClr val="FF05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/>
            </a:p>
          </p:txBody>
        </p:sp>
      </p:grpSp>
      <p:sp>
        <p:nvSpPr>
          <p:cNvPr id="13" name="CuadroTexto 12"/>
          <p:cNvSpPr txBox="1"/>
          <p:nvPr userDrawn="1"/>
        </p:nvSpPr>
        <p:spPr>
          <a:xfrm>
            <a:off x="299258" y="58189"/>
            <a:ext cx="8621843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L" sz="14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Ministerio de Hacienda – Gobierno de Chile</a:t>
            </a:r>
            <a:endParaRPr kumimoji="0" lang="es-CL" sz="1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4" name="Conector recto 13"/>
          <p:cNvCxnSpPr/>
          <p:nvPr userDrawn="1"/>
        </p:nvCxnSpPr>
        <p:spPr>
          <a:xfrm>
            <a:off x="299259" y="376225"/>
            <a:ext cx="8844742" cy="0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53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Helvetica Neue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Neue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4076700"/>
            <a:ext cx="1033463" cy="27813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4076700"/>
            <a:ext cx="1260475" cy="27813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4213" y="4149725"/>
            <a:ext cx="803275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125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92275" y="4149725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1619250" y="4724400"/>
            <a:ext cx="115252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Ministerio de Hacienda</a:t>
            </a:r>
            <a:endParaRPr kumimoji="0" lang="es-E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888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1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2916" y="6527801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50" u="none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3CCD6B-B211-4573-9AA2-A2827BCA909A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8414148" y="-6350"/>
            <a:ext cx="283369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L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8697516" y="1"/>
            <a:ext cx="347663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L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8414148" y="6400800"/>
            <a:ext cx="283369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L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8697516" y="6400800"/>
            <a:ext cx="347663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CL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80109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5pPr>
      <a:lvl6pPr marL="3429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6858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0287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3716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257175" indent="-257175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557213" indent="-214313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8572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2001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5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5430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5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18859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6pPr>
      <a:lvl7pPr marL="22288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7pPr>
      <a:lvl8pPr marL="25717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8pPr>
      <a:lvl9pPr marL="29146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1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2916" y="6527801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50" u="none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marL="0" marR="0" lvl="0" indent="0" algn="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52B47-6F25-4F70-B948-BB1B4D33951D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itchFamily="34" charset="0"/>
                <a:ea typeface="ヒラギノ角ゴ Pro W3"/>
                <a:cs typeface="+mn-cs"/>
              </a:rPr>
              <a:pPr marL="0" marR="0" lvl="0" indent="0" algn="r" defTabSz="6858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7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itchFamily="34" charset="0"/>
              <a:ea typeface="ヒラギノ角ゴ Pro W3"/>
              <a:cs typeface="+mn-cs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8414148" y="-6350"/>
            <a:ext cx="283369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8697516" y="1"/>
            <a:ext cx="347663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8414148" y="6400800"/>
            <a:ext cx="283369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8697516" y="6400800"/>
            <a:ext cx="347663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35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78350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/>
        </a:defRPr>
      </a:lvl5pPr>
      <a:lvl6pPr marL="3429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6858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0287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371600" algn="ctr" defTabSz="342900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257175" indent="-257175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557213" indent="-214313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8572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2001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5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5430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5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18859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6pPr>
      <a:lvl7pPr marL="22288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7pPr>
      <a:lvl8pPr marL="25717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8pPr>
      <a:lvl9pPr marL="2914650" indent="-171450" algn="just" defTabSz="3429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896206" y="1472502"/>
            <a:ext cx="592197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CL" sz="2800" dirty="0" smtClean="0">
                <a:cs typeface="Times New Roman" panose="02020603050405020304" pitchFamily="18" charset="0"/>
              </a:rPr>
              <a:t>COMISIÓN ESPECIAL INVESTIGADORA</a:t>
            </a:r>
          </a:p>
          <a:p>
            <a:pPr algn="just"/>
            <a:r>
              <a:rPr lang="es-CL" sz="2800" dirty="0" smtClean="0"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s-CL" sz="2800" dirty="0" smtClean="0">
                <a:cs typeface="Times New Roman" panose="02020603050405020304" pitchFamily="18" charset="0"/>
              </a:rPr>
              <a:t>EVALUACIÓN E IMPACTO DE LA LEY N° 19.542, QUE MODERNIZA EL SECTOR PORTUARIO ESTATAL</a:t>
            </a:r>
            <a:endParaRPr lang="es-CL" sz="2800" dirty="0"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502131" y="5385551"/>
            <a:ext cx="6400800" cy="1031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s-CO" sz="2400" b="1" kern="0" dirty="0" smtClean="0"/>
              <a:t>Francisco Moreno G.</a:t>
            </a:r>
          </a:p>
          <a:p>
            <a:pPr>
              <a:lnSpc>
                <a:spcPct val="80000"/>
              </a:lnSpc>
            </a:pPr>
            <a:r>
              <a:rPr lang="es-CO" sz="2400" b="1" kern="0" dirty="0" smtClean="0"/>
              <a:t>Subsecretario de Hacienda</a:t>
            </a:r>
          </a:p>
          <a:p>
            <a:pPr>
              <a:lnSpc>
                <a:spcPct val="80000"/>
              </a:lnSpc>
            </a:pPr>
            <a:r>
              <a:rPr lang="es-CO" sz="2400" b="1" kern="0" dirty="0" smtClean="0"/>
              <a:t>17 de abril de 2019</a:t>
            </a:r>
          </a:p>
        </p:txBody>
      </p:sp>
    </p:spTree>
    <p:extLst>
      <p:ext uri="{BB962C8B-B14F-4D97-AF65-F5344CB8AC3E}">
        <p14:creationId xmlns:p14="http://schemas.microsoft.com/office/powerpoint/2010/main" val="28315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02131" y="2496630"/>
            <a:ext cx="5921973" cy="7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L" sz="4400" dirty="0" smtClean="0">
                <a:cs typeface="Times New Roman" panose="02020603050405020304" pitchFamily="18" charset="0"/>
              </a:rPr>
              <a:t>Gracias</a:t>
            </a:r>
            <a:endParaRPr lang="es-CL" sz="3600" dirty="0"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502131" y="5385551"/>
            <a:ext cx="6400800" cy="1031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s-CO" sz="2400" b="1" kern="0" dirty="0" smtClean="0"/>
              <a:t>Francisco Moreno G.</a:t>
            </a:r>
          </a:p>
          <a:p>
            <a:pPr>
              <a:lnSpc>
                <a:spcPct val="80000"/>
              </a:lnSpc>
            </a:pPr>
            <a:r>
              <a:rPr lang="es-CO" sz="2400" b="1" kern="0" dirty="0" smtClean="0"/>
              <a:t>Subsecretario de Hacienda</a:t>
            </a:r>
          </a:p>
          <a:p>
            <a:pPr>
              <a:lnSpc>
                <a:spcPct val="80000"/>
              </a:lnSpc>
            </a:pPr>
            <a:r>
              <a:rPr lang="es-CO" sz="2400" b="1" kern="0" dirty="0" smtClean="0"/>
              <a:t>17 de abril de 2019</a:t>
            </a:r>
          </a:p>
        </p:txBody>
      </p:sp>
    </p:spTree>
    <p:extLst>
      <p:ext uri="{BB962C8B-B14F-4D97-AF65-F5344CB8AC3E}">
        <p14:creationId xmlns:p14="http://schemas.microsoft.com/office/powerpoint/2010/main" val="15153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23528" y="6521586"/>
            <a:ext cx="1875600" cy="96270"/>
            <a:chOff x="323528" y="6521586"/>
            <a:chExt cx="1876912" cy="96270"/>
          </a:xfrm>
        </p:grpSpPr>
        <p:sp>
          <p:nvSpPr>
            <p:cNvPr id="2" name="Rectángulo 1"/>
            <p:cNvSpPr/>
            <p:nvPr/>
          </p:nvSpPr>
          <p:spPr>
            <a:xfrm>
              <a:off x="323528" y="6521586"/>
              <a:ext cx="576000" cy="962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760344" y="6521586"/>
              <a:ext cx="576000" cy="962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1192392" y="6521586"/>
              <a:ext cx="576000" cy="962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624440" y="6521586"/>
              <a:ext cx="576000" cy="962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0F5CB1"/>
                </a:solidFill>
              </a:endParaRPr>
            </a:p>
          </p:txBody>
        </p:sp>
      </p:grpSp>
      <p:sp>
        <p:nvSpPr>
          <p:cNvPr id="15" name="6 CuadroTexto"/>
          <p:cNvSpPr txBox="1"/>
          <p:nvPr/>
        </p:nvSpPr>
        <p:spPr>
          <a:xfrm>
            <a:off x="600837" y="1562942"/>
            <a:ext cx="791451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b="1" dirty="0" smtClean="0">
                <a:solidFill>
                  <a:srgbClr val="FF0000"/>
                </a:solidFill>
              </a:rPr>
              <a:t>Objetivos de la ley</a:t>
            </a:r>
          </a:p>
          <a:p>
            <a:pPr algn="just"/>
            <a:endParaRPr lang="es-CL" sz="1600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Impulsar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y dinamizar el proceso de inversión en infraestructura, tecnología y gestión portuaria.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Promover la competencia en el sector.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  <a:p>
            <a:pPr algn="just"/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Lo anterior, para mejorar la posición competitiva del comercio exterior chileno. 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P</a:t>
            </a:r>
          </a:p>
          <a:p>
            <a:pPr algn="just"/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  <a:p>
            <a:pPr algn="just"/>
            <a:r>
              <a:rPr lang="es-CL" sz="1600" b="1" dirty="0" smtClean="0">
                <a:solidFill>
                  <a:srgbClr val="FF0000"/>
                </a:solidFill>
              </a:rPr>
              <a:t>Pilares de la ley:</a:t>
            </a:r>
            <a:endParaRPr lang="es-CL" sz="16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Descentralización de EMPORCHI en 10 empresas portuarias estatales.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Participación de los privados en el desarrollo de los puertos estatales.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  <a:p>
            <a:pPr algn="just"/>
            <a:r>
              <a:rPr lang="es-CL" sz="1600" b="1" dirty="0">
                <a:solidFill>
                  <a:srgbClr val="4F81BD">
                    <a:lumMod val="75000"/>
                  </a:srgbClr>
                </a:solidFill>
              </a:rPr>
              <a:t>El objeto </a:t>
            </a:r>
            <a:r>
              <a:rPr lang="es-CL" sz="1600" b="1" dirty="0" smtClean="0">
                <a:solidFill>
                  <a:srgbClr val="4F81BD">
                    <a:lumMod val="75000"/>
                  </a:srgbClr>
                </a:solidFill>
              </a:rPr>
              <a:t>principal: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 la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administración, explotación, desarrollo y conservación de sus puertos y terminales, así como de los bienes que posean, incluyendo todas las actividades conexas necesarias, pudiendo cumplir este objetivo directamente o a través de terceros.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  <a:p>
            <a:pPr algn="just"/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Destaca el rol estratégico de las empresas portuarias que es atraer inversión privada y crear condiciones favorables para el desarrollo de mayores niveles de competencia en el sector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.</a:t>
            </a:r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628650" y="618095"/>
            <a:ext cx="7886700" cy="798279"/>
          </a:xfrm>
        </p:spPr>
        <p:txBody>
          <a:bodyPr>
            <a:normAutofit/>
          </a:bodyPr>
          <a:lstStyle/>
          <a:p>
            <a:pPr fontAlgn="base"/>
            <a:r>
              <a:rPr lang="es-CL" dirty="0" smtClean="0">
                <a:solidFill>
                  <a:srgbClr val="002060"/>
                </a:solidFill>
              </a:rPr>
              <a:t>Ley </a:t>
            </a:r>
            <a:r>
              <a:rPr lang="es-CL" dirty="0">
                <a:solidFill>
                  <a:srgbClr val="002060"/>
                </a:solidFill>
              </a:rPr>
              <a:t>N° 19.542 </a:t>
            </a:r>
            <a:r>
              <a:rPr lang="es-CL" dirty="0" smtClean="0">
                <a:solidFill>
                  <a:srgbClr val="002060"/>
                </a:solidFill>
              </a:rPr>
              <a:t>y Empresas </a:t>
            </a:r>
            <a:r>
              <a:rPr lang="es-CL" dirty="0" smtClean="0">
                <a:solidFill>
                  <a:srgbClr val="002060"/>
                </a:solidFill>
              </a:rPr>
              <a:t>Portuarias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23528" y="6521586"/>
            <a:ext cx="1875600" cy="96270"/>
            <a:chOff x="323528" y="6521586"/>
            <a:chExt cx="1876912" cy="96270"/>
          </a:xfrm>
        </p:grpSpPr>
        <p:sp>
          <p:nvSpPr>
            <p:cNvPr id="2" name="Rectángulo 1"/>
            <p:cNvSpPr/>
            <p:nvPr/>
          </p:nvSpPr>
          <p:spPr>
            <a:xfrm>
              <a:off x="323528" y="6521586"/>
              <a:ext cx="576000" cy="962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760344" y="6521586"/>
              <a:ext cx="576000" cy="962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1192392" y="6521586"/>
              <a:ext cx="576000" cy="962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624440" y="6521586"/>
              <a:ext cx="576000" cy="962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0F5CB1"/>
                </a:solidFill>
              </a:endParaRPr>
            </a:p>
          </p:txBody>
        </p:sp>
      </p:grpSp>
      <p:cxnSp>
        <p:nvCxnSpPr>
          <p:cNvPr id="10" name="9 Conector recto"/>
          <p:cNvCxnSpPr>
            <a:cxnSpLocks noChangeShapeType="1"/>
          </p:cNvCxnSpPr>
          <p:nvPr/>
        </p:nvCxnSpPr>
        <p:spPr bwMode="auto">
          <a:xfrm>
            <a:off x="323528" y="883926"/>
            <a:ext cx="7009636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solid"/>
            <a:round/>
            <a:headEnd type="oval"/>
            <a:tailEnd type="oval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5" y="908720"/>
            <a:ext cx="1184077" cy="5922305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32231"/>
              </p:ext>
            </p:extLst>
          </p:nvPr>
        </p:nvGraphicFramePr>
        <p:xfrm>
          <a:off x="1335636" y="891071"/>
          <a:ext cx="6649919" cy="554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Ciudad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Nombre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Concesión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80"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Arica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Arica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Terminal Puerto Arica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Soc. Marítima</a:t>
                      </a:r>
                      <a:r>
                        <a:rPr lang="es-CL" sz="1200" baseline="0" dirty="0" smtClean="0"/>
                        <a:t> Comercial SOMARCO Ltda.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Iquique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Iquique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Iquique Terminal Internacional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Antofagasta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Antofagasta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Antofagasta Terminal Internacional S.A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Coquimbo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Coquimbo 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Terminal Puerto de Coquimbo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80">
                <a:tc rowSpan="3">
                  <a:txBody>
                    <a:bodyPr/>
                    <a:lstStyle/>
                    <a:p>
                      <a:r>
                        <a:rPr lang="es-CL" sz="1200" dirty="0" smtClean="0"/>
                        <a:t>Valparaíso</a:t>
                      </a:r>
                      <a:endParaRPr lang="es-CL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Valparaíso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Terminal Pacífico Sur Valparaíso</a:t>
                      </a:r>
                      <a:r>
                        <a:rPr lang="es-CL" sz="1200" baseline="0" dirty="0" smtClean="0"/>
                        <a:t>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Terminal Cerros de Valparaíso</a:t>
                      </a:r>
                      <a:r>
                        <a:rPr lang="es-CL" sz="1200" baseline="0" dirty="0" smtClean="0"/>
                        <a:t>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ZEAL Sociedad Concesionaria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80">
                <a:tc rowSpan="4">
                  <a:txBody>
                    <a:bodyPr/>
                    <a:lstStyle/>
                    <a:p>
                      <a:r>
                        <a:rPr lang="es-CL" sz="1200" dirty="0" smtClean="0"/>
                        <a:t>San Antonio</a:t>
                      </a:r>
                      <a:endParaRPr lang="es-CL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San Antonio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San Antonio</a:t>
                      </a:r>
                      <a:r>
                        <a:rPr lang="es-CL" sz="1200" baseline="0" dirty="0" smtClean="0"/>
                        <a:t> </a:t>
                      </a:r>
                      <a:r>
                        <a:rPr lang="es-CL" sz="1200" dirty="0" smtClean="0"/>
                        <a:t>Terminal Internacional S.A.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Puerto Central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TERQUIM</a:t>
                      </a:r>
                      <a:r>
                        <a:rPr lang="es-CL" sz="1200" baseline="0" dirty="0" smtClean="0"/>
                        <a:t>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PUERTO PANUL S.A.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080">
                <a:tc rowSpan="2">
                  <a:txBody>
                    <a:bodyPr/>
                    <a:lstStyle/>
                    <a:p>
                      <a:r>
                        <a:rPr lang="es-CL" sz="1200" dirty="0" smtClean="0"/>
                        <a:t>Talcahuano</a:t>
                      </a:r>
                      <a:endParaRPr lang="es-CL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Talcahuano-San Vicente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Talcahuano</a:t>
                      </a:r>
                      <a:r>
                        <a:rPr lang="es-CL" sz="1200" baseline="0" dirty="0" smtClean="0"/>
                        <a:t> </a:t>
                      </a:r>
                      <a:r>
                        <a:rPr lang="es-CL" sz="1200" dirty="0" smtClean="0"/>
                        <a:t>Terminal Portuario</a:t>
                      </a:r>
                      <a:r>
                        <a:rPr lang="es-CL" sz="1200" baseline="0" dirty="0" smtClean="0"/>
                        <a:t> </a:t>
                      </a:r>
                      <a:r>
                        <a:rPr lang="es-CL" sz="1200" dirty="0" smtClean="0"/>
                        <a:t>S.A.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08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San Vicente Terminal Internacional S.A.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Puerto</a:t>
                      </a:r>
                      <a:r>
                        <a:rPr lang="es-CL" sz="1200" baseline="0" dirty="0" smtClean="0"/>
                        <a:t> Montt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Puerto Montt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No Hay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Puerto Aysén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Chacabuco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No Hay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1052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Punta Arenas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1" dirty="0" smtClean="0"/>
                        <a:t>Empresa Portuaria</a:t>
                      </a:r>
                      <a:r>
                        <a:rPr lang="es-CL" sz="1200" b="1" baseline="0" dirty="0" smtClean="0"/>
                        <a:t> Austral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No Hay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409767" y="441807"/>
            <a:ext cx="82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CL" sz="2800" b="1" dirty="0" smtClean="0">
                <a:solidFill>
                  <a:srgbClr val="002060"/>
                </a:solidFill>
              </a:rPr>
              <a:t>Empresas portuarias estatales</a:t>
            </a:r>
            <a:endParaRPr kumimoji="0" lang="es-CL" sz="2400" b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07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09767" y="441807"/>
            <a:ext cx="82296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CL" sz="3200" b="1" dirty="0" smtClean="0">
                <a:solidFill>
                  <a:srgbClr val="002060"/>
                </a:solidFill>
              </a:rPr>
              <a:t>Relevancia del sector portuario para el desarrollo nacional y regional</a:t>
            </a:r>
          </a:p>
          <a:p>
            <a:pPr algn="just" fontAlgn="base"/>
            <a:r>
              <a:rPr lang="es-CL" sz="2800" i="1" dirty="0" smtClean="0">
                <a:solidFill>
                  <a:srgbClr val="002060"/>
                </a:solidFill>
              </a:rPr>
              <a:t>Movimiento marítimo</a:t>
            </a:r>
            <a:endParaRPr kumimoji="0" lang="es-CL" sz="2800" b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8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432821"/>
              </p:ext>
            </p:extLst>
          </p:nvPr>
        </p:nvGraphicFramePr>
        <p:xfrm>
          <a:off x="-635000" y="2359228"/>
          <a:ext cx="5537200" cy="3025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Gráfico" r:id="rId4" imgW="6157494" imgH="3304318" progId="Excel.Chart.8">
                  <p:embed/>
                </p:oleObj>
              </mc:Choice>
              <mc:Fallback>
                <p:oleObj name="Gráfico" r:id="rId4" imgW="6157494" imgH="3304318" progId="Excel.Chart.8">
                  <p:embed/>
                  <p:pic>
                    <p:nvPicPr>
                      <p:cNvPr id="8197" name="Gráfico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00" y="2359228"/>
                        <a:ext cx="5537200" cy="30255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306677"/>
              </p:ext>
            </p:extLst>
          </p:nvPr>
        </p:nvGraphicFramePr>
        <p:xfrm>
          <a:off x="2959100" y="3234159"/>
          <a:ext cx="6591299" cy="3081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Gráfico" r:id="rId6" imgW="6919560" imgH="2901948" progId="Excel.Chart.8">
                  <p:embed/>
                </p:oleObj>
              </mc:Choice>
              <mc:Fallback>
                <p:oleObj name="Gráfico" r:id="rId6" imgW="6919560" imgH="2901948" progId="Excel.Chart.8">
                  <p:embed/>
                  <p:pic>
                    <p:nvPicPr>
                      <p:cNvPr id="8198" name="Gráfico 1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3234159"/>
                        <a:ext cx="6591299" cy="3081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adroTexto 9"/>
          <p:cNvSpPr txBox="1"/>
          <p:nvPr/>
        </p:nvSpPr>
        <p:spPr bwMode="auto">
          <a:xfrm>
            <a:off x="791568" y="2167624"/>
            <a:ext cx="391060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CL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Participación según vía de transporte </a:t>
            </a:r>
            <a:r>
              <a:rPr lang="es-CL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(toneladas)</a:t>
            </a:r>
          </a:p>
        </p:txBody>
      </p:sp>
    </p:spTree>
    <p:extLst>
      <p:ext uri="{BB962C8B-B14F-4D97-AF65-F5344CB8AC3E}">
        <p14:creationId xmlns:p14="http://schemas.microsoft.com/office/powerpoint/2010/main" val="3814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8 Rectángulo"/>
          <p:cNvSpPr>
            <a:spLocks noChangeArrowheads="1"/>
          </p:cNvSpPr>
          <p:nvPr/>
        </p:nvSpPr>
        <p:spPr bwMode="auto">
          <a:xfrm>
            <a:off x="323850" y="404360"/>
            <a:ext cx="76880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sz="2800" b="1" dirty="0">
                <a:solidFill>
                  <a:srgbClr val="002060"/>
                </a:solidFill>
              </a:rPr>
              <a:t>Movimiento marítimo: Puertos Estatales</a:t>
            </a:r>
          </a:p>
        </p:txBody>
      </p:sp>
      <p:grpSp>
        <p:nvGrpSpPr>
          <p:cNvPr id="10244" name="Agrupar 2"/>
          <p:cNvGrpSpPr>
            <a:grpSpLocks/>
          </p:cNvGrpSpPr>
          <p:nvPr/>
        </p:nvGrpSpPr>
        <p:grpSpPr bwMode="auto">
          <a:xfrm>
            <a:off x="323850" y="6521450"/>
            <a:ext cx="1874838" cy="96838"/>
            <a:chOff x="323528" y="6521586"/>
            <a:chExt cx="1876912" cy="96270"/>
          </a:xfrm>
        </p:grpSpPr>
        <p:sp>
          <p:nvSpPr>
            <p:cNvPr id="2" name="Rectángulo 1"/>
            <p:cNvSpPr/>
            <p:nvPr/>
          </p:nvSpPr>
          <p:spPr>
            <a:xfrm>
              <a:off x="323528" y="6521586"/>
              <a:ext cx="575311" cy="962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s-ES_tradnl" sz="2400">
                <a:solidFill>
                  <a:prstClr val="white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760574" y="6521586"/>
              <a:ext cx="575311" cy="962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s-ES_tradnl" sz="2400">
                <a:solidFill>
                  <a:prstClr val="white"/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1192852" y="6521586"/>
              <a:ext cx="575311" cy="962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s-ES_tradnl" sz="2400">
                <a:solidFill>
                  <a:prstClr val="white"/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625129" y="6521586"/>
              <a:ext cx="575311" cy="962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s-ES_tradnl" sz="2400">
                <a:solidFill>
                  <a:srgbClr val="0F5CB1"/>
                </a:solidFill>
              </a:endParaRPr>
            </a:p>
          </p:txBody>
        </p:sp>
      </p:grpSp>
      <p:pic>
        <p:nvPicPr>
          <p:cNvPr id="10245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53" t="7835" r="37808" b="5197"/>
          <a:stretch>
            <a:fillRect/>
          </a:stretch>
        </p:blipFill>
        <p:spPr bwMode="auto">
          <a:xfrm>
            <a:off x="3407148" y="884238"/>
            <a:ext cx="2555875" cy="58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9 Conector recto"/>
          <p:cNvCxnSpPr>
            <a:cxnSpLocks noChangeShapeType="1"/>
          </p:cNvCxnSpPr>
          <p:nvPr/>
        </p:nvCxnSpPr>
        <p:spPr bwMode="auto">
          <a:xfrm>
            <a:off x="323850" y="884238"/>
            <a:ext cx="7008813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solid"/>
            <a:round/>
            <a:headEnd type="oval"/>
            <a:tailEnd type="oval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3" name="CuadroTexto 12"/>
          <p:cNvSpPr txBox="1"/>
          <p:nvPr/>
        </p:nvSpPr>
        <p:spPr bwMode="auto">
          <a:xfrm>
            <a:off x="1595413" y="3140968"/>
            <a:ext cx="1736725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13,4% San Antonio </a:t>
            </a:r>
          </a:p>
        </p:txBody>
      </p:sp>
      <p:sp>
        <p:nvSpPr>
          <p:cNvPr id="27" name="CuadroTexto 26"/>
          <p:cNvSpPr txBox="1"/>
          <p:nvPr/>
        </p:nvSpPr>
        <p:spPr bwMode="auto">
          <a:xfrm>
            <a:off x="1675954" y="2924944"/>
            <a:ext cx="1495425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6,0% Valparaíso</a:t>
            </a:r>
          </a:p>
        </p:txBody>
      </p:sp>
      <p:sp>
        <p:nvSpPr>
          <p:cNvPr id="28" name="CuadroTexto 27"/>
          <p:cNvSpPr txBox="1"/>
          <p:nvPr/>
        </p:nvSpPr>
        <p:spPr bwMode="auto">
          <a:xfrm>
            <a:off x="1692697" y="3573016"/>
            <a:ext cx="1495425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4,5% Talcahuano</a:t>
            </a:r>
          </a:p>
        </p:txBody>
      </p:sp>
      <p:sp>
        <p:nvSpPr>
          <p:cNvPr id="31" name="CuadroTexto 30"/>
          <p:cNvSpPr txBox="1"/>
          <p:nvPr/>
        </p:nvSpPr>
        <p:spPr bwMode="auto">
          <a:xfrm>
            <a:off x="1693268" y="3789040"/>
            <a:ext cx="156686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5,1% San Vicente</a:t>
            </a:r>
          </a:p>
        </p:txBody>
      </p:sp>
      <p:sp>
        <p:nvSpPr>
          <p:cNvPr id="32" name="CuadroTexto 31"/>
          <p:cNvSpPr txBox="1"/>
          <p:nvPr/>
        </p:nvSpPr>
        <p:spPr bwMode="auto">
          <a:xfrm>
            <a:off x="1692697" y="1556792"/>
            <a:ext cx="1495425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1,6% Antofagasta</a:t>
            </a:r>
          </a:p>
        </p:txBody>
      </p:sp>
      <p:sp>
        <p:nvSpPr>
          <p:cNvPr id="33" name="CuadroTexto 32"/>
          <p:cNvSpPr txBox="1"/>
          <p:nvPr/>
        </p:nvSpPr>
        <p:spPr bwMode="auto">
          <a:xfrm>
            <a:off x="1621260" y="6145361"/>
            <a:ext cx="156686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0,6% Punta Arenas</a:t>
            </a:r>
          </a:p>
        </p:txBody>
      </p:sp>
      <p:sp>
        <p:nvSpPr>
          <p:cNvPr id="34" name="CuadroTexto 33"/>
          <p:cNvSpPr txBox="1"/>
          <p:nvPr/>
        </p:nvSpPr>
        <p:spPr bwMode="auto">
          <a:xfrm>
            <a:off x="1693267" y="4149080"/>
            <a:ext cx="1566863" cy="3063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0,5% Puerto Montt</a:t>
            </a:r>
          </a:p>
        </p:txBody>
      </p:sp>
      <p:sp>
        <p:nvSpPr>
          <p:cNvPr id="35" name="CuadroTexto 34"/>
          <p:cNvSpPr txBox="1"/>
          <p:nvPr/>
        </p:nvSpPr>
        <p:spPr bwMode="auto">
          <a:xfrm>
            <a:off x="1692697" y="1196752"/>
            <a:ext cx="1495425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0,4% Iquique</a:t>
            </a:r>
          </a:p>
        </p:txBody>
      </p:sp>
      <p:sp>
        <p:nvSpPr>
          <p:cNvPr id="36" name="CuadroTexto 35"/>
          <p:cNvSpPr txBox="1"/>
          <p:nvPr/>
        </p:nvSpPr>
        <p:spPr bwMode="auto">
          <a:xfrm>
            <a:off x="1675954" y="2564904"/>
            <a:ext cx="1495425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0,4% Coquimbo</a:t>
            </a:r>
          </a:p>
        </p:txBody>
      </p:sp>
      <p:sp>
        <p:nvSpPr>
          <p:cNvPr id="37" name="CuadroTexto 36"/>
          <p:cNvSpPr txBox="1"/>
          <p:nvPr/>
        </p:nvSpPr>
        <p:spPr bwMode="auto">
          <a:xfrm>
            <a:off x="1692697" y="908720"/>
            <a:ext cx="1495425" cy="3063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0,4% Arica</a:t>
            </a:r>
          </a:p>
        </p:txBody>
      </p:sp>
      <p:sp>
        <p:nvSpPr>
          <p:cNvPr id="38" name="CuadroTexto 37"/>
          <p:cNvSpPr txBox="1"/>
          <p:nvPr/>
        </p:nvSpPr>
        <p:spPr bwMode="auto">
          <a:xfrm>
            <a:off x="1547664" y="4797152"/>
            <a:ext cx="1568450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0,04% Chacabuco</a:t>
            </a:r>
          </a:p>
        </p:txBody>
      </p:sp>
      <p:sp>
        <p:nvSpPr>
          <p:cNvPr id="39" name="CuadroTexto 38"/>
          <p:cNvSpPr txBox="1"/>
          <p:nvPr/>
        </p:nvSpPr>
        <p:spPr bwMode="auto">
          <a:xfrm>
            <a:off x="1675954" y="4365104"/>
            <a:ext cx="156686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0,0% Castro</a:t>
            </a:r>
          </a:p>
        </p:txBody>
      </p:sp>
      <p:sp>
        <p:nvSpPr>
          <p:cNvPr id="40" name="CuadroTexto 39"/>
          <p:cNvSpPr txBox="1"/>
          <p:nvPr/>
        </p:nvSpPr>
        <p:spPr bwMode="auto">
          <a:xfrm>
            <a:off x="1621259" y="5785321"/>
            <a:ext cx="1566863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CL" sz="1400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0,0% Natales</a:t>
            </a:r>
          </a:p>
        </p:txBody>
      </p:sp>
      <p:sp>
        <p:nvSpPr>
          <p:cNvPr id="41" name="CuadroTexto 40"/>
          <p:cNvSpPr txBox="1"/>
          <p:nvPr/>
        </p:nvSpPr>
        <p:spPr bwMode="auto">
          <a:xfrm>
            <a:off x="5994999" y="3204265"/>
            <a:ext cx="2897481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s-CL" sz="1600" b="1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ＭＳ Ｐゴシック" panose="020B0600070205080204" pitchFamily="34" charset="-128"/>
                <a:cs typeface="+mn-cs"/>
              </a:rPr>
              <a:t>32,85%  MOVIMIENTO DE CARGA   POR PUERTOS ESTATALES</a:t>
            </a:r>
          </a:p>
        </p:txBody>
      </p:sp>
    </p:spTree>
    <p:extLst>
      <p:ext uri="{BB962C8B-B14F-4D97-AF65-F5344CB8AC3E}">
        <p14:creationId xmlns:p14="http://schemas.microsoft.com/office/powerpoint/2010/main" val="82325765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23528" y="6521586"/>
            <a:ext cx="1875600" cy="96270"/>
            <a:chOff x="323528" y="6521586"/>
            <a:chExt cx="1876912" cy="96270"/>
          </a:xfrm>
        </p:grpSpPr>
        <p:sp>
          <p:nvSpPr>
            <p:cNvPr id="2" name="Rectángulo 1"/>
            <p:cNvSpPr/>
            <p:nvPr/>
          </p:nvSpPr>
          <p:spPr>
            <a:xfrm>
              <a:off x="323528" y="6521586"/>
              <a:ext cx="576000" cy="962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760344" y="6521586"/>
              <a:ext cx="576000" cy="962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1192392" y="6521586"/>
              <a:ext cx="576000" cy="962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624440" y="6521586"/>
              <a:ext cx="576000" cy="962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0F5CB1"/>
                </a:solidFill>
              </a:endParaRPr>
            </a:p>
          </p:txBody>
        </p:sp>
      </p:grpSp>
      <p:sp>
        <p:nvSpPr>
          <p:cNvPr id="15" name="6 CuadroTexto"/>
          <p:cNvSpPr txBox="1"/>
          <p:nvPr/>
        </p:nvSpPr>
        <p:spPr>
          <a:xfrm>
            <a:off x="600837" y="1562942"/>
            <a:ext cx="79145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Las 10 empresas portuarias cuentan con autonomía en su gestión y con patrimonio propio, de duración indefinida y se relacionan con el gobierno a través del Ministerio de Transportes y Telecomunicaciones (MTT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600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Se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rigen por la ley N° 19.542, así como por las regulaciones aplicables a las sociedades anónimas 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abiertas.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600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Por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tanto, entregan periódicamente  sus estados financieros a la actual Comisión de Mercado Financiero (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CMF)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600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Por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ser empresas del Estado creadas por Ley, el Ministerio de Hacienda, para cada 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una de ellas: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Aprueba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su presupuesto anual mediante 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decreto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Identifica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los proyectos de 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inversión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Dispone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del retiro de </a:t>
            </a: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utilidades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</a:rPr>
              <a:t>Autoriza </a:t>
            </a:r>
            <a:r>
              <a:rPr lang="es-CL" sz="1600" dirty="0">
                <a:solidFill>
                  <a:srgbClr val="4F81BD">
                    <a:lumMod val="75000"/>
                  </a:srgbClr>
                </a:solidFill>
              </a:rPr>
              <a:t>la contratación de deuda</a:t>
            </a:r>
          </a:p>
          <a:p>
            <a:pPr algn="just"/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  <a:p>
            <a:pPr algn="just"/>
            <a:endParaRPr lang="es-CL" sz="16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628650" y="618095"/>
            <a:ext cx="7886700" cy="798279"/>
          </a:xfrm>
        </p:spPr>
        <p:txBody>
          <a:bodyPr>
            <a:normAutofit/>
          </a:bodyPr>
          <a:lstStyle/>
          <a:p>
            <a:pPr fontAlgn="base"/>
            <a:r>
              <a:rPr lang="es-CL" dirty="0" smtClean="0">
                <a:solidFill>
                  <a:srgbClr val="002060"/>
                </a:solidFill>
              </a:rPr>
              <a:t>Ley </a:t>
            </a:r>
            <a:r>
              <a:rPr lang="es-CL" dirty="0">
                <a:solidFill>
                  <a:srgbClr val="002060"/>
                </a:solidFill>
              </a:rPr>
              <a:t>N° 19.542 </a:t>
            </a:r>
            <a:r>
              <a:rPr lang="es-CL" dirty="0" smtClean="0">
                <a:solidFill>
                  <a:srgbClr val="002060"/>
                </a:solidFill>
              </a:rPr>
              <a:t>y Empresas </a:t>
            </a:r>
            <a:r>
              <a:rPr lang="es-CL" dirty="0" smtClean="0">
                <a:solidFill>
                  <a:srgbClr val="002060"/>
                </a:solidFill>
              </a:rPr>
              <a:t>Portuarias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5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7624" y="404664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s-CL" sz="1600" b="1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EMPRESAS PORTUARIAS ESTATALES</a:t>
            </a:r>
          </a:p>
          <a:p>
            <a:pPr algn="ctr" fontAlgn="b"/>
            <a:r>
              <a:rPr lang="es-CL" sz="1600" b="1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PAGO DE </a:t>
            </a:r>
            <a:r>
              <a:rPr lang="es-CL" sz="1600" b="1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IMPUESTO TERRITORIAL </a:t>
            </a:r>
            <a:r>
              <a:rPr lang="es-CL" sz="1600" b="1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Y </a:t>
            </a:r>
            <a:r>
              <a:rPr lang="es-CL" sz="1600" b="1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PATENTES COMERCIALES (MUNICIPIOS)</a:t>
            </a:r>
            <a:endParaRPr lang="es-CL" sz="1600" b="1" dirty="0">
              <a:solidFill>
                <a:srgbClr val="002060"/>
              </a:solidFill>
              <a:latin typeface="Helvetica Neue"/>
              <a:ea typeface="+mj-ea"/>
              <a:cs typeface="+mj-cs"/>
            </a:endParaRPr>
          </a:p>
          <a:p>
            <a:pPr algn="ctr" fontAlgn="b"/>
            <a:r>
              <a:rPr lang="es-CL" sz="1600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En Millones de </a:t>
            </a:r>
            <a:r>
              <a:rPr lang="es-CL" sz="1600" dirty="0">
                <a:solidFill>
                  <a:srgbClr val="002060"/>
                </a:solidFill>
                <a:latin typeface="Helvetica Neue"/>
                <a:ea typeface="+mj-ea"/>
                <a:cs typeface="+mj-cs"/>
              </a:rPr>
              <a:t>$ de c/año</a:t>
            </a:r>
            <a:endParaRPr lang="es-CL" sz="1600" dirty="0">
              <a:solidFill>
                <a:srgbClr val="002060"/>
              </a:solidFill>
              <a:latin typeface="Helvetica Neue"/>
              <a:ea typeface="+mj-ea"/>
              <a:cs typeface="+mj-cs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64499"/>
              </p:ext>
            </p:extLst>
          </p:nvPr>
        </p:nvGraphicFramePr>
        <p:xfrm>
          <a:off x="1187624" y="1512801"/>
          <a:ext cx="6768752" cy="5031696"/>
        </p:xfrm>
        <a:graphic>
          <a:graphicData uri="http://schemas.openxmlformats.org/drawingml/2006/table">
            <a:tbl>
              <a:tblPr/>
              <a:tblGrid>
                <a:gridCol w="2153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9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 Y 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ARICA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212,4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235,8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291,1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333,3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349,0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355,6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494,7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291,7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287,6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287,4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309,0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313,8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322,6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328,6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IQUIQUE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202,3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224,7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272,4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310,1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420,0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446,5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213,8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223,6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239,2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253,3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298,6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322,8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ANTOFAGASTA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1.096,1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1.032,2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1.137,5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1.231,5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1.351,2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1.424,4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1.587,4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303,2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315,8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315,8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308,7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321,5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316,5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310,1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COQUIMBO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30,2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47,9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41,3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40,0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26,3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VALPARAÍSO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1.523,7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1.523,3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1.603,8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1.686,9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1.768,1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1.814,6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1.591,8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315,1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321,8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331,2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350,5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360,7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385,0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378,8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SAN ANTONIO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792,8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1.110,7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1.296,8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1.587,2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1.519,8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1.639,5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1.559,1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314,1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321,2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332,1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345,6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360,6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371,0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377,5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0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TALCAHUANO SAN VICENTE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198,2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221,0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260,9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291,4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313,8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429,1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328,2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220,7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276,0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332,4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340,7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349,6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349,7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353,2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PUERTO MONTT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55,1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62,0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129,4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153,1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186,7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202,5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66,2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64,5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65,4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69,6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74,8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78,4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77,5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CHACABUCO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26,1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EMPRESA PORTUARIA AUSTRAL (*)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98,3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86,4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105,5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116,6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131,8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274,9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356,5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107,8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97,8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84,2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78,1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102,9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t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Contribuciones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4.227,5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4.538,5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5.090,8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5.722,1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5.948,2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6.606,4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6.653,0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Patentes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1.906,2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1.987,5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2.063,8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2.118,1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2.208,1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2.180,2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2.222,4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988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9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 General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6.133,8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6.525,9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7.154,6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7.840,3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8.156,3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8.786,6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8.875,4</a:t>
                      </a:r>
                    </a:p>
                  </a:txBody>
                  <a:tcPr marL="5324" marR="5324" marT="5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95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(*) Para los años 2017 y 2018 considera datos agregados.</a:t>
                      </a: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5324" marR="5324" marT="53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67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23528" y="6521586"/>
            <a:ext cx="1875600" cy="96270"/>
            <a:chOff x="323528" y="6521586"/>
            <a:chExt cx="1876912" cy="96270"/>
          </a:xfrm>
        </p:grpSpPr>
        <p:sp>
          <p:nvSpPr>
            <p:cNvPr id="2" name="Rectángulo 1"/>
            <p:cNvSpPr/>
            <p:nvPr/>
          </p:nvSpPr>
          <p:spPr>
            <a:xfrm>
              <a:off x="323528" y="6521586"/>
              <a:ext cx="576000" cy="962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760344" y="6521586"/>
              <a:ext cx="576000" cy="962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1192392" y="6521586"/>
              <a:ext cx="576000" cy="962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624440" y="6521586"/>
              <a:ext cx="576000" cy="962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0F5CB1"/>
                </a:solidFill>
              </a:endParaRPr>
            </a:p>
          </p:txBody>
        </p:sp>
      </p:grpSp>
      <p:sp>
        <p:nvSpPr>
          <p:cNvPr id="15" name="6 CuadroTexto"/>
          <p:cNvSpPr txBox="1"/>
          <p:nvPr/>
        </p:nvSpPr>
        <p:spPr>
          <a:xfrm>
            <a:off x="323528" y="2778431"/>
            <a:ext cx="791451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Ámbito de Aplicación:</a:t>
            </a:r>
          </a:p>
          <a:p>
            <a:pPr algn="just"/>
            <a:endParaRPr lang="es-CL" sz="16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just"/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Solo referido a mercancías que salen legalmente del país, en forma temporal o definitiva, amparado en una DUS</a:t>
            </a:r>
            <a:r>
              <a:rPr lang="es-CL" sz="20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.</a:t>
            </a:r>
          </a:p>
          <a:p>
            <a:pPr algn="just"/>
            <a:endParaRPr lang="es-CL" sz="2000" b="1" dirty="0" smtClean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just"/>
            <a:r>
              <a:rPr lang="es-CL" sz="2000" b="1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Principales Características:</a:t>
            </a:r>
            <a:endParaRPr lang="es-CL" sz="20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just"/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Control automatizado del ingreso de cargas de exportación a las Zonas Primarias Portuarias, a través de la interoperabilidad de los sistemas informáticos de Aduana y Terminales portuarios.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 smtClean="0">
                <a:solidFill>
                  <a:srgbClr val="4F81BD">
                    <a:lumMod val="75000"/>
                  </a:srgbClr>
                </a:solidFill>
                <a:latin typeface="Calibri"/>
              </a:rPr>
              <a:t>Mayor trazabilidad de la carga de exportación.</a:t>
            </a:r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just"/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 </a:t>
            </a:r>
          </a:p>
          <a:p>
            <a:pPr algn="just"/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6" name="4 Rectángulo"/>
          <p:cNvSpPr/>
          <p:nvPr/>
        </p:nvSpPr>
        <p:spPr>
          <a:xfrm>
            <a:off x="352753" y="2170427"/>
            <a:ext cx="788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Interconexión Aduana-Puerto </a:t>
            </a: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628650" y="618095"/>
            <a:ext cx="7886700" cy="1552332"/>
          </a:xfrm>
        </p:spPr>
        <p:txBody>
          <a:bodyPr>
            <a:normAutofit/>
          </a:bodyPr>
          <a:lstStyle/>
          <a:p>
            <a:pPr fontAlgn="base"/>
            <a:r>
              <a:rPr lang="es-CL" dirty="0">
                <a:solidFill>
                  <a:srgbClr val="002060"/>
                </a:solidFill>
              </a:rPr>
              <a:t>Empresas Portuarias Estatales de la ley </a:t>
            </a:r>
            <a:r>
              <a:rPr lang="es-CL" dirty="0" smtClean="0">
                <a:solidFill>
                  <a:srgbClr val="002060"/>
                </a:solidFill>
              </a:rPr>
              <a:t>N° 19.542 </a:t>
            </a:r>
            <a:br>
              <a:rPr lang="es-CL" dirty="0" smtClean="0">
                <a:solidFill>
                  <a:srgbClr val="002060"/>
                </a:solidFill>
              </a:rPr>
            </a:br>
            <a:r>
              <a:rPr lang="es-CL" sz="2800" b="0" i="1" dirty="0" smtClean="0">
                <a:solidFill>
                  <a:srgbClr val="002060"/>
                </a:solidFill>
              </a:rPr>
              <a:t>Impacto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323528" y="6521586"/>
            <a:ext cx="1875600" cy="96270"/>
            <a:chOff x="323528" y="6521586"/>
            <a:chExt cx="1876912" cy="96270"/>
          </a:xfrm>
        </p:grpSpPr>
        <p:sp>
          <p:nvSpPr>
            <p:cNvPr id="2" name="Rectángulo 1"/>
            <p:cNvSpPr/>
            <p:nvPr/>
          </p:nvSpPr>
          <p:spPr>
            <a:xfrm>
              <a:off x="323528" y="6521586"/>
              <a:ext cx="576000" cy="962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760344" y="6521586"/>
              <a:ext cx="576000" cy="962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1192392" y="6521586"/>
              <a:ext cx="576000" cy="962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prstClr val="white"/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1624440" y="6521586"/>
              <a:ext cx="576000" cy="9627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0F5CB1"/>
                </a:solidFill>
              </a:endParaRPr>
            </a:p>
          </p:txBody>
        </p:sp>
      </p:grpSp>
      <p:sp>
        <p:nvSpPr>
          <p:cNvPr id="15" name="6 CuadroTexto"/>
          <p:cNvSpPr txBox="1"/>
          <p:nvPr/>
        </p:nvSpPr>
        <p:spPr>
          <a:xfrm>
            <a:off x="352753" y="2537819"/>
            <a:ext cx="79145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0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Lograr interoperabilidad de sistemas entre Aduana y Empresas portuarias o Terminales.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Controlar los ingresos físicos de carga de exportación a zona primaria, generando como consecuencia una base de datos con identificación de unidades de transporte.</a:t>
            </a:r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Reducción de tiempo de ingreso.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Minimizar los trámites administrativos asociados.</a:t>
            </a:r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Optimizar recursos.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Entregar herramientas de apoyo para la fiscalización en línea, aprovechando la integración de los sistemas.</a:t>
            </a:r>
            <a:endParaRPr lang="es-CL" sz="1600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Análisis previo de información.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Mayor trazabilidad de la carga.</a:t>
            </a:r>
          </a:p>
        </p:txBody>
      </p:sp>
      <p:sp>
        <p:nvSpPr>
          <p:cNvPr id="11" name="4 Rectángulo"/>
          <p:cNvSpPr/>
          <p:nvPr/>
        </p:nvSpPr>
        <p:spPr>
          <a:xfrm>
            <a:off x="352753" y="2170427"/>
            <a:ext cx="7885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Interconexión Aduana-Puerto </a:t>
            </a: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628650" y="618095"/>
            <a:ext cx="7886700" cy="1552332"/>
          </a:xfrm>
        </p:spPr>
        <p:txBody>
          <a:bodyPr>
            <a:normAutofit/>
          </a:bodyPr>
          <a:lstStyle/>
          <a:p>
            <a:pPr fontAlgn="base"/>
            <a:r>
              <a:rPr lang="es-CL" dirty="0" smtClean="0">
                <a:solidFill>
                  <a:srgbClr val="002060"/>
                </a:solidFill>
              </a:rPr>
              <a:t>Empresas Portuarias Estatales de la ley N° 19.542 </a:t>
            </a:r>
            <a:br>
              <a:rPr lang="es-CL" dirty="0" smtClean="0">
                <a:solidFill>
                  <a:srgbClr val="002060"/>
                </a:solidFill>
              </a:rPr>
            </a:br>
            <a:r>
              <a:rPr lang="es-CL" sz="2800" b="0" i="1" dirty="0">
                <a:solidFill>
                  <a:srgbClr val="002060"/>
                </a:solidFill>
              </a:rPr>
              <a:t>Beneficios </a:t>
            </a:r>
            <a:r>
              <a:rPr lang="es-CL" dirty="0" smtClean="0">
                <a:solidFill>
                  <a:srgbClr val="002060"/>
                </a:solidFill>
              </a:rPr>
              <a:t> </a:t>
            </a:r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PDJNyeikK6TUTL.Ed_1Q"/>
</p:tagLst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4" id="{79F4AC4A-28B6-4D33-AEBC-9304C57A9F2D}" vid="{D1681BE4-C5E3-4E99-9E9A-51E599E26209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ヒラギノ角ゴ Pro W3"/>
        <a:cs typeface="Arial"/>
      </a:majorFont>
      <a:minorFont>
        <a:latin typeface="Calibri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4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4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4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4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cs typeface="Arial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4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4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cs typeface="Arial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Presentación4</Template>
  <TotalTime>2623</TotalTime>
  <Words>950</Words>
  <Application>Microsoft Office PowerPoint</Application>
  <PresentationFormat>Presentación en pantalla (4:3)</PresentationFormat>
  <Paragraphs>416</Paragraphs>
  <Slides>10</Slides>
  <Notes>10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5" baseType="lpstr">
      <vt:lpstr>ＭＳ Ｐゴシック</vt:lpstr>
      <vt:lpstr>Arial</vt:lpstr>
      <vt:lpstr>Arial Narrow</vt:lpstr>
      <vt:lpstr>Calibri</vt:lpstr>
      <vt:lpstr>Calibri Light</vt:lpstr>
      <vt:lpstr>Helvetica Neue</vt:lpstr>
      <vt:lpstr>Helvetica Neue Medium</vt:lpstr>
      <vt:lpstr>Times New Roman</vt:lpstr>
      <vt:lpstr>Verdana</vt:lpstr>
      <vt:lpstr>ヒラギノ角ゴ Pro W3</vt:lpstr>
      <vt:lpstr>Tema1</vt:lpstr>
      <vt:lpstr>Office Theme</vt:lpstr>
      <vt:lpstr>3_Office Theme</vt:lpstr>
      <vt:lpstr>5_Office Theme</vt:lpstr>
      <vt:lpstr>Gráfico</vt:lpstr>
      <vt:lpstr>Presentación de PowerPoint</vt:lpstr>
      <vt:lpstr>Ley N° 19.542 y Empresas Portuarias</vt:lpstr>
      <vt:lpstr>Presentación de PowerPoint</vt:lpstr>
      <vt:lpstr>Presentación de PowerPoint</vt:lpstr>
      <vt:lpstr>Presentación de PowerPoint</vt:lpstr>
      <vt:lpstr>Ley N° 19.542 y Empresas Portuarias</vt:lpstr>
      <vt:lpstr>Presentación de PowerPoint</vt:lpstr>
      <vt:lpstr>Empresas Portuarias Estatales de la ley N° 19.542  Impacto </vt:lpstr>
      <vt:lpstr>Empresas Portuarias Estatales de la ley N° 19.542  Beneficios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Perelló</dc:creator>
  <cp:lastModifiedBy>__</cp:lastModifiedBy>
  <cp:revision>182</cp:revision>
  <cp:lastPrinted>2019-04-17T17:02:52Z</cp:lastPrinted>
  <dcterms:created xsi:type="dcterms:W3CDTF">2018-08-24T14:39:35Z</dcterms:created>
  <dcterms:modified xsi:type="dcterms:W3CDTF">2019-04-17T17:14:16Z</dcterms:modified>
</cp:coreProperties>
</file>