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4"/>
  </p:sldMasterIdLst>
  <p:notesMasterIdLst>
    <p:notesMasterId r:id="rId25"/>
  </p:notesMasterIdLst>
  <p:sldIdLst>
    <p:sldId id="257" r:id="rId5"/>
    <p:sldId id="345" r:id="rId6"/>
    <p:sldId id="329" r:id="rId7"/>
    <p:sldId id="307" r:id="rId8"/>
    <p:sldId id="330" r:id="rId9"/>
    <p:sldId id="344" r:id="rId10"/>
    <p:sldId id="333" r:id="rId11"/>
    <p:sldId id="341" r:id="rId12"/>
    <p:sldId id="331" r:id="rId13"/>
    <p:sldId id="336" r:id="rId14"/>
    <p:sldId id="338" r:id="rId15"/>
    <p:sldId id="339" r:id="rId16"/>
    <p:sldId id="332" r:id="rId17"/>
    <p:sldId id="337" r:id="rId18"/>
    <p:sldId id="334" r:id="rId19"/>
    <p:sldId id="340" r:id="rId20"/>
    <p:sldId id="343" r:id="rId21"/>
    <p:sldId id="346" r:id="rId22"/>
    <p:sldId id="347" r:id="rId23"/>
    <p:sldId id="265" r:id="rId24"/>
  </p:sldIdLst>
  <p:sldSz cx="12192000" cy="6858000"/>
  <p:notesSz cx="7010400" cy="9398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FA7A9-A522-F540-DF5D-19A4B11FAB3C}" name="Usuario invitado" initials="Ui" userId="S::urn:spo:tenantanon#e7d55316-493a-4db2-974c-e089ef6c0fde::" providerId="AD"/>
  <p188:author id="{96F2A8BD-E752-4209-748C-1AA1E33EBC73}" name="Marco Betancourt Chou (DGC)" initials="MB" userId="S::marco.betancourt@moptt.gov.cl::b9b8fb20-ff5b-4a65-90d3-9dc4a06f3c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8F3F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0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71532"/>
          </a:xfrm>
          <a:prstGeom prst="rect">
            <a:avLst/>
          </a:prstGeom>
        </p:spPr>
        <p:txBody>
          <a:bodyPr vert="horz" lIns="93753" tIns="46877" rIns="93753" bIns="46877" rtlCol="0"/>
          <a:lstStyle>
            <a:lvl1pPr algn="l">
              <a:defRPr sz="1200"/>
            </a:lvl1pPr>
          </a:lstStyle>
          <a:p>
            <a:endParaRPr lang="es-CL"/>
          </a:p>
        </p:txBody>
      </p:sp>
      <p:sp>
        <p:nvSpPr>
          <p:cNvPr id="3" name="Marcador de fecha 2"/>
          <p:cNvSpPr>
            <a:spLocks noGrp="1"/>
          </p:cNvSpPr>
          <p:nvPr>
            <p:ph type="dt" idx="1"/>
          </p:nvPr>
        </p:nvSpPr>
        <p:spPr>
          <a:xfrm>
            <a:off x="3970938" y="0"/>
            <a:ext cx="3037840" cy="471532"/>
          </a:xfrm>
          <a:prstGeom prst="rect">
            <a:avLst/>
          </a:prstGeom>
        </p:spPr>
        <p:txBody>
          <a:bodyPr vert="horz" lIns="93753" tIns="46877" rIns="93753" bIns="46877" rtlCol="0"/>
          <a:lstStyle>
            <a:lvl1pPr algn="r">
              <a:defRPr sz="1200"/>
            </a:lvl1pPr>
          </a:lstStyle>
          <a:p>
            <a:fld id="{56F3FB7E-45AB-4041-ADF8-25C30DAB8E9F}" type="datetimeFigureOut">
              <a:rPr lang="es-CL" smtClean="0"/>
              <a:t>12-08-2025</a:t>
            </a:fld>
            <a:endParaRPr lang="es-CL"/>
          </a:p>
        </p:txBody>
      </p:sp>
      <p:sp>
        <p:nvSpPr>
          <p:cNvPr id="4" name="Marcador de imagen de diapositiva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3753" tIns="46877" rIns="93753" bIns="46877" rtlCol="0" anchor="ctr"/>
          <a:lstStyle/>
          <a:p>
            <a:endParaRPr lang="es-CL"/>
          </a:p>
        </p:txBody>
      </p:sp>
      <p:sp>
        <p:nvSpPr>
          <p:cNvPr id="5" name="Marcador de notas 4"/>
          <p:cNvSpPr>
            <a:spLocks noGrp="1"/>
          </p:cNvSpPr>
          <p:nvPr>
            <p:ph type="body" sz="quarter" idx="3"/>
          </p:nvPr>
        </p:nvSpPr>
        <p:spPr>
          <a:xfrm>
            <a:off x="701040" y="4522787"/>
            <a:ext cx="5608320" cy="3700463"/>
          </a:xfrm>
          <a:prstGeom prst="rect">
            <a:avLst/>
          </a:prstGeom>
        </p:spPr>
        <p:txBody>
          <a:bodyPr vert="horz" lIns="93753" tIns="46877" rIns="93753" bIns="46877"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926469"/>
            <a:ext cx="3037840" cy="471531"/>
          </a:xfrm>
          <a:prstGeom prst="rect">
            <a:avLst/>
          </a:prstGeom>
        </p:spPr>
        <p:txBody>
          <a:bodyPr vert="horz" lIns="93753" tIns="46877" rIns="93753" bIns="46877"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926469"/>
            <a:ext cx="3037840" cy="471531"/>
          </a:xfrm>
          <a:prstGeom prst="rect">
            <a:avLst/>
          </a:prstGeom>
        </p:spPr>
        <p:txBody>
          <a:bodyPr vert="horz" lIns="93753" tIns="46877" rIns="93753" bIns="46877" rtlCol="0" anchor="b"/>
          <a:lstStyle>
            <a:lvl1pPr algn="r">
              <a:defRPr sz="1200"/>
            </a:lvl1pPr>
          </a:lstStyle>
          <a:p>
            <a:fld id="{09F77F6B-3D71-4B90-BEFB-8FE0BA577E14}" type="slidenum">
              <a:rPr lang="es-CL" smtClean="0"/>
              <a:t>‹Nº›</a:t>
            </a:fld>
            <a:endParaRPr lang="es-CL"/>
          </a:p>
        </p:txBody>
      </p:sp>
    </p:spTree>
    <p:extLst>
      <p:ext uri="{BB962C8B-B14F-4D97-AF65-F5344CB8AC3E}">
        <p14:creationId xmlns:p14="http://schemas.microsoft.com/office/powerpoint/2010/main" val="418823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8227-A8E5-33F5-D2F7-72AE3FBF72A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62347B-025F-D53C-A59A-F1311EB8E2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A5B4C3F-868B-D18F-2F7F-678BACD6EB17}"/>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E63930F-F0E3-DB40-7D12-48F1896E9266}"/>
              </a:ext>
            </a:extLst>
          </p:cNvPr>
          <p:cNvSpPr>
            <a:spLocks noGrp="1"/>
          </p:cNvSpPr>
          <p:nvPr>
            <p:ph type="sldNum" sz="quarter" idx="5"/>
          </p:nvPr>
        </p:nvSpPr>
        <p:spPr/>
        <p:txBody>
          <a:bodyPr/>
          <a:lstStyle/>
          <a:p>
            <a:fld id="{09F77F6B-3D71-4B90-BEFB-8FE0BA577E14}" type="slidenum">
              <a:rPr lang="es-CL" smtClean="0"/>
              <a:t>2</a:t>
            </a:fld>
            <a:endParaRPr lang="es-CL"/>
          </a:p>
        </p:txBody>
      </p:sp>
    </p:spTree>
    <p:extLst>
      <p:ext uri="{BB962C8B-B14F-4D97-AF65-F5344CB8AC3E}">
        <p14:creationId xmlns:p14="http://schemas.microsoft.com/office/powerpoint/2010/main" val="254905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9F77F6B-3D71-4B90-BEFB-8FE0BA577E14}" type="slidenum">
              <a:rPr lang="es-CL" smtClean="0"/>
              <a:t>3</a:t>
            </a:fld>
            <a:endParaRPr lang="es-CL"/>
          </a:p>
        </p:txBody>
      </p:sp>
    </p:spTree>
    <p:extLst>
      <p:ext uri="{BB962C8B-B14F-4D97-AF65-F5344CB8AC3E}">
        <p14:creationId xmlns:p14="http://schemas.microsoft.com/office/powerpoint/2010/main" val="2904354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ámina interior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2">
            <a:extLst>
              <a:ext uri="{FF2B5EF4-FFF2-40B4-BE49-F238E27FC236}">
                <a16:creationId xmlns:a16="http://schemas.microsoft.com/office/drawing/2014/main" id="{06D97B16-7C3C-3DCD-5321-EE541B5CC6EF}"/>
              </a:ext>
            </a:extLst>
          </p:cNvPr>
          <p:cNvSpPr>
            <a:spLocks noGrp="1"/>
          </p:cNvSpPr>
          <p:nvPr>
            <p:ph type="body" idx="12" hasCustomPrompt="1"/>
          </p:nvPr>
        </p:nvSpPr>
        <p:spPr>
          <a:xfrm>
            <a:off x="715309" y="900983"/>
            <a:ext cx="9585138" cy="596123"/>
          </a:xfrm>
          <a:prstGeom prst="rect">
            <a:avLst/>
          </a:prstGeom>
        </p:spPr>
        <p:txBody>
          <a:bodyPr>
            <a:normAutofit/>
          </a:bodyPr>
          <a:lstStyle>
            <a:lvl1pPr marL="0" indent="0">
              <a:buNone/>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TÍTULO DE LÁMINA</a:t>
            </a:r>
          </a:p>
        </p:txBody>
      </p:sp>
      <p:sp>
        <p:nvSpPr>
          <p:cNvPr id="12" name="Marcador de texto 13">
            <a:extLst>
              <a:ext uri="{FF2B5EF4-FFF2-40B4-BE49-F238E27FC236}">
                <a16:creationId xmlns:a16="http://schemas.microsoft.com/office/drawing/2014/main" id="{D466892E-21EB-5F17-7709-C5183D8B4B3E}"/>
              </a:ext>
            </a:extLst>
          </p:cNvPr>
          <p:cNvSpPr>
            <a:spLocks noGrp="1"/>
          </p:cNvSpPr>
          <p:nvPr>
            <p:ph type="body" sz="quarter" idx="11" hasCustomPrompt="1"/>
          </p:nvPr>
        </p:nvSpPr>
        <p:spPr>
          <a:xfrm>
            <a:off x="3613036" y="2291313"/>
            <a:ext cx="5279952" cy="2275373"/>
          </a:xfrm>
          <a:prstGeom prst="rect">
            <a:avLst/>
          </a:prstGeom>
        </p:spPr>
        <p:txBody>
          <a:bodyPr>
            <a:normAutofit/>
          </a:bodyPr>
          <a:lstStyle>
            <a:lvl1pPr marL="342900" indent="-342900" algn="l">
              <a:buFont typeface="Arial" panose="020B0604020202020204" pitchFamily="34" charset="0"/>
              <a:buChar char="•"/>
              <a:defRPr sz="2000">
                <a:solidFill>
                  <a:schemeClr val="accent1"/>
                </a:solidFill>
              </a:defRPr>
            </a:lvl1pPr>
          </a:lstStyle>
          <a:p>
            <a:pPr lvl="0"/>
            <a:r>
              <a:rPr lang="es-MX" dirty="0"/>
              <a:t>Haga clic para modificar los estilos de texto del patrón </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es-MX" dirty="0"/>
              <a:t>Haga clic para modificar los estilos de texto del patrón </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es-MX" dirty="0"/>
              <a:t>Haga clic para modificar los estilos de texto del patrón </a:t>
            </a:r>
          </a:p>
          <a:p>
            <a:pPr lvl="0"/>
            <a:endParaRPr lang="es-MX" dirty="0"/>
          </a:p>
        </p:txBody>
      </p:sp>
      <p:sp>
        <p:nvSpPr>
          <p:cNvPr id="3" name="Marcador de número de diapositiva 2">
            <a:extLst>
              <a:ext uri="{FF2B5EF4-FFF2-40B4-BE49-F238E27FC236}">
                <a16:creationId xmlns:a16="http://schemas.microsoft.com/office/drawing/2014/main" id="{0832010A-E1B9-5414-F53C-99F402D7E616}"/>
              </a:ext>
            </a:extLst>
          </p:cNvPr>
          <p:cNvSpPr>
            <a:spLocks noGrp="1"/>
          </p:cNvSpPr>
          <p:nvPr>
            <p:ph type="sldNum" sz="quarter" idx="4"/>
          </p:nvPr>
        </p:nvSpPr>
        <p:spPr>
          <a:xfrm>
            <a:off x="9234443" y="628798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1B7023-4296-4BA2-9DE4-BD387A1F0C3F}" type="slidenum">
              <a:rPr lang="es-CL" smtClean="0"/>
              <a:t>‹Nº›</a:t>
            </a:fld>
            <a:endParaRPr lang="es-CL"/>
          </a:p>
        </p:txBody>
      </p:sp>
    </p:spTree>
    <p:extLst>
      <p:ext uri="{BB962C8B-B14F-4D97-AF65-F5344CB8AC3E}">
        <p14:creationId xmlns:p14="http://schemas.microsoft.com/office/powerpoint/2010/main" val="46431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C287A-03CB-1124-A163-A4D8F442871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9927F81-3123-0F90-3FA0-1BED282B6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FB6758B-9E08-08A3-7520-59400D1DBA9C}"/>
              </a:ext>
            </a:extLst>
          </p:cNvPr>
          <p:cNvSpPr>
            <a:spLocks noGrp="1"/>
          </p:cNvSpPr>
          <p:nvPr>
            <p:ph type="dt" sz="half" idx="10"/>
          </p:nvPr>
        </p:nvSpPr>
        <p:spPr/>
        <p:txBody>
          <a:bodyPr/>
          <a:lstStyle/>
          <a:p>
            <a:endParaRPr lang="es-CL" dirty="0"/>
          </a:p>
        </p:txBody>
      </p:sp>
      <p:sp>
        <p:nvSpPr>
          <p:cNvPr id="5" name="Marcador de pie de página 4">
            <a:extLst>
              <a:ext uri="{FF2B5EF4-FFF2-40B4-BE49-F238E27FC236}">
                <a16:creationId xmlns:a16="http://schemas.microsoft.com/office/drawing/2014/main" id="{C4BAADE5-60E7-DF2A-C611-FF033011AFD2}"/>
              </a:ext>
            </a:extLst>
          </p:cNvPr>
          <p:cNvSpPr>
            <a:spLocks noGrp="1"/>
          </p:cNvSpPr>
          <p:nvPr>
            <p:ph type="ftr" sz="quarter" idx="11"/>
          </p:nvPr>
        </p:nvSpPr>
        <p:spPr/>
        <p:txBody>
          <a:bodyPr/>
          <a:lstStyle/>
          <a:p>
            <a:endParaRPr lang="es-CL" dirty="0"/>
          </a:p>
        </p:txBody>
      </p:sp>
      <p:sp>
        <p:nvSpPr>
          <p:cNvPr id="8" name="Marcador de número de diapositiva 2">
            <a:extLst>
              <a:ext uri="{FF2B5EF4-FFF2-40B4-BE49-F238E27FC236}">
                <a16:creationId xmlns:a16="http://schemas.microsoft.com/office/drawing/2014/main" id="{2BFE56EF-752D-8484-C91E-4019B85AC94B}"/>
              </a:ext>
            </a:extLst>
          </p:cNvPr>
          <p:cNvSpPr>
            <a:spLocks noGrp="1"/>
          </p:cNvSpPr>
          <p:nvPr>
            <p:ph type="sldNum" sz="quarter" idx="4"/>
          </p:nvPr>
        </p:nvSpPr>
        <p:spPr>
          <a:xfrm>
            <a:off x="9234443" y="628798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1B7023-4296-4BA2-9DE4-BD387A1F0C3F}" type="slidenum">
              <a:rPr lang="es-CL" smtClean="0"/>
              <a:t>‹Nº›</a:t>
            </a:fld>
            <a:endParaRPr lang="es-CL"/>
          </a:p>
        </p:txBody>
      </p:sp>
    </p:spTree>
    <p:extLst>
      <p:ext uri="{BB962C8B-B14F-4D97-AF65-F5344CB8AC3E}">
        <p14:creationId xmlns:p14="http://schemas.microsoft.com/office/powerpoint/2010/main" val="251338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FF0DF1E-B277-20BD-9A1A-E6A21B7B8E99}"/>
              </a:ext>
            </a:extLst>
          </p:cNvPr>
          <p:cNvSpPr>
            <a:spLocks noGrp="1"/>
          </p:cNvSpPr>
          <p:nvPr>
            <p:ph type="sldNum" sz="quarter" idx="4"/>
          </p:nvPr>
        </p:nvSpPr>
        <p:spPr>
          <a:xfrm>
            <a:off x="9234443" y="628798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1B7023-4296-4BA2-9DE4-BD387A1F0C3F}" type="slidenum">
              <a:rPr lang="es-CL" smtClean="0"/>
              <a:t>‹Nº›</a:t>
            </a:fld>
            <a:endParaRPr lang="es-CL"/>
          </a:p>
        </p:txBody>
      </p:sp>
    </p:spTree>
    <p:extLst>
      <p:ext uri="{BB962C8B-B14F-4D97-AF65-F5344CB8AC3E}">
        <p14:creationId xmlns:p14="http://schemas.microsoft.com/office/powerpoint/2010/main" val="3781006734"/>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l" rtl="0" eaLnBrk="1" fontAlgn="base" hangingPunct="1">
        <a:lnSpc>
          <a:spcPct val="90000"/>
        </a:lnSpc>
        <a:spcBef>
          <a:spcPct val="0"/>
        </a:spcBef>
        <a:spcAft>
          <a:spcPct val="0"/>
        </a:spcAft>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descr="Texto&#10;&#10;Descripción generada automáticamente">
            <a:extLst>
              <a:ext uri="{FF2B5EF4-FFF2-40B4-BE49-F238E27FC236}">
                <a16:creationId xmlns:a16="http://schemas.microsoft.com/office/drawing/2014/main" id="{D2DB8B08-E028-C86F-BBD1-F43AD401C83B}"/>
              </a:ext>
            </a:extLst>
          </p:cNvPr>
          <p:cNvPicPr>
            <a:picLocks noChangeAspect="1"/>
          </p:cNvPicPr>
          <p:nvPr/>
        </p:nvPicPr>
        <p:blipFill>
          <a:blip r:embed="rId3"/>
          <a:stretch>
            <a:fillRect/>
          </a:stretch>
        </p:blipFill>
        <p:spPr>
          <a:xfrm>
            <a:off x="4018427" y="3872013"/>
            <a:ext cx="3955969" cy="2122851"/>
          </a:xfrm>
          <a:prstGeom prst="rect">
            <a:avLst/>
          </a:prstGeom>
        </p:spPr>
      </p:pic>
      <p:sp>
        <p:nvSpPr>
          <p:cNvPr id="3" name="object 3">
            <a:extLst>
              <a:ext uri="{FF2B5EF4-FFF2-40B4-BE49-F238E27FC236}">
                <a16:creationId xmlns:a16="http://schemas.microsoft.com/office/drawing/2014/main" id="{EC940BD9-B7E1-BDEF-84DB-C4A8D31416FC}"/>
              </a:ext>
            </a:extLst>
          </p:cNvPr>
          <p:cNvSpPr txBox="1">
            <a:spLocks/>
          </p:cNvSpPr>
          <p:nvPr/>
        </p:nvSpPr>
        <p:spPr>
          <a:xfrm>
            <a:off x="1685591" y="1113700"/>
            <a:ext cx="8820818" cy="2500685"/>
          </a:xfrm>
          <a:prstGeom prst="rect">
            <a:avLst/>
          </a:prstGeom>
        </p:spPr>
        <p:txBody>
          <a:bodyPr vert="horz" wrap="square" lIns="0" tIns="12700" rIns="0" bIns="0" rtlCol="0" anchor="t">
            <a:spAutoFit/>
          </a:bodyPr>
          <a:lstStyle>
            <a:lvl1pPr algn="l" rtl="0" eaLnBrk="1" fontAlgn="base" hangingPunct="1">
              <a:lnSpc>
                <a:spcPct val="90000"/>
              </a:lnSpc>
              <a:spcBef>
                <a:spcPct val="0"/>
              </a:spcBef>
              <a:spcAft>
                <a:spcPct val="0"/>
              </a:spcAft>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9pPr>
          </a:lstStyle>
          <a:p>
            <a:pPr marL="12700" algn="ctr">
              <a:lnSpc>
                <a:spcPct val="100000"/>
              </a:lnSpc>
              <a:spcBef>
                <a:spcPts val="100"/>
              </a:spcBef>
            </a:pPr>
            <a:r>
              <a:rPr lang="es-CL" sz="3200" b="1" spc="-95" noProof="0" dirty="0">
                <a:latin typeface="+mn-lt"/>
                <a:ea typeface="Verdana"/>
              </a:rPr>
              <a:t>Presentación a Comisión de Obras Públicas, Transporte y Telecomunicaciones</a:t>
            </a:r>
          </a:p>
          <a:p>
            <a:pPr marL="12700" algn="ctr">
              <a:lnSpc>
                <a:spcPct val="100000"/>
              </a:lnSpc>
              <a:spcBef>
                <a:spcPts val="100"/>
              </a:spcBef>
            </a:pPr>
            <a:endParaRPr lang="es-CL" sz="3200" b="1" spc="-15" noProof="0" dirty="0">
              <a:latin typeface="+mn-lt"/>
              <a:ea typeface="Verdana"/>
            </a:endParaRPr>
          </a:p>
          <a:p>
            <a:pPr marL="12700" algn="ctr">
              <a:lnSpc>
                <a:spcPct val="100000"/>
              </a:lnSpc>
              <a:spcBef>
                <a:spcPts val="100"/>
              </a:spcBef>
            </a:pPr>
            <a:r>
              <a:rPr lang="es-CL" sz="3200" b="1" spc="-15" noProof="0" dirty="0">
                <a:latin typeface="+mn-lt"/>
                <a:ea typeface="Verdana"/>
              </a:rPr>
              <a:t>Informe CGR N°592, de 2024</a:t>
            </a:r>
            <a:endParaRPr lang="es-CL" sz="3200" noProof="0" dirty="0">
              <a:latin typeface="+mn-lt"/>
            </a:endParaRPr>
          </a:p>
        </p:txBody>
      </p:sp>
      <p:sp>
        <p:nvSpPr>
          <p:cNvPr id="4" name="CuadroTexto 3">
            <a:extLst>
              <a:ext uri="{FF2B5EF4-FFF2-40B4-BE49-F238E27FC236}">
                <a16:creationId xmlns:a16="http://schemas.microsoft.com/office/drawing/2014/main" id="{BD67521B-B6F3-A774-6F77-C279FDD89960}"/>
              </a:ext>
            </a:extLst>
          </p:cNvPr>
          <p:cNvSpPr txBox="1"/>
          <p:nvPr/>
        </p:nvSpPr>
        <p:spPr>
          <a:xfrm>
            <a:off x="8885382" y="5744300"/>
            <a:ext cx="3048045" cy="369332"/>
          </a:xfrm>
          <a:prstGeom prst="rect">
            <a:avLst/>
          </a:prstGeom>
          <a:noFill/>
        </p:spPr>
        <p:txBody>
          <a:bodyPr wrap="square" rtlCol="0">
            <a:spAutoFit/>
          </a:bodyPr>
          <a:lstStyle/>
          <a:p>
            <a:r>
              <a:rPr lang="es-MX" b="1" dirty="0">
                <a:solidFill>
                  <a:schemeClr val="bg1"/>
                </a:solidFill>
              </a:rPr>
              <a:t>12 de agosto de 2025</a:t>
            </a:r>
            <a:endParaRPr lang="es-CL" b="1" dirty="0">
              <a:solidFill>
                <a:schemeClr val="bg1"/>
              </a:solidFill>
            </a:endParaRPr>
          </a:p>
        </p:txBody>
      </p:sp>
    </p:spTree>
    <p:extLst>
      <p:ext uri="{BB962C8B-B14F-4D97-AF65-F5344CB8AC3E}">
        <p14:creationId xmlns:p14="http://schemas.microsoft.com/office/powerpoint/2010/main" val="42335607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F9324-0F52-33C2-E82C-7B55AAF2E6F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0C98C476-3B9A-AD78-9FCF-C4AD4DC16115}"/>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Sistema de concesiones</a:t>
            </a:r>
          </a:p>
        </p:txBody>
      </p:sp>
      <p:sp>
        <p:nvSpPr>
          <p:cNvPr id="2" name="CuadroTexto 1">
            <a:extLst>
              <a:ext uri="{FF2B5EF4-FFF2-40B4-BE49-F238E27FC236}">
                <a16:creationId xmlns:a16="http://schemas.microsoft.com/office/drawing/2014/main" id="{BD2BCFE9-7CD9-0EBA-9251-82EC57070F22}"/>
              </a:ext>
            </a:extLst>
          </p:cNvPr>
          <p:cNvSpPr txBox="1"/>
          <p:nvPr/>
        </p:nvSpPr>
        <p:spPr>
          <a:xfrm>
            <a:off x="641045" y="1484751"/>
            <a:ext cx="10793481" cy="4524315"/>
          </a:xfrm>
          <a:prstGeom prst="rect">
            <a:avLst/>
          </a:prstGeom>
          <a:noFill/>
        </p:spPr>
        <p:txBody>
          <a:bodyPr wrap="square" rtlCol="0">
            <a:spAutoFit/>
          </a:bodyPr>
          <a:lstStyle/>
          <a:p>
            <a:pPr algn="just"/>
            <a:r>
              <a:rPr lang="es-MX" b="1" noProof="0" dirty="0">
                <a:solidFill>
                  <a:srgbClr val="1A507C"/>
                </a:solidFill>
                <a:ea typeface="Verdana" panose="020B0604030504040204" pitchFamily="34" charset="0"/>
              </a:rPr>
              <a:t>Art. 9 letra a) DL 900: El adjudicatario quedará obligado a: </a:t>
            </a:r>
          </a:p>
          <a:p>
            <a:pPr algn="just"/>
            <a:endParaRPr lang="es-MX" b="1" dirty="0">
              <a:solidFill>
                <a:srgbClr val="1A507C"/>
              </a:solidFill>
              <a:ea typeface="Verdana" panose="020B0604030504040204" pitchFamily="34" charset="0"/>
            </a:endParaRPr>
          </a:p>
          <a:p>
            <a:pPr algn="just"/>
            <a:r>
              <a:rPr lang="es-MX" noProof="0" dirty="0">
                <a:solidFill>
                  <a:srgbClr val="1A507C"/>
                </a:solidFill>
                <a:ea typeface="Verdana" panose="020B0604030504040204" pitchFamily="34" charset="0"/>
              </a:rPr>
              <a:t>Constituir, en el plazo y con los requisitos que el Reglamento o las Bases Administrativas establezcan, una sociedad de nacionalidad chilena o agencia de la extranjera, con quien se entenderá celebrado el contrato y cuyo objeto será la ejecución, reparación, conservación y explotación de obras públicas fiscales por el sistema establecido en el artículo 87° del decreto supremo N° 294, de 1984, del Ministerio de Obras Públicas.</a:t>
            </a:r>
          </a:p>
          <a:p>
            <a:pPr algn="just"/>
            <a:endParaRPr lang="es-MX" dirty="0">
              <a:solidFill>
                <a:srgbClr val="1A507C"/>
              </a:solidFill>
              <a:ea typeface="Verdana" panose="020B0604030504040204" pitchFamily="34" charset="0"/>
              <a:sym typeface="DM Sans"/>
            </a:endParaRPr>
          </a:p>
          <a:p>
            <a:pPr algn="just"/>
            <a:r>
              <a:rPr lang="es-MX" dirty="0">
                <a:solidFill>
                  <a:srgbClr val="1A507C"/>
                </a:solidFill>
                <a:ea typeface="Verdana" panose="020B0604030504040204" pitchFamily="34" charset="0"/>
                <a:sym typeface="DM Sans"/>
              </a:rPr>
              <a:t>En consecuencia, l</a:t>
            </a:r>
            <a:r>
              <a:rPr lang="es-MX" noProof="0" dirty="0">
                <a:solidFill>
                  <a:srgbClr val="1A507C"/>
                </a:solidFill>
                <a:ea typeface="Verdana" panose="020B0604030504040204" pitchFamily="34" charset="0"/>
                <a:sym typeface="DM Sans"/>
              </a:rPr>
              <a:t>a sociedad concesionaria posee, por ley, </a:t>
            </a:r>
            <a:r>
              <a:rPr lang="es-MX" b="1" noProof="0" dirty="0">
                <a:solidFill>
                  <a:srgbClr val="1A507C"/>
                </a:solidFill>
                <a:highlight>
                  <a:srgbClr val="FFFF00"/>
                </a:highlight>
                <a:ea typeface="Verdana" panose="020B0604030504040204" pitchFamily="34" charset="0"/>
                <a:sym typeface="DM Sans"/>
              </a:rPr>
              <a:t>un giro único, limitado exclusivamente al financiamiento, construcción y explotación de la obra concesionada.</a:t>
            </a:r>
          </a:p>
          <a:p>
            <a:pPr algn="just"/>
            <a:endParaRPr lang="es-MX" noProof="0" dirty="0">
              <a:solidFill>
                <a:srgbClr val="1A507C"/>
              </a:solidFill>
              <a:ea typeface="Verdana" panose="020B0604030504040204" pitchFamily="34" charset="0"/>
              <a:sym typeface="DM Sans"/>
            </a:endParaRPr>
          </a:p>
          <a:p>
            <a:pPr algn="just"/>
            <a:r>
              <a:rPr lang="es-MX" b="1" noProof="0" dirty="0">
                <a:solidFill>
                  <a:srgbClr val="1A507C"/>
                </a:solidFill>
                <a:ea typeface="Verdana" panose="020B0604030504040204" pitchFamily="34" charset="0"/>
                <a:sym typeface="DM Sans"/>
              </a:rPr>
              <a:t>Art. 3 numeral 6 DL 956: Definiciones</a:t>
            </a:r>
          </a:p>
          <a:p>
            <a:pPr algn="just"/>
            <a:endParaRPr lang="es-MX" dirty="0">
              <a:solidFill>
                <a:srgbClr val="1A507C"/>
              </a:solidFill>
              <a:ea typeface="Verdana" panose="020B0604030504040204" pitchFamily="34" charset="0"/>
              <a:sym typeface="DM Sans"/>
            </a:endParaRPr>
          </a:p>
          <a:p>
            <a:pPr algn="just"/>
            <a:r>
              <a:rPr lang="es-MX" noProof="0" dirty="0">
                <a:solidFill>
                  <a:srgbClr val="1A507C"/>
                </a:solidFill>
                <a:ea typeface="Verdana" panose="020B0604030504040204" pitchFamily="34" charset="0"/>
                <a:sym typeface="DM Sans"/>
              </a:rPr>
              <a:t>Costo total de la obra: Aquellos desembolsos que, </a:t>
            </a:r>
            <a:r>
              <a:rPr lang="es-MX" b="1" u="sng" noProof="0" dirty="0">
                <a:solidFill>
                  <a:srgbClr val="1A507C"/>
                </a:solidFill>
                <a:highlight>
                  <a:srgbClr val="FFFF00"/>
                </a:highlight>
                <a:ea typeface="Verdana" panose="020B0604030504040204" pitchFamily="34" charset="0"/>
                <a:sym typeface="DM Sans"/>
              </a:rPr>
              <a:t>directa o indirectamente</a:t>
            </a:r>
            <a:r>
              <a:rPr lang="es-MX" noProof="0" dirty="0">
                <a:solidFill>
                  <a:srgbClr val="1A507C"/>
                </a:solidFill>
                <a:ea typeface="Verdana" panose="020B0604030504040204" pitchFamily="34" charset="0"/>
                <a:sym typeface="DM Sans"/>
              </a:rPr>
              <a:t>, son necesarios para la construcción de la obra.</a:t>
            </a:r>
          </a:p>
        </p:txBody>
      </p:sp>
      <p:sp>
        <p:nvSpPr>
          <p:cNvPr id="3" name="Marcador de número de diapositiva 5">
            <a:extLst>
              <a:ext uri="{FF2B5EF4-FFF2-40B4-BE49-F238E27FC236}">
                <a16:creationId xmlns:a16="http://schemas.microsoft.com/office/drawing/2014/main" id="{3158DBBB-E860-A4A3-56C7-19CACD336E4F}"/>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10</a:t>
            </a:fld>
            <a:endParaRPr lang="es-CL"/>
          </a:p>
        </p:txBody>
      </p:sp>
    </p:spTree>
    <p:extLst>
      <p:ext uri="{BB962C8B-B14F-4D97-AF65-F5344CB8AC3E}">
        <p14:creationId xmlns:p14="http://schemas.microsoft.com/office/powerpoint/2010/main" val="290730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7400-6AB6-13FD-20B9-F6891E11967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3884C52-6908-2335-449F-5B7ECB06209E}"/>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Bases de licitación</a:t>
            </a:r>
          </a:p>
        </p:txBody>
      </p:sp>
      <p:sp>
        <p:nvSpPr>
          <p:cNvPr id="2" name="CuadroTexto 1">
            <a:extLst>
              <a:ext uri="{FF2B5EF4-FFF2-40B4-BE49-F238E27FC236}">
                <a16:creationId xmlns:a16="http://schemas.microsoft.com/office/drawing/2014/main" id="{80B89FBA-4F26-3828-4894-BA3E7B337632}"/>
              </a:ext>
            </a:extLst>
          </p:cNvPr>
          <p:cNvSpPr txBox="1"/>
          <p:nvPr/>
        </p:nvSpPr>
        <p:spPr>
          <a:xfrm>
            <a:off x="641045" y="1484751"/>
            <a:ext cx="10793481" cy="4801314"/>
          </a:xfrm>
          <a:prstGeom prst="rect">
            <a:avLst/>
          </a:prstGeom>
          <a:noFill/>
        </p:spPr>
        <p:txBody>
          <a:bodyPr wrap="square" rtlCol="0">
            <a:spAutoFit/>
          </a:bodyPr>
          <a:lstStyle/>
          <a:p>
            <a:pPr algn="just"/>
            <a:r>
              <a:rPr lang="es-MX" b="1" noProof="0" dirty="0">
                <a:solidFill>
                  <a:srgbClr val="1A507C"/>
                </a:solidFill>
                <a:ea typeface="Verdana" panose="020B0604030504040204" pitchFamily="34" charset="0"/>
              </a:rPr>
              <a:t>1.12.4 Aspectos Tributarios</a:t>
            </a:r>
          </a:p>
          <a:p>
            <a:pPr algn="just"/>
            <a:endParaRPr lang="es-MX" b="1" dirty="0">
              <a:solidFill>
                <a:srgbClr val="1A507C"/>
              </a:solidFill>
              <a:ea typeface="Verdana" panose="020B0604030504040204" pitchFamily="34" charset="0"/>
            </a:endParaRPr>
          </a:p>
          <a:p>
            <a:pPr algn="just"/>
            <a:r>
              <a:rPr lang="es-MX" noProof="0" dirty="0">
                <a:solidFill>
                  <a:srgbClr val="1A507C"/>
                </a:solidFill>
                <a:ea typeface="Verdana" panose="020B0604030504040204" pitchFamily="34" charset="0"/>
              </a:rPr>
              <a:t>El servicio de construcción deberá ser facturado por la Sociedad Concesionaria al MOP cada cuatro meses, y de acuerdo al estado de avance de las obras. Para ello el Concesionario deberá presentar al Inspector Fiscal una </a:t>
            </a:r>
            <a:r>
              <a:rPr lang="es-MX" b="1" noProof="0" dirty="0">
                <a:solidFill>
                  <a:srgbClr val="1A507C"/>
                </a:solidFill>
                <a:ea typeface="Verdana" panose="020B0604030504040204" pitchFamily="34" charset="0"/>
              </a:rPr>
              <a:t>relación escrita y detallada de los documentos que conforman el costo de construcción del periodo y la base imponible del IVA</a:t>
            </a:r>
            <a:r>
              <a:rPr lang="es-MX" noProof="0" dirty="0">
                <a:solidFill>
                  <a:srgbClr val="1A507C"/>
                </a:solidFill>
                <a:ea typeface="Verdana" panose="020B0604030504040204" pitchFamily="34" charset="0"/>
              </a:rPr>
              <a:t>, acompañando un respaldo digital de los respectivos documentos que acreditan el pago por parte del concesionario de los bienes y/o derechos que adquiera durante el periodo informado. </a:t>
            </a:r>
            <a:r>
              <a:rPr lang="es-MX" b="1" dirty="0">
                <a:solidFill>
                  <a:srgbClr val="1A507C"/>
                </a:solidFill>
                <a:ea typeface="Verdana" panose="020B0604030504040204" pitchFamily="34" charset="0"/>
              </a:rPr>
              <a:t>Los originales de dichos documentos </a:t>
            </a:r>
            <a:r>
              <a:rPr lang="es-MX" dirty="0">
                <a:solidFill>
                  <a:srgbClr val="1A507C"/>
                </a:solidFill>
                <a:ea typeface="Verdana" panose="020B0604030504040204" pitchFamily="34" charset="0"/>
              </a:rPr>
              <a:t>serán </a:t>
            </a:r>
            <a:r>
              <a:rPr lang="es-MX" noProof="0" dirty="0">
                <a:solidFill>
                  <a:srgbClr val="1A507C"/>
                </a:solidFill>
                <a:ea typeface="Verdana" panose="020B0604030504040204" pitchFamily="34" charset="0"/>
              </a:rPr>
              <a:t>revisados por el Inspector Fiscal o por los profesionales que él designe en su representación, </a:t>
            </a:r>
            <a:r>
              <a:rPr lang="es-MX" b="1" noProof="0" dirty="0">
                <a:solidFill>
                  <a:srgbClr val="1A507C"/>
                </a:solidFill>
                <a:ea typeface="Verdana" panose="020B0604030504040204" pitchFamily="34" charset="0"/>
              </a:rPr>
              <a:t>en las oficinas del concesionario</a:t>
            </a:r>
            <a:r>
              <a:rPr lang="es-MX" noProof="0" dirty="0">
                <a:solidFill>
                  <a:srgbClr val="1A507C"/>
                </a:solidFill>
                <a:ea typeface="Verdana" panose="020B0604030504040204" pitchFamily="34" charset="0"/>
              </a:rPr>
              <a:t>. El Inspector Fiscal tendrá un plazo de 30 días contados desde la presentación para manifestar su conformidad o disconformidad con el costo de construcción presentado por el Concesionario. Una vez que el Inspector Fiscal apruebe dicho costo, de lo que se dejará constancia en el </a:t>
            </a:r>
            <a:r>
              <a:rPr lang="es-MX" dirty="0">
                <a:solidFill>
                  <a:srgbClr val="1A507C"/>
                </a:solidFill>
                <a:ea typeface="Verdana" panose="020B0604030504040204" pitchFamily="34" charset="0"/>
              </a:rPr>
              <a:t>l</a:t>
            </a:r>
            <a:r>
              <a:rPr lang="es-MX" noProof="0" dirty="0" err="1">
                <a:solidFill>
                  <a:srgbClr val="1A507C"/>
                </a:solidFill>
                <a:ea typeface="Verdana" panose="020B0604030504040204" pitchFamily="34" charset="0"/>
              </a:rPr>
              <a:t>ibro</a:t>
            </a:r>
            <a:r>
              <a:rPr lang="es-MX" noProof="0" dirty="0">
                <a:solidFill>
                  <a:srgbClr val="1A507C"/>
                </a:solidFill>
                <a:ea typeface="Verdana" panose="020B0604030504040204" pitchFamily="34" charset="0"/>
              </a:rPr>
              <a:t> respectivo, el Concesionario estará facultado para emitir la correspondiente factura dirigida al MOP, la cual deberá entregar al Inspector Fiscal. El pago del IVA por parte del MOP se realizará dentro de los 30 días siguientes a la fecha de recepción conforme por el Inspector </a:t>
            </a:r>
            <a:r>
              <a:rPr lang="es-MX" dirty="0">
                <a:solidFill>
                  <a:srgbClr val="1A507C"/>
                </a:solidFill>
                <a:ea typeface="Verdana" panose="020B0604030504040204" pitchFamily="34" charset="0"/>
              </a:rPr>
              <a:t>Fiscal de la </a:t>
            </a:r>
            <a:r>
              <a:rPr lang="es-MX" noProof="0" dirty="0">
                <a:solidFill>
                  <a:srgbClr val="1A507C"/>
                </a:solidFill>
                <a:ea typeface="Verdana" panose="020B0604030504040204" pitchFamily="34" charset="0"/>
              </a:rPr>
              <a:t>respectiva factura. </a:t>
            </a:r>
            <a:endParaRPr lang="es-CL" u="sng" noProof="0" dirty="0">
              <a:solidFill>
                <a:srgbClr val="1A507C"/>
              </a:solidFill>
              <a:ea typeface="Verdana" panose="020B0604030504040204" pitchFamily="34" charset="0"/>
              <a:cs typeface="Verdana" panose="020B0604030504040204" pitchFamily="34" charset="0"/>
            </a:endParaRPr>
          </a:p>
        </p:txBody>
      </p:sp>
      <p:sp>
        <p:nvSpPr>
          <p:cNvPr id="3" name="Marcador de número de diapositiva 5">
            <a:extLst>
              <a:ext uri="{FF2B5EF4-FFF2-40B4-BE49-F238E27FC236}">
                <a16:creationId xmlns:a16="http://schemas.microsoft.com/office/drawing/2014/main" id="{09026919-EB77-F817-CE90-8BC3D79154B9}"/>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11</a:t>
            </a:fld>
            <a:endParaRPr lang="es-CL"/>
          </a:p>
        </p:txBody>
      </p:sp>
    </p:spTree>
    <p:extLst>
      <p:ext uri="{BB962C8B-B14F-4D97-AF65-F5344CB8AC3E}">
        <p14:creationId xmlns:p14="http://schemas.microsoft.com/office/powerpoint/2010/main" val="244269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07D8-0121-BDC1-66B4-16A267DE5A8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4CA22A7-91EB-0EDD-41BF-104370F1FBD9}"/>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Bases de licitación</a:t>
            </a:r>
          </a:p>
        </p:txBody>
      </p:sp>
      <p:sp>
        <p:nvSpPr>
          <p:cNvPr id="2" name="CuadroTexto 1">
            <a:extLst>
              <a:ext uri="{FF2B5EF4-FFF2-40B4-BE49-F238E27FC236}">
                <a16:creationId xmlns:a16="http://schemas.microsoft.com/office/drawing/2014/main" id="{31849964-1B63-0280-9ADE-94C82DAB09A4}"/>
              </a:ext>
            </a:extLst>
          </p:cNvPr>
          <p:cNvSpPr txBox="1"/>
          <p:nvPr/>
        </p:nvSpPr>
        <p:spPr>
          <a:xfrm>
            <a:off x="641045" y="1484751"/>
            <a:ext cx="10793481" cy="2585323"/>
          </a:xfrm>
          <a:prstGeom prst="rect">
            <a:avLst/>
          </a:prstGeom>
          <a:noFill/>
        </p:spPr>
        <p:txBody>
          <a:bodyPr wrap="square" rtlCol="0">
            <a:spAutoFit/>
          </a:bodyPr>
          <a:lstStyle/>
          <a:p>
            <a:pPr algn="just"/>
            <a:r>
              <a:rPr lang="es-MX" b="1" noProof="0" dirty="0">
                <a:solidFill>
                  <a:srgbClr val="1A507C"/>
                </a:solidFill>
                <a:ea typeface="Verdana" panose="020B0604030504040204" pitchFamily="34" charset="0"/>
              </a:rPr>
              <a:t>1.12.4 Aspectos Tributarios (continuación)</a:t>
            </a:r>
          </a:p>
          <a:p>
            <a:pPr algn="just"/>
            <a:endParaRPr lang="es-MX" b="1" dirty="0">
              <a:solidFill>
                <a:srgbClr val="1A507C"/>
              </a:solidFill>
              <a:ea typeface="Verdana" panose="020B0604030504040204" pitchFamily="34" charset="0"/>
            </a:endParaRPr>
          </a:p>
          <a:p>
            <a:pPr algn="just"/>
            <a:r>
              <a:rPr lang="es-MX" noProof="0" dirty="0">
                <a:solidFill>
                  <a:srgbClr val="1A507C"/>
                </a:solidFill>
                <a:ea typeface="Verdana" panose="020B0604030504040204" pitchFamily="34" charset="0"/>
              </a:rPr>
              <a:t>Dicha facturación se realiza sobre el </a:t>
            </a:r>
            <a:r>
              <a:rPr lang="es-MX" b="1" noProof="0" dirty="0">
                <a:solidFill>
                  <a:srgbClr val="1A507C"/>
                </a:solidFill>
                <a:ea typeface="Verdana" panose="020B0604030504040204" pitchFamily="34" charset="0"/>
              </a:rPr>
              <a:t>costo total de la construcción de la obra</a:t>
            </a:r>
            <a:r>
              <a:rPr lang="es-MX" noProof="0" dirty="0">
                <a:solidFill>
                  <a:srgbClr val="1A507C"/>
                </a:solidFill>
                <a:ea typeface="Verdana" panose="020B0604030504040204" pitchFamily="34" charset="0"/>
              </a:rPr>
              <a:t>, considerando todas las partidas y desembolsos que digan relación con la construcción de ella solamente a efectos de establecer </a:t>
            </a:r>
            <a:r>
              <a:rPr lang="es-MX" b="1" noProof="0" dirty="0">
                <a:solidFill>
                  <a:srgbClr val="1A507C"/>
                </a:solidFill>
                <a:highlight>
                  <a:srgbClr val="FFFF00"/>
                </a:highlight>
                <a:ea typeface="Verdana" panose="020B0604030504040204" pitchFamily="34" charset="0"/>
              </a:rPr>
              <a:t>la base imponible de acuerdo a la legislación tributaria vigente</a:t>
            </a:r>
          </a:p>
          <a:p>
            <a:pPr algn="just"/>
            <a:endParaRPr lang="es-MX" b="1" u="sng" dirty="0">
              <a:solidFill>
                <a:srgbClr val="1A507C"/>
              </a:solidFill>
              <a:ea typeface="Verdana" panose="020B0604030504040204" pitchFamily="34" charset="0"/>
              <a:cs typeface="Verdana" panose="020B0604030504040204" pitchFamily="34" charset="0"/>
            </a:endParaRPr>
          </a:p>
          <a:p>
            <a:pPr algn="just"/>
            <a:r>
              <a:rPr lang="es-MX" dirty="0">
                <a:solidFill>
                  <a:srgbClr val="1A507C"/>
                </a:solidFill>
                <a:ea typeface="Verdana" panose="020B0604030504040204" pitchFamily="34" charset="0"/>
              </a:rPr>
              <a:t>La</a:t>
            </a:r>
            <a:r>
              <a:rPr lang="es-MX" dirty="0">
                <a:solidFill>
                  <a:srgbClr val="FF0000"/>
                </a:solidFill>
                <a:ea typeface="Verdana" panose="020B0604030504040204" pitchFamily="34" charset="0"/>
                <a:cs typeface="Verdana" panose="020B0604030504040204" pitchFamily="34" charset="0"/>
              </a:rPr>
              <a:t> </a:t>
            </a:r>
            <a:r>
              <a:rPr lang="es-MX" dirty="0">
                <a:solidFill>
                  <a:srgbClr val="1A507C"/>
                </a:solidFill>
                <a:ea typeface="Verdana" panose="020B0604030504040204" pitchFamily="34" charset="0"/>
                <a:cs typeface="Verdana" panose="020B0604030504040204" pitchFamily="34" charset="0"/>
              </a:rPr>
              <a:t>aceptación de la factura </a:t>
            </a:r>
            <a:r>
              <a:rPr lang="es-MX" b="1" dirty="0">
                <a:solidFill>
                  <a:srgbClr val="1A507C"/>
                </a:solidFill>
                <a:ea typeface="Verdana" panose="020B0604030504040204" pitchFamily="34" charset="0"/>
                <a:cs typeface="Verdana" panose="020B0604030504040204" pitchFamily="34" charset="0"/>
              </a:rPr>
              <a:t>no implicará aprobación de las obras ni del avance de éstas </a:t>
            </a:r>
            <a:r>
              <a:rPr lang="es-MX" dirty="0">
                <a:solidFill>
                  <a:srgbClr val="1A507C"/>
                </a:solidFill>
                <a:ea typeface="Verdana" panose="020B0604030504040204" pitchFamily="34" charset="0"/>
                <a:cs typeface="Verdana" panose="020B0604030504040204" pitchFamily="34" charset="0"/>
              </a:rPr>
              <a:t>por parte del Inspector Fiscal.</a:t>
            </a:r>
          </a:p>
        </p:txBody>
      </p:sp>
      <p:sp>
        <p:nvSpPr>
          <p:cNvPr id="3" name="Marcador de número de diapositiva 5">
            <a:extLst>
              <a:ext uri="{FF2B5EF4-FFF2-40B4-BE49-F238E27FC236}">
                <a16:creationId xmlns:a16="http://schemas.microsoft.com/office/drawing/2014/main" id="{1C510DED-91C7-671A-B613-82266891FCDF}"/>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12</a:t>
            </a:fld>
            <a:endParaRPr lang="es-CL"/>
          </a:p>
        </p:txBody>
      </p:sp>
    </p:spTree>
    <p:extLst>
      <p:ext uri="{BB962C8B-B14F-4D97-AF65-F5344CB8AC3E}">
        <p14:creationId xmlns:p14="http://schemas.microsoft.com/office/powerpoint/2010/main" val="137067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BC7C9-3487-C3E2-63E3-C3E00AAADBD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390E6B2-5D0F-0256-6506-DD734BBD6F4F}"/>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Ley de IVA</a:t>
            </a:r>
          </a:p>
        </p:txBody>
      </p:sp>
      <p:sp>
        <p:nvSpPr>
          <p:cNvPr id="2" name="CuadroTexto 1">
            <a:extLst>
              <a:ext uri="{FF2B5EF4-FFF2-40B4-BE49-F238E27FC236}">
                <a16:creationId xmlns:a16="http://schemas.microsoft.com/office/drawing/2014/main" id="{3B7B3FC9-D531-0E28-CD86-2A439EE02BB2}"/>
              </a:ext>
            </a:extLst>
          </p:cNvPr>
          <p:cNvSpPr txBox="1"/>
          <p:nvPr/>
        </p:nvSpPr>
        <p:spPr>
          <a:xfrm>
            <a:off x="641045" y="1484751"/>
            <a:ext cx="10793481" cy="3693319"/>
          </a:xfrm>
          <a:prstGeom prst="rect">
            <a:avLst/>
          </a:prstGeom>
          <a:noFill/>
        </p:spPr>
        <p:txBody>
          <a:bodyPr wrap="square" rtlCol="0">
            <a:spAutoFit/>
          </a:bodyPr>
          <a:lstStyle/>
          <a:p>
            <a:pPr algn="just"/>
            <a:r>
              <a:rPr lang="es-MX" b="1" noProof="0" dirty="0">
                <a:solidFill>
                  <a:srgbClr val="1A507C"/>
                </a:solidFill>
                <a:ea typeface="Verdana" panose="020B0604030504040204" pitchFamily="34" charset="0"/>
              </a:rPr>
              <a:t>Art. 16: </a:t>
            </a:r>
            <a:r>
              <a:rPr lang="es-MX" noProof="0" dirty="0">
                <a:solidFill>
                  <a:srgbClr val="1A507C"/>
                </a:solidFill>
                <a:ea typeface="Verdana" panose="020B0604030504040204" pitchFamily="34" charset="0"/>
              </a:rPr>
              <a:t>En los casos que a continuación se señalan, </a:t>
            </a:r>
            <a:r>
              <a:rPr lang="es-MX" b="1" u="sng" noProof="0" dirty="0">
                <a:solidFill>
                  <a:srgbClr val="1A507C"/>
                </a:solidFill>
                <a:highlight>
                  <a:srgbClr val="FFFF00"/>
                </a:highlight>
                <a:ea typeface="Verdana" panose="020B0604030504040204" pitchFamily="34" charset="0"/>
              </a:rPr>
              <a:t>se entenderá por base imponible</a:t>
            </a:r>
            <a:r>
              <a:rPr lang="es-MX" noProof="0" dirty="0">
                <a:solidFill>
                  <a:srgbClr val="1A507C"/>
                </a:solidFill>
                <a:highlight>
                  <a:srgbClr val="FFFF00"/>
                </a:highlight>
                <a:ea typeface="Verdana" panose="020B0604030504040204" pitchFamily="34" charset="0"/>
              </a:rPr>
              <a:t>:</a:t>
            </a:r>
          </a:p>
          <a:p>
            <a:pPr algn="just"/>
            <a:endParaRPr lang="es-MX" b="1" dirty="0">
              <a:solidFill>
                <a:srgbClr val="1A507C"/>
              </a:solidFill>
              <a:ea typeface="Verdana" panose="020B0604030504040204" pitchFamily="34" charset="0"/>
            </a:endParaRPr>
          </a:p>
          <a:p>
            <a:pPr algn="just"/>
            <a:r>
              <a:rPr lang="es-MX" b="1" noProof="0" dirty="0">
                <a:solidFill>
                  <a:srgbClr val="1A507C"/>
                </a:solidFill>
                <a:ea typeface="Verdana" panose="020B0604030504040204" pitchFamily="34" charset="0"/>
              </a:rPr>
              <a:t>c) </a:t>
            </a:r>
            <a:r>
              <a:rPr lang="es-MX" noProof="0" dirty="0">
                <a:solidFill>
                  <a:srgbClr val="1A507C"/>
                </a:solidFill>
                <a:ea typeface="Verdana" panose="020B0604030504040204" pitchFamily="34" charset="0"/>
                <a:sym typeface="DM Sans"/>
              </a:rPr>
              <a:t>En los contratos a que se refiere la letra e) del artículo 8° (contratos de instalación o confección de especialidades y los contratos generales de construcción), el valor total del contrato incluyendo los materiales.</a:t>
            </a:r>
          </a:p>
          <a:p>
            <a:pPr algn="just"/>
            <a:endParaRPr lang="es-MX" noProof="0" dirty="0">
              <a:solidFill>
                <a:srgbClr val="1A507C"/>
              </a:solidFill>
              <a:ea typeface="Verdana" panose="020B0604030504040204" pitchFamily="34" charset="0"/>
              <a:sym typeface="DM Sans"/>
            </a:endParaRPr>
          </a:p>
          <a:p>
            <a:pPr algn="just"/>
            <a:r>
              <a:rPr lang="es-MX" noProof="0" dirty="0">
                <a:solidFill>
                  <a:srgbClr val="1A507C"/>
                </a:solidFill>
                <a:ea typeface="Verdana" panose="020B0604030504040204" pitchFamily="34" charset="0"/>
                <a:sym typeface="DM Sans"/>
              </a:rPr>
              <a:t>En los contratos de construcción de obras de uso público cuyo precio se pague con la concesión temporal de la explotación de la obra - sea que la construcción la efectúe el concesionario original, el concesionario por cesión o un tercero -, </a:t>
            </a:r>
            <a:r>
              <a:rPr lang="es-MX" b="1" noProof="0" dirty="0">
                <a:solidFill>
                  <a:srgbClr val="1A507C"/>
                </a:solidFill>
                <a:ea typeface="Verdana" panose="020B0604030504040204" pitchFamily="34" charset="0"/>
                <a:sym typeface="DM Sans"/>
              </a:rPr>
              <a:t>el costo total de la construcción de la obra, considerando todas las partidas y desembolsos que digan relación a la construcción de ella, </a:t>
            </a:r>
            <a:r>
              <a:rPr lang="es-MX" b="1" noProof="0" dirty="0">
                <a:solidFill>
                  <a:srgbClr val="1A507C"/>
                </a:solidFill>
                <a:highlight>
                  <a:srgbClr val="FFFF00"/>
                </a:highlight>
                <a:ea typeface="Verdana" panose="020B0604030504040204" pitchFamily="34" charset="0"/>
                <a:sym typeface="DM Sans"/>
              </a:rPr>
              <a:t>tales como mano de obra, materiales, utilización de servicios, gastos financieros y subcontratación por administración o suma alzada de la construcción de la totalidad o parte de la obra</a:t>
            </a:r>
            <a:r>
              <a:rPr lang="es-MX" noProof="0" dirty="0">
                <a:solidFill>
                  <a:srgbClr val="1A507C"/>
                </a:solidFill>
                <a:ea typeface="Verdana" panose="020B0604030504040204" pitchFamily="34" charset="0"/>
                <a:sym typeface="DM Sans"/>
              </a:rPr>
              <a:t>.</a:t>
            </a:r>
            <a:endParaRPr lang="es-CL" b="1" u="sng" noProof="0" dirty="0">
              <a:solidFill>
                <a:srgbClr val="1A507C"/>
              </a:solidFill>
              <a:ea typeface="Verdana" panose="020B0604030504040204" pitchFamily="34" charset="0"/>
              <a:cs typeface="Verdana" panose="020B0604030504040204" pitchFamily="34" charset="0"/>
            </a:endParaRPr>
          </a:p>
        </p:txBody>
      </p:sp>
      <p:sp>
        <p:nvSpPr>
          <p:cNvPr id="3" name="Marcador de número de diapositiva 5">
            <a:extLst>
              <a:ext uri="{FF2B5EF4-FFF2-40B4-BE49-F238E27FC236}">
                <a16:creationId xmlns:a16="http://schemas.microsoft.com/office/drawing/2014/main" id="{8E051B07-248C-6938-01F1-C03A5ED17AD9}"/>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13</a:t>
            </a:fld>
            <a:endParaRPr lang="es-CL"/>
          </a:p>
        </p:txBody>
      </p:sp>
    </p:spTree>
    <p:extLst>
      <p:ext uri="{BB962C8B-B14F-4D97-AF65-F5344CB8AC3E}">
        <p14:creationId xmlns:p14="http://schemas.microsoft.com/office/powerpoint/2010/main" val="175725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D9FB-366C-6284-BFC6-7CE72BF8587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85CBABD0-9786-0F04-0D62-066FE6079DF1}"/>
              </a:ext>
            </a:extLst>
          </p:cNvPr>
          <p:cNvSpPr txBox="1"/>
          <p:nvPr/>
        </p:nvSpPr>
        <p:spPr>
          <a:xfrm>
            <a:off x="641045" y="562808"/>
            <a:ext cx="10678263"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Criterios de revisión (Resolución Exenta DGC 3343, de 2024)</a:t>
            </a:r>
          </a:p>
        </p:txBody>
      </p:sp>
      <p:sp>
        <p:nvSpPr>
          <p:cNvPr id="2" name="CuadroTexto 1">
            <a:extLst>
              <a:ext uri="{FF2B5EF4-FFF2-40B4-BE49-F238E27FC236}">
                <a16:creationId xmlns:a16="http://schemas.microsoft.com/office/drawing/2014/main" id="{08EB7A3F-6501-8F6F-7EEA-2EEC7F698BFA}"/>
              </a:ext>
            </a:extLst>
          </p:cNvPr>
          <p:cNvSpPr txBox="1"/>
          <p:nvPr/>
        </p:nvSpPr>
        <p:spPr>
          <a:xfrm>
            <a:off x="641045" y="1484751"/>
            <a:ext cx="10793481" cy="3416320"/>
          </a:xfrm>
          <a:prstGeom prst="rect">
            <a:avLst/>
          </a:prstGeom>
          <a:noFill/>
        </p:spPr>
        <p:txBody>
          <a:bodyPr wrap="square" rtlCol="0">
            <a:spAutoFit/>
          </a:bodyPr>
          <a:lstStyle/>
          <a:p>
            <a:pPr algn="just"/>
            <a:r>
              <a:rPr lang="es-MX" dirty="0">
                <a:solidFill>
                  <a:srgbClr val="1A507C"/>
                </a:solidFill>
                <a:ea typeface="Verdana" panose="020B0604030504040204" pitchFamily="34" charset="0"/>
              </a:rPr>
              <a:t>L</a:t>
            </a:r>
            <a:r>
              <a:rPr lang="es-MX" noProof="0" dirty="0">
                <a:solidFill>
                  <a:srgbClr val="1A507C"/>
                </a:solidFill>
                <a:ea typeface="Verdana" panose="020B0604030504040204" pitchFamily="34" charset="0"/>
              </a:rPr>
              <a:t>a revisión de los costos de construcción se basa en aceptar aquellos costos y gastos que estén relacionados </a:t>
            </a:r>
            <a:r>
              <a:rPr lang="es-MX" b="1" noProof="0" dirty="0">
                <a:solidFill>
                  <a:srgbClr val="1A507C"/>
                </a:solidFill>
                <a:ea typeface="Verdana" panose="020B0604030504040204" pitchFamily="34" charset="0"/>
              </a:rPr>
              <a:t>de manera directa e indirecta con la prestación del servicio de construcción de la obra.</a:t>
            </a:r>
            <a:r>
              <a:rPr lang="es-MX" noProof="0" dirty="0">
                <a:solidFill>
                  <a:srgbClr val="1A507C"/>
                </a:solidFill>
                <a:ea typeface="Verdana" panose="020B0604030504040204" pitchFamily="34" charset="0"/>
              </a:rPr>
              <a:t> </a:t>
            </a:r>
          </a:p>
          <a:p>
            <a:pPr algn="just"/>
            <a:endParaRPr lang="es-MX" noProof="0" dirty="0">
              <a:solidFill>
                <a:srgbClr val="1A507C"/>
              </a:solidFill>
              <a:ea typeface="Verdana" panose="020B0604030504040204" pitchFamily="34" charset="0"/>
            </a:endParaRPr>
          </a:p>
          <a:p>
            <a:pPr algn="just"/>
            <a:r>
              <a:rPr lang="es-MX" b="1" noProof="0" dirty="0">
                <a:solidFill>
                  <a:srgbClr val="1A507C"/>
                </a:solidFill>
                <a:ea typeface="Verdana" panose="020B0604030504040204" pitchFamily="34" charset="0"/>
              </a:rPr>
              <a:t>Costos directos: </a:t>
            </a:r>
            <a:r>
              <a:rPr lang="es-MX" noProof="0" dirty="0">
                <a:solidFill>
                  <a:srgbClr val="1A507C"/>
                </a:solidFill>
                <a:ea typeface="Verdana" panose="020B0604030504040204" pitchFamily="34" charset="0"/>
              </a:rPr>
              <a:t>aquellos asociados a la obra, tales como materia prima, mano de obra, uso de maquinaria, entre otros. </a:t>
            </a:r>
          </a:p>
          <a:p>
            <a:pPr algn="just"/>
            <a:endParaRPr lang="es-MX" dirty="0">
              <a:solidFill>
                <a:srgbClr val="1A507C"/>
              </a:solidFill>
              <a:ea typeface="Verdana" panose="020B0604030504040204" pitchFamily="34" charset="0"/>
            </a:endParaRPr>
          </a:p>
          <a:p>
            <a:pPr algn="just"/>
            <a:r>
              <a:rPr lang="es-MX" b="1" noProof="0" dirty="0">
                <a:solidFill>
                  <a:srgbClr val="1A507C"/>
                </a:solidFill>
                <a:ea typeface="Verdana" panose="020B0604030504040204" pitchFamily="34" charset="0"/>
              </a:rPr>
              <a:t>Costos indirectos:</a:t>
            </a:r>
            <a:r>
              <a:rPr lang="es-MX" noProof="0" dirty="0">
                <a:solidFill>
                  <a:srgbClr val="1A507C"/>
                </a:solidFill>
                <a:ea typeface="Verdana" panose="020B0604030504040204" pitchFamily="34" charset="0"/>
              </a:rPr>
              <a:t> aquellos que, aunque no pueden asociarse directamente a la obra, son necesarios para la ejecución del servicio, como los gastos administrativos, asesorías legales, asesorías y estudios técnicos (ingeniera, suelo, sonido, entre otros), gastos de financiamientos, pagos al MOP, artículos de oficina, consumo básico, internet, asesorías técnicas, entre otros.</a:t>
            </a:r>
          </a:p>
        </p:txBody>
      </p:sp>
      <p:sp>
        <p:nvSpPr>
          <p:cNvPr id="3" name="Marcador de número de diapositiva 5">
            <a:extLst>
              <a:ext uri="{FF2B5EF4-FFF2-40B4-BE49-F238E27FC236}">
                <a16:creationId xmlns:a16="http://schemas.microsoft.com/office/drawing/2014/main" id="{DBAD6DCD-4B1C-8189-751A-F7C1DE57319A}"/>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14</a:t>
            </a:fld>
            <a:endParaRPr lang="es-CL"/>
          </a:p>
        </p:txBody>
      </p:sp>
    </p:spTree>
    <p:extLst>
      <p:ext uri="{BB962C8B-B14F-4D97-AF65-F5344CB8AC3E}">
        <p14:creationId xmlns:p14="http://schemas.microsoft.com/office/powerpoint/2010/main" val="283540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07A0-4569-C715-1630-0A58A5C6279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A33AEED-84D3-8AEA-DA2E-7F95BA8C7173}"/>
              </a:ext>
            </a:extLst>
          </p:cNvPr>
          <p:cNvSpPr txBox="1"/>
          <p:nvPr/>
        </p:nvSpPr>
        <p:spPr>
          <a:xfrm>
            <a:off x="641045" y="1484751"/>
            <a:ext cx="10793481" cy="5078313"/>
          </a:xfrm>
          <a:prstGeom prst="rect">
            <a:avLst/>
          </a:prstGeom>
          <a:noFill/>
        </p:spPr>
        <p:txBody>
          <a:bodyPr wrap="square" rtlCol="0">
            <a:spAutoFit/>
          </a:bodyPr>
          <a:lstStyle/>
          <a:p>
            <a:pPr algn="just"/>
            <a:r>
              <a:rPr lang="es-MX" b="1" u="sng" noProof="0" dirty="0">
                <a:solidFill>
                  <a:srgbClr val="1A507C"/>
                </a:solidFill>
                <a:ea typeface="Verdana" panose="020B0604030504040204" pitchFamily="34" charset="0"/>
              </a:rPr>
              <a:t>DOCUMENTACIÓN DE RESPALDO</a:t>
            </a:r>
          </a:p>
          <a:p>
            <a:pPr algn="just"/>
            <a:endParaRPr lang="es-MX" b="1" u="sng" noProof="0" dirty="0">
              <a:solidFill>
                <a:srgbClr val="1A507C"/>
              </a:solidFill>
              <a:ea typeface="Verdana" panose="020B0604030504040204" pitchFamily="34" charset="0"/>
            </a:endParaRPr>
          </a:p>
          <a:p>
            <a:pPr marL="285750" indent="-285750" algn="just">
              <a:buFont typeface="Wingdings" panose="05000000000000000000" pitchFamily="2" charset="2"/>
              <a:buChar char="Ø"/>
            </a:pPr>
            <a:r>
              <a:rPr lang="es-MX" b="1" noProof="0" dirty="0">
                <a:solidFill>
                  <a:srgbClr val="1A507C"/>
                </a:solidFill>
                <a:ea typeface="Verdana" panose="020B0604030504040204" pitchFamily="34" charset="0"/>
              </a:rPr>
              <a:t>Para todos los costos y gastos:</a:t>
            </a:r>
          </a:p>
          <a:p>
            <a:pPr algn="just"/>
            <a:endParaRPr lang="es-MX" noProof="0"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noProof="0" dirty="0">
                <a:solidFill>
                  <a:srgbClr val="1A507C"/>
                </a:solidFill>
                <a:ea typeface="Verdana" panose="020B0604030504040204" pitchFamily="34" charset="0"/>
              </a:rPr>
              <a:t>Documento </a:t>
            </a:r>
            <a:r>
              <a:rPr lang="es-MX" dirty="0">
                <a:solidFill>
                  <a:srgbClr val="1A507C"/>
                </a:solidFill>
                <a:ea typeface="Verdana" panose="020B0604030504040204" pitchFamily="34" charset="0"/>
              </a:rPr>
              <a:t>e</a:t>
            </a:r>
            <a:r>
              <a:rPr lang="es-MX" noProof="0" dirty="0" err="1">
                <a:solidFill>
                  <a:srgbClr val="1A507C"/>
                </a:solidFill>
                <a:ea typeface="Verdana" panose="020B0604030504040204" pitchFamily="34" charset="0"/>
              </a:rPr>
              <a:t>lectrónico</a:t>
            </a:r>
            <a:r>
              <a:rPr lang="es-MX" noProof="0" dirty="0">
                <a:solidFill>
                  <a:srgbClr val="1A507C"/>
                </a:solidFill>
                <a:ea typeface="Verdana" panose="020B0604030504040204" pitchFamily="34" charset="0"/>
              </a:rPr>
              <a:t> (factura, nota de crédito y/o nota de débito)</a:t>
            </a:r>
          </a:p>
          <a:p>
            <a:pPr marL="285750" indent="-285750" algn="just">
              <a:buFont typeface="Arial" panose="020B0604020202020204" pitchFamily="34" charset="0"/>
              <a:buChar char="•"/>
            </a:pPr>
            <a:r>
              <a:rPr lang="es-MX" noProof="0" dirty="0">
                <a:solidFill>
                  <a:srgbClr val="1A507C"/>
                </a:solidFill>
                <a:ea typeface="Verdana" panose="020B0604030504040204" pitchFamily="34" charset="0"/>
              </a:rPr>
              <a:t>Comprobante bancario que acredite el pago del documento electrónico</a:t>
            </a:r>
          </a:p>
          <a:p>
            <a:pPr algn="just"/>
            <a:endParaRPr lang="es-MX" noProof="0" dirty="0">
              <a:solidFill>
                <a:srgbClr val="1A507C"/>
              </a:solidFill>
              <a:ea typeface="Verdana" panose="020B0604030504040204" pitchFamily="34" charset="0"/>
            </a:endParaRPr>
          </a:p>
          <a:p>
            <a:pPr marL="285750" indent="-285750" algn="just">
              <a:buFont typeface="Wingdings" panose="05000000000000000000" pitchFamily="2" charset="2"/>
              <a:buChar char="Ø"/>
            </a:pPr>
            <a:r>
              <a:rPr lang="es-MX" b="1" noProof="0" dirty="0">
                <a:solidFill>
                  <a:srgbClr val="1A507C"/>
                </a:solidFill>
                <a:ea typeface="Verdana" panose="020B0604030504040204" pitchFamily="34" charset="0"/>
              </a:rPr>
              <a:t>Para los gastos de la construcción de obra</a:t>
            </a:r>
          </a:p>
          <a:p>
            <a:pPr algn="just"/>
            <a:endParaRPr lang="es-MX" noProof="0"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noProof="0" dirty="0">
                <a:solidFill>
                  <a:srgbClr val="1A507C"/>
                </a:solidFill>
                <a:ea typeface="Verdana" panose="020B0604030504040204" pitchFamily="34" charset="0"/>
              </a:rPr>
              <a:t>Contrato de prestación de servicios</a:t>
            </a:r>
          </a:p>
          <a:p>
            <a:pPr algn="just"/>
            <a:endParaRPr lang="es-MX" noProof="0" dirty="0">
              <a:solidFill>
                <a:srgbClr val="1A507C"/>
              </a:solidFill>
              <a:ea typeface="Verdana" panose="020B0604030504040204" pitchFamily="34" charset="0"/>
            </a:endParaRPr>
          </a:p>
          <a:p>
            <a:pPr marL="285750" indent="-285750" algn="just">
              <a:buFont typeface="Wingdings" panose="05000000000000000000" pitchFamily="2" charset="2"/>
              <a:buChar char="Ø"/>
            </a:pPr>
            <a:r>
              <a:rPr lang="es-MX" b="1" noProof="0" dirty="0">
                <a:solidFill>
                  <a:srgbClr val="1A507C"/>
                </a:solidFill>
                <a:ea typeface="Verdana" panose="020B0604030504040204" pitchFamily="34" charset="0"/>
              </a:rPr>
              <a:t>Para los pagos de remuneraciones</a:t>
            </a:r>
          </a:p>
          <a:p>
            <a:pPr algn="just"/>
            <a:endParaRPr lang="es-MX"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dirty="0">
                <a:solidFill>
                  <a:srgbClr val="1A507C"/>
                </a:solidFill>
                <a:ea typeface="Verdana" panose="020B0604030504040204" pitchFamily="34" charset="0"/>
              </a:rPr>
              <a:t>L</a:t>
            </a:r>
            <a:r>
              <a:rPr lang="es-MX" noProof="0" dirty="0" err="1">
                <a:solidFill>
                  <a:srgbClr val="1A507C"/>
                </a:solidFill>
                <a:ea typeface="Verdana" panose="020B0604030504040204" pitchFamily="34" charset="0"/>
              </a:rPr>
              <a:t>ibro</a:t>
            </a:r>
            <a:r>
              <a:rPr lang="es-MX" noProof="0" dirty="0">
                <a:solidFill>
                  <a:srgbClr val="1A507C"/>
                </a:solidFill>
                <a:ea typeface="Verdana" panose="020B0604030504040204" pitchFamily="34" charset="0"/>
              </a:rPr>
              <a:t> de remuneraciones</a:t>
            </a:r>
            <a:r>
              <a:rPr lang="es-MX" dirty="0">
                <a:solidFill>
                  <a:srgbClr val="1A507C"/>
                </a:solidFill>
                <a:ea typeface="Verdana" panose="020B0604030504040204" pitchFamily="34" charset="0"/>
              </a:rPr>
              <a:t> y</a:t>
            </a:r>
            <a:r>
              <a:rPr lang="es-MX" noProof="0" dirty="0">
                <a:solidFill>
                  <a:srgbClr val="1A507C"/>
                </a:solidFill>
                <a:ea typeface="Verdana" panose="020B0604030504040204" pitchFamily="34" charset="0"/>
              </a:rPr>
              <a:t> centralización de remuneraciones.</a:t>
            </a:r>
          </a:p>
          <a:p>
            <a:pPr algn="just"/>
            <a:endParaRPr lang="es-MX" noProof="0" dirty="0">
              <a:solidFill>
                <a:srgbClr val="1A507C"/>
              </a:solidFill>
              <a:ea typeface="Verdana" panose="020B0604030504040204" pitchFamily="34" charset="0"/>
            </a:endParaRPr>
          </a:p>
          <a:p>
            <a:pPr algn="just"/>
            <a:r>
              <a:rPr lang="es-MX" b="1" u="sng" noProof="0" dirty="0">
                <a:solidFill>
                  <a:srgbClr val="1A507C"/>
                </a:solidFill>
                <a:ea typeface="Verdana" panose="020B0604030504040204" pitchFamily="34" charset="0"/>
              </a:rPr>
              <a:t>De no contar con la documentación mínima necesaria, el costo o gasto es rechazado por falta de documentación, pudiendo ser presentado en el siguiente periodo.</a:t>
            </a:r>
          </a:p>
        </p:txBody>
      </p:sp>
      <p:sp>
        <p:nvSpPr>
          <p:cNvPr id="3" name="CuadroTexto 2">
            <a:extLst>
              <a:ext uri="{FF2B5EF4-FFF2-40B4-BE49-F238E27FC236}">
                <a16:creationId xmlns:a16="http://schemas.microsoft.com/office/drawing/2014/main" id="{0F81AF10-7BB5-B57D-8B57-E12F659EF443}"/>
              </a:ext>
            </a:extLst>
          </p:cNvPr>
          <p:cNvSpPr txBox="1"/>
          <p:nvPr/>
        </p:nvSpPr>
        <p:spPr>
          <a:xfrm>
            <a:off x="641045" y="562808"/>
            <a:ext cx="10678263"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Criterios de revisión (Resolución Exenta DGC 3343, de 2024)</a:t>
            </a:r>
          </a:p>
        </p:txBody>
      </p:sp>
      <p:sp>
        <p:nvSpPr>
          <p:cNvPr id="4" name="Marcador de número de diapositiva 5">
            <a:extLst>
              <a:ext uri="{FF2B5EF4-FFF2-40B4-BE49-F238E27FC236}">
                <a16:creationId xmlns:a16="http://schemas.microsoft.com/office/drawing/2014/main" id="{24BBA2E1-2112-3275-AE03-9087D4ABCE5D}"/>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15</a:t>
            </a:fld>
            <a:endParaRPr lang="es-CL"/>
          </a:p>
        </p:txBody>
      </p:sp>
    </p:spTree>
    <p:extLst>
      <p:ext uri="{BB962C8B-B14F-4D97-AF65-F5344CB8AC3E}">
        <p14:creationId xmlns:p14="http://schemas.microsoft.com/office/powerpoint/2010/main" val="220707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3607-4271-463C-096D-9D51304BB3E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9775069-42B0-5178-F7EA-F3C771C77231}"/>
              </a:ext>
            </a:extLst>
          </p:cNvPr>
          <p:cNvSpPr txBox="1"/>
          <p:nvPr/>
        </p:nvSpPr>
        <p:spPr>
          <a:xfrm>
            <a:off x="641047" y="5429023"/>
            <a:ext cx="10851694" cy="1200329"/>
          </a:xfrm>
          <a:prstGeom prst="rect">
            <a:avLst/>
          </a:prstGeom>
          <a:noFill/>
        </p:spPr>
        <p:txBody>
          <a:bodyPr wrap="square" rtlCol="0">
            <a:spAutoFit/>
          </a:bodyPr>
          <a:lstStyle/>
          <a:p>
            <a:pPr algn="just"/>
            <a:r>
              <a:rPr lang="es-MX" b="1" u="sng" noProof="0" dirty="0">
                <a:solidFill>
                  <a:srgbClr val="1A507C"/>
                </a:solidFill>
                <a:ea typeface="Verdana" panose="020B0604030504040204" pitchFamily="34" charset="0"/>
              </a:rPr>
              <a:t>Observación de CGR:</a:t>
            </a:r>
          </a:p>
          <a:p>
            <a:pPr algn="just"/>
            <a:endParaRPr lang="es-MX" b="1" u="sng" dirty="0">
              <a:solidFill>
                <a:srgbClr val="1A507C"/>
              </a:solidFill>
              <a:highlight>
                <a:srgbClr val="FFFF00"/>
              </a:highlight>
              <a:ea typeface="Verdana" panose="020B0604030504040204" pitchFamily="34" charset="0"/>
            </a:endParaRPr>
          </a:p>
          <a:p>
            <a:pPr algn="just"/>
            <a:r>
              <a:rPr lang="es-MX" dirty="0">
                <a:solidFill>
                  <a:srgbClr val="1A507C"/>
                </a:solidFill>
                <a:ea typeface="Verdana" panose="020B0604030504040204" pitchFamily="34" charset="0"/>
              </a:rPr>
              <a:t>La documentación presentada no acredita la </a:t>
            </a:r>
            <a:r>
              <a:rPr lang="es-MX" b="1" u="sng" dirty="0">
                <a:solidFill>
                  <a:srgbClr val="1A507C"/>
                </a:solidFill>
                <a:ea typeface="Verdana" panose="020B0604030504040204" pitchFamily="34" charset="0"/>
              </a:rPr>
              <a:t>relación directa </a:t>
            </a:r>
            <a:r>
              <a:rPr lang="es-MX" dirty="0">
                <a:solidFill>
                  <a:srgbClr val="1A507C"/>
                </a:solidFill>
                <a:ea typeface="Verdana" panose="020B0604030504040204" pitchFamily="34" charset="0"/>
              </a:rPr>
              <a:t>con la construcción de las obras (página 71 del informe CGR).</a:t>
            </a:r>
            <a:endParaRPr lang="es-MX" b="1" u="sng" noProof="0" dirty="0">
              <a:solidFill>
                <a:srgbClr val="1A507C"/>
              </a:solidFill>
              <a:highlight>
                <a:srgbClr val="FFFF00"/>
              </a:highlight>
              <a:ea typeface="Verdana" panose="020B0604030504040204" pitchFamily="34" charset="0"/>
            </a:endParaRPr>
          </a:p>
        </p:txBody>
      </p:sp>
      <p:sp>
        <p:nvSpPr>
          <p:cNvPr id="3" name="CuadroTexto 2">
            <a:extLst>
              <a:ext uri="{FF2B5EF4-FFF2-40B4-BE49-F238E27FC236}">
                <a16:creationId xmlns:a16="http://schemas.microsoft.com/office/drawing/2014/main" id="{25A25094-7C2C-D757-B211-FA9A9ADC6ED8}"/>
              </a:ext>
            </a:extLst>
          </p:cNvPr>
          <p:cNvSpPr txBox="1"/>
          <p:nvPr/>
        </p:nvSpPr>
        <p:spPr>
          <a:xfrm>
            <a:off x="641046" y="562808"/>
            <a:ext cx="5122446"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Montos objetados por CGR</a:t>
            </a:r>
          </a:p>
        </p:txBody>
      </p:sp>
      <p:graphicFrame>
        <p:nvGraphicFramePr>
          <p:cNvPr id="6" name="Tabla 5">
            <a:extLst>
              <a:ext uri="{FF2B5EF4-FFF2-40B4-BE49-F238E27FC236}">
                <a16:creationId xmlns:a16="http://schemas.microsoft.com/office/drawing/2014/main" id="{CF9ABACB-3B88-40E0-E1F2-CC73C5720513}"/>
              </a:ext>
            </a:extLst>
          </p:cNvPr>
          <p:cNvGraphicFramePr>
            <a:graphicFrameLocks noGrp="1"/>
          </p:cNvGraphicFramePr>
          <p:nvPr>
            <p:extLst>
              <p:ext uri="{D42A27DB-BD31-4B8C-83A1-F6EECF244321}">
                <p14:modId xmlns:p14="http://schemas.microsoft.com/office/powerpoint/2010/main" val="887270655"/>
              </p:ext>
            </p:extLst>
          </p:nvPr>
        </p:nvGraphicFramePr>
        <p:xfrm>
          <a:off x="699259" y="2283099"/>
          <a:ext cx="5555346" cy="2606040"/>
        </p:xfrm>
        <a:graphic>
          <a:graphicData uri="http://schemas.openxmlformats.org/drawingml/2006/table">
            <a:tbl>
              <a:tblPr>
                <a:tableStyleId>{5C22544A-7EE6-4342-B048-85BDC9FD1C3A}</a:tableStyleId>
              </a:tblPr>
              <a:tblGrid>
                <a:gridCol w="2219325">
                  <a:extLst>
                    <a:ext uri="{9D8B030D-6E8A-4147-A177-3AD203B41FA5}">
                      <a16:colId xmlns:a16="http://schemas.microsoft.com/office/drawing/2014/main" val="288461896"/>
                    </a:ext>
                  </a:extLst>
                </a:gridCol>
                <a:gridCol w="1707412">
                  <a:extLst>
                    <a:ext uri="{9D8B030D-6E8A-4147-A177-3AD203B41FA5}">
                      <a16:colId xmlns:a16="http://schemas.microsoft.com/office/drawing/2014/main" val="3206295998"/>
                    </a:ext>
                  </a:extLst>
                </a:gridCol>
                <a:gridCol w="1628609">
                  <a:extLst>
                    <a:ext uri="{9D8B030D-6E8A-4147-A177-3AD203B41FA5}">
                      <a16:colId xmlns:a16="http://schemas.microsoft.com/office/drawing/2014/main" val="694452704"/>
                    </a:ext>
                  </a:extLst>
                </a:gridCol>
              </a:tblGrid>
              <a:tr h="209550">
                <a:tc>
                  <a:txBody>
                    <a:bodyPr/>
                    <a:lstStyle/>
                    <a:p>
                      <a:pPr algn="ctr" fontAlgn="b">
                        <a:buNone/>
                      </a:pPr>
                      <a:r>
                        <a:rPr lang="es-CL" sz="1600" b="1" kern="1200" dirty="0">
                          <a:solidFill>
                            <a:srgbClr val="1A507C"/>
                          </a:solidFill>
                          <a:latin typeface="+mn-lt"/>
                          <a:ea typeface="Verdana" panose="020B0604030504040204" pitchFamily="34" charset="0"/>
                          <a:cs typeface="+mn-cs"/>
                        </a:rPr>
                        <a:t>Concepto</a:t>
                      </a:r>
                    </a:p>
                  </a:txBody>
                  <a:tcPr marL="9525" marR="9525" marT="9525" marB="0" anchor="ctr">
                    <a:noFill/>
                  </a:tcPr>
                </a:tc>
                <a:tc>
                  <a:txBody>
                    <a:bodyPr/>
                    <a:lstStyle/>
                    <a:p>
                      <a:pPr algn="ctr" fontAlgn="b">
                        <a:buNone/>
                      </a:pPr>
                      <a:r>
                        <a:rPr lang="es-CL" sz="1600" b="1" kern="1200" dirty="0">
                          <a:solidFill>
                            <a:srgbClr val="1A507C"/>
                          </a:solidFill>
                          <a:latin typeface="+mn-lt"/>
                          <a:ea typeface="Verdana" panose="020B0604030504040204" pitchFamily="34" charset="0"/>
                          <a:cs typeface="+mn-cs"/>
                        </a:rPr>
                        <a:t>Gasto CLP$</a:t>
                      </a:r>
                    </a:p>
                  </a:txBody>
                  <a:tcPr marL="9525" marR="9525" marT="9525" marB="0" anchor="ctr">
                    <a:noFill/>
                  </a:tcPr>
                </a:tc>
                <a:tc>
                  <a:txBody>
                    <a:bodyPr/>
                    <a:lstStyle/>
                    <a:p>
                      <a:pPr algn="ctr" fontAlgn="b">
                        <a:buNone/>
                      </a:pPr>
                      <a:r>
                        <a:rPr lang="es-CL" sz="1600" b="1" kern="1200" dirty="0">
                          <a:solidFill>
                            <a:srgbClr val="1A507C"/>
                          </a:solidFill>
                          <a:latin typeface="+mn-lt"/>
                          <a:ea typeface="Verdana" panose="020B0604030504040204" pitchFamily="34" charset="0"/>
                          <a:cs typeface="+mn-cs"/>
                        </a:rPr>
                        <a:t>IVA CLP$</a:t>
                      </a:r>
                    </a:p>
                  </a:txBody>
                  <a:tcPr marL="9525" marR="9525" marT="9525" marB="0" anchor="ctr">
                    <a:noFill/>
                  </a:tcPr>
                </a:tc>
                <a:extLst>
                  <a:ext uri="{0D108BD9-81ED-4DB2-BD59-A6C34878D82A}">
                    <a16:rowId xmlns:a16="http://schemas.microsoft.com/office/drawing/2014/main" val="1917549699"/>
                  </a:ext>
                </a:extLst>
              </a:tr>
              <a:tr h="276225">
                <a:tc>
                  <a:txBody>
                    <a:bodyPr/>
                    <a:lstStyle/>
                    <a:p>
                      <a:pPr algn="l" fontAlgn="b">
                        <a:buNone/>
                      </a:pPr>
                      <a:r>
                        <a:rPr lang="es-MX" sz="1600" kern="1200" dirty="0">
                          <a:solidFill>
                            <a:srgbClr val="1A507C"/>
                          </a:solidFill>
                          <a:latin typeface="+mn-lt"/>
                          <a:ea typeface="Verdana" panose="020B0604030504040204" pitchFamily="34" charset="0"/>
                          <a:cs typeface="+mn-cs"/>
                        </a:rPr>
                        <a:t>Obras</a:t>
                      </a:r>
                      <a:endParaRPr lang="es-CL" sz="1600" kern="1200" dirty="0">
                        <a:solidFill>
                          <a:srgbClr val="1A507C"/>
                        </a:solidFill>
                        <a:latin typeface="+mn-lt"/>
                        <a:ea typeface="Verdana" panose="020B0604030504040204" pitchFamily="34" charset="0"/>
                        <a:cs typeface="+mn-cs"/>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buNone/>
                      </a:pPr>
                      <a:r>
                        <a:rPr lang="es-CL" sz="1600" kern="1200" dirty="0">
                          <a:solidFill>
                            <a:srgbClr val="1A507C"/>
                          </a:solidFill>
                          <a:latin typeface="+mn-lt"/>
                          <a:ea typeface="Verdana" panose="020B0604030504040204" pitchFamily="34" charset="0"/>
                          <a:cs typeface="+mn-cs"/>
                        </a:rPr>
                        <a:t>302.785.994</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buNone/>
                      </a:pPr>
                      <a:r>
                        <a:rPr lang="es-CL" sz="1600" kern="1200" dirty="0">
                          <a:solidFill>
                            <a:srgbClr val="1A507C"/>
                          </a:solidFill>
                          <a:latin typeface="+mn-lt"/>
                          <a:ea typeface="Verdana" panose="020B0604030504040204" pitchFamily="34" charset="0"/>
                          <a:cs typeface="+mn-cs"/>
                        </a:rPr>
                        <a:t>57.529.339</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621868"/>
                  </a:ext>
                </a:extLst>
              </a:tr>
              <a:tr h="276225">
                <a:tc>
                  <a:txBody>
                    <a:bodyPr/>
                    <a:lstStyle/>
                    <a:p>
                      <a:pPr algn="l" fontAlgn="b">
                        <a:buNone/>
                      </a:pPr>
                      <a:r>
                        <a:rPr lang="es-CL" sz="1600" kern="1200" dirty="0">
                          <a:solidFill>
                            <a:srgbClr val="1A507C"/>
                          </a:solidFill>
                          <a:latin typeface="+mn-lt"/>
                          <a:ea typeface="Verdana" panose="020B0604030504040204" pitchFamily="34" charset="0"/>
                          <a:cs typeface="+mn-cs"/>
                        </a:rPr>
                        <a:t>Gastos Generales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buNone/>
                      </a:pPr>
                      <a:r>
                        <a:rPr lang="es-CL" sz="1600" kern="1200" dirty="0">
                          <a:solidFill>
                            <a:srgbClr val="1A507C"/>
                          </a:solidFill>
                          <a:latin typeface="+mn-lt"/>
                          <a:ea typeface="Verdana" panose="020B0604030504040204" pitchFamily="34" charset="0"/>
                          <a:cs typeface="+mn-cs"/>
                        </a:rPr>
                        <a:t>805.380.296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b" latinLnBrk="0" hangingPunct="1">
                        <a:buNone/>
                      </a:pPr>
                      <a:r>
                        <a:rPr lang="es-CL" sz="1600" kern="1200" dirty="0">
                          <a:solidFill>
                            <a:srgbClr val="1A507C"/>
                          </a:solidFill>
                          <a:latin typeface="+mn-lt"/>
                          <a:ea typeface="Verdana" panose="020B0604030504040204" pitchFamily="34" charset="0"/>
                          <a:cs typeface="+mn-cs"/>
                        </a:rPr>
                        <a:t>153.022.256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797448"/>
                  </a:ext>
                </a:extLst>
              </a:tr>
              <a:tr h="276225">
                <a:tc>
                  <a:txBody>
                    <a:bodyPr/>
                    <a:lstStyle/>
                    <a:p>
                      <a:pPr algn="l" fontAlgn="b">
                        <a:buNone/>
                      </a:pPr>
                      <a:r>
                        <a:rPr lang="es-CL" sz="1600" kern="1200" dirty="0">
                          <a:solidFill>
                            <a:srgbClr val="1A507C"/>
                          </a:solidFill>
                          <a:latin typeface="+mn-lt"/>
                          <a:ea typeface="Verdana" panose="020B0604030504040204" pitchFamily="34" charset="0"/>
                          <a:cs typeface="+mn-cs"/>
                        </a:rPr>
                        <a:t>Mantención Obra preexistente</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321.909.280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61.162.763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7495012"/>
                  </a:ext>
                </a:extLst>
              </a:tr>
              <a:tr h="276225">
                <a:tc>
                  <a:txBody>
                    <a:bodyPr/>
                    <a:lstStyle/>
                    <a:p>
                      <a:pPr algn="l" fontAlgn="b">
                        <a:buNone/>
                      </a:pPr>
                      <a:r>
                        <a:rPr lang="es-CL" sz="1600" kern="1200">
                          <a:solidFill>
                            <a:srgbClr val="1A507C"/>
                          </a:solidFill>
                          <a:latin typeface="+mn-lt"/>
                          <a:ea typeface="Verdana" panose="020B0604030504040204" pitchFamily="34" charset="0"/>
                          <a:cs typeface="+mn-cs"/>
                        </a:rPr>
                        <a:t>Asesoría Legal</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12.931.115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2.456.912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105657"/>
                  </a:ext>
                </a:extLst>
              </a:tr>
              <a:tr h="276225">
                <a:tc>
                  <a:txBody>
                    <a:bodyPr/>
                    <a:lstStyle/>
                    <a:p>
                      <a:pPr algn="l" fontAlgn="b">
                        <a:buNone/>
                      </a:pPr>
                      <a:r>
                        <a:rPr lang="es-CL" sz="1600" kern="1200" dirty="0">
                          <a:solidFill>
                            <a:srgbClr val="1A507C"/>
                          </a:solidFill>
                          <a:latin typeface="+mn-lt"/>
                          <a:ea typeface="Verdana" panose="020B0604030504040204" pitchFamily="34" charset="0"/>
                          <a:cs typeface="+mn-cs"/>
                        </a:rPr>
                        <a:t>Asesoría en Ingeniería</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184.254.778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35.008.408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769895"/>
                  </a:ext>
                </a:extLst>
              </a:tr>
              <a:tr h="276225">
                <a:tc>
                  <a:txBody>
                    <a:bodyPr/>
                    <a:lstStyle/>
                    <a:p>
                      <a:pPr algn="l" fontAlgn="b">
                        <a:buNone/>
                      </a:pPr>
                      <a:r>
                        <a:rPr lang="es-CL" sz="1600" kern="1200">
                          <a:solidFill>
                            <a:srgbClr val="1A507C"/>
                          </a:solidFill>
                          <a:latin typeface="+mn-lt"/>
                          <a:ea typeface="Verdana" panose="020B0604030504040204" pitchFamily="34" charset="0"/>
                          <a:cs typeface="+mn-cs"/>
                        </a:rPr>
                        <a:t>Remuneraciones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a:solidFill>
                            <a:srgbClr val="1A507C"/>
                          </a:solidFill>
                          <a:latin typeface="+mn-lt"/>
                          <a:ea typeface="Verdana" panose="020B0604030504040204" pitchFamily="34" charset="0"/>
                          <a:cs typeface="+mn-cs"/>
                        </a:rPr>
                        <a:t>107.163.614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s-CL" sz="1600" kern="1200" dirty="0">
                          <a:solidFill>
                            <a:srgbClr val="1A507C"/>
                          </a:solidFill>
                          <a:latin typeface="+mn-lt"/>
                          <a:ea typeface="Verdana" panose="020B0604030504040204" pitchFamily="34" charset="0"/>
                          <a:cs typeface="+mn-cs"/>
                        </a:rPr>
                        <a:t>20.361.087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213674"/>
                  </a:ext>
                </a:extLst>
              </a:tr>
              <a:tr h="209550">
                <a:tc>
                  <a:txBody>
                    <a:bodyPr/>
                    <a:lstStyle/>
                    <a:p>
                      <a:pPr algn="r" fontAlgn="b">
                        <a:buNone/>
                      </a:pPr>
                      <a:r>
                        <a:rPr lang="es-CL" sz="1600" b="1" kern="1200" dirty="0">
                          <a:solidFill>
                            <a:srgbClr val="1A507C"/>
                          </a:solidFill>
                          <a:latin typeface="+mn-lt"/>
                          <a:ea typeface="Verdana" panose="020B0604030504040204" pitchFamily="34" charset="0"/>
                          <a:cs typeface="+mn-cs"/>
                        </a:rPr>
                        <a:t>Total</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b">
                        <a:buNone/>
                      </a:pPr>
                      <a:r>
                        <a:rPr lang="es-CL" sz="1600" b="1" kern="1200" dirty="0">
                          <a:solidFill>
                            <a:srgbClr val="1A507C"/>
                          </a:solidFill>
                          <a:latin typeface="+mn-lt"/>
                          <a:ea typeface="Verdana" panose="020B0604030504040204" pitchFamily="34" charset="0"/>
                          <a:cs typeface="+mn-cs"/>
                        </a:rPr>
                        <a:t>1.734.425.077</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b">
                        <a:buNone/>
                      </a:pPr>
                      <a:r>
                        <a:rPr lang="es-CL" sz="1600" b="1" kern="1200" dirty="0">
                          <a:solidFill>
                            <a:srgbClr val="1A507C"/>
                          </a:solidFill>
                          <a:highlight>
                            <a:srgbClr val="FFFF00"/>
                          </a:highlight>
                          <a:latin typeface="+mn-lt"/>
                          <a:ea typeface="Verdana" panose="020B0604030504040204" pitchFamily="34" charset="0"/>
                          <a:cs typeface="+mn-cs"/>
                        </a:rPr>
                        <a:t>329.540.765</a:t>
                      </a: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31838320"/>
                  </a:ext>
                </a:extLst>
              </a:tr>
            </a:tbl>
          </a:graphicData>
        </a:graphic>
      </p:graphicFrame>
      <p:sp>
        <p:nvSpPr>
          <p:cNvPr id="4" name="Marcador de número de diapositiva 5">
            <a:extLst>
              <a:ext uri="{FF2B5EF4-FFF2-40B4-BE49-F238E27FC236}">
                <a16:creationId xmlns:a16="http://schemas.microsoft.com/office/drawing/2014/main" id="{0DDDE9AD-846F-3319-052B-76B471FBD213}"/>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16</a:t>
            </a:fld>
            <a:endParaRPr lang="es-CL"/>
          </a:p>
        </p:txBody>
      </p:sp>
      <p:pic>
        <p:nvPicPr>
          <p:cNvPr id="12" name="Imagen 11">
            <a:extLst>
              <a:ext uri="{FF2B5EF4-FFF2-40B4-BE49-F238E27FC236}">
                <a16:creationId xmlns:a16="http://schemas.microsoft.com/office/drawing/2014/main" id="{84CA81BF-EACB-347A-2B0A-42ABDA82C518}"/>
              </a:ext>
            </a:extLst>
          </p:cNvPr>
          <p:cNvPicPr>
            <a:picLocks noChangeAspect="1"/>
          </p:cNvPicPr>
          <p:nvPr/>
        </p:nvPicPr>
        <p:blipFill>
          <a:blip r:embed="rId2"/>
          <a:stretch>
            <a:fillRect/>
          </a:stretch>
        </p:blipFill>
        <p:spPr>
          <a:xfrm>
            <a:off x="6553250" y="1772976"/>
            <a:ext cx="5362386" cy="3618734"/>
          </a:xfrm>
          <a:prstGeom prst="rect">
            <a:avLst/>
          </a:prstGeom>
        </p:spPr>
      </p:pic>
      <p:cxnSp>
        <p:nvCxnSpPr>
          <p:cNvPr id="14" name="Conector recto de flecha 13">
            <a:extLst>
              <a:ext uri="{FF2B5EF4-FFF2-40B4-BE49-F238E27FC236}">
                <a16:creationId xmlns:a16="http://schemas.microsoft.com/office/drawing/2014/main" id="{7F976F1C-9B57-4315-C032-B215880D72EC}"/>
              </a:ext>
            </a:extLst>
          </p:cNvPr>
          <p:cNvCxnSpPr/>
          <p:nvPr/>
        </p:nvCxnSpPr>
        <p:spPr>
          <a:xfrm flipV="1">
            <a:off x="6254605" y="2050472"/>
            <a:ext cx="801977" cy="269701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CuadroTexto 14">
            <a:extLst>
              <a:ext uri="{FF2B5EF4-FFF2-40B4-BE49-F238E27FC236}">
                <a16:creationId xmlns:a16="http://schemas.microsoft.com/office/drawing/2014/main" id="{E37D5C4B-14A3-E85F-217B-B629ED05BCDA}"/>
              </a:ext>
            </a:extLst>
          </p:cNvPr>
          <p:cNvSpPr txBox="1"/>
          <p:nvPr/>
        </p:nvSpPr>
        <p:spPr>
          <a:xfrm>
            <a:off x="6553250" y="997335"/>
            <a:ext cx="5122446" cy="369332"/>
          </a:xfrm>
          <a:prstGeom prst="rect">
            <a:avLst/>
          </a:prstGeom>
          <a:noFill/>
        </p:spPr>
        <p:txBody>
          <a:bodyPr wrap="square" rtlCol="0">
            <a:spAutoFit/>
          </a:bodyPr>
          <a:lstStyle/>
          <a:p>
            <a:pPr algn="ctr"/>
            <a:r>
              <a:rPr lang="es-CL" b="1" noProof="0" dirty="0">
                <a:solidFill>
                  <a:srgbClr val="1A507C"/>
                </a:solidFill>
                <a:latin typeface="+mn-lt"/>
                <a:ea typeface="Verdana" panose="020B0604030504040204" pitchFamily="34" charset="0"/>
                <a:cs typeface="Verdana" panose="020B0604030504040204" pitchFamily="34" charset="0"/>
              </a:rPr>
              <a:t>Pagos de IVA auditados por CGR</a:t>
            </a:r>
          </a:p>
        </p:txBody>
      </p:sp>
    </p:spTree>
    <p:extLst>
      <p:ext uri="{BB962C8B-B14F-4D97-AF65-F5344CB8AC3E}">
        <p14:creationId xmlns:p14="http://schemas.microsoft.com/office/powerpoint/2010/main" val="101770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A7FB9-4993-B6A3-D23E-2CFB741F115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6AD58CF-EE2E-4CB7-4EC9-B7AFAFAFA1CD}"/>
              </a:ext>
            </a:extLst>
          </p:cNvPr>
          <p:cNvSpPr txBox="1"/>
          <p:nvPr/>
        </p:nvSpPr>
        <p:spPr>
          <a:xfrm>
            <a:off x="641045" y="1289967"/>
            <a:ext cx="10793481" cy="5355312"/>
          </a:xfrm>
          <a:prstGeom prst="rect">
            <a:avLst/>
          </a:prstGeom>
          <a:noFill/>
        </p:spPr>
        <p:txBody>
          <a:bodyPr wrap="square" rtlCol="0">
            <a:spAutoFit/>
          </a:bodyPr>
          <a:lstStyle/>
          <a:p>
            <a:pPr algn="just"/>
            <a:r>
              <a:rPr lang="es-MX" b="1" dirty="0">
                <a:solidFill>
                  <a:srgbClr val="1A507C"/>
                </a:solidFill>
                <a:ea typeface="Verdana" panose="020B0604030504040204" pitchFamily="34" charset="0"/>
              </a:rPr>
              <a:t>Obra: </a:t>
            </a:r>
            <a:r>
              <a:rPr lang="es-MX" dirty="0">
                <a:solidFill>
                  <a:srgbClr val="1A507C"/>
                </a:solidFill>
                <a:ea typeface="Verdana" panose="020B0604030504040204" pitchFamily="34" charset="0"/>
              </a:rPr>
              <a:t>gasto asociado a la construcción e implementación del sistema de peaje.</a:t>
            </a:r>
          </a:p>
          <a:p>
            <a:pPr algn="just"/>
            <a:endParaRPr lang="es-MX" b="1"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Gastos generales: </a:t>
            </a:r>
            <a:r>
              <a:rPr lang="es-MX" dirty="0">
                <a:solidFill>
                  <a:srgbClr val="1A507C"/>
                </a:solidFill>
                <a:ea typeface="Verdana" panose="020B0604030504040204" pitchFamily="34" charset="0"/>
              </a:rPr>
              <a:t>gastos de servicios de administración contratados (asesoría expropiación e ingeniería, legales, remuneración, contabilidad, otros), arriendos de oficinas, viajes y estadía, alimentación, entre otros.</a:t>
            </a:r>
          </a:p>
          <a:p>
            <a:pPr algn="just"/>
            <a:endParaRPr lang="es-MX" b="1"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Mantención de obras preexistentes: </a:t>
            </a:r>
            <a:r>
              <a:rPr lang="es-MX" dirty="0">
                <a:solidFill>
                  <a:srgbClr val="1A507C"/>
                </a:solidFill>
                <a:ea typeface="Verdana" panose="020B0604030504040204" pitchFamily="34" charset="0"/>
              </a:rPr>
              <a:t>bases de licitación (art. 1.8.7) obligan al concesionario la mantención de obras preexistentes al iniciarse la construcción.</a:t>
            </a:r>
          </a:p>
          <a:p>
            <a:pPr algn="just"/>
            <a:endParaRPr lang="es-MX"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Asesoría legal: </a:t>
            </a:r>
            <a:r>
              <a:rPr lang="es-MX" dirty="0">
                <a:solidFill>
                  <a:srgbClr val="1A507C"/>
                </a:solidFill>
                <a:ea typeface="Verdana" panose="020B0604030504040204" pitchFamily="34" charset="0"/>
              </a:rPr>
              <a:t>gastos indirectos necesarios contratos para gestionar las negociaciones de carácter financieros, económicas y jurídicas para un buen desarrollo del marco legal del contrato de concesión y con terceros.</a:t>
            </a:r>
          </a:p>
          <a:p>
            <a:pPr algn="just"/>
            <a:endParaRPr lang="es-MX"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Asesoría en ingeniería: </a:t>
            </a:r>
            <a:r>
              <a:rPr lang="es-MX" dirty="0">
                <a:solidFill>
                  <a:srgbClr val="1A507C"/>
                </a:solidFill>
                <a:ea typeface="Verdana" panose="020B0604030504040204" pitchFamily="34" charset="0"/>
              </a:rPr>
              <a:t>gasto en estudios de las diversas ingenierías, en especial, a la ingeniería definitiva para el buen desarrollo del proyecto concesionado.</a:t>
            </a:r>
          </a:p>
          <a:p>
            <a:pPr algn="just"/>
            <a:endParaRPr lang="es-MX" b="1"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Remuneraciones: </a:t>
            </a:r>
            <a:r>
              <a:rPr lang="es-MX" dirty="0">
                <a:solidFill>
                  <a:srgbClr val="1A507C"/>
                </a:solidFill>
                <a:ea typeface="Verdana" panose="020B0604030504040204" pitchFamily="34" charset="0"/>
              </a:rPr>
              <a:t>gasto en personal de la sociedad concesionaria necesarios para cumplir con las distintas obligaciones que conlleva la administración, la construcción y la futura explotación de la obra.</a:t>
            </a:r>
          </a:p>
        </p:txBody>
      </p:sp>
      <p:sp>
        <p:nvSpPr>
          <p:cNvPr id="4" name="CuadroTexto 3">
            <a:extLst>
              <a:ext uri="{FF2B5EF4-FFF2-40B4-BE49-F238E27FC236}">
                <a16:creationId xmlns:a16="http://schemas.microsoft.com/office/drawing/2014/main" id="{9A579175-838B-3C05-3190-A696FA08D688}"/>
              </a:ext>
            </a:extLst>
          </p:cNvPr>
          <p:cNvSpPr txBox="1"/>
          <p:nvPr/>
        </p:nvSpPr>
        <p:spPr>
          <a:xfrm>
            <a:off x="641045" y="562808"/>
            <a:ext cx="10678263"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Justificación de aprobación de gastos observados</a:t>
            </a:r>
          </a:p>
        </p:txBody>
      </p:sp>
      <p:sp>
        <p:nvSpPr>
          <p:cNvPr id="5" name="Marcador de número de diapositiva 5">
            <a:extLst>
              <a:ext uri="{FF2B5EF4-FFF2-40B4-BE49-F238E27FC236}">
                <a16:creationId xmlns:a16="http://schemas.microsoft.com/office/drawing/2014/main" id="{E980F6AE-0CE4-F7F8-4B27-FAC623105EB2}"/>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17</a:t>
            </a:fld>
            <a:endParaRPr lang="es-CL" dirty="0"/>
          </a:p>
        </p:txBody>
      </p:sp>
    </p:spTree>
    <p:extLst>
      <p:ext uri="{BB962C8B-B14F-4D97-AF65-F5344CB8AC3E}">
        <p14:creationId xmlns:p14="http://schemas.microsoft.com/office/powerpoint/2010/main" val="389328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BF70-F9D2-795A-523B-AE63C2B130A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AD95907-A769-A9FD-0D8E-E24B89554966}"/>
              </a:ext>
            </a:extLst>
          </p:cNvPr>
          <p:cNvSpPr txBox="1"/>
          <p:nvPr/>
        </p:nvSpPr>
        <p:spPr>
          <a:xfrm>
            <a:off x="641045" y="1336150"/>
            <a:ext cx="10793481" cy="923330"/>
          </a:xfrm>
          <a:prstGeom prst="rect">
            <a:avLst/>
          </a:prstGeom>
          <a:noFill/>
        </p:spPr>
        <p:txBody>
          <a:bodyPr wrap="square" rtlCol="0">
            <a:spAutoFit/>
          </a:bodyPr>
          <a:lstStyle/>
          <a:p>
            <a:pPr algn="just"/>
            <a:r>
              <a:rPr lang="es-MX" dirty="0">
                <a:solidFill>
                  <a:srgbClr val="1A507C"/>
                </a:solidFill>
                <a:ea typeface="Verdana" panose="020B0604030504040204" pitchFamily="34" charset="0"/>
              </a:rPr>
              <a:t>CGR en su informe estableció un nuevo criterio acotando los tipos de costos asociados a la construcción de la concesión que pueden considerarse en la Base de cálculo del IVA de construcción  (fundamentalmente limitado a costos directos, descartando los indirectos).</a:t>
            </a:r>
          </a:p>
        </p:txBody>
      </p:sp>
      <p:sp>
        <p:nvSpPr>
          <p:cNvPr id="4" name="CuadroTexto 3">
            <a:extLst>
              <a:ext uri="{FF2B5EF4-FFF2-40B4-BE49-F238E27FC236}">
                <a16:creationId xmlns:a16="http://schemas.microsoft.com/office/drawing/2014/main" id="{FBDEABFD-EBEF-EDF4-AE95-CE4B0BE2D1C2}"/>
              </a:ext>
            </a:extLst>
          </p:cNvPr>
          <p:cNvSpPr txBox="1"/>
          <p:nvPr/>
        </p:nvSpPr>
        <p:spPr>
          <a:xfrm>
            <a:off x="641045" y="562808"/>
            <a:ext cx="10678263" cy="461665"/>
          </a:xfrm>
          <a:prstGeom prst="rect">
            <a:avLst/>
          </a:prstGeom>
          <a:noFill/>
        </p:spPr>
        <p:txBody>
          <a:bodyPr wrap="square" rtlCol="0">
            <a:spAutoFit/>
          </a:bodyPr>
          <a:lstStyle/>
          <a:p>
            <a:r>
              <a:rPr lang="es-MX" sz="2400" b="1" noProof="0" dirty="0">
                <a:solidFill>
                  <a:srgbClr val="1A507C"/>
                </a:solidFill>
                <a:latin typeface="+mn-lt"/>
                <a:ea typeface="Verdana" panose="020B0604030504040204" pitchFamily="34" charset="0"/>
                <a:cs typeface="Verdana" panose="020B0604030504040204" pitchFamily="34" charset="0"/>
              </a:rPr>
              <a:t>Implicancias de aplicar el criterio de CGR</a:t>
            </a:r>
          </a:p>
        </p:txBody>
      </p:sp>
      <p:sp>
        <p:nvSpPr>
          <p:cNvPr id="5" name="Marcador de número de diapositiva 5">
            <a:extLst>
              <a:ext uri="{FF2B5EF4-FFF2-40B4-BE49-F238E27FC236}">
                <a16:creationId xmlns:a16="http://schemas.microsoft.com/office/drawing/2014/main" id="{9FBFF473-ECE3-0534-ED75-7BB12C8CCA26}"/>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18</a:t>
            </a:fld>
            <a:endParaRPr lang="es-CL" dirty="0"/>
          </a:p>
        </p:txBody>
      </p:sp>
    </p:spTree>
    <p:extLst>
      <p:ext uri="{BB962C8B-B14F-4D97-AF65-F5344CB8AC3E}">
        <p14:creationId xmlns:p14="http://schemas.microsoft.com/office/powerpoint/2010/main" val="44205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CBA1D-6F55-DBE3-9FB4-E924B833500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9F32966-4167-1AB0-EBAC-F2DBE653ACCB}"/>
              </a:ext>
            </a:extLst>
          </p:cNvPr>
          <p:cNvSpPr txBox="1"/>
          <p:nvPr/>
        </p:nvSpPr>
        <p:spPr>
          <a:xfrm>
            <a:off x="641045" y="1336150"/>
            <a:ext cx="10793481" cy="2585323"/>
          </a:xfrm>
          <a:prstGeom prst="rect">
            <a:avLst/>
          </a:prstGeom>
          <a:noFill/>
        </p:spPr>
        <p:txBody>
          <a:bodyPr wrap="square" rtlCol="0">
            <a:spAutoFit/>
          </a:bodyPr>
          <a:lstStyle/>
          <a:p>
            <a:pPr marL="285750" indent="-285750" algn="just">
              <a:buFont typeface="Arial" panose="020B0604020202020204" pitchFamily="34" charset="0"/>
              <a:buChar char="•"/>
            </a:pPr>
            <a:r>
              <a:rPr lang="es-MX" dirty="0">
                <a:solidFill>
                  <a:srgbClr val="1A507C"/>
                </a:solidFill>
                <a:ea typeface="Verdana" panose="020B0604030504040204" pitchFamily="34" charset="0"/>
              </a:rPr>
              <a:t>Solicitar formalmente a la Contraloría General de la República la reconsideración de los hallazgos vinculados a pagos calificados como improcedentes, presentando antecedentes que respalden su vinculación con la ejecución de las obras.</a:t>
            </a:r>
          </a:p>
          <a:p>
            <a:pPr marL="285750" indent="-285750" algn="just">
              <a:buFont typeface="Arial" panose="020B0604020202020204" pitchFamily="34" charset="0"/>
              <a:buChar char="•"/>
            </a:pPr>
            <a:endParaRPr lang="es-MX"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dirty="0">
                <a:solidFill>
                  <a:srgbClr val="1A507C"/>
                </a:solidFill>
                <a:ea typeface="Verdana" panose="020B0604030504040204" pitchFamily="34" charset="0"/>
              </a:rPr>
              <a:t>Evaluar la presentación de recursos adicionales o instancias de revisión, si proceden.</a:t>
            </a:r>
          </a:p>
          <a:p>
            <a:pPr marL="285750" indent="-285750" algn="just">
              <a:buFont typeface="Arial" panose="020B0604020202020204" pitchFamily="34" charset="0"/>
              <a:buChar char="•"/>
            </a:pPr>
            <a:endParaRPr lang="es-MX"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dirty="0">
                <a:solidFill>
                  <a:srgbClr val="1A507C"/>
                </a:solidFill>
                <a:ea typeface="Verdana" panose="020B0604030504040204" pitchFamily="34" charset="0"/>
              </a:rPr>
              <a:t>Analizar el pronunciamiento emitido por CGR y sus fundamentos.</a:t>
            </a:r>
          </a:p>
          <a:p>
            <a:pPr marL="285750" indent="-285750" algn="just">
              <a:buFont typeface="Arial" panose="020B0604020202020204" pitchFamily="34" charset="0"/>
              <a:buChar char="•"/>
            </a:pPr>
            <a:endParaRPr lang="es-MX"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dirty="0">
                <a:solidFill>
                  <a:srgbClr val="1A507C"/>
                </a:solidFill>
                <a:ea typeface="Verdana" panose="020B0604030504040204" pitchFamily="34" charset="0"/>
              </a:rPr>
              <a:t>Definición de acciones posteriores.</a:t>
            </a:r>
          </a:p>
        </p:txBody>
      </p:sp>
      <p:sp>
        <p:nvSpPr>
          <p:cNvPr id="4" name="CuadroTexto 3">
            <a:extLst>
              <a:ext uri="{FF2B5EF4-FFF2-40B4-BE49-F238E27FC236}">
                <a16:creationId xmlns:a16="http://schemas.microsoft.com/office/drawing/2014/main" id="{B6FEC372-5D7F-358E-4877-DBD7DC2DB5A1}"/>
              </a:ext>
            </a:extLst>
          </p:cNvPr>
          <p:cNvSpPr txBox="1"/>
          <p:nvPr/>
        </p:nvSpPr>
        <p:spPr>
          <a:xfrm>
            <a:off x="641045" y="562808"/>
            <a:ext cx="10678263" cy="461665"/>
          </a:xfrm>
          <a:prstGeom prst="rect">
            <a:avLst/>
          </a:prstGeom>
          <a:noFill/>
        </p:spPr>
        <p:txBody>
          <a:bodyPr wrap="square" rtlCol="0">
            <a:spAutoFit/>
          </a:bodyPr>
          <a:lstStyle/>
          <a:p>
            <a:r>
              <a:rPr lang="es-MX" sz="2400" b="1" noProof="0" dirty="0">
                <a:solidFill>
                  <a:srgbClr val="1A507C"/>
                </a:solidFill>
                <a:latin typeface="+mn-lt"/>
                <a:ea typeface="Verdana" panose="020B0604030504040204" pitchFamily="34" charset="0"/>
                <a:cs typeface="Verdana" panose="020B0604030504040204" pitchFamily="34" charset="0"/>
              </a:rPr>
              <a:t>Pasos a seguir</a:t>
            </a:r>
          </a:p>
        </p:txBody>
      </p:sp>
      <p:sp>
        <p:nvSpPr>
          <p:cNvPr id="5" name="Marcador de número de diapositiva 5">
            <a:extLst>
              <a:ext uri="{FF2B5EF4-FFF2-40B4-BE49-F238E27FC236}">
                <a16:creationId xmlns:a16="http://schemas.microsoft.com/office/drawing/2014/main" id="{F5CD71EB-1140-F6D2-3DD6-E5C70C40B4AE}"/>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19</a:t>
            </a:fld>
            <a:endParaRPr lang="es-CL" dirty="0"/>
          </a:p>
        </p:txBody>
      </p:sp>
    </p:spTree>
    <p:extLst>
      <p:ext uri="{BB962C8B-B14F-4D97-AF65-F5344CB8AC3E}">
        <p14:creationId xmlns:p14="http://schemas.microsoft.com/office/powerpoint/2010/main" val="24935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8CE7-0A05-460F-0F7A-58C73DBC3C71}"/>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EB9B5F23-E2C0-6D9D-2348-2FADF8DA9B9F}"/>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Informe CGR N°592, de 2024</a:t>
            </a:r>
          </a:p>
        </p:txBody>
      </p:sp>
      <p:sp>
        <p:nvSpPr>
          <p:cNvPr id="2" name="CuadroTexto 1">
            <a:extLst>
              <a:ext uri="{FF2B5EF4-FFF2-40B4-BE49-F238E27FC236}">
                <a16:creationId xmlns:a16="http://schemas.microsoft.com/office/drawing/2014/main" id="{B004A740-FFEA-FCBB-7761-33CFE00707B9}"/>
              </a:ext>
            </a:extLst>
          </p:cNvPr>
          <p:cNvSpPr txBox="1"/>
          <p:nvPr/>
        </p:nvSpPr>
        <p:spPr>
          <a:xfrm>
            <a:off x="641045" y="1484751"/>
            <a:ext cx="10793481" cy="2862322"/>
          </a:xfrm>
          <a:prstGeom prst="rect">
            <a:avLst/>
          </a:prstGeom>
          <a:noFill/>
        </p:spPr>
        <p:txBody>
          <a:bodyPr wrap="square" rtlCol="0">
            <a:spAutoFit/>
          </a:bodyPr>
          <a:lstStyle/>
          <a:p>
            <a:pPr algn="just"/>
            <a:r>
              <a:rPr lang="es-CL" noProof="0" dirty="0">
                <a:solidFill>
                  <a:srgbClr val="1A507C"/>
                </a:solidFill>
                <a:latin typeface="+mn-lt"/>
                <a:ea typeface="Verdana" panose="020B0604030504040204" pitchFamily="34" charset="0"/>
                <a:cs typeface="Verdana" panose="020B0604030504040204" pitchFamily="34" charset="0"/>
              </a:rPr>
              <a:t>Se fiscalizó el contrato de concesión de la obra pública fiscal “Concesión Ruta 66 – Camino de la Fruta” en la Dirección General de Concesiones (DGC) del Ministerio de Obras Públicas (MOP), </a:t>
            </a:r>
            <a:r>
              <a:rPr lang="es-CL" b="1" noProof="0" dirty="0">
                <a:solidFill>
                  <a:srgbClr val="1A507C"/>
                </a:solidFill>
                <a:latin typeface="+mn-lt"/>
                <a:ea typeface="Verdana" panose="020B0604030504040204" pitchFamily="34" charset="0"/>
                <a:cs typeface="Verdana" panose="020B0604030504040204" pitchFamily="34" charset="0"/>
              </a:rPr>
              <a:t>entre el 01 de enero de 2023 y el 30 de abril de 2024.</a:t>
            </a:r>
          </a:p>
          <a:p>
            <a:pPr algn="just"/>
            <a:endParaRPr lang="es-CL" noProof="0" dirty="0">
              <a:solidFill>
                <a:srgbClr val="1A507C"/>
              </a:solidFill>
              <a:ea typeface="Verdana" panose="020B0604030504040204" pitchFamily="34" charset="0"/>
              <a:cs typeface="Verdana" panose="020B0604030504040204" pitchFamily="34" charset="0"/>
            </a:endParaRPr>
          </a:p>
          <a:p>
            <a:pPr algn="just"/>
            <a:r>
              <a:rPr lang="es-CL" u="sng" dirty="0">
                <a:solidFill>
                  <a:srgbClr val="1A507C"/>
                </a:solidFill>
                <a:ea typeface="Verdana" panose="020B0604030504040204" pitchFamily="34" charset="0"/>
                <a:cs typeface="Verdana" panose="020B0604030504040204" pitchFamily="34" charset="0"/>
              </a:rPr>
              <a:t>Principales observaciones del informe:</a:t>
            </a:r>
          </a:p>
          <a:p>
            <a:pPr algn="just"/>
            <a:endParaRPr lang="es-CL" noProof="0" dirty="0">
              <a:solidFill>
                <a:srgbClr val="1A507C"/>
              </a:solidFill>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dirty="0">
                <a:solidFill>
                  <a:srgbClr val="1A507C"/>
                </a:solidFill>
                <a:ea typeface="Verdana" panose="020B0604030504040204" pitchFamily="34" charset="0"/>
                <a:cs typeface="Verdana" panose="020B0604030504040204" pitchFamily="34" charset="0"/>
              </a:rPr>
              <a:t>Pagos improcedentes por servicio de construcción.</a:t>
            </a:r>
          </a:p>
          <a:p>
            <a:pPr marL="285750" indent="-285750" algn="just">
              <a:buFont typeface="Arial" panose="020B0604020202020204" pitchFamily="34" charset="0"/>
              <a:buChar char="•"/>
            </a:pPr>
            <a:r>
              <a:rPr lang="es-CL" noProof="0" dirty="0">
                <a:solidFill>
                  <a:srgbClr val="1A507C"/>
                </a:solidFill>
                <a:ea typeface="Verdana" panose="020B0604030504040204" pitchFamily="34" charset="0"/>
                <a:cs typeface="Verdana" panose="020B0604030504040204" pitchFamily="34" charset="0"/>
              </a:rPr>
              <a:t>Avance de la obra no fue totalmente sustentado.</a:t>
            </a:r>
          </a:p>
          <a:p>
            <a:pPr marL="285750" indent="-285750" algn="just">
              <a:buFont typeface="Arial" panose="020B0604020202020204" pitchFamily="34" charset="0"/>
              <a:buChar char="•"/>
            </a:pPr>
            <a:r>
              <a:rPr lang="es-CL" dirty="0">
                <a:solidFill>
                  <a:srgbClr val="1A507C"/>
                </a:solidFill>
                <a:ea typeface="Verdana" panose="020B0604030504040204" pitchFamily="34" charset="0"/>
                <a:cs typeface="Verdana" panose="020B0604030504040204" pitchFamily="34" charset="0"/>
              </a:rPr>
              <a:t>Presentación incompleta de proyectos de ingeniería de detalle.</a:t>
            </a:r>
          </a:p>
          <a:p>
            <a:pPr marL="285750" indent="-285750" algn="just">
              <a:buFont typeface="Arial" panose="020B0604020202020204" pitchFamily="34" charset="0"/>
              <a:buChar char="•"/>
            </a:pPr>
            <a:r>
              <a:rPr lang="es-CL" noProof="0" dirty="0">
                <a:solidFill>
                  <a:srgbClr val="1A507C"/>
                </a:solidFill>
                <a:ea typeface="Verdana" panose="020B0604030504040204" pitchFamily="34" charset="0"/>
                <a:cs typeface="Verdana" panose="020B0604030504040204" pitchFamily="34" charset="0"/>
              </a:rPr>
              <a:t>Proyecto de agua potable y alcantarillado sin autorización sanitaria.</a:t>
            </a:r>
          </a:p>
        </p:txBody>
      </p:sp>
      <p:sp>
        <p:nvSpPr>
          <p:cNvPr id="5" name="Marcador de número de diapositiva 5">
            <a:extLst>
              <a:ext uri="{FF2B5EF4-FFF2-40B4-BE49-F238E27FC236}">
                <a16:creationId xmlns:a16="http://schemas.microsoft.com/office/drawing/2014/main" id="{A4AF7D99-BC09-1074-F53B-2EBEAC7EB7AE}"/>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2</a:t>
            </a:fld>
            <a:endParaRPr lang="es-CL"/>
          </a:p>
        </p:txBody>
      </p:sp>
    </p:spTree>
    <p:extLst>
      <p:ext uri="{BB962C8B-B14F-4D97-AF65-F5344CB8AC3E}">
        <p14:creationId xmlns:p14="http://schemas.microsoft.com/office/powerpoint/2010/main" val="101123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73D690F2-330B-2623-BCDB-7B431AAE9FDD}"/>
              </a:ext>
            </a:extLst>
          </p:cNvPr>
          <p:cNvPicPr>
            <a:picLocks noChangeAspect="1"/>
          </p:cNvPicPr>
          <p:nvPr/>
        </p:nvPicPr>
        <p:blipFill>
          <a:blip r:embed="rId3"/>
          <a:stretch>
            <a:fillRect/>
          </a:stretch>
        </p:blipFill>
        <p:spPr>
          <a:xfrm>
            <a:off x="4018427" y="2440000"/>
            <a:ext cx="3955969" cy="2122851"/>
          </a:xfrm>
          <a:prstGeom prst="rect">
            <a:avLst/>
          </a:prstGeom>
        </p:spPr>
      </p:pic>
    </p:spTree>
    <p:extLst>
      <p:ext uri="{BB962C8B-B14F-4D97-AF65-F5344CB8AC3E}">
        <p14:creationId xmlns:p14="http://schemas.microsoft.com/office/powerpoint/2010/main" val="400098491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D86B2-20A4-20E8-579A-9275064DB76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CC66E2F-925C-1333-1E5A-BB4CAB5C62D2}"/>
              </a:ext>
            </a:extLst>
          </p:cNvPr>
          <p:cNvSpPr txBox="1"/>
          <p:nvPr/>
        </p:nvSpPr>
        <p:spPr>
          <a:xfrm>
            <a:off x="641045" y="1484751"/>
            <a:ext cx="10793481" cy="3416320"/>
          </a:xfrm>
          <a:prstGeom prst="rect">
            <a:avLst/>
          </a:prstGeom>
          <a:noFill/>
        </p:spPr>
        <p:txBody>
          <a:bodyPr wrap="square" rtlCol="0">
            <a:spAutoFit/>
          </a:bodyPr>
          <a:lstStyle/>
          <a:p>
            <a:pPr algn="just"/>
            <a:r>
              <a:rPr lang="es-MX" noProof="0" dirty="0">
                <a:solidFill>
                  <a:srgbClr val="1A507C"/>
                </a:solidFill>
                <a:latin typeface="+mn-lt"/>
                <a:ea typeface="Verdana" panose="020B0604030504040204" pitchFamily="34" charset="0"/>
                <a:cs typeface="Verdana" panose="020B0604030504040204" pitchFamily="34" charset="0"/>
              </a:rPr>
              <a:t>Respecto a la observación de pagos improcedentes, se detectó que la DGC habría aceptado como gastos asociados al servicio de construcción desembolsos por un total de $1.734.425.078, presentados por la sociedad concesionaria, sin que existiera respaldo suficiente que acreditara su </a:t>
            </a:r>
            <a:r>
              <a:rPr lang="es-MX" b="1" u="sng" noProof="0" dirty="0">
                <a:solidFill>
                  <a:srgbClr val="1A507C"/>
                </a:solidFill>
                <a:latin typeface="+mn-lt"/>
                <a:ea typeface="Verdana" panose="020B0604030504040204" pitchFamily="34" charset="0"/>
                <a:cs typeface="Verdana" panose="020B0604030504040204" pitchFamily="34" charset="0"/>
              </a:rPr>
              <a:t>relación directa con la ejecución de la obra</a:t>
            </a:r>
            <a:r>
              <a:rPr lang="es-MX" noProof="0" dirty="0">
                <a:solidFill>
                  <a:srgbClr val="1A507C"/>
                </a:solidFill>
                <a:latin typeface="+mn-lt"/>
                <a:ea typeface="Verdana" panose="020B0604030504040204" pitchFamily="34" charset="0"/>
                <a:cs typeface="Verdana" panose="020B0604030504040204" pitchFamily="34" charset="0"/>
              </a:rPr>
              <a:t>. Según el informe, esta situación </a:t>
            </a:r>
            <a:r>
              <a:rPr lang="es-MX" b="1" noProof="0" dirty="0">
                <a:solidFill>
                  <a:srgbClr val="1A507C"/>
                </a:solidFill>
                <a:latin typeface="+mn-lt"/>
                <a:ea typeface="Verdana" panose="020B0604030504040204" pitchFamily="34" charset="0"/>
                <a:cs typeface="Verdana" panose="020B0604030504040204" pitchFamily="34" charset="0"/>
              </a:rPr>
              <a:t>habría derivado en pagos improcedentes por concepto de devolución de IVA, por un monto de $329.540.765.</a:t>
            </a:r>
          </a:p>
          <a:p>
            <a:pPr algn="just"/>
            <a:endParaRPr lang="es-MX" dirty="0">
              <a:solidFill>
                <a:srgbClr val="1A507C"/>
              </a:solidFill>
              <a:ea typeface="Verdana" panose="020B0604030504040204" pitchFamily="34" charset="0"/>
              <a:cs typeface="Verdana" panose="020B0604030504040204" pitchFamily="34" charset="0"/>
            </a:endParaRPr>
          </a:p>
          <a:p>
            <a:pPr algn="just"/>
            <a:r>
              <a:rPr lang="es-MX" noProof="0" dirty="0">
                <a:solidFill>
                  <a:srgbClr val="1A507C"/>
                </a:solidFill>
                <a:latin typeface="+mn-lt"/>
                <a:ea typeface="Verdana" panose="020B0604030504040204" pitchFamily="34" charset="0"/>
                <a:cs typeface="Verdana" panose="020B0604030504040204" pitchFamily="34" charset="0"/>
              </a:rPr>
              <a:t>Durante el período auditado, el valor neto del servicio de construcción ascendió a $61.928.618.918, lo que generó pagos del MOP a la sociedad concesionaria por un total de $11.766.437.594, correspondientes al IVA asociado a las facturas emitidas por dicho servicio. </a:t>
            </a:r>
            <a:r>
              <a:rPr lang="es-MX" b="1" noProof="0" dirty="0">
                <a:solidFill>
                  <a:srgbClr val="1A507C"/>
                </a:solidFill>
                <a:latin typeface="+mn-lt"/>
                <a:ea typeface="Verdana" panose="020B0604030504040204" pitchFamily="34" charset="0"/>
                <a:cs typeface="Verdana" panose="020B0604030504040204" pitchFamily="34" charset="0"/>
              </a:rPr>
              <a:t>El monto observado, de $329.540.765, representa el 2,8% del total pagado por este concepto.</a:t>
            </a:r>
            <a:endParaRPr lang="es-CL" b="1" u="sng" dirty="0">
              <a:solidFill>
                <a:srgbClr val="1A507C"/>
              </a:solidFill>
              <a:ea typeface="Verdana" panose="020B0604030504040204" pitchFamily="34" charset="0"/>
              <a:cs typeface="Verdana" panose="020B0604030504040204" pitchFamily="34" charset="0"/>
            </a:endParaRPr>
          </a:p>
        </p:txBody>
      </p:sp>
      <p:sp>
        <p:nvSpPr>
          <p:cNvPr id="5" name="Marcador de número de diapositiva 5">
            <a:extLst>
              <a:ext uri="{FF2B5EF4-FFF2-40B4-BE49-F238E27FC236}">
                <a16:creationId xmlns:a16="http://schemas.microsoft.com/office/drawing/2014/main" id="{5FEAA2FD-F2BF-9440-4E4B-908FE715133E}"/>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3</a:t>
            </a:fld>
            <a:endParaRPr lang="es-CL"/>
          </a:p>
        </p:txBody>
      </p:sp>
      <p:sp>
        <p:nvSpPr>
          <p:cNvPr id="6" name="CuadroTexto 5">
            <a:extLst>
              <a:ext uri="{FF2B5EF4-FFF2-40B4-BE49-F238E27FC236}">
                <a16:creationId xmlns:a16="http://schemas.microsoft.com/office/drawing/2014/main" id="{C08FF4C0-73B6-65B0-D680-637519614EFE}"/>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Informe CGR N°592, de 2024</a:t>
            </a:r>
          </a:p>
        </p:txBody>
      </p:sp>
    </p:spTree>
    <p:extLst>
      <p:ext uri="{BB962C8B-B14F-4D97-AF65-F5344CB8AC3E}">
        <p14:creationId xmlns:p14="http://schemas.microsoft.com/office/powerpoint/2010/main" val="155472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234BB-A75F-828C-DA6F-5F1BDDD798E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7F2EF99-1A41-83DA-2BA5-44D6F96963A7}"/>
              </a:ext>
            </a:extLst>
          </p:cNvPr>
          <p:cNvSpPr txBox="1"/>
          <p:nvPr/>
        </p:nvSpPr>
        <p:spPr>
          <a:xfrm>
            <a:off x="641046" y="1380957"/>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Ubicación del proyecto</a:t>
            </a:r>
          </a:p>
        </p:txBody>
      </p:sp>
      <p:sp>
        <p:nvSpPr>
          <p:cNvPr id="2" name="CuadroTexto 1">
            <a:extLst>
              <a:ext uri="{FF2B5EF4-FFF2-40B4-BE49-F238E27FC236}">
                <a16:creationId xmlns:a16="http://schemas.microsoft.com/office/drawing/2014/main" id="{34FBC300-7A08-AB01-7E32-B08396377A09}"/>
              </a:ext>
            </a:extLst>
          </p:cNvPr>
          <p:cNvSpPr txBox="1"/>
          <p:nvPr/>
        </p:nvSpPr>
        <p:spPr>
          <a:xfrm>
            <a:off x="6096000" y="3369985"/>
            <a:ext cx="5546756" cy="1754326"/>
          </a:xfrm>
          <a:prstGeom prst="rect">
            <a:avLst/>
          </a:prstGeom>
          <a:noFill/>
        </p:spPr>
        <p:txBody>
          <a:bodyPr wrap="square" rtlCol="0">
            <a:spAutoFit/>
          </a:bodyPr>
          <a:lstStyle/>
          <a:p>
            <a:pPr algn="just"/>
            <a:r>
              <a:rPr lang="es-CL" noProof="0" dirty="0">
                <a:solidFill>
                  <a:srgbClr val="1A507C"/>
                </a:solidFill>
                <a:latin typeface="+mn-lt"/>
                <a:ea typeface="Verdana" panose="020B0604030504040204" pitchFamily="34" charset="0"/>
                <a:cs typeface="Verdana" panose="020B0604030504040204" pitchFamily="34" charset="0"/>
              </a:rPr>
              <a:t>Esta ruta comienza en el cruce de la Ruta 5 Sur, sector de </a:t>
            </a:r>
            <a:r>
              <a:rPr lang="es-CL" noProof="0" dirty="0" err="1">
                <a:solidFill>
                  <a:srgbClr val="1A507C"/>
                </a:solidFill>
                <a:latin typeface="+mn-lt"/>
                <a:ea typeface="Verdana" panose="020B0604030504040204" pitchFamily="34" charset="0"/>
                <a:cs typeface="Verdana" panose="020B0604030504040204" pitchFamily="34" charset="0"/>
              </a:rPr>
              <a:t>Pelequén</a:t>
            </a:r>
            <a:r>
              <a:rPr lang="es-CL" noProof="0" dirty="0">
                <a:solidFill>
                  <a:srgbClr val="1A507C"/>
                </a:solidFill>
                <a:latin typeface="+mn-lt"/>
                <a:ea typeface="Verdana" panose="020B0604030504040204" pitchFamily="34" charset="0"/>
                <a:cs typeface="Verdana" panose="020B0604030504040204" pitchFamily="34" charset="0"/>
              </a:rPr>
              <a:t>, Región de O´Higgins, atraviesa la parte sur de la Región Metropolitana y finaliza en el camino de Acceso al Puerto de San Antonio en la Región de Valparaíso. </a:t>
            </a:r>
          </a:p>
        </p:txBody>
      </p:sp>
      <p:pic>
        <p:nvPicPr>
          <p:cNvPr id="5" name="Imagen 4">
            <a:extLst>
              <a:ext uri="{FF2B5EF4-FFF2-40B4-BE49-F238E27FC236}">
                <a16:creationId xmlns:a16="http://schemas.microsoft.com/office/drawing/2014/main" id="{3F79CF32-A37C-0599-0EB4-754025723686}"/>
              </a:ext>
            </a:extLst>
          </p:cNvPr>
          <p:cNvPicPr>
            <a:picLocks noChangeAspect="1"/>
          </p:cNvPicPr>
          <p:nvPr/>
        </p:nvPicPr>
        <p:blipFill>
          <a:blip r:embed="rId2"/>
          <a:stretch>
            <a:fillRect/>
          </a:stretch>
        </p:blipFill>
        <p:spPr>
          <a:xfrm>
            <a:off x="740634" y="1946860"/>
            <a:ext cx="4991100" cy="4600575"/>
          </a:xfrm>
          <a:prstGeom prst="rect">
            <a:avLst/>
          </a:prstGeom>
        </p:spPr>
      </p:pic>
      <p:sp>
        <p:nvSpPr>
          <p:cNvPr id="6" name="CuadroTexto 5">
            <a:extLst>
              <a:ext uri="{FF2B5EF4-FFF2-40B4-BE49-F238E27FC236}">
                <a16:creationId xmlns:a16="http://schemas.microsoft.com/office/drawing/2014/main" id="{CF6EF5DC-2B9B-A021-AC26-56CDC9E10F22}"/>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Concesión Ruta 66 – Camino de la Fruta</a:t>
            </a:r>
          </a:p>
        </p:txBody>
      </p:sp>
      <p:sp>
        <p:nvSpPr>
          <p:cNvPr id="3" name="Marcador de número de diapositiva 5">
            <a:extLst>
              <a:ext uri="{FF2B5EF4-FFF2-40B4-BE49-F238E27FC236}">
                <a16:creationId xmlns:a16="http://schemas.microsoft.com/office/drawing/2014/main" id="{9A34A409-0529-EFCA-1DEA-0AED92FA7238}"/>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4</a:t>
            </a:fld>
            <a:endParaRPr lang="es-CL"/>
          </a:p>
        </p:txBody>
      </p:sp>
    </p:spTree>
    <p:extLst>
      <p:ext uri="{BB962C8B-B14F-4D97-AF65-F5344CB8AC3E}">
        <p14:creationId xmlns:p14="http://schemas.microsoft.com/office/powerpoint/2010/main" val="415888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D164-F799-D723-E1B1-3C8F155CA44B}"/>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18F13BF-DC06-7D53-F429-EB101C67202F}"/>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Descripción del proyecto</a:t>
            </a:r>
          </a:p>
        </p:txBody>
      </p:sp>
      <p:sp>
        <p:nvSpPr>
          <p:cNvPr id="2" name="CuadroTexto 1">
            <a:extLst>
              <a:ext uri="{FF2B5EF4-FFF2-40B4-BE49-F238E27FC236}">
                <a16:creationId xmlns:a16="http://schemas.microsoft.com/office/drawing/2014/main" id="{8B33865D-2D56-96C3-0F53-C04962EE8DC2}"/>
              </a:ext>
            </a:extLst>
          </p:cNvPr>
          <p:cNvSpPr txBox="1"/>
          <p:nvPr/>
        </p:nvSpPr>
        <p:spPr>
          <a:xfrm>
            <a:off x="641046" y="2293984"/>
            <a:ext cx="5036751" cy="3139321"/>
          </a:xfrm>
          <a:prstGeom prst="rect">
            <a:avLst/>
          </a:prstGeom>
          <a:noFill/>
        </p:spPr>
        <p:txBody>
          <a:bodyPr wrap="square" rtlCol="0">
            <a:spAutoFit/>
          </a:bodyPr>
          <a:lstStyle/>
          <a:p>
            <a:pPr algn="just"/>
            <a:r>
              <a:rPr lang="es-CL" noProof="0" dirty="0">
                <a:solidFill>
                  <a:srgbClr val="1A507C"/>
                </a:solidFill>
                <a:latin typeface="+mn-lt"/>
                <a:ea typeface="Verdana" panose="020B0604030504040204" pitchFamily="34" charset="0"/>
                <a:cs typeface="Verdana" panose="020B0604030504040204" pitchFamily="34" charset="0"/>
              </a:rPr>
              <a:t>Se trata de una obra de 141 km de extensión que significará un beneficio para los habitantes de las comunas de Malloa, San Vicente de Tagua </a:t>
            </a:r>
            <a:r>
              <a:rPr lang="es-CL" noProof="0" dirty="0" err="1">
                <a:solidFill>
                  <a:srgbClr val="1A507C"/>
                </a:solidFill>
                <a:latin typeface="+mn-lt"/>
                <a:ea typeface="Verdana" panose="020B0604030504040204" pitchFamily="34" charset="0"/>
                <a:cs typeface="Verdana" panose="020B0604030504040204" pitchFamily="34" charset="0"/>
              </a:rPr>
              <a:t>Tagua</a:t>
            </a:r>
            <a:r>
              <a:rPr lang="es-CL" noProof="0" dirty="0">
                <a:solidFill>
                  <a:srgbClr val="1A507C"/>
                </a:solidFill>
                <a:latin typeface="+mn-lt"/>
                <a:ea typeface="Verdana" panose="020B0604030504040204" pitchFamily="34" charset="0"/>
                <a:cs typeface="Verdana" panose="020B0604030504040204" pitchFamily="34" charset="0"/>
              </a:rPr>
              <a:t>, Peumo, Las Cabras, San Pedro, Santo Domingo y San Antonio, por donde cruza el trazado, pero sobre todo contribuirá a generar un tránsito fluido para camiones que se desplazan al Puerto de San Antonio. El proyecto está dividido en dos sectores y cinco subsectores.</a:t>
            </a:r>
          </a:p>
        </p:txBody>
      </p:sp>
      <p:pic>
        <p:nvPicPr>
          <p:cNvPr id="6" name="Imagen 5">
            <a:extLst>
              <a:ext uri="{FF2B5EF4-FFF2-40B4-BE49-F238E27FC236}">
                <a16:creationId xmlns:a16="http://schemas.microsoft.com/office/drawing/2014/main" id="{55671EF9-FBF0-F5B7-04BF-823454EAA73C}"/>
              </a:ext>
            </a:extLst>
          </p:cNvPr>
          <p:cNvPicPr>
            <a:picLocks noChangeAspect="1"/>
          </p:cNvPicPr>
          <p:nvPr/>
        </p:nvPicPr>
        <p:blipFill>
          <a:blip r:embed="rId2"/>
          <a:stretch>
            <a:fillRect/>
          </a:stretch>
        </p:blipFill>
        <p:spPr>
          <a:xfrm>
            <a:off x="6595686" y="1364669"/>
            <a:ext cx="4712092" cy="4997953"/>
          </a:xfrm>
          <a:prstGeom prst="rect">
            <a:avLst/>
          </a:prstGeom>
        </p:spPr>
      </p:pic>
      <p:sp>
        <p:nvSpPr>
          <p:cNvPr id="3" name="Marcador de número de diapositiva 5">
            <a:extLst>
              <a:ext uri="{FF2B5EF4-FFF2-40B4-BE49-F238E27FC236}">
                <a16:creationId xmlns:a16="http://schemas.microsoft.com/office/drawing/2014/main" id="{C6D16EC6-B936-B331-C129-AA7BAD2C2232}"/>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5</a:t>
            </a:fld>
            <a:endParaRPr lang="es-CL"/>
          </a:p>
        </p:txBody>
      </p:sp>
    </p:spTree>
    <p:extLst>
      <p:ext uri="{BB962C8B-B14F-4D97-AF65-F5344CB8AC3E}">
        <p14:creationId xmlns:p14="http://schemas.microsoft.com/office/powerpoint/2010/main" val="228217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18557BF-3BB0-6D8C-9362-F88A52989A55}"/>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Condiciones económicas del proyecto</a:t>
            </a:r>
          </a:p>
        </p:txBody>
      </p:sp>
      <p:graphicFrame>
        <p:nvGraphicFramePr>
          <p:cNvPr id="6" name="Tabla 5">
            <a:extLst>
              <a:ext uri="{FF2B5EF4-FFF2-40B4-BE49-F238E27FC236}">
                <a16:creationId xmlns:a16="http://schemas.microsoft.com/office/drawing/2014/main" id="{B4478329-BAC4-D462-8D4C-3F3C1D78D196}"/>
              </a:ext>
            </a:extLst>
          </p:cNvPr>
          <p:cNvGraphicFramePr>
            <a:graphicFrameLocks noGrp="1"/>
          </p:cNvGraphicFramePr>
          <p:nvPr>
            <p:extLst>
              <p:ext uri="{D42A27DB-BD31-4B8C-83A1-F6EECF244321}">
                <p14:modId xmlns:p14="http://schemas.microsoft.com/office/powerpoint/2010/main" val="365761986"/>
              </p:ext>
            </p:extLst>
          </p:nvPr>
        </p:nvGraphicFramePr>
        <p:xfrm>
          <a:off x="641046" y="1882275"/>
          <a:ext cx="10156263" cy="1135380"/>
        </p:xfrm>
        <a:graphic>
          <a:graphicData uri="http://schemas.openxmlformats.org/drawingml/2006/table">
            <a:tbl>
              <a:tblPr>
                <a:tableStyleId>{5C22544A-7EE6-4342-B048-85BDC9FD1C3A}</a:tableStyleId>
              </a:tblPr>
              <a:tblGrid>
                <a:gridCol w="3533790">
                  <a:extLst>
                    <a:ext uri="{9D8B030D-6E8A-4147-A177-3AD203B41FA5}">
                      <a16:colId xmlns:a16="http://schemas.microsoft.com/office/drawing/2014/main" val="2358406268"/>
                    </a:ext>
                  </a:extLst>
                </a:gridCol>
                <a:gridCol w="6622473">
                  <a:extLst>
                    <a:ext uri="{9D8B030D-6E8A-4147-A177-3AD203B41FA5}">
                      <a16:colId xmlns:a16="http://schemas.microsoft.com/office/drawing/2014/main" val="1717406284"/>
                    </a:ext>
                  </a:extLst>
                </a:gridCol>
              </a:tblGrid>
              <a:tr h="190500">
                <a:tc>
                  <a:txBody>
                    <a:bodyPr/>
                    <a:lstStyle/>
                    <a:p>
                      <a:pPr algn="l" fontAlgn="ctr"/>
                      <a:r>
                        <a:rPr lang="es-MX" sz="1800" u="none" strike="noStrike" dirty="0">
                          <a:effectLst/>
                          <a:latin typeface="+mn-lt"/>
                        </a:rPr>
                        <a:t>Inicio plazo de la concesión:</a:t>
                      </a:r>
                      <a:endParaRPr lang="es-MX" sz="18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l" fontAlgn="b"/>
                      <a:r>
                        <a:rPr lang="es-CL" sz="1800" u="none" strike="noStrike" dirty="0">
                          <a:effectLst/>
                          <a:latin typeface="+mn-lt"/>
                        </a:rPr>
                        <a:t>09-11-2019</a:t>
                      </a:r>
                      <a:endParaRPr lang="es-CL" sz="18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9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L" sz="1800" u="none" strike="noStrike" dirty="0">
                          <a:effectLst/>
                          <a:latin typeface="+mn-lt"/>
                        </a:rPr>
                        <a:t>Presupuesto oficial:</a:t>
                      </a:r>
                      <a:endParaRPr lang="es-CL" sz="18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CL" sz="1800" u="none" strike="noStrike" dirty="0">
                          <a:effectLst/>
                          <a:latin typeface="+mn-lt"/>
                        </a:rPr>
                        <a:t>UF 13.425.000 (MM USD 549)</a:t>
                      </a:r>
                      <a:endParaRPr lang="es-CL" sz="18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472801"/>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L" sz="1800" u="none" strike="noStrike" dirty="0">
                          <a:effectLst/>
                          <a:latin typeface="+mn-lt"/>
                        </a:rPr>
                        <a:t>Plazo total de la concesión:</a:t>
                      </a:r>
                      <a:endParaRPr lang="es-CL" sz="18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MX" sz="1800" u="none" strike="noStrike" dirty="0">
                          <a:effectLst/>
                          <a:latin typeface="+mn-lt"/>
                        </a:rPr>
                        <a:t>Plazo variable, máximo 45 años (540 meses)</a:t>
                      </a:r>
                      <a:endParaRPr lang="es-CL" sz="18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705020"/>
                  </a:ext>
                </a:extLst>
              </a:tr>
              <a:tr h="190500">
                <a:tc>
                  <a:txBody>
                    <a:bodyPr/>
                    <a:lstStyle/>
                    <a:p>
                      <a:pPr algn="l" fontAlgn="ctr"/>
                      <a:r>
                        <a:rPr lang="es-CL" sz="1800" u="none" strike="noStrike" dirty="0">
                          <a:effectLst/>
                          <a:latin typeface="+mn-lt"/>
                        </a:rPr>
                        <a:t>Subsidio de construcción:</a:t>
                      </a:r>
                      <a:endParaRPr lang="es-CL" sz="18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MX" sz="1800" u="none" strike="noStrike" dirty="0">
                          <a:effectLst/>
                          <a:latin typeface="+mn-lt"/>
                        </a:rPr>
                        <a:t>UF 8.991.000.-</a:t>
                      </a:r>
                      <a:endParaRPr lang="es-MX" sz="18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795865"/>
                  </a:ext>
                </a:extLst>
              </a:tr>
            </a:tbl>
          </a:graphicData>
        </a:graphic>
      </p:graphicFrame>
    </p:spTree>
    <p:extLst>
      <p:ext uri="{BB962C8B-B14F-4D97-AF65-F5344CB8AC3E}">
        <p14:creationId xmlns:p14="http://schemas.microsoft.com/office/powerpoint/2010/main" val="154736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697BA-6B0A-388B-2AF1-0212B48A3C5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EA1C9AA-1B99-D6CC-52D9-52069F48C920}"/>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Algunas definiciones </a:t>
            </a:r>
          </a:p>
        </p:txBody>
      </p:sp>
      <p:sp>
        <p:nvSpPr>
          <p:cNvPr id="2" name="CuadroTexto 1">
            <a:extLst>
              <a:ext uri="{FF2B5EF4-FFF2-40B4-BE49-F238E27FC236}">
                <a16:creationId xmlns:a16="http://schemas.microsoft.com/office/drawing/2014/main" id="{191D82A3-3A68-F753-EB83-20F83DB74C17}"/>
              </a:ext>
            </a:extLst>
          </p:cNvPr>
          <p:cNvSpPr txBox="1"/>
          <p:nvPr/>
        </p:nvSpPr>
        <p:spPr>
          <a:xfrm>
            <a:off x="641045" y="1484751"/>
            <a:ext cx="10793481" cy="3970318"/>
          </a:xfrm>
          <a:prstGeom prst="rect">
            <a:avLst/>
          </a:prstGeom>
          <a:noFill/>
        </p:spPr>
        <p:txBody>
          <a:bodyPr wrap="square" rtlCol="0">
            <a:spAutoFit/>
          </a:bodyPr>
          <a:lstStyle/>
          <a:p>
            <a:pPr algn="just"/>
            <a:r>
              <a:rPr lang="es-MX" b="1" dirty="0">
                <a:solidFill>
                  <a:srgbClr val="1A507C"/>
                </a:solidFill>
                <a:ea typeface="Verdana" panose="020B0604030504040204" pitchFamily="34" charset="0"/>
              </a:rPr>
              <a:t>Servicio de construcción: </a:t>
            </a:r>
            <a:r>
              <a:rPr lang="es-MX" dirty="0">
                <a:solidFill>
                  <a:srgbClr val="1A507C"/>
                </a:solidFill>
                <a:ea typeface="Verdana" panose="020B0604030504040204" pitchFamily="34" charset="0"/>
              </a:rPr>
              <a:t>corresponde al reconocimiento de los gastos y erogaciones incurridos por la sociedad concesionaria para la construcción de obras, conforme a lo establecido en el contrato de concesión.</a:t>
            </a:r>
          </a:p>
          <a:p>
            <a:pPr algn="just"/>
            <a:endParaRPr lang="es-MX" noProof="0"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Revisión del servicio de construcción: </a:t>
            </a:r>
            <a:r>
              <a:rPr lang="es-MX" dirty="0">
                <a:solidFill>
                  <a:srgbClr val="1A507C"/>
                </a:solidFill>
                <a:ea typeface="Verdana" panose="020B0604030504040204" pitchFamily="34" charset="0"/>
              </a:rPr>
              <a:t>examinar la relación de gastos del servicio de construcción de los contratos de obras concesionadas y gestionar la emisión de la factura por parte de la sociedad concesionaria.</a:t>
            </a:r>
          </a:p>
          <a:p>
            <a:pPr algn="just"/>
            <a:endParaRPr lang="es-MX" dirty="0">
              <a:solidFill>
                <a:srgbClr val="1A507C"/>
              </a:solidFill>
              <a:ea typeface="Verdana" panose="020B0604030504040204" pitchFamily="34" charset="0"/>
            </a:endParaRPr>
          </a:p>
          <a:p>
            <a:pPr algn="just"/>
            <a:r>
              <a:rPr lang="es-MX" b="1" dirty="0">
                <a:solidFill>
                  <a:srgbClr val="1A507C"/>
                </a:solidFill>
                <a:ea typeface="Verdana" panose="020B0604030504040204" pitchFamily="34" charset="0"/>
              </a:rPr>
              <a:t>Pago del IVA construcción: </a:t>
            </a:r>
            <a:r>
              <a:rPr lang="es-MX" dirty="0">
                <a:solidFill>
                  <a:srgbClr val="1A507C"/>
                </a:solidFill>
                <a:ea typeface="Verdana" panose="020B0604030504040204" pitchFamily="34" charset="0"/>
              </a:rPr>
              <a:t>el concesionario recupera el IVA generado durante el periodo de construcción y pagado a sus proveedores y contratistas, exigiendo esa devolución al Estado. Esta se realiza a través del presupuesto de la DGC (subtítulo 33), Servicio que para estos efectos actúa como una entidad canalizadora del pago.</a:t>
            </a:r>
          </a:p>
          <a:p>
            <a:pPr algn="just"/>
            <a:endParaRPr lang="es-MX" noProof="0" dirty="0">
              <a:solidFill>
                <a:srgbClr val="1A507C"/>
              </a:solidFill>
              <a:ea typeface="Verdana" panose="020B0604030504040204" pitchFamily="34" charset="0"/>
            </a:endParaRPr>
          </a:p>
          <a:p>
            <a:pPr algn="just"/>
            <a:endParaRPr lang="es-MX" noProof="0" dirty="0">
              <a:solidFill>
                <a:srgbClr val="1A507C"/>
              </a:solidFill>
              <a:ea typeface="Verdana" panose="020B0604030504040204" pitchFamily="34" charset="0"/>
            </a:endParaRPr>
          </a:p>
        </p:txBody>
      </p:sp>
      <p:sp>
        <p:nvSpPr>
          <p:cNvPr id="5" name="Marcador de número de diapositiva 5">
            <a:extLst>
              <a:ext uri="{FF2B5EF4-FFF2-40B4-BE49-F238E27FC236}">
                <a16:creationId xmlns:a16="http://schemas.microsoft.com/office/drawing/2014/main" id="{C759E2EE-98E5-D513-3680-341628FD0609}"/>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7</a:t>
            </a:fld>
            <a:endParaRPr lang="es-CL" dirty="0"/>
          </a:p>
        </p:txBody>
      </p:sp>
    </p:spTree>
    <p:extLst>
      <p:ext uri="{BB962C8B-B14F-4D97-AF65-F5344CB8AC3E}">
        <p14:creationId xmlns:p14="http://schemas.microsoft.com/office/powerpoint/2010/main" val="409442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778BC68B-F657-104A-47A5-CAAFCD9D3E72}"/>
              </a:ext>
            </a:extLst>
          </p:cNvPr>
          <p:cNvSpPr>
            <a:spLocks noGrp="1"/>
          </p:cNvSpPr>
          <p:nvPr>
            <p:ph type="subTitle" idx="1"/>
          </p:nvPr>
        </p:nvSpPr>
        <p:spPr/>
        <p:txBody>
          <a:bodyPr/>
          <a:lstStyle/>
          <a:p>
            <a:endParaRPr lang="es-CL" dirty="0"/>
          </a:p>
        </p:txBody>
      </p:sp>
      <p:sp>
        <p:nvSpPr>
          <p:cNvPr id="10" name="CuadroTexto 9">
            <a:extLst>
              <a:ext uri="{FF2B5EF4-FFF2-40B4-BE49-F238E27FC236}">
                <a16:creationId xmlns:a16="http://schemas.microsoft.com/office/drawing/2014/main" id="{D9749F11-8D3C-62FA-4760-9599706A1742}"/>
              </a:ext>
            </a:extLst>
          </p:cNvPr>
          <p:cNvSpPr txBox="1"/>
          <p:nvPr/>
        </p:nvSpPr>
        <p:spPr>
          <a:xfrm>
            <a:off x="641044" y="1496260"/>
            <a:ext cx="10793481" cy="2862322"/>
          </a:xfrm>
          <a:prstGeom prst="rect">
            <a:avLst/>
          </a:prstGeom>
          <a:noFill/>
        </p:spPr>
        <p:txBody>
          <a:bodyPr wrap="square" rtlCol="0">
            <a:spAutoFit/>
          </a:bodyPr>
          <a:lstStyle/>
          <a:p>
            <a:pPr algn="just"/>
            <a:r>
              <a:rPr lang="es-MX" dirty="0">
                <a:solidFill>
                  <a:srgbClr val="1A507C"/>
                </a:solidFill>
                <a:ea typeface="Verdana" panose="020B0604030504040204" pitchFamily="34" charset="0"/>
              </a:rPr>
              <a:t>En la Historia de la Ley N°19.640, que introduce modificaciones a la ley de concesiones y leyes  tributarias, fija el objeto del pago del IVA en cuanto que:</a:t>
            </a:r>
          </a:p>
          <a:p>
            <a:pPr algn="just"/>
            <a:endParaRPr lang="es-MX"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b="1" dirty="0">
                <a:solidFill>
                  <a:srgbClr val="1A507C"/>
                </a:solidFill>
                <a:ea typeface="Verdana" panose="020B0604030504040204" pitchFamily="34" charset="0"/>
              </a:rPr>
              <a:t>El régimen tributario debiera permitir una amplia recuperación de los créditos fiscales soportados por el concesionario</a:t>
            </a:r>
            <a:r>
              <a:rPr lang="es-MX" dirty="0">
                <a:solidFill>
                  <a:srgbClr val="1A507C"/>
                </a:solidFill>
                <a:ea typeface="Verdana" panose="020B0604030504040204" pitchFamily="34" charset="0"/>
              </a:rPr>
              <a:t>, al igual que en otras actividades de construcción y servicios de naturaleza análoga.</a:t>
            </a:r>
          </a:p>
          <a:p>
            <a:pPr algn="just"/>
            <a:endParaRPr lang="es-MX" dirty="0">
              <a:solidFill>
                <a:srgbClr val="1A507C"/>
              </a:solidFill>
              <a:ea typeface="Verdana" panose="020B0604030504040204" pitchFamily="34" charset="0"/>
            </a:endParaRPr>
          </a:p>
          <a:p>
            <a:pPr marL="285750" indent="-285750" algn="just">
              <a:buFont typeface="Arial" panose="020B0604020202020204" pitchFamily="34" charset="0"/>
              <a:buChar char="•"/>
            </a:pPr>
            <a:r>
              <a:rPr lang="es-MX" b="1" dirty="0">
                <a:solidFill>
                  <a:srgbClr val="1A507C"/>
                </a:solidFill>
                <a:ea typeface="Verdana" panose="020B0604030504040204" pitchFamily="34" charset="0"/>
              </a:rPr>
              <a:t>El IVA debe propender a ser neutro en términos financieros para el concesionario, lo que implica evitar dilaciones en la recuperación de crédito fiscal que pueden afectar el flujo de caja.</a:t>
            </a:r>
          </a:p>
        </p:txBody>
      </p:sp>
      <p:sp>
        <p:nvSpPr>
          <p:cNvPr id="2" name="CuadroTexto 1">
            <a:extLst>
              <a:ext uri="{FF2B5EF4-FFF2-40B4-BE49-F238E27FC236}">
                <a16:creationId xmlns:a16="http://schemas.microsoft.com/office/drawing/2014/main" id="{4DED1677-A8EF-F22A-8FA6-2F60A261B644}"/>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Objeto del pago del IVA</a:t>
            </a:r>
          </a:p>
        </p:txBody>
      </p:sp>
      <p:sp>
        <p:nvSpPr>
          <p:cNvPr id="6" name="Marcador de número de diapositiva 5">
            <a:extLst>
              <a:ext uri="{FF2B5EF4-FFF2-40B4-BE49-F238E27FC236}">
                <a16:creationId xmlns:a16="http://schemas.microsoft.com/office/drawing/2014/main" id="{79631FDE-4F57-1251-0527-F152EEC215AA}"/>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8</a:t>
            </a:fld>
            <a:endParaRPr lang="es-CL"/>
          </a:p>
        </p:txBody>
      </p:sp>
    </p:spTree>
    <p:extLst>
      <p:ext uri="{BB962C8B-B14F-4D97-AF65-F5344CB8AC3E}">
        <p14:creationId xmlns:p14="http://schemas.microsoft.com/office/powerpoint/2010/main" val="417109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DDF9-36E8-AC4B-9CD1-26CB6FA8362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282A289-E177-C679-A571-DB4990012E87}"/>
              </a:ext>
            </a:extLst>
          </p:cNvPr>
          <p:cNvSpPr txBox="1"/>
          <p:nvPr/>
        </p:nvSpPr>
        <p:spPr>
          <a:xfrm>
            <a:off x="641046" y="562808"/>
            <a:ext cx="8866848" cy="461665"/>
          </a:xfrm>
          <a:prstGeom prst="rect">
            <a:avLst/>
          </a:prstGeom>
          <a:noFill/>
        </p:spPr>
        <p:txBody>
          <a:bodyPr wrap="square" rtlCol="0">
            <a:spAutoFit/>
          </a:bodyPr>
          <a:lstStyle/>
          <a:p>
            <a:r>
              <a:rPr lang="es-CL" sz="2400" b="1" noProof="0" dirty="0">
                <a:solidFill>
                  <a:srgbClr val="1A507C"/>
                </a:solidFill>
                <a:latin typeface="+mn-lt"/>
                <a:ea typeface="Verdana" panose="020B0604030504040204" pitchFamily="34" charset="0"/>
                <a:cs typeface="Verdana" panose="020B0604030504040204" pitchFamily="34" charset="0"/>
              </a:rPr>
              <a:t>Normativa</a:t>
            </a:r>
          </a:p>
        </p:txBody>
      </p:sp>
      <p:sp>
        <p:nvSpPr>
          <p:cNvPr id="2" name="CuadroTexto 1">
            <a:extLst>
              <a:ext uri="{FF2B5EF4-FFF2-40B4-BE49-F238E27FC236}">
                <a16:creationId xmlns:a16="http://schemas.microsoft.com/office/drawing/2014/main" id="{E0EB73D6-54B0-43BF-E3E6-A9AC92786033}"/>
              </a:ext>
            </a:extLst>
          </p:cNvPr>
          <p:cNvSpPr txBox="1"/>
          <p:nvPr/>
        </p:nvSpPr>
        <p:spPr>
          <a:xfrm>
            <a:off x="641045" y="1484751"/>
            <a:ext cx="10793481" cy="4247317"/>
          </a:xfrm>
          <a:prstGeom prst="rect">
            <a:avLst/>
          </a:prstGeom>
          <a:noFill/>
        </p:spPr>
        <p:txBody>
          <a:bodyPr wrap="square" rtlCol="0">
            <a:spAutoFit/>
          </a:bodyPr>
          <a:lstStyle/>
          <a:p>
            <a:pPr algn="just"/>
            <a:r>
              <a:rPr lang="es-CL" b="1" noProof="0" dirty="0">
                <a:solidFill>
                  <a:srgbClr val="1A507C"/>
                </a:solidFill>
                <a:ea typeface="Verdana" panose="020B0604030504040204" pitchFamily="34" charset="0"/>
              </a:rPr>
              <a:t>Sistema de Concesiones</a:t>
            </a:r>
          </a:p>
          <a:p>
            <a:pPr algn="just"/>
            <a:r>
              <a:rPr lang="es-CL" noProof="0" dirty="0">
                <a:solidFill>
                  <a:srgbClr val="1A507C"/>
                </a:solidFill>
                <a:ea typeface="Verdana" panose="020B0604030504040204" pitchFamily="34" charset="0"/>
                <a:sym typeface="DM Sans"/>
              </a:rPr>
              <a:t>Decreto 900 de 1996 del Ministerio de Obras Públicas (el que fija el texto refundido, coordinado y sistematizado del DFL MOP </a:t>
            </a:r>
            <a:r>
              <a:rPr lang="es-CL" noProof="0" dirty="0" err="1">
                <a:solidFill>
                  <a:srgbClr val="1A507C"/>
                </a:solidFill>
                <a:ea typeface="Verdana" panose="020B0604030504040204" pitchFamily="34" charset="0"/>
                <a:sym typeface="DM Sans"/>
              </a:rPr>
              <a:t>Nº</a:t>
            </a:r>
            <a:r>
              <a:rPr lang="es-CL" noProof="0" dirty="0">
                <a:solidFill>
                  <a:srgbClr val="1A507C"/>
                </a:solidFill>
                <a:ea typeface="Verdana" panose="020B0604030504040204" pitchFamily="34" charset="0"/>
                <a:sym typeface="DM Sans"/>
              </a:rPr>
              <a:t> 164 de 1991, Ley de Concesiones de Obras Públicas, que -a su vez- fue modificado por las Leyes </a:t>
            </a:r>
            <a:r>
              <a:rPr lang="es-CL" noProof="0" dirty="0" err="1">
                <a:solidFill>
                  <a:srgbClr val="1A507C"/>
                </a:solidFill>
                <a:ea typeface="Verdana" panose="020B0604030504040204" pitchFamily="34" charset="0"/>
                <a:sym typeface="DM Sans"/>
              </a:rPr>
              <a:t>Nº</a:t>
            </a:r>
            <a:r>
              <a:rPr lang="es-CL" noProof="0" dirty="0">
                <a:solidFill>
                  <a:srgbClr val="1A507C"/>
                </a:solidFill>
                <a:ea typeface="Verdana" panose="020B0604030504040204" pitchFamily="34" charset="0"/>
                <a:sym typeface="DM Sans"/>
              </a:rPr>
              <a:t> 19.252 de 1993 y </a:t>
            </a:r>
            <a:r>
              <a:rPr lang="es-CL" noProof="0" dirty="0" err="1">
                <a:solidFill>
                  <a:srgbClr val="1A507C"/>
                </a:solidFill>
                <a:ea typeface="Verdana" panose="020B0604030504040204" pitchFamily="34" charset="0"/>
                <a:sym typeface="DM Sans"/>
              </a:rPr>
              <a:t>Nº</a:t>
            </a:r>
            <a:r>
              <a:rPr lang="es-CL" noProof="0" dirty="0">
                <a:solidFill>
                  <a:srgbClr val="1A507C"/>
                </a:solidFill>
                <a:ea typeface="Verdana" panose="020B0604030504040204" pitchFamily="34" charset="0"/>
                <a:sym typeface="DM Sans"/>
              </a:rPr>
              <a:t> 19.460 de 1996). El Reglamento fue definido por el Decreto </a:t>
            </a:r>
            <a:r>
              <a:rPr lang="es-CL" noProof="0" dirty="0" err="1">
                <a:solidFill>
                  <a:srgbClr val="1A507C"/>
                </a:solidFill>
                <a:ea typeface="Verdana" panose="020B0604030504040204" pitchFamily="34" charset="0"/>
                <a:sym typeface="DM Sans"/>
              </a:rPr>
              <a:t>Nº</a:t>
            </a:r>
            <a:r>
              <a:rPr lang="es-CL" noProof="0" dirty="0">
                <a:solidFill>
                  <a:srgbClr val="1A507C"/>
                </a:solidFill>
                <a:ea typeface="Verdana" panose="020B0604030504040204" pitchFamily="34" charset="0"/>
                <a:sym typeface="DM Sans"/>
              </a:rPr>
              <a:t> 956, publicado el 6 de octubre de 1997.</a:t>
            </a:r>
            <a:endParaRPr lang="es-CL" noProof="0" dirty="0">
              <a:solidFill>
                <a:srgbClr val="1A507C"/>
              </a:solidFill>
              <a:ea typeface="Verdana" panose="020B0604030504040204" pitchFamily="34" charset="0"/>
            </a:endParaRPr>
          </a:p>
          <a:p>
            <a:pPr algn="just"/>
            <a:endParaRPr lang="es-CL" noProof="0" dirty="0">
              <a:solidFill>
                <a:srgbClr val="1A507C"/>
              </a:solidFill>
              <a:ea typeface="Verdana" panose="020B0604030504040204" pitchFamily="34" charset="0"/>
            </a:endParaRPr>
          </a:p>
          <a:p>
            <a:pPr algn="just"/>
            <a:r>
              <a:rPr lang="es-CL" b="1" noProof="0" dirty="0">
                <a:solidFill>
                  <a:srgbClr val="1A507C"/>
                </a:solidFill>
                <a:ea typeface="Verdana" panose="020B0604030504040204" pitchFamily="34" charset="0"/>
              </a:rPr>
              <a:t>Bases de licitación de la concesión</a:t>
            </a:r>
          </a:p>
          <a:p>
            <a:pPr algn="just"/>
            <a:r>
              <a:rPr lang="es-CL" noProof="0" dirty="0">
                <a:solidFill>
                  <a:srgbClr val="1A507C"/>
                </a:solidFill>
                <a:ea typeface="Verdana" panose="020B0604030504040204" pitchFamily="34" charset="0"/>
                <a:sym typeface="DM Sans"/>
              </a:rPr>
              <a:t>Son las normas y especificaciones administrativas, técnicas y económicas, elaboradas por el Ministerio de Obras Públicas que rigen la operación de cada uno de los contratos concesionados en conjunto con la documentación que también forma parte del contrato como los Convenios Complementarios y Reglamento de Servicio.</a:t>
            </a:r>
          </a:p>
          <a:p>
            <a:pPr algn="just"/>
            <a:endParaRPr lang="es-CL" b="1" u="sng" noProof="0" dirty="0">
              <a:solidFill>
                <a:srgbClr val="1A507C"/>
              </a:solidFill>
              <a:ea typeface="Verdana" panose="020B0604030504040204" pitchFamily="34" charset="0"/>
              <a:cs typeface="Verdana" panose="020B0604030504040204" pitchFamily="34" charset="0"/>
            </a:endParaRPr>
          </a:p>
          <a:p>
            <a:pPr algn="just"/>
            <a:r>
              <a:rPr lang="es-CL" b="1" noProof="0" dirty="0">
                <a:solidFill>
                  <a:srgbClr val="1A507C"/>
                </a:solidFill>
                <a:ea typeface="Verdana" panose="020B0604030504040204" pitchFamily="34" charset="0"/>
              </a:rPr>
              <a:t>Impuesto al valor agregado</a:t>
            </a:r>
          </a:p>
          <a:p>
            <a:pPr algn="just"/>
            <a:r>
              <a:rPr lang="es-CL" noProof="0" dirty="0">
                <a:solidFill>
                  <a:srgbClr val="1A507C"/>
                </a:solidFill>
                <a:ea typeface="Verdana" panose="020B0604030504040204" pitchFamily="34" charset="0"/>
              </a:rPr>
              <a:t>Letra c) del Art 16. del Decreto Ley 825 – Ley sobre impuesto a las ventas y servicios</a:t>
            </a:r>
          </a:p>
        </p:txBody>
      </p:sp>
      <p:sp>
        <p:nvSpPr>
          <p:cNvPr id="3" name="Marcador de número de diapositiva 5">
            <a:extLst>
              <a:ext uri="{FF2B5EF4-FFF2-40B4-BE49-F238E27FC236}">
                <a16:creationId xmlns:a16="http://schemas.microsoft.com/office/drawing/2014/main" id="{A6E5652E-7E9F-510C-CDF0-647F3EDE1294}"/>
              </a:ext>
            </a:extLst>
          </p:cNvPr>
          <p:cNvSpPr>
            <a:spLocks noGrp="1"/>
          </p:cNvSpPr>
          <p:nvPr>
            <p:ph type="sldNum" sz="quarter" idx="4"/>
          </p:nvPr>
        </p:nvSpPr>
        <p:spPr>
          <a:xfrm>
            <a:off x="9234443" y="6287984"/>
            <a:ext cx="2743200" cy="365125"/>
          </a:xfrm>
        </p:spPr>
        <p:txBody>
          <a:bodyPr/>
          <a:lstStyle/>
          <a:p>
            <a:fld id="{CFC9E569-7853-4D35-9BDC-227BD4E173C1}" type="slidenum">
              <a:rPr lang="es-CL" smtClean="0"/>
              <a:t>9</a:t>
            </a:fld>
            <a:endParaRPr lang="es-CL"/>
          </a:p>
        </p:txBody>
      </p:sp>
    </p:spTree>
    <p:extLst>
      <p:ext uri="{BB962C8B-B14F-4D97-AF65-F5344CB8AC3E}">
        <p14:creationId xmlns:p14="http://schemas.microsoft.com/office/powerpoint/2010/main" val="3431571056"/>
      </p:ext>
    </p:extLst>
  </p:cSld>
  <p:clrMapOvr>
    <a:masterClrMapping/>
  </p:clrMapOvr>
</p:sld>
</file>

<file path=ppt/theme/theme1.xml><?xml version="1.0" encoding="utf-8"?>
<a:theme xmlns:a="http://schemas.openxmlformats.org/drawingml/2006/main" name="TemaGob2024">
  <a:themeElements>
    <a:clrScheme name="GOBIERNO DE CHILE 2024">
      <a:dk1>
        <a:srgbClr val="1B4389"/>
      </a:dk1>
      <a:lt1>
        <a:srgbClr val="FFFFFF"/>
      </a:lt1>
      <a:dk2>
        <a:srgbClr val="2259CC"/>
      </a:dk2>
      <a:lt2>
        <a:srgbClr val="DBEDF9"/>
      </a:lt2>
      <a:accent1>
        <a:srgbClr val="0C69B2"/>
      </a:accent1>
      <a:accent2>
        <a:srgbClr val="E5385F"/>
      </a:accent2>
      <a:accent3>
        <a:srgbClr val="2259CC"/>
      </a:accent3>
      <a:accent4>
        <a:srgbClr val="3CB7F5"/>
      </a:accent4>
      <a:accent5>
        <a:srgbClr val="E87982"/>
      </a:accent5>
      <a:accent6>
        <a:srgbClr val="70AD47"/>
      </a:accent6>
      <a:hlink>
        <a:srgbClr val="0563C1"/>
      </a:hlink>
      <a:folHlink>
        <a:srgbClr val="E39509"/>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Gob2024" id="{2F5F9722-0B10-344F-8C82-9BE0849341A2}" vid="{698E2328-B6BA-674D-B63D-49A7BA75759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b1c5efd-716e-4ce6-a01d-e1576278e8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78010DF0EB2314DB7308B337B5DAD1D" ma:contentTypeVersion="11" ma:contentTypeDescription="Crear nuevo documento." ma:contentTypeScope="" ma:versionID="0b8fcf85e1cdd6d92b663827f9ad6a0f">
  <xsd:schema xmlns:xsd="http://www.w3.org/2001/XMLSchema" xmlns:xs="http://www.w3.org/2001/XMLSchema" xmlns:p="http://schemas.microsoft.com/office/2006/metadata/properties" xmlns:ns3="1b1c5efd-716e-4ce6-a01d-e1576278e8c3" targetNamespace="http://schemas.microsoft.com/office/2006/metadata/properties" ma:root="true" ma:fieldsID="e54c7da4f587c61eee858099a4440eb1" ns3:_="">
    <xsd:import namespace="1b1c5efd-716e-4ce6-a01d-e1576278e8c3"/>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c5efd-716e-4ce6-a01d-e1576278e8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A66E1-C445-4133-8050-AE90D3A42C78}">
  <ds:schemaRefs>
    <ds:schemaRef ds:uri="1b1c5efd-716e-4ce6-a01d-e1576278e8c3"/>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0B9357F8-1495-4900-844A-8D457E1540D6}">
  <ds:schemaRefs>
    <ds:schemaRef ds:uri="http://schemas.microsoft.com/sharepoint/v3/contenttype/forms"/>
  </ds:schemaRefs>
</ds:datastoreItem>
</file>

<file path=customXml/itemProps3.xml><?xml version="1.0" encoding="utf-8"?>
<ds:datastoreItem xmlns:ds="http://schemas.openxmlformats.org/officeDocument/2006/customXml" ds:itemID="{EF7644EF-E69E-4642-A731-41BC6CB4500A}">
  <ds:schemaRefs>
    <ds:schemaRef ds:uri="1b1c5efd-716e-4ce6-a01d-e1576278e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787</TotalTime>
  <Words>2082</Words>
  <Application>Microsoft Office PowerPoint</Application>
  <PresentationFormat>Panorámica</PresentationFormat>
  <Paragraphs>171</Paragraphs>
  <Slides>20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Aptos</vt:lpstr>
      <vt:lpstr>Arial</vt:lpstr>
      <vt:lpstr>Verdana</vt:lpstr>
      <vt:lpstr>Wingdings</vt:lpstr>
      <vt:lpstr>TemaGob2024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Betancourt Chou (DGC)</dc:creator>
  <cp:lastModifiedBy>Patricia Pons Marchant (DGC)</cp:lastModifiedBy>
  <cp:revision>25</cp:revision>
  <cp:lastPrinted>2025-08-11T17:35:29Z</cp:lastPrinted>
  <dcterms:created xsi:type="dcterms:W3CDTF">2024-12-11T14:05:54Z</dcterms:created>
  <dcterms:modified xsi:type="dcterms:W3CDTF">2025-08-12T13:25:55Z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0x010100878010DF0EB2314DB7308B337B5DAD1D</vt:lpwstr>
  </property>
</Properties>
</file>