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7010400" cy="9296400"/>
  <p:embeddedFontLst>
    <p:embeddedFont>
      <p:font typeface="Calibri" panose="020F0502020204030204" pitchFamily="34" charset="0"/>
      <p:regular r:id="rId17"/>
      <p:bold r:id="rId18"/>
      <p:italic r:id="rId19"/>
      <p:boldItalic r:id="rId20"/>
    </p:embeddedFont>
    <p:embeddedFont>
      <p:font typeface="Roboto" panose="020000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5" roundtripDataSignature="AMtx7mhnlcwrfpWaXoOyGzMroPfR6Itx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p:cViewPr varScale="1">
        <p:scale>
          <a:sx n="117" d="100"/>
          <a:sy n="117" d="100"/>
        </p:scale>
        <p:origin x="360" y="1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customschemas.google.com/relationships/presentationmetadata" Target="meta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103625" tIns="51800" rIns="103625" bIns="51800" anchor="t" anchorCtr="0">
            <a:noAutofit/>
          </a:bodyPr>
          <a:lstStyle>
            <a:lvl1pPr marR="0" lvl="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103625" tIns="51800" rIns="103625" bIns="51800" anchor="t" anchorCtr="0">
            <a:noAutofit/>
          </a:bodyPr>
          <a:lstStyle>
            <a:lvl1pPr marR="0" lvl="0" algn="r"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103625" tIns="51800" rIns="103625" bIns="518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4"/>
          </a:xfrm>
          <a:prstGeom prst="rect">
            <a:avLst/>
          </a:prstGeom>
          <a:noFill/>
          <a:ln>
            <a:noFill/>
          </a:ln>
        </p:spPr>
        <p:txBody>
          <a:bodyPr spcFirstLastPara="1" wrap="square" lIns="103625" tIns="51800" rIns="103625" bIns="51800" anchor="b" anchorCtr="0">
            <a:noAutofit/>
          </a:bodyPr>
          <a:lstStyle>
            <a:lvl1pPr marR="0" lvl="0" algn="l" rtl="0">
              <a:spcBef>
                <a:spcPts val="0"/>
              </a:spcBef>
              <a:spcAft>
                <a:spcPts val="0"/>
              </a:spcAft>
              <a:buSzPts val="1400"/>
              <a:buNone/>
              <a:defRPr sz="1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4"/>
          </a:xfrm>
          <a:prstGeom prst="rect">
            <a:avLst/>
          </a:prstGeom>
          <a:noFill/>
          <a:ln>
            <a:noFill/>
          </a:ln>
        </p:spPr>
        <p:txBody>
          <a:bodyPr spcFirstLastPara="1" wrap="square" lIns="103625" tIns="51800" rIns="103625" bIns="51800" anchor="b" anchorCtr="0">
            <a:noAutofit/>
          </a:bodyPr>
          <a:lstStyle/>
          <a:p>
            <a:pPr marL="0" marR="0" lvl="0" indent="0" algn="r" rtl="0">
              <a:spcBef>
                <a:spcPts val="0"/>
              </a:spcBef>
              <a:spcAft>
                <a:spcPts val="0"/>
              </a:spcAft>
              <a:buNone/>
            </a:pPr>
            <a:fld id="{00000000-1234-1234-1234-123412341234}" type="slidenum">
              <a:rPr lang="es-CL" sz="1400" b="0" i="0" u="none" strike="noStrike" cap="none">
                <a:solidFill>
                  <a:schemeClr val="dk1"/>
                </a:solidFill>
                <a:latin typeface="Calibri"/>
                <a:ea typeface="Calibri"/>
                <a:cs typeface="Calibri"/>
                <a:sym typeface="Calibri"/>
              </a:rPr>
              <a:t>‹Nº›</a:t>
            </a:fld>
            <a:endParaRPr sz="14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2c1118600dd_0_2: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2c1118600dd_0_2:notes"/>
          <p:cNvSpPr txBox="1">
            <a:spLocks noGrp="1"/>
          </p:cNvSpPr>
          <p:nvPr>
            <p:ph type="body" idx="1"/>
          </p:nvPr>
        </p:nvSpPr>
        <p:spPr>
          <a:xfrm>
            <a:off x="701040" y="4473892"/>
            <a:ext cx="5608200" cy="3660600"/>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r>
              <a:rPr lang="es-CL"/>
              <a:t>Suspensión de la Pena?</a:t>
            </a:r>
            <a:endParaRPr/>
          </a:p>
        </p:txBody>
      </p:sp>
      <p:sp>
        <p:nvSpPr>
          <p:cNvPr id="356" name="Google Shape;356;g2c1118600dd_0_2:notes"/>
          <p:cNvSpPr txBox="1">
            <a:spLocks noGrp="1"/>
          </p:cNvSpPr>
          <p:nvPr>
            <p:ph type="sldNum" idx="12"/>
          </p:nvPr>
        </p:nvSpPr>
        <p:spPr>
          <a:xfrm>
            <a:off x="3970938" y="8829967"/>
            <a:ext cx="3037800" cy="466500"/>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60ca680e5_0_255: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g2660ca680e5_0_255:notes"/>
          <p:cNvSpPr txBox="1">
            <a:spLocks noGrp="1"/>
          </p:cNvSpPr>
          <p:nvPr>
            <p:ph type="body" idx="1"/>
          </p:nvPr>
        </p:nvSpPr>
        <p:spPr>
          <a:xfrm>
            <a:off x="701040" y="4473892"/>
            <a:ext cx="5608200" cy="3660600"/>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r>
              <a:rPr lang="es-CL"/>
              <a:t>Suspensión de la Pena?</a:t>
            </a:r>
            <a:endParaRPr/>
          </a:p>
        </p:txBody>
      </p:sp>
      <p:sp>
        <p:nvSpPr>
          <p:cNvPr id="394" name="Google Shape;394;g2660ca680e5_0_255:notes"/>
          <p:cNvSpPr txBox="1">
            <a:spLocks noGrp="1"/>
          </p:cNvSpPr>
          <p:nvPr>
            <p:ph type="sldNum" idx="12"/>
          </p:nvPr>
        </p:nvSpPr>
        <p:spPr>
          <a:xfrm>
            <a:off x="3970938" y="8829967"/>
            <a:ext cx="3037800" cy="466500"/>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2660ca680e5_0_26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2660ca680e5_0_269:notes"/>
          <p:cNvSpPr txBox="1">
            <a:spLocks noGrp="1"/>
          </p:cNvSpPr>
          <p:nvPr>
            <p:ph type="body" idx="1"/>
          </p:nvPr>
        </p:nvSpPr>
        <p:spPr>
          <a:xfrm>
            <a:off x="701040" y="4473892"/>
            <a:ext cx="5608200" cy="3660600"/>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r>
              <a:rPr lang="es-CL"/>
              <a:t>Suspensión de la Pena?</a:t>
            </a:r>
            <a:endParaRPr/>
          </a:p>
        </p:txBody>
      </p:sp>
      <p:sp>
        <p:nvSpPr>
          <p:cNvPr id="431" name="Google Shape;431;g2660ca680e5_0_269:notes"/>
          <p:cNvSpPr txBox="1">
            <a:spLocks noGrp="1"/>
          </p:cNvSpPr>
          <p:nvPr>
            <p:ph type="sldNum" idx="12"/>
          </p:nvPr>
        </p:nvSpPr>
        <p:spPr>
          <a:xfrm>
            <a:off x="3970938" y="8829967"/>
            <a:ext cx="3037800" cy="466500"/>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c1118600dd_0_39: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2" name="Google Shape;452;g2c1118600dd_0_39:notes"/>
          <p:cNvSpPr txBox="1">
            <a:spLocks noGrp="1"/>
          </p:cNvSpPr>
          <p:nvPr>
            <p:ph type="body" idx="1"/>
          </p:nvPr>
        </p:nvSpPr>
        <p:spPr>
          <a:xfrm>
            <a:off x="701040" y="4473892"/>
            <a:ext cx="5608200" cy="3660600"/>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r>
              <a:rPr lang="es-CL"/>
              <a:t>Suspensión de la Pena?</a:t>
            </a:r>
            <a:endParaRPr/>
          </a:p>
        </p:txBody>
      </p:sp>
      <p:sp>
        <p:nvSpPr>
          <p:cNvPr id="453" name="Google Shape;453;g2c1118600dd_0_39:notes"/>
          <p:cNvSpPr txBox="1">
            <a:spLocks noGrp="1"/>
          </p:cNvSpPr>
          <p:nvPr>
            <p:ph type="sldNum" idx="12"/>
          </p:nvPr>
        </p:nvSpPr>
        <p:spPr>
          <a:xfrm>
            <a:off x="3970938" y="8829967"/>
            <a:ext cx="3037800" cy="466500"/>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p17: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0" lvl="0" indent="0" algn="l" rtl="0">
              <a:spcBef>
                <a:spcPts val="0"/>
              </a:spcBef>
              <a:spcAft>
                <a:spcPts val="0"/>
              </a:spcAft>
              <a:buClr>
                <a:schemeClr val="dk1"/>
              </a:buClr>
              <a:buSzPts val="1200"/>
              <a:buFont typeface="Calibri"/>
              <a:buNone/>
            </a:pPr>
            <a:endParaRPr/>
          </a:p>
        </p:txBody>
      </p:sp>
      <p:sp>
        <p:nvSpPr>
          <p:cNvPr id="490" name="Google Shape;490;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2:notes"/>
          <p:cNvSpPr txBox="1">
            <a:spLocks noGrp="1"/>
          </p:cNvSpPr>
          <p:nvPr>
            <p:ph type="body" idx="1"/>
          </p:nvPr>
        </p:nvSpPr>
        <p:spPr>
          <a:xfrm>
            <a:off x="701040" y="4473892"/>
            <a:ext cx="5608320" cy="3660458"/>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endParaRPr/>
          </a:p>
        </p:txBody>
      </p:sp>
      <p:sp>
        <p:nvSpPr>
          <p:cNvPr id="94" name="Google Shape;94;p2:notes"/>
          <p:cNvSpPr txBox="1">
            <a:spLocks noGrp="1"/>
          </p:cNvSpPr>
          <p:nvPr>
            <p:ph type="sldNum" idx="12"/>
          </p:nvPr>
        </p:nvSpPr>
        <p:spPr>
          <a:xfrm>
            <a:off x="3970938" y="8829967"/>
            <a:ext cx="3037840" cy="466434"/>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3:notes"/>
          <p:cNvSpPr txBox="1">
            <a:spLocks noGrp="1"/>
          </p:cNvSpPr>
          <p:nvPr>
            <p:ph type="body" idx="1"/>
          </p:nvPr>
        </p:nvSpPr>
        <p:spPr>
          <a:xfrm>
            <a:off x="701040" y="4473892"/>
            <a:ext cx="5608320" cy="3660458"/>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endParaRPr/>
          </a:p>
        </p:txBody>
      </p:sp>
      <p:sp>
        <p:nvSpPr>
          <p:cNvPr id="122" name="Google Shape;122;p3:notes"/>
          <p:cNvSpPr txBox="1">
            <a:spLocks noGrp="1"/>
          </p:cNvSpPr>
          <p:nvPr>
            <p:ph type="sldNum" idx="12"/>
          </p:nvPr>
        </p:nvSpPr>
        <p:spPr>
          <a:xfrm>
            <a:off x="3970938" y="8829967"/>
            <a:ext cx="3037840" cy="466434"/>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4:notes"/>
          <p:cNvSpPr txBox="1">
            <a:spLocks noGrp="1"/>
          </p:cNvSpPr>
          <p:nvPr>
            <p:ph type="body" idx="1"/>
          </p:nvPr>
        </p:nvSpPr>
        <p:spPr>
          <a:xfrm>
            <a:off x="701040" y="4473892"/>
            <a:ext cx="5608200" cy="3660600"/>
          </a:xfrm>
          <a:prstGeom prst="rect">
            <a:avLst/>
          </a:prstGeom>
          <a:noFill/>
          <a:ln>
            <a:noFill/>
          </a:ln>
        </p:spPr>
        <p:txBody>
          <a:bodyPr spcFirstLastPara="1" wrap="square" lIns="103625" tIns="51800" rIns="103625" bIns="51800" anchor="t" anchorCtr="0">
            <a:noAutofit/>
          </a:bodyPr>
          <a:lstStyle/>
          <a:p>
            <a:pPr marL="0" lvl="0" indent="0" algn="just" rtl="0">
              <a:lnSpc>
                <a:spcPct val="100000"/>
              </a:lnSpc>
              <a:spcBef>
                <a:spcPts val="0"/>
              </a:spcBef>
              <a:spcAft>
                <a:spcPts val="0"/>
              </a:spcAft>
              <a:buSzPts val="1100"/>
              <a:buNone/>
            </a:pPr>
            <a:r>
              <a:rPr lang="es-CL" sz="900"/>
              <a:t>Ana María Morales participó hasta mediados del mes de enero, pues asumió como jefa en el Departamento de Estudios del Ministerio Público con la llegada del nuevo Fiscal Nacional Ángel Valencia.</a:t>
            </a:r>
            <a:endParaRPr sz="900"/>
          </a:p>
          <a:p>
            <a:pPr marL="0" lvl="0" indent="0" algn="just" rtl="0">
              <a:lnSpc>
                <a:spcPct val="100000"/>
              </a:lnSpc>
              <a:spcBef>
                <a:spcPts val="0"/>
              </a:spcBef>
              <a:spcAft>
                <a:spcPts val="0"/>
              </a:spcAft>
              <a:buClr>
                <a:schemeClr val="dk1"/>
              </a:buClr>
              <a:buSzPts val="1100"/>
              <a:buFont typeface="Arial"/>
              <a:buNone/>
            </a:pPr>
            <a:r>
              <a:rPr lang="es-CL" sz="900"/>
              <a:t>Francisco Maldonado decidió apartarse de la Comisión comunicándolo a través de correo electrónico el día 05/04/23.</a:t>
            </a:r>
            <a:endParaRPr sz="900"/>
          </a:p>
          <a:p>
            <a:pPr marL="0" lvl="0" indent="0" algn="just" rtl="0">
              <a:lnSpc>
                <a:spcPct val="100000"/>
              </a:lnSpc>
              <a:spcBef>
                <a:spcPts val="0"/>
              </a:spcBef>
              <a:spcAft>
                <a:spcPts val="0"/>
              </a:spcAft>
              <a:buClr>
                <a:schemeClr val="dk1"/>
              </a:buClr>
              <a:buSzPts val="1100"/>
              <a:buFont typeface="Arial"/>
              <a:buNone/>
            </a:pPr>
            <a:r>
              <a:rPr lang="es-CL" sz="900"/>
              <a:t>Isabel Yáñez Se unió al equipo de la división jurídico-legislativa de la SEGPRES a principios del mes de julio.</a:t>
            </a:r>
            <a:endParaRPr sz="900"/>
          </a:p>
          <a:p>
            <a:pPr marL="0" lvl="0" indent="0" algn="l" rtl="0">
              <a:lnSpc>
                <a:spcPct val="100000"/>
              </a:lnSpc>
              <a:spcBef>
                <a:spcPts val="0"/>
              </a:spcBef>
              <a:spcAft>
                <a:spcPts val="0"/>
              </a:spcAft>
              <a:buNone/>
            </a:pPr>
            <a:r>
              <a:rPr lang="es-CL" sz="900"/>
              <a:t>María Magdalena Ossandón no reanudó su participación en marzo, dado que comenzó a tener problemas de agenda.</a:t>
            </a:r>
            <a:endParaRPr/>
          </a:p>
        </p:txBody>
      </p:sp>
      <p:sp>
        <p:nvSpPr>
          <p:cNvPr id="164" name="Google Shape;164;p4:notes"/>
          <p:cNvSpPr txBox="1">
            <a:spLocks noGrp="1"/>
          </p:cNvSpPr>
          <p:nvPr>
            <p:ph type="sldNum" idx="12"/>
          </p:nvPr>
        </p:nvSpPr>
        <p:spPr>
          <a:xfrm>
            <a:off x="3970938" y="8829967"/>
            <a:ext cx="3037800" cy="466500"/>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5:notes"/>
          <p:cNvSpPr txBox="1">
            <a:spLocks noGrp="1"/>
          </p:cNvSpPr>
          <p:nvPr>
            <p:ph type="body" idx="1"/>
          </p:nvPr>
        </p:nvSpPr>
        <p:spPr>
          <a:xfrm>
            <a:off x="701040" y="4473892"/>
            <a:ext cx="5608200" cy="3660600"/>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endParaRPr/>
          </a:p>
        </p:txBody>
      </p:sp>
      <p:sp>
        <p:nvSpPr>
          <p:cNvPr id="189" name="Google Shape;189;p5:notes"/>
          <p:cNvSpPr txBox="1">
            <a:spLocks noGrp="1"/>
          </p:cNvSpPr>
          <p:nvPr>
            <p:ph type="sldNum" idx="12"/>
          </p:nvPr>
        </p:nvSpPr>
        <p:spPr>
          <a:xfrm>
            <a:off x="3970938" y="8829967"/>
            <a:ext cx="3037800" cy="466500"/>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6:notes"/>
          <p:cNvSpPr txBox="1">
            <a:spLocks noGrp="1"/>
          </p:cNvSpPr>
          <p:nvPr>
            <p:ph type="body" idx="1"/>
          </p:nvPr>
        </p:nvSpPr>
        <p:spPr>
          <a:xfrm>
            <a:off x="701040" y="4473892"/>
            <a:ext cx="5608320" cy="3660458"/>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r>
              <a:rPr lang="es-CL"/>
              <a:t>Suspensión de la Pena?</a:t>
            </a:r>
            <a:endParaRPr/>
          </a:p>
        </p:txBody>
      </p:sp>
      <p:sp>
        <p:nvSpPr>
          <p:cNvPr id="222" name="Google Shape;222;p6:notes"/>
          <p:cNvSpPr txBox="1">
            <a:spLocks noGrp="1"/>
          </p:cNvSpPr>
          <p:nvPr>
            <p:ph type="sldNum" idx="12"/>
          </p:nvPr>
        </p:nvSpPr>
        <p:spPr>
          <a:xfrm>
            <a:off x="3970938" y="8829967"/>
            <a:ext cx="3037840" cy="466434"/>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7:notes"/>
          <p:cNvSpPr txBox="1">
            <a:spLocks noGrp="1"/>
          </p:cNvSpPr>
          <p:nvPr>
            <p:ph type="body" idx="1"/>
          </p:nvPr>
        </p:nvSpPr>
        <p:spPr>
          <a:xfrm>
            <a:off x="701040" y="4473892"/>
            <a:ext cx="5608320" cy="3660458"/>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r>
              <a:rPr lang="es-CL"/>
              <a:t>Suspensión de la Pena?</a:t>
            </a:r>
            <a:endParaRPr/>
          </a:p>
        </p:txBody>
      </p:sp>
      <p:sp>
        <p:nvSpPr>
          <p:cNvPr id="244" name="Google Shape;244;p7:notes"/>
          <p:cNvSpPr txBox="1">
            <a:spLocks noGrp="1"/>
          </p:cNvSpPr>
          <p:nvPr>
            <p:ph type="sldNum" idx="12"/>
          </p:nvPr>
        </p:nvSpPr>
        <p:spPr>
          <a:xfrm>
            <a:off x="3970938" y="8829967"/>
            <a:ext cx="3037840" cy="466434"/>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660ca680e5_0_3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g2660ca680e5_0_314:notes"/>
          <p:cNvSpPr txBox="1">
            <a:spLocks noGrp="1"/>
          </p:cNvSpPr>
          <p:nvPr>
            <p:ph type="body" idx="1"/>
          </p:nvPr>
        </p:nvSpPr>
        <p:spPr>
          <a:xfrm>
            <a:off x="701040" y="4473892"/>
            <a:ext cx="5608200" cy="3660600"/>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r>
              <a:rPr lang="es-CL"/>
              <a:t>Suspensión de la Pena?</a:t>
            </a:r>
            <a:endParaRPr/>
          </a:p>
        </p:txBody>
      </p:sp>
      <p:sp>
        <p:nvSpPr>
          <p:cNvPr id="281" name="Google Shape;281;g2660ca680e5_0_314:notes"/>
          <p:cNvSpPr txBox="1">
            <a:spLocks noGrp="1"/>
          </p:cNvSpPr>
          <p:nvPr>
            <p:ph type="sldNum" idx="12"/>
          </p:nvPr>
        </p:nvSpPr>
        <p:spPr>
          <a:xfrm>
            <a:off x="3970938" y="8829967"/>
            <a:ext cx="3037800" cy="466500"/>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660ca680e5_0_240:notes"/>
          <p:cNvSpPr>
            <a:spLocks noGrp="1" noRot="1" noChangeAspect="1"/>
          </p:cNvSpPr>
          <p:nvPr>
            <p:ph type="sldImg" idx="2"/>
          </p:nvPr>
        </p:nvSpPr>
        <p:spPr>
          <a:xfrm>
            <a:off x="717550" y="1162050"/>
            <a:ext cx="5575200" cy="31368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g2660ca680e5_0_240:notes"/>
          <p:cNvSpPr txBox="1">
            <a:spLocks noGrp="1"/>
          </p:cNvSpPr>
          <p:nvPr>
            <p:ph type="body" idx="1"/>
          </p:nvPr>
        </p:nvSpPr>
        <p:spPr>
          <a:xfrm>
            <a:off x="701040" y="4473892"/>
            <a:ext cx="5608200" cy="3660600"/>
          </a:xfrm>
          <a:prstGeom prst="rect">
            <a:avLst/>
          </a:prstGeom>
          <a:noFill/>
          <a:ln>
            <a:noFill/>
          </a:ln>
        </p:spPr>
        <p:txBody>
          <a:bodyPr spcFirstLastPara="1" wrap="square" lIns="103625" tIns="51800" rIns="103625" bIns="51800" anchor="t" anchorCtr="0">
            <a:noAutofit/>
          </a:bodyPr>
          <a:lstStyle/>
          <a:p>
            <a:pPr marL="0" lvl="0" indent="0" algn="l" rtl="0">
              <a:spcBef>
                <a:spcPts val="0"/>
              </a:spcBef>
              <a:spcAft>
                <a:spcPts val="0"/>
              </a:spcAft>
              <a:buNone/>
            </a:pPr>
            <a:r>
              <a:rPr lang="es-CL"/>
              <a:t>Suspensión de la Pena?</a:t>
            </a:r>
            <a:endParaRPr/>
          </a:p>
        </p:txBody>
      </p:sp>
      <p:sp>
        <p:nvSpPr>
          <p:cNvPr id="318" name="Google Shape;318;g2660ca680e5_0_240:notes"/>
          <p:cNvSpPr txBox="1">
            <a:spLocks noGrp="1"/>
          </p:cNvSpPr>
          <p:nvPr>
            <p:ph type="sldNum" idx="12"/>
          </p:nvPr>
        </p:nvSpPr>
        <p:spPr>
          <a:xfrm>
            <a:off x="3970938" y="8829967"/>
            <a:ext cx="3037800" cy="466500"/>
          </a:xfrm>
          <a:prstGeom prst="rect">
            <a:avLst/>
          </a:prstGeom>
          <a:noFill/>
          <a:ln>
            <a:noFill/>
          </a:ln>
        </p:spPr>
        <p:txBody>
          <a:bodyPr spcFirstLastPara="1" wrap="square" lIns="103625" tIns="51800" rIns="103625" bIns="51800" anchor="b" anchorCtr="0">
            <a:noAutofit/>
          </a:bodyPr>
          <a:lstStyle/>
          <a:p>
            <a:pPr marL="0" lvl="0" indent="0" algn="r" rtl="0">
              <a:spcBef>
                <a:spcPts val="0"/>
              </a:spcBef>
              <a:spcAft>
                <a:spcPts val="0"/>
              </a:spcAft>
              <a:buNone/>
            </a:pPr>
            <a:fld id="{00000000-1234-1234-1234-123412341234}" type="slidenum">
              <a:rPr lang="es-C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7"/>
        <p:cNvGrpSpPr/>
        <p:nvPr/>
      </p:nvGrpSpPr>
      <p:grpSpPr>
        <a:xfrm>
          <a:off x="0" y="0"/>
          <a:ext cx="0" cy="0"/>
          <a:chOff x="0" y="0"/>
          <a:chExt cx="0" cy="0"/>
        </a:xfrm>
      </p:grpSpPr>
      <p:sp>
        <p:nvSpPr>
          <p:cNvPr id="28" name="Google Shape;28;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5183188" y="987425"/>
            <a:ext cx="6172200" cy="4873625"/>
          </a:xfrm>
          <a:prstGeom prst="rect">
            <a:avLst/>
          </a:prstGeom>
          <a:noFill/>
          <a:ln>
            <a:noFill/>
          </a:ln>
        </p:spPr>
      </p:sp>
      <p:sp>
        <p:nvSpPr>
          <p:cNvPr id="68" name="Google Shape;68;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a:stretch/>
        </p:blipFill>
        <p:spPr>
          <a:xfrm>
            <a:off x="432087" y="245421"/>
            <a:ext cx="2314575" cy="2114550"/>
          </a:xfrm>
          <a:prstGeom prst="rect">
            <a:avLst/>
          </a:prstGeom>
          <a:noFill/>
          <a:ln>
            <a:noFill/>
          </a:ln>
        </p:spPr>
      </p:pic>
      <p:sp>
        <p:nvSpPr>
          <p:cNvPr id="89" name="Google Shape;89;p1"/>
          <p:cNvSpPr txBox="1"/>
          <p:nvPr/>
        </p:nvSpPr>
        <p:spPr>
          <a:xfrm>
            <a:off x="4079363" y="2359971"/>
            <a:ext cx="4787051" cy="2360272"/>
          </a:xfrm>
          <a:prstGeom prst="rect">
            <a:avLst/>
          </a:prstGeom>
          <a:noFill/>
          <a:ln>
            <a:noFill/>
          </a:ln>
        </p:spPr>
        <p:txBody>
          <a:bodyPr spcFirstLastPara="1" wrap="square" lIns="121900" tIns="60950" rIns="121900" bIns="60950" anchor="ctr" anchorCtr="0">
            <a:normAutofit/>
          </a:bodyPr>
          <a:lstStyle/>
          <a:p>
            <a:pPr marL="0" marR="0" lvl="0" indent="0" algn="ctr" rtl="0">
              <a:spcBef>
                <a:spcPts val="0"/>
              </a:spcBef>
              <a:spcAft>
                <a:spcPts val="0"/>
              </a:spcAft>
              <a:buClr>
                <a:srgbClr val="1F497D"/>
              </a:buClr>
              <a:buSzPts val="2800"/>
              <a:buFont typeface="Calibri"/>
              <a:buNone/>
            </a:pPr>
            <a:r>
              <a:rPr lang="es-CL" sz="2800" i="0" u="none" strike="noStrike" cap="none">
                <a:solidFill>
                  <a:srgbClr val="1F497D"/>
                </a:solidFill>
                <a:latin typeface="Roboto"/>
                <a:ea typeface="Roboto"/>
                <a:cs typeface="Roboto"/>
                <a:sym typeface="Roboto"/>
              </a:rPr>
              <a:t>Proyecto de ley que “</a:t>
            </a:r>
            <a:r>
              <a:rPr lang="es-CL" sz="2900" i="0" u="none" strike="noStrike" cap="none">
                <a:solidFill>
                  <a:srgbClr val="1F497D"/>
                </a:solidFill>
                <a:latin typeface="Roboto"/>
                <a:ea typeface="Roboto"/>
                <a:cs typeface="Roboto"/>
                <a:sym typeface="Roboto"/>
              </a:rPr>
              <a:t>Establece un Nuevo Código Penal”</a:t>
            </a:r>
            <a:endParaRPr>
              <a:latin typeface="Roboto"/>
              <a:ea typeface="Roboto"/>
              <a:cs typeface="Roboto"/>
              <a:sym typeface="Roboto"/>
            </a:endParaRPr>
          </a:p>
          <a:p>
            <a:pPr marL="0" marR="0" lvl="0" indent="0" algn="ctr" rtl="0">
              <a:spcBef>
                <a:spcPts val="0"/>
              </a:spcBef>
              <a:spcAft>
                <a:spcPts val="0"/>
              </a:spcAft>
              <a:buClr>
                <a:srgbClr val="1F497D"/>
              </a:buClr>
              <a:buSzPts val="2900"/>
              <a:buFont typeface="Calibri"/>
              <a:buNone/>
            </a:pPr>
            <a:r>
              <a:rPr lang="es-CL" sz="2900" i="0" u="none" strike="noStrike" cap="none">
                <a:solidFill>
                  <a:srgbClr val="1F497D"/>
                </a:solidFill>
                <a:latin typeface="Roboto"/>
                <a:ea typeface="Roboto"/>
                <a:cs typeface="Roboto"/>
                <a:sym typeface="Roboto"/>
              </a:rPr>
              <a:t>Boletín N° 14.795-07 </a:t>
            </a:r>
            <a:endParaRPr sz="2800" i="0" u="none" strike="noStrike" cap="none">
              <a:solidFill>
                <a:srgbClr val="1F497D"/>
              </a:solidFill>
              <a:latin typeface="Roboto"/>
              <a:ea typeface="Roboto"/>
              <a:cs typeface="Roboto"/>
              <a:sym typeface="Roboto"/>
            </a:endParaRPr>
          </a:p>
        </p:txBody>
      </p:sp>
      <p:sp>
        <p:nvSpPr>
          <p:cNvPr id="90" name="Google Shape;90;p1"/>
          <p:cNvSpPr txBox="1"/>
          <p:nvPr/>
        </p:nvSpPr>
        <p:spPr>
          <a:xfrm>
            <a:off x="6838075" y="5466425"/>
            <a:ext cx="5114400" cy="9234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CL" sz="1800" i="0" u="none" strike="noStrike" cap="none">
                <a:solidFill>
                  <a:srgbClr val="17365D"/>
                </a:solidFill>
                <a:latin typeface="Roboto"/>
                <a:ea typeface="Roboto"/>
                <a:cs typeface="Roboto"/>
                <a:sym typeface="Roboto"/>
              </a:rPr>
              <a:t>Comisión de Constitución, Justicia y </a:t>
            </a:r>
            <a:r>
              <a:rPr lang="es-CL" sz="1800">
                <a:solidFill>
                  <a:srgbClr val="17365D"/>
                </a:solidFill>
                <a:latin typeface="Roboto"/>
                <a:ea typeface="Roboto"/>
                <a:cs typeface="Roboto"/>
                <a:sym typeface="Roboto"/>
              </a:rPr>
              <a:t>R</a:t>
            </a:r>
            <a:r>
              <a:rPr lang="es-CL" sz="1800" i="0" u="none" strike="noStrike" cap="none">
                <a:solidFill>
                  <a:srgbClr val="17365D"/>
                </a:solidFill>
                <a:latin typeface="Roboto"/>
                <a:ea typeface="Roboto"/>
                <a:cs typeface="Roboto"/>
                <a:sym typeface="Roboto"/>
              </a:rPr>
              <a:t>eglamento</a:t>
            </a:r>
            <a:r>
              <a:rPr lang="es-CL" sz="1700" i="0" u="none" strike="noStrike" cap="none">
                <a:solidFill>
                  <a:srgbClr val="17365D"/>
                </a:solidFill>
                <a:latin typeface="Roboto"/>
                <a:ea typeface="Roboto"/>
                <a:cs typeface="Roboto"/>
                <a:sym typeface="Roboto"/>
              </a:rPr>
              <a:t> </a:t>
            </a:r>
            <a:endParaRPr sz="1300">
              <a:latin typeface="Roboto"/>
              <a:ea typeface="Roboto"/>
              <a:cs typeface="Roboto"/>
              <a:sym typeface="Roboto"/>
            </a:endParaRPr>
          </a:p>
          <a:p>
            <a:pPr marL="0" marR="0" lvl="0" indent="0" algn="r" rtl="0">
              <a:spcBef>
                <a:spcPts val="0"/>
              </a:spcBef>
              <a:spcAft>
                <a:spcPts val="0"/>
              </a:spcAft>
              <a:buNone/>
            </a:pPr>
            <a:r>
              <a:rPr lang="es-CL" sz="1800" i="0" u="none" strike="noStrike" cap="none">
                <a:solidFill>
                  <a:srgbClr val="17365D"/>
                </a:solidFill>
                <a:latin typeface="Roboto"/>
                <a:ea typeface="Roboto"/>
                <a:cs typeface="Roboto"/>
                <a:sym typeface="Roboto"/>
              </a:rPr>
              <a:t>Cámara Diputados y Diputadas</a:t>
            </a:r>
            <a:endParaRPr sz="1800" i="0" u="none" strike="noStrike" cap="none">
              <a:solidFill>
                <a:srgbClr val="17365D"/>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grpSp>
        <p:nvGrpSpPr>
          <p:cNvPr id="358" name="Google Shape;358;g2c1118600dd_0_2"/>
          <p:cNvGrpSpPr/>
          <p:nvPr/>
        </p:nvGrpSpPr>
        <p:grpSpPr>
          <a:xfrm>
            <a:off x="10339753" y="1285"/>
            <a:ext cx="1441558" cy="6856715"/>
            <a:chOff x="10339753" y="1285"/>
            <a:chExt cx="1441558" cy="6856715"/>
          </a:xfrm>
        </p:grpSpPr>
        <p:pic>
          <p:nvPicPr>
            <p:cNvPr id="359" name="Google Shape;359;g2c1118600dd_0_2"/>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360" name="Google Shape;360;g2c1118600dd_0_2"/>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361" name="Google Shape;361;g2c1118600dd_0_2"/>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2"/>
              </a:buClr>
              <a:buSzPts val="3200"/>
              <a:buFont typeface="Calibri"/>
              <a:buNone/>
            </a:pPr>
            <a:r>
              <a:rPr lang="es-CL" sz="3200">
                <a:solidFill>
                  <a:schemeClr val="dk2"/>
                </a:solidFill>
                <a:latin typeface="Roboto"/>
                <a:ea typeface="Roboto"/>
                <a:cs typeface="Roboto"/>
                <a:sym typeface="Roboto"/>
              </a:rPr>
              <a:t>Proyecto de Código Penal</a:t>
            </a:r>
            <a:endParaRPr sz="3200">
              <a:solidFill>
                <a:schemeClr val="dk2"/>
              </a:solidFill>
              <a:latin typeface="Roboto"/>
              <a:ea typeface="Roboto"/>
              <a:cs typeface="Roboto"/>
              <a:sym typeface="Roboto"/>
            </a:endParaRPr>
          </a:p>
        </p:txBody>
      </p:sp>
      <p:sp>
        <p:nvSpPr>
          <p:cNvPr id="362" name="Google Shape;362;g2c1118600dd_0_2"/>
          <p:cNvSpPr txBox="1"/>
          <p:nvPr/>
        </p:nvSpPr>
        <p:spPr>
          <a:xfrm>
            <a:off x="925286" y="880405"/>
            <a:ext cx="9209400" cy="4926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5. Detalle indicaciones Ejecutivo</a:t>
            </a:r>
            <a:endParaRPr sz="2400">
              <a:solidFill>
                <a:srgbClr val="2C3073"/>
              </a:solidFill>
              <a:latin typeface="Roboto"/>
              <a:ea typeface="Roboto"/>
              <a:cs typeface="Roboto"/>
              <a:sym typeface="Roboto"/>
            </a:endParaRPr>
          </a:p>
        </p:txBody>
      </p:sp>
      <p:sp>
        <p:nvSpPr>
          <p:cNvPr id="363" name="Google Shape;363;g2c1118600dd_0_2"/>
          <p:cNvSpPr/>
          <p:nvPr/>
        </p:nvSpPr>
        <p:spPr>
          <a:xfrm>
            <a:off x="1079228" y="824275"/>
            <a:ext cx="609600" cy="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3"/>
              </a:solidFill>
              <a:latin typeface="Calibri"/>
              <a:ea typeface="Calibri"/>
              <a:cs typeface="Calibri"/>
              <a:sym typeface="Calibri"/>
            </a:endParaRPr>
          </a:p>
        </p:txBody>
      </p:sp>
      <p:sp>
        <p:nvSpPr>
          <p:cNvPr id="364" name="Google Shape;364;g2c1118600dd_0_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10</a:t>
            </a:fld>
            <a:endParaRPr/>
          </a:p>
        </p:txBody>
      </p:sp>
      <p:sp>
        <p:nvSpPr>
          <p:cNvPr id="365" name="Google Shape;365;g2c1118600dd_0_2"/>
          <p:cNvSpPr/>
          <p:nvPr/>
        </p:nvSpPr>
        <p:spPr>
          <a:xfrm>
            <a:off x="352295" y="2685208"/>
            <a:ext cx="1789200" cy="1734000"/>
          </a:xfrm>
          <a:prstGeom prst="ellipse">
            <a:avLst/>
          </a:prstGeom>
          <a:solidFill>
            <a:srgbClr val="0B539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66" name="Google Shape;366;g2c1118600dd_0_2"/>
          <p:cNvSpPr txBox="1"/>
          <p:nvPr/>
        </p:nvSpPr>
        <p:spPr>
          <a:xfrm>
            <a:off x="352300" y="3090500"/>
            <a:ext cx="17892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1600">
                <a:solidFill>
                  <a:schemeClr val="lt1"/>
                </a:solidFill>
                <a:latin typeface="Roboto"/>
                <a:ea typeface="Roboto"/>
                <a:cs typeface="Roboto"/>
                <a:sym typeface="Roboto"/>
              </a:rPr>
              <a:t>Título V (cont.)</a:t>
            </a:r>
            <a:endParaRPr sz="1600">
              <a:solidFill>
                <a:schemeClr val="lt1"/>
              </a:solidFill>
              <a:latin typeface="Roboto"/>
              <a:ea typeface="Roboto"/>
              <a:cs typeface="Roboto"/>
              <a:sym typeface="Roboto"/>
            </a:endParaRPr>
          </a:p>
          <a:p>
            <a:pPr marL="0" lvl="0" indent="0" algn="ctr" rtl="0">
              <a:spcBef>
                <a:spcPts val="0"/>
              </a:spcBef>
              <a:spcAft>
                <a:spcPts val="0"/>
              </a:spcAft>
              <a:buNone/>
            </a:pPr>
            <a:r>
              <a:rPr lang="es-CL" sz="1600">
                <a:solidFill>
                  <a:schemeClr val="lt1"/>
                </a:solidFill>
                <a:latin typeface="Roboto"/>
                <a:ea typeface="Roboto"/>
                <a:cs typeface="Roboto"/>
                <a:sym typeface="Roboto"/>
              </a:rPr>
              <a:t>Determinación</a:t>
            </a:r>
            <a:endParaRPr sz="1600">
              <a:solidFill>
                <a:schemeClr val="lt1"/>
              </a:solidFill>
              <a:latin typeface="Roboto"/>
              <a:ea typeface="Roboto"/>
              <a:cs typeface="Roboto"/>
              <a:sym typeface="Roboto"/>
            </a:endParaRPr>
          </a:p>
        </p:txBody>
      </p:sp>
      <p:grpSp>
        <p:nvGrpSpPr>
          <p:cNvPr id="367" name="Google Shape;367;g2c1118600dd_0_2"/>
          <p:cNvGrpSpPr/>
          <p:nvPr/>
        </p:nvGrpSpPr>
        <p:grpSpPr>
          <a:xfrm>
            <a:off x="2547298" y="4857957"/>
            <a:ext cx="7943768" cy="1734023"/>
            <a:chOff x="1593000" y="2322568"/>
            <a:chExt cx="5957975" cy="643589"/>
          </a:xfrm>
        </p:grpSpPr>
        <p:sp>
          <p:nvSpPr>
            <p:cNvPr id="368" name="Google Shape;368;g2c1118600dd_0_2"/>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69" name="Google Shape;369;g2c1118600dd_0_2"/>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70" name="Google Shape;370;g2c1118600dd_0_2"/>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71" name="Google Shape;371;g2c1118600dd_0_2"/>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 5. Concurso de delitos</a:t>
              </a:r>
              <a:endParaRPr sz="1300">
                <a:solidFill>
                  <a:srgbClr val="FFFFFF"/>
                </a:solidFill>
                <a:latin typeface="Roboto"/>
                <a:ea typeface="Roboto"/>
                <a:cs typeface="Roboto"/>
                <a:sym typeface="Roboto"/>
              </a:endParaRPr>
            </a:p>
          </p:txBody>
        </p:sp>
        <p:sp>
          <p:nvSpPr>
            <p:cNvPr id="372" name="Google Shape;372;g2c1118600dd_0_2"/>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73" name="Google Shape;373;g2c1118600dd_0_2"/>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a:t>
              </a:r>
              <a:endParaRPr sz="3500">
                <a:solidFill>
                  <a:srgbClr val="FFFFFF"/>
                </a:solidFill>
                <a:latin typeface="Roboto"/>
                <a:ea typeface="Roboto"/>
                <a:cs typeface="Roboto"/>
                <a:sym typeface="Roboto"/>
              </a:endParaRPr>
            </a:p>
          </p:txBody>
        </p:sp>
        <p:sp>
          <p:nvSpPr>
            <p:cNvPr id="374" name="Google Shape;374;g2c1118600dd_0_2"/>
            <p:cNvSpPr/>
            <p:nvPr/>
          </p:nvSpPr>
          <p:spPr>
            <a:xfrm>
              <a:off x="4387853" y="2366157"/>
              <a:ext cx="2971200" cy="600000"/>
            </a:xfrm>
            <a:prstGeom prst="rect">
              <a:avLst/>
            </a:prstGeom>
            <a:noFill/>
            <a:ln>
              <a:noFill/>
            </a:ln>
          </p:spPr>
          <p:txBody>
            <a:bodyPr spcFirstLastPara="1" wrap="square" lIns="121900" tIns="121900" rIns="121900" bIns="121900" anchor="ctr" anchorCtr="0">
              <a:noAutofit/>
            </a:bodyPr>
            <a:lstStyle/>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En casos de concurso ideal y medial, la pena corresponderá a la pena prevista para el delito más grave, teniendo por concurrente una atenuante simple, cuyo efecto penológico es similar al del actual art. 75 del CP.</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Incorporación de un artículo que explicita la irrelevancia, para efectos penológicos, de los concursos aparentes.</a:t>
              </a:r>
              <a:endParaRPr sz="1100">
                <a:solidFill>
                  <a:schemeClr val="lt1"/>
                </a:solidFill>
                <a:latin typeface="Roboto"/>
                <a:ea typeface="Roboto"/>
                <a:cs typeface="Roboto"/>
                <a:sym typeface="Roboto"/>
              </a:endParaRPr>
            </a:p>
          </p:txBody>
        </p:sp>
      </p:grpSp>
      <p:grpSp>
        <p:nvGrpSpPr>
          <p:cNvPr id="375" name="Google Shape;375;g2c1118600dd_0_2"/>
          <p:cNvGrpSpPr/>
          <p:nvPr/>
        </p:nvGrpSpPr>
        <p:grpSpPr>
          <a:xfrm>
            <a:off x="2547299" y="3366014"/>
            <a:ext cx="7943871" cy="1491890"/>
            <a:chOff x="1593000" y="2322568"/>
            <a:chExt cx="5958053" cy="643500"/>
          </a:xfrm>
        </p:grpSpPr>
        <p:sp>
          <p:nvSpPr>
            <p:cNvPr id="376" name="Google Shape;376;g2c1118600dd_0_2"/>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77" name="Google Shape;377;g2c1118600dd_0_2"/>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78" name="Google Shape;378;g2c1118600dd_0_2"/>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79" name="Google Shape;379;g2c1118600dd_0_2"/>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 5. Concurso de delitos</a:t>
              </a:r>
              <a:endParaRPr sz="1300">
                <a:solidFill>
                  <a:srgbClr val="FFFFFF"/>
                </a:solidFill>
                <a:latin typeface="Roboto"/>
                <a:ea typeface="Roboto"/>
                <a:cs typeface="Roboto"/>
                <a:sym typeface="Roboto"/>
              </a:endParaRPr>
            </a:p>
          </p:txBody>
        </p:sp>
        <p:sp>
          <p:nvSpPr>
            <p:cNvPr id="380" name="Google Shape;380;g2c1118600dd_0_2"/>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81" name="Google Shape;381;g2c1118600dd_0_2"/>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a:t>
              </a:r>
              <a:endParaRPr sz="3500">
                <a:solidFill>
                  <a:srgbClr val="FFFFFF"/>
                </a:solidFill>
                <a:latin typeface="Roboto"/>
                <a:ea typeface="Roboto"/>
                <a:cs typeface="Roboto"/>
                <a:sym typeface="Roboto"/>
              </a:endParaRPr>
            </a:p>
          </p:txBody>
        </p:sp>
        <p:sp>
          <p:nvSpPr>
            <p:cNvPr id="382" name="Google Shape;382;g2c1118600dd_0_2"/>
            <p:cNvSpPr/>
            <p:nvPr/>
          </p:nvSpPr>
          <p:spPr>
            <a:xfrm>
              <a:off x="4387853" y="2323749"/>
              <a:ext cx="3163200" cy="642300"/>
            </a:xfrm>
            <a:prstGeom prst="rect">
              <a:avLst/>
            </a:prstGeom>
            <a:noFill/>
            <a:ln>
              <a:noFill/>
            </a:ln>
          </p:spPr>
          <p:txBody>
            <a:bodyPr spcFirstLastPara="1" wrap="square" lIns="121900" tIns="121900" rIns="121900" bIns="121900" anchor="ctr" anchorCtr="0">
              <a:noAutofit/>
            </a:bodyPr>
            <a:lstStyle/>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Penas que puedan ser impuestas simultáneamente serán cumplidas de esa forma y, tratándose de la imposición de penas no ejecutables simultáneamente, el tribunal deberá fijar una pena única a partir de la pena mayor, agravándola en función de cuántas otras penas concurran y su gravedad (artículos 83 y ss.).</a:t>
              </a:r>
              <a:endParaRPr sz="1100">
                <a:solidFill>
                  <a:schemeClr val="lt1"/>
                </a:solidFill>
                <a:latin typeface="Roboto"/>
                <a:ea typeface="Roboto"/>
                <a:cs typeface="Roboto"/>
                <a:sym typeface="Roboto"/>
              </a:endParaRPr>
            </a:p>
          </p:txBody>
        </p:sp>
      </p:grpSp>
      <p:grpSp>
        <p:nvGrpSpPr>
          <p:cNvPr id="383" name="Google Shape;383;g2c1118600dd_0_2"/>
          <p:cNvGrpSpPr/>
          <p:nvPr/>
        </p:nvGrpSpPr>
        <p:grpSpPr>
          <a:xfrm>
            <a:off x="2547299" y="1433689"/>
            <a:ext cx="7943871" cy="1932435"/>
            <a:chOff x="1593000" y="2322545"/>
            <a:chExt cx="5958052" cy="643523"/>
          </a:xfrm>
        </p:grpSpPr>
        <p:sp>
          <p:nvSpPr>
            <p:cNvPr id="384" name="Google Shape;384;g2c1118600dd_0_2"/>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85" name="Google Shape;385;g2c1118600dd_0_2"/>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86" name="Google Shape;386;g2c1118600dd_0_2"/>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87" name="Google Shape;387;g2c1118600dd_0_2"/>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 4. Atenuantes especiales</a:t>
              </a:r>
              <a:endParaRPr sz="1300">
                <a:solidFill>
                  <a:srgbClr val="FFFFFF"/>
                </a:solidFill>
                <a:latin typeface="Roboto"/>
                <a:ea typeface="Roboto"/>
                <a:cs typeface="Roboto"/>
                <a:sym typeface="Roboto"/>
              </a:endParaRPr>
            </a:p>
          </p:txBody>
        </p:sp>
        <p:sp>
          <p:nvSpPr>
            <p:cNvPr id="388" name="Google Shape;388;g2c1118600dd_0_2"/>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89" name="Google Shape;389;g2c1118600dd_0_2"/>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a:t>
              </a:r>
              <a:endParaRPr sz="3500">
                <a:solidFill>
                  <a:srgbClr val="FFFFFF"/>
                </a:solidFill>
                <a:latin typeface="Roboto"/>
                <a:ea typeface="Roboto"/>
                <a:cs typeface="Roboto"/>
                <a:sym typeface="Roboto"/>
              </a:endParaRPr>
            </a:p>
          </p:txBody>
        </p:sp>
        <p:sp>
          <p:nvSpPr>
            <p:cNvPr id="390" name="Google Shape;390;g2c1118600dd_0_2"/>
            <p:cNvSpPr/>
            <p:nvPr/>
          </p:nvSpPr>
          <p:spPr>
            <a:xfrm>
              <a:off x="4387852" y="2322545"/>
              <a:ext cx="3163200" cy="5970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endParaRPr sz="1100">
                <a:solidFill>
                  <a:srgbClr val="A7291E"/>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Incorporación de dos atenuantes calificadas vinculadas a situaciones de vulnerabilidad (art. 77).</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(1) Atenuación de pena por situaciones de violencia de género o doméstica.</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(2) Atenuación de pena por comisión del delito en razón de la condición de grave vulnerabilidad (limitación expresa: no aplicable a casos perpetrados con violencia o amenaza). </a:t>
              </a:r>
              <a:endParaRPr sz="1100">
                <a:solidFill>
                  <a:schemeClr val="lt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2"/>
                                        </p:tgtEl>
                                        <p:attrNameLst>
                                          <p:attrName>style.visibility</p:attrName>
                                        </p:attrNameLst>
                                      </p:cBhvr>
                                      <p:to>
                                        <p:strVal val="visible"/>
                                      </p:to>
                                    </p:set>
                                    <p:animEffect transition="in" filter="fade">
                                      <p:cBhvr>
                                        <p:cTn id="7" dur="1000"/>
                                        <p:tgtEl>
                                          <p:spTgt spid="362"/>
                                        </p:tgtEl>
                                      </p:cBhvr>
                                    </p:animEffect>
                                  </p:childTnLst>
                                </p:cTn>
                              </p:par>
                              <p:par>
                                <p:cTn id="8" presetID="10" presetClass="entr" presetSubtype="0" fill="hold" nodeType="withEffect">
                                  <p:stCondLst>
                                    <p:cond delay="0"/>
                                  </p:stCondLst>
                                  <p:childTnLst>
                                    <p:set>
                                      <p:cBhvr>
                                        <p:cTn id="9" dur="1" fill="hold">
                                          <p:stCondLst>
                                            <p:cond delay="0"/>
                                          </p:stCondLst>
                                        </p:cTn>
                                        <p:tgtEl>
                                          <p:spTgt spid="364"/>
                                        </p:tgtEl>
                                        <p:attrNameLst>
                                          <p:attrName>style.visibility</p:attrName>
                                        </p:attrNameLst>
                                      </p:cBhvr>
                                      <p:to>
                                        <p:strVal val="visible"/>
                                      </p:to>
                                    </p:set>
                                    <p:animEffect transition="in" filter="fade">
                                      <p:cBhvr>
                                        <p:cTn id="10" dur="10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grpSp>
        <p:nvGrpSpPr>
          <p:cNvPr id="396" name="Google Shape;396;g2660ca680e5_0_255"/>
          <p:cNvGrpSpPr/>
          <p:nvPr/>
        </p:nvGrpSpPr>
        <p:grpSpPr>
          <a:xfrm>
            <a:off x="10339753" y="1285"/>
            <a:ext cx="1441558" cy="6856715"/>
            <a:chOff x="10339753" y="1285"/>
            <a:chExt cx="1441558" cy="6856715"/>
          </a:xfrm>
        </p:grpSpPr>
        <p:pic>
          <p:nvPicPr>
            <p:cNvPr id="397" name="Google Shape;397;g2660ca680e5_0_255"/>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398" name="Google Shape;398;g2660ca680e5_0_255"/>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399" name="Google Shape;399;g2660ca680e5_0_255"/>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2"/>
              </a:buClr>
              <a:buSzPts val="3200"/>
              <a:buFont typeface="Calibri"/>
              <a:buNone/>
            </a:pPr>
            <a:r>
              <a:rPr lang="es-CL" sz="3200">
                <a:solidFill>
                  <a:schemeClr val="dk2"/>
                </a:solidFill>
                <a:latin typeface="Roboto"/>
                <a:ea typeface="Roboto"/>
                <a:cs typeface="Roboto"/>
                <a:sym typeface="Roboto"/>
              </a:rPr>
              <a:t>Proyecto de Código Penal</a:t>
            </a:r>
            <a:endParaRPr sz="3200">
              <a:solidFill>
                <a:schemeClr val="dk2"/>
              </a:solidFill>
              <a:latin typeface="Roboto"/>
              <a:ea typeface="Roboto"/>
              <a:cs typeface="Roboto"/>
              <a:sym typeface="Roboto"/>
            </a:endParaRPr>
          </a:p>
        </p:txBody>
      </p:sp>
      <p:sp>
        <p:nvSpPr>
          <p:cNvPr id="400" name="Google Shape;400;g2660ca680e5_0_255"/>
          <p:cNvSpPr txBox="1"/>
          <p:nvPr/>
        </p:nvSpPr>
        <p:spPr>
          <a:xfrm>
            <a:off x="925286" y="880405"/>
            <a:ext cx="9209400" cy="4926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5. Detalle indicaciones Ejecutivo</a:t>
            </a:r>
            <a:endParaRPr sz="2400">
              <a:solidFill>
                <a:srgbClr val="2C3073"/>
              </a:solidFill>
              <a:latin typeface="Roboto"/>
              <a:ea typeface="Roboto"/>
              <a:cs typeface="Roboto"/>
              <a:sym typeface="Roboto"/>
            </a:endParaRPr>
          </a:p>
        </p:txBody>
      </p:sp>
      <p:sp>
        <p:nvSpPr>
          <p:cNvPr id="401" name="Google Shape;401;g2660ca680e5_0_255"/>
          <p:cNvSpPr/>
          <p:nvPr/>
        </p:nvSpPr>
        <p:spPr>
          <a:xfrm>
            <a:off x="1079228" y="824275"/>
            <a:ext cx="609600" cy="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3"/>
              </a:solidFill>
              <a:latin typeface="Calibri"/>
              <a:ea typeface="Calibri"/>
              <a:cs typeface="Calibri"/>
              <a:sym typeface="Calibri"/>
            </a:endParaRPr>
          </a:p>
        </p:txBody>
      </p:sp>
      <p:sp>
        <p:nvSpPr>
          <p:cNvPr id="402" name="Google Shape;402;g2660ca680e5_0_2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11</a:t>
            </a:fld>
            <a:endParaRPr/>
          </a:p>
        </p:txBody>
      </p:sp>
      <p:sp>
        <p:nvSpPr>
          <p:cNvPr id="403" name="Google Shape;403;g2660ca680e5_0_255"/>
          <p:cNvSpPr/>
          <p:nvPr/>
        </p:nvSpPr>
        <p:spPr>
          <a:xfrm>
            <a:off x="118245" y="2562630"/>
            <a:ext cx="1789200" cy="1734000"/>
          </a:xfrm>
          <a:prstGeom prst="ellipse">
            <a:avLst/>
          </a:prstGeom>
          <a:solidFill>
            <a:srgbClr val="3D85C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a:solidFill>
                  <a:schemeClr val="lt1"/>
                </a:solidFill>
                <a:latin typeface="Roboto"/>
                <a:ea typeface="Roboto"/>
                <a:cs typeface="Roboto"/>
                <a:sym typeface="Roboto"/>
              </a:rPr>
              <a:t>Título VI </a:t>
            </a:r>
            <a:endParaRPr sz="1600">
              <a:solidFill>
                <a:schemeClr val="lt1"/>
              </a:solidFill>
              <a:latin typeface="Roboto"/>
              <a:ea typeface="Roboto"/>
              <a:cs typeface="Roboto"/>
              <a:sym typeface="Roboto"/>
            </a:endParaRPr>
          </a:p>
        </p:txBody>
      </p:sp>
      <p:grpSp>
        <p:nvGrpSpPr>
          <p:cNvPr id="404" name="Google Shape;404;g2660ca680e5_0_255"/>
          <p:cNvGrpSpPr/>
          <p:nvPr/>
        </p:nvGrpSpPr>
        <p:grpSpPr>
          <a:xfrm>
            <a:off x="2547298" y="5119427"/>
            <a:ext cx="7943768" cy="1472532"/>
            <a:chOff x="1593000" y="2322568"/>
            <a:chExt cx="5957975" cy="643589"/>
          </a:xfrm>
        </p:grpSpPr>
        <p:sp>
          <p:nvSpPr>
            <p:cNvPr id="405" name="Google Shape;405;g2660ca680e5_0_255"/>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06" name="Google Shape;406;g2660ca680e5_0_255"/>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07" name="Google Shape;407;g2660ca680e5_0_255"/>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08" name="Google Shape;408;g2660ca680e5_0_255"/>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 4. Ejecución de consecuencias patrimoniales </a:t>
              </a:r>
              <a:endParaRPr sz="1300">
                <a:solidFill>
                  <a:srgbClr val="FFFFFF"/>
                </a:solidFill>
                <a:latin typeface="Roboto"/>
                <a:ea typeface="Roboto"/>
                <a:cs typeface="Roboto"/>
                <a:sym typeface="Roboto"/>
              </a:endParaRPr>
            </a:p>
          </p:txBody>
        </p:sp>
        <p:sp>
          <p:nvSpPr>
            <p:cNvPr id="409" name="Google Shape;409;g2660ca680e5_0_255"/>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10" name="Google Shape;410;g2660ca680e5_0_255"/>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VI</a:t>
              </a:r>
              <a:endParaRPr sz="3500">
                <a:solidFill>
                  <a:srgbClr val="FFFFFF"/>
                </a:solidFill>
                <a:latin typeface="Roboto"/>
                <a:ea typeface="Roboto"/>
                <a:cs typeface="Roboto"/>
                <a:sym typeface="Roboto"/>
              </a:endParaRPr>
            </a:p>
          </p:txBody>
        </p:sp>
        <p:sp>
          <p:nvSpPr>
            <p:cNvPr id="411" name="Google Shape;411;g2660ca680e5_0_255"/>
            <p:cNvSpPr/>
            <p:nvPr/>
          </p:nvSpPr>
          <p:spPr>
            <a:xfrm>
              <a:off x="4387853" y="2366157"/>
              <a:ext cx="2971200" cy="600000"/>
            </a:xfrm>
            <a:prstGeom prst="rect">
              <a:avLst/>
            </a:prstGeom>
            <a:noFill/>
            <a:ln>
              <a:noFill/>
            </a:ln>
          </p:spPr>
          <p:txBody>
            <a:bodyPr spcFirstLastPara="1" wrap="square" lIns="121900" tIns="121900" rIns="121900" bIns="121900" anchor="ctr" anchorCtr="0">
              <a:noAutofit/>
            </a:bodyPr>
            <a:lstStyle/>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inclusión de artículo sobre ejecución de consecuencias patrimoniales y su orden de prelación en el pago. </a:t>
              </a:r>
              <a:endParaRPr sz="1100">
                <a:solidFill>
                  <a:srgbClr val="A7291E"/>
                </a:solidFill>
                <a:latin typeface="Roboto"/>
                <a:ea typeface="Roboto"/>
                <a:cs typeface="Roboto"/>
                <a:sym typeface="Roboto"/>
              </a:endParaRPr>
            </a:p>
          </p:txBody>
        </p:sp>
      </p:grpSp>
      <p:grpSp>
        <p:nvGrpSpPr>
          <p:cNvPr id="412" name="Google Shape;412;g2660ca680e5_0_255"/>
          <p:cNvGrpSpPr/>
          <p:nvPr/>
        </p:nvGrpSpPr>
        <p:grpSpPr>
          <a:xfrm>
            <a:off x="2547299" y="3646862"/>
            <a:ext cx="7943871" cy="1472521"/>
            <a:chOff x="1593000" y="2322568"/>
            <a:chExt cx="5958053" cy="643500"/>
          </a:xfrm>
        </p:grpSpPr>
        <p:sp>
          <p:nvSpPr>
            <p:cNvPr id="413" name="Google Shape;413;g2660ca680e5_0_255"/>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14" name="Google Shape;414;g2660ca680e5_0_255"/>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15" name="Google Shape;415;g2660ca680e5_0_255"/>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16" name="Google Shape;416;g2660ca680e5_0_255"/>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 2. Ejecución de las penas de prisión, prisión perpetua, prisión parcial y del encierro en establecimiento público en la reclusión</a:t>
              </a:r>
              <a:endParaRPr sz="1300">
                <a:solidFill>
                  <a:srgbClr val="FFFFFF"/>
                </a:solidFill>
                <a:latin typeface="Roboto"/>
                <a:ea typeface="Roboto"/>
                <a:cs typeface="Roboto"/>
                <a:sym typeface="Roboto"/>
              </a:endParaRPr>
            </a:p>
          </p:txBody>
        </p:sp>
        <p:sp>
          <p:nvSpPr>
            <p:cNvPr id="417" name="Google Shape;417;g2660ca680e5_0_255"/>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18" name="Google Shape;418;g2660ca680e5_0_255"/>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VI</a:t>
              </a:r>
              <a:endParaRPr sz="3500">
                <a:solidFill>
                  <a:srgbClr val="FFFFFF"/>
                </a:solidFill>
                <a:latin typeface="Roboto"/>
                <a:ea typeface="Roboto"/>
                <a:cs typeface="Roboto"/>
                <a:sym typeface="Roboto"/>
              </a:endParaRPr>
            </a:p>
          </p:txBody>
        </p:sp>
        <p:sp>
          <p:nvSpPr>
            <p:cNvPr id="419" name="Google Shape;419;g2660ca680e5_0_255"/>
            <p:cNvSpPr/>
            <p:nvPr/>
          </p:nvSpPr>
          <p:spPr>
            <a:xfrm>
              <a:off x="4387853" y="2323749"/>
              <a:ext cx="31632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Se incluye artículo sobre lugar de ejecución de las distintas penas </a:t>
              </a:r>
              <a:endParaRPr sz="1100">
                <a:solidFill>
                  <a:schemeClr val="lt1"/>
                </a:solidFill>
                <a:latin typeface="Roboto"/>
                <a:ea typeface="Roboto"/>
                <a:cs typeface="Roboto"/>
                <a:sym typeface="Roboto"/>
              </a:endParaRPr>
            </a:p>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Artículo sobre traslado de condenados a sus país de origen. </a:t>
              </a:r>
              <a:endParaRPr sz="1100">
                <a:solidFill>
                  <a:schemeClr val="lt1"/>
                </a:solidFill>
                <a:latin typeface="Roboto"/>
                <a:ea typeface="Roboto"/>
                <a:cs typeface="Roboto"/>
                <a:sym typeface="Roboto"/>
              </a:endParaRPr>
            </a:p>
          </p:txBody>
        </p:sp>
      </p:grpSp>
      <p:grpSp>
        <p:nvGrpSpPr>
          <p:cNvPr id="420" name="Google Shape;420;g2660ca680e5_0_255"/>
          <p:cNvGrpSpPr/>
          <p:nvPr/>
        </p:nvGrpSpPr>
        <p:grpSpPr>
          <a:xfrm>
            <a:off x="2547299" y="1433701"/>
            <a:ext cx="7943871" cy="2213214"/>
            <a:chOff x="1593000" y="2322542"/>
            <a:chExt cx="5958052" cy="643526"/>
          </a:xfrm>
        </p:grpSpPr>
        <p:sp>
          <p:nvSpPr>
            <p:cNvPr id="421" name="Google Shape;421;g2660ca680e5_0_255"/>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22" name="Google Shape;422;g2660ca680e5_0_255"/>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23" name="Google Shape;423;g2660ca680e5_0_255"/>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24" name="Google Shape;424;g2660ca680e5_0_255"/>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 1. Reglas generales</a:t>
              </a:r>
              <a:endParaRPr sz="1300">
                <a:solidFill>
                  <a:srgbClr val="FFFFFF"/>
                </a:solidFill>
                <a:latin typeface="Roboto"/>
                <a:ea typeface="Roboto"/>
                <a:cs typeface="Roboto"/>
                <a:sym typeface="Roboto"/>
              </a:endParaRPr>
            </a:p>
            <a:p>
              <a:pPr marL="0" lvl="0" indent="0" algn="l" rtl="0">
                <a:lnSpc>
                  <a:spcPct val="115000"/>
                </a:lnSpc>
                <a:spcBef>
                  <a:spcPts val="0"/>
                </a:spcBef>
                <a:spcAft>
                  <a:spcPts val="0"/>
                </a:spcAft>
                <a:buNone/>
              </a:pPr>
              <a:endParaRPr sz="1300">
                <a:solidFill>
                  <a:srgbClr val="FFFFFF"/>
                </a:solidFill>
                <a:latin typeface="Roboto"/>
                <a:ea typeface="Roboto"/>
                <a:cs typeface="Roboto"/>
                <a:sym typeface="Roboto"/>
              </a:endParaRPr>
            </a:p>
          </p:txBody>
        </p:sp>
        <p:sp>
          <p:nvSpPr>
            <p:cNvPr id="425" name="Google Shape;425;g2660ca680e5_0_255"/>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26" name="Google Shape;426;g2660ca680e5_0_255"/>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VI</a:t>
              </a:r>
              <a:endParaRPr sz="3500">
                <a:solidFill>
                  <a:srgbClr val="FFFFFF"/>
                </a:solidFill>
                <a:latin typeface="Roboto"/>
                <a:ea typeface="Roboto"/>
                <a:cs typeface="Roboto"/>
                <a:sym typeface="Roboto"/>
              </a:endParaRPr>
            </a:p>
          </p:txBody>
        </p:sp>
        <p:sp>
          <p:nvSpPr>
            <p:cNvPr id="427" name="Google Shape;427;g2660ca680e5_0_255"/>
            <p:cNvSpPr/>
            <p:nvPr/>
          </p:nvSpPr>
          <p:spPr>
            <a:xfrm>
              <a:off x="4387852" y="2322542"/>
              <a:ext cx="31632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Se mantienen las tres reglas contenidas en el PCP</a:t>
              </a:r>
              <a:endParaRPr sz="1100">
                <a:solidFill>
                  <a:srgbClr val="A7291E"/>
                </a:solidFill>
                <a:latin typeface="Roboto"/>
                <a:ea typeface="Roboto"/>
                <a:cs typeface="Roboto"/>
                <a:sym typeface="Roboto"/>
              </a:endParaRPr>
            </a:p>
            <a:p>
              <a:pPr marL="1219200" lvl="1"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(1) Principio de legalidad en la fase de ejecución de la pena.</a:t>
              </a:r>
              <a:endParaRPr sz="1100">
                <a:solidFill>
                  <a:schemeClr val="lt1"/>
                </a:solidFill>
                <a:latin typeface="Roboto"/>
                <a:ea typeface="Roboto"/>
                <a:cs typeface="Roboto"/>
                <a:sym typeface="Roboto"/>
              </a:endParaRPr>
            </a:p>
            <a:p>
              <a:pPr marL="1219200" lvl="1"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(2) Forma de ejecución de penas no unificadas: simultáneas o sucesivas dependiendo de la naturaleza de las penas.</a:t>
              </a:r>
              <a:endParaRPr sz="1100">
                <a:solidFill>
                  <a:schemeClr val="lt1"/>
                </a:solidFill>
                <a:latin typeface="Roboto"/>
                <a:ea typeface="Roboto"/>
                <a:cs typeface="Roboto"/>
                <a:sym typeface="Roboto"/>
              </a:endParaRPr>
            </a:p>
            <a:p>
              <a:pPr marL="1219200" lvl="1"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(3) Ejecución de la pena de multa.</a:t>
              </a:r>
              <a:endParaRPr sz="1100">
                <a:solidFill>
                  <a:schemeClr val="lt1"/>
                </a:solidFill>
                <a:latin typeface="Roboto"/>
                <a:ea typeface="Roboto"/>
                <a:cs typeface="Roboto"/>
                <a:sym typeface="Roboto"/>
              </a:endParaRPr>
            </a:p>
            <a:p>
              <a:pPr marL="457200" lvl="0" indent="-2984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Se incorpora nuevo artículo sobre abono a la condena</a:t>
              </a:r>
              <a:endParaRPr sz="1100">
                <a:solidFill>
                  <a:schemeClr val="lt1"/>
                </a:solidFill>
                <a:latin typeface="Roboto"/>
                <a:ea typeface="Roboto"/>
                <a:cs typeface="Roboto"/>
                <a:sym typeface="Roboto"/>
              </a:endParaRPr>
            </a:p>
            <a:p>
              <a:pPr marL="457200" lvl="0" indent="-2984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Se incorpora nuevo art. sobre Enajenación del condenado durante el cumplimiento de la pena. </a:t>
              </a:r>
              <a:endParaRPr sz="1100">
                <a:solidFill>
                  <a:schemeClr val="lt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p:cTn id="7" dur="1000"/>
                                        <p:tgtEl>
                                          <p:spTgt spid="400"/>
                                        </p:tgtEl>
                                      </p:cBhvr>
                                    </p:animEffect>
                                  </p:childTnLst>
                                </p:cTn>
                              </p:par>
                              <p:par>
                                <p:cTn id="8" presetID="10" presetClass="entr" presetSubtype="0" fill="hold" nodeType="withEffect">
                                  <p:stCondLst>
                                    <p:cond delay="0"/>
                                  </p:stCondLst>
                                  <p:childTnLst>
                                    <p:set>
                                      <p:cBhvr>
                                        <p:cTn id="9" dur="1" fill="hold">
                                          <p:stCondLst>
                                            <p:cond delay="0"/>
                                          </p:stCondLst>
                                        </p:cTn>
                                        <p:tgtEl>
                                          <p:spTgt spid="402"/>
                                        </p:tgtEl>
                                        <p:attrNameLst>
                                          <p:attrName>style.visibility</p:attrName>
                                        </p:attrNameLst>
                                      </p:cBhvr>
                                      <p:to>
                                        <p:strVal val="visible"/>
                                      </p:to>
                                    </p:set>
                                    <p:animEffect transition="in" filter="fade">
                                      <p:cBhvr>
                                        <p:cTn id="10" dur="10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grpSp>
        <p:nvGrpSpPr>
          <p:cNvPr id="433" name="Google Shape;433;g2660ca680e5_0_269"/>
          <p:cNvGrpSpPr/>
          <p:nvPr/>
        </p:nvGrpSpPr>
        <p:grpSpPr>
          <a:xfrm>
            <a:off x="10339753" y="1285"/>
            <a:ext cx="1441558" cy="6856715"/>
            <a:chOff x="10339753" y="1285"/>
            <a:chExt cx="1441558" cy="6856715"/>
          </a:xfrm>
        </p:grpSpPr>
        <p:pic>
          <p:nvPicPr>
            <p:cNvPr id="434" name="Google Shape;434;g2660ca680e5_0_269"/>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435" name="Google Shape;435;g2660ca680e5_0_269"/>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436" name="Google Shape;436;g2660ca680e5_0_269"/>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2"/>
              </a:buClr>
              <a:buSzPts val="3200"/>
              <a:buFont typeface="Calibri"/>
              <a:buNone/>
            </a:pPr>
            <a:r>
              <a:rPr lang="es-CL" sz="3200">
                <a:solidFill>
                  <a:schemeClr val="dk2"/>
                </a:solidFill>
                <a:latin typeface="Roboto"/>
                <a:ea typeface="Roboto"/>
                <a:cs typeface="Roboto"/>
                <a:sym typeface="Roboto"/>
              </a:rPr>
              <a:t>Proyecto de Código Penal</a:t>
            </a:r>
            <a:endParaRPr sz="3200">
              <a:solidFill>
                <a:schemeClr val="dk2"/>
              </a:solidFill>
              <a:latin typeface="Roboto"/>
              <a:ea typeface="Roboto"/>
              <a:cs typeface="Roboto"/>
              <a:sym typeface="Roboto"/>
            </a:endParaRPr>
          </a:p>
        </p:txBody>
      </p:sp>
      <p:sp>
        <p:nvSpPr>
          <p:cNvPr id="437" name="Google Shape;437;g2660ca680e5_0_269"/>
          <p:cNvSpPr txBox="1"/>
          <p:nvPr/>
        </p:nvSpPr>
        <p:spPr>
          <a:xfrm>
            <a:off x="925286" y="880405"/>
            <a:ext cx="9209400" cy="4926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5. Detalle indicaciones Ejecutivo</a:t>
            </a:r>
            <a:endParaRPr sz="2400">
              <a:solidFill>
                <a:srgbClr val="2C3073"/>
              </a:solidFill>
              <a:latin typeface="Roboto"/>
              <a:ea typeface="Roboto"/>
              <a:cs typeface="Roboto"/>
              <a:sym typeface="Roboto"/>
            </a:endParaRPr>
          </a:p>
        </p:txBody>
      </p:sp>
      <p:sp>
        <p:nvSpPr>
          <p:cNvPr id="438" name="Google Shape;438;g2660ca680e5_0_269"/>
          <p:cNvSpPr/>
          <p:nvPr/>
        </p:nvSpPr>
        <p:spPr>
          <a:xfrm>
            <a:off x="1079228" y="824275"/>
            <a:ext cx="609600" cy="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3"/>
              </a:solidFill>
              <a:latin typeface="Calibri"/>
              <a:ea typeface="Calibri"/>
              <a:cs typeface="Calibri"/>
              <a:sym typeface="Calibri"/>
            </a:endParaRPr>
          </a:p>
        </p:txBody>
      </p:sp>
      <p:sp>
        <p:nvSpPr>
          <p:cNvPr id="439" name="Google Shape;439;g2660ca680e5_0_2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12</a:t>
            </a:fld>
            <a:endParaRPr/>
          </a:p>
        </p:txBody>
      </p:sp>
      <p:sp>
        <p:nvSpPr>
          <p:cNvPr id="440" name="Google Shape;440;g2660ca680e5_0_269"/>
          <p:cNvSpPr/>
          <p:nvPr/>
        </p:nvSpPr>
        <p:spPr>
          <a:xfrm>
            <a:off x="243420" y="2539092"/>
            <a:ext cx="1780200" cy="1781100"/>
          </a:xfrm>
          <a:prstGeom prst="ellipse">
            <a:avLst/>
          </a:prstGeom>
          <a:solidFill>
            <a:srgbClr val="6FA8D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441" name="Google Shape;441;g2660ca680e5_0_269"/>
          <p:cNvSpPr txBox="1"/>
          <p:nvPr/>
        </p:nvSpPr>
        <p:spPr>
          <a:xfrm>
            <a:off x="299075" y="3157050"/>
            <a:ext cx="1668900" cy="5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s-CL" sz="1600">
                <a:solidFill>
                  <a:schemeClr val="lt1"/>
                </a:solidFill>
                <a:latin typeface="Calibri"/>
                <a:ea typeface="Calibri"/>
                <a:cs typeface="Calibri"/>
                <a:sym typeface="Calibri"/>
              </a:rPr>
              <a:t>Título VII</a:t>
            </a:r>
            <a:endParaRPr sz="2800">
              <a:solidFill>
                <a:schemeClr val="dk1"/>
              </a:solidFill>
              <a:latin typeface="Calibri"/>
              <a:ea typeface="Calibri"/>
              <a:cs typeface="Calibri"/>
              <a:sym typeface="Calibri"/>
            </a:endParaRPr>
          </a:p>
        </p:txBody>
      </p:sp>
      <p:grpSp>
        <p:nvGrpSpPr>
          <p:cNvPr id="442" name="Google Shape;442;g2660ca680e5_0_269"/>
          <p:cNvGrpSpPr/>
          <p:nvPr/>
        </p:nvGrpSpPr>
        <p:grpSpPr>
          <a:xfrm>
            <a:off x="2547299" y="1681151"/>
            <a:ext cx="7943871" cy="4374063"/>
            <a:chOff x="1593000" y="2322568"/>
            <a:chExt cx="5958053" cy="643500"/>
          </a:xfrm>
        </p:grpSpPr>
        <p:sp>
          <p:nvSpPr>
            <p:cNvPr id="443" name="Google Shape;443;g2660ca680e5_0_269"/>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44" name="Google Shape;444;g2660ca680e5_0_269"/>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45" name="Google Shape;445;g2660ca680e5_0_269"/>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46" name="Google Shape;446;g2660ca680e5_0_269"/>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100"/>
                <a:buFont typeface="Arial"/>
                <a:buNone/>
              </a:pPr>
              <a:r>
                <a:rPr lang="es-CL" sz="1600">
                  <a:solidFill>
                    <a:schemeClr val="lt1"/>
                  </a:solidFill>
                  <a:latin typeface="Roboto"/>
                  <a:ea typeface="Roboto"/>
                  <a:cs typeface="Roboto"/>
                  <a:sym typeface="Roboto"/>
                </a:rPr>
                <a:t>Consecuencias adicionales</a:t>
              </a:r>
              <a:r>
                <a:rPr lang="es-CL" sz="1800">
                  <a:solidFill>
                    <a:schemeClr val="lt1"/>
                  </a:solidFill>
                  <a:latin typeface="Roboto"/>
                  <a:ea typeface="Roboto"/>
                  <a:cs typeface="Roboto"/>
                  <a:sym typeface="Roboto"/>
                </a:rPr>
                <a:t> </a:t>
              </a:r>
              <a:endParaRPr sz="1300">
                <a:solidFill>
                  <a:srgbClr val="FFFFFF"/>
                </a:solidFill>
                <a:latin typeface="Roboto"/>
                <a:ea typeface="Roboto"/>
                <a:cs typeface="Roboto"/>
                <a:sym typeface="Roboto"/>
              </a:endParaRPr>
            </a:p>
          </p:txBody>
        </p:sp>
        <p:sp>
          <p:nvSpPr>
            <p:cNvPr id="447" name="Google Shape;447;g2660ca680e5_0_269"/>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48" name="Google Shape;448;g2660ca680e5_0_269"/>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VII</a:t>
              </a:r>
              <a:endParaRPr sz="3500">
                <a:solidFill>
                  <a:srgbClr val="FFFFFF"/>
                </a:solidFill>
                <a:latin typeface="Roboto"/>
                <a:ea typeface="Roboto"/>
                <a:cs typeface="Roboto"/>
                <a:sym typeface="Roboto"/>
              </a:endParaRPr>
            </a:p>
          </p:txBody>
        </p:sp>
        <p:sp>
          <p:nvSpPr>
            <p:cNvPr id="449" name="Google Shape;449;g2660ca680e5_0_269"/>
            <p:cNvSpPr/>
            <p:nvPr/>
          </p:nvSpPr>
          <p:spPr>
            <a:xfrm>
              <a:off x="4387853" y="2323749"/>
              <a:ext cx="3163200" cy="642300"/>
            </a:xfrm>
            <a:prstGeom prst="rect">
              <a:avLst/>
            </a:prstGeom>
            <a:noFill/>
            <a:ln>
              <a:noFill/>
            </a:ln>
          </p:spPr>
          <p:txBody>
            <a:bodyPr spcFirstLastPara="1" wrap="square" lIns="121900" tIns="121900" rIns="121900" bIns="121900" anchor="ctr" anchorCtr="0">
              <a:noAutofit/>
            </a:bodyPr>
            <a:lstStyle/>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Principio general: Adaptación de la regulación del PCP a lo recientemente aprobado en las leyes N° 21.577 sobre Crimen Organizado y N° 21.595 sobre Delitos Económicos.</a:t>
              </a:r>
              <a:endParaRPr sz="1100">
                <a:solidFill>
                  <a:schemeClr val="lt1"/>
                </a:solidFill>
                <a:latin typeface="Roboto"/>
                <a:ea typeface="Roboto"/>
                <a:cs typeface="Roboto"/>
                <a:sym typeface="Roboto"/>
              </a:endParaRPr>
            </a:p>
            <a:p>
              <a:pPr marL="1219200" lvl="1"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Destinación del comiso: “Fisco” en vez de “Estado”.</a:t>
              </a:r>
              <a:endParaRPr sz="1100">
                <a:solidFill>
                  <a:schemeClr val="lt1"/>
                </a:solidFill>
                <a:latin typeface="Roboto"/>
                <a:ea typeface="Roboto"/>
                <a:cs typeface="Roboto"/>
                <a:sym typeface="Roboto"/>
              </a:endParaRPr>
            </a:p>
            <a:p>
              <a:pPr marL="1219200" lvl="1"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Incorporación del procedimiento del comiso sin condena.</a:t>
              </a:r>
              <a:endParaRPr sz="1100">
                <a:solidFill>
                  <a:schemeClr val="lt1"/>
                </a:solidFill>
                <a:latin typeface="Roboto"/>
                <a:ea typeface="Roboto"/>
                <a:cs typeface="Roboto"/>
                <a:sym typeface="Roboto"/>
              </a:endParaRPr>
            </a:p>
            <a:p>
              <a:pPr marL="1219200" lvl="1"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Se menciona expresamente que el plazo de prescripción de la acción para obtener el comiso de ganancias con condena se sujeta al plazo de la acción penal respectiva.</a:t>
              </a:r>
              <a:endParaRPr sz="1100">
                <a:solidFill>
                  <a:schemeClr val="lt1"/>
                </a:solidFill>
                <a:latin typeface="Roboto"/>
                <a:ea typeface="Roboto"/>
                <a:cs typeface="Roboto"/>
                <a:sym typeface="Roboto"/>
              </a:endParaRPr>
            </a:p>
            <a:p>
              <a:pPr marL="1219200" lvl="1"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Adecuación de las situaciones de procedencia del comiso sin condena.</a:t>
              </a:r>
              <a:endParaRPr sz="1100">
                <a:solidFill>
                  <a:schemeClr val="lt1"/>
                </a:solidFill>
                <a:latin typeface="Roboto"/>
                <a:ea typeface="Roboto"/>
                <a:cs typeface="Roboto"/>
                <a:sym typeface="Roboto"/>
              </a:endParaRPr>
            </a:p>
            <a:p>
              <a:pPr marL="1219200" lvl="1"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Adaptación de las inhabilitaciones y prohibiciones a lo regulado en la LDE.</a:t>
              </a:r>
              <a:endParaRPr sz="1100">
                <a:solidFill>
                  <a:schemeClr val="lt1"/>
                </a:solidFill>
                <a:latin typeface="Roboto"/>
                <a:ea typeface="Roboto"/>
                <a:cs typeface="Roboto"/>
                <a:sym typeface="Roboto"/>
              </a:endParaRPr>
            </a:p>
            <a:p>
              <a:pPr marL="1219200" lvl="0" indent="0" algn="just" rtl="0">
                <a:lnSpc>
                  <a:spcPct val="115000"/>
                </a:lnSpc>
                <a:spcBef>
                  <a:spcPts val="0"/>
                </a:spcBef>
                <a:spcAft>
                  <a:spcPts val="0"/>
                </a:spcAft>
                <a:buNone/>
              </a:pPr>
              <a:endParaRPr sz="1100">
                <a:solidFill>
                  <a:schemeClr val="lt1"/>
                </a:solidFill>
                <a:latin typeface="Roboto"/>
                <a:ea typeface="Roboto"/>
                <a:cs typeface="Roboto"/>
                <a:sym typeface="Roboto"/>
              </a:endParaRPr>
            </a:p>
            <a:p>
              <a:pPr marL="609600" marR="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Se agrega la prohibición de acercarse a determinadas personas (LVIF la contempla como medida accesoria, al igual que el delito de maltrato. 403 ter CP). </a:t>
              </a:r>
              <a:endParaRPr sz="1100">
                <a:solidFill>
                  <a:schemeClr val="lt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37"/>
                                        </p:tgtEl>
                                        <p:attrNameLst>
                                          <p:attrName>style.visibility</p:attrName>
                                        </p:attrNameLst>
                                      </p:cBhvr>
                                      <p:to>
                                        <p:strVal val="visible"/>
                                      </p:to>
                                    </p:set>
                                    <p:animEffect transition="in" filter="fade">
                                      <p:cBhvr>
                                        <p:cTn id="7" dur="1000"/>
                                        <p:tgtEl>
                                          <p:spTgt spid="437"/>
                                        </p:tgtEl>
                                      </p:cBhvr>
                                    </p:animEffect>
                                  </p:childTnLst>
                                </p:cTn>
                              </p:par>
                              <p:par>
                                <p:cTn id="8" presetID="10" presetClass="entr" presetSubtype="0" fill="hold" nodeType="withEffect">
                                  <p:stCondLst>
                                    <p:cond delay="0"/>
                                  </p:stCondLst>
                                  <p:childTnLst>
                                    <p:set>
                                      <p:cBhvr>
                                        <p:cTn id="9" dur="1" fill="hold">
                                          <p:stCondLst>
                                            <p:cond delay="0"/>
                                          </p:stCondLst>
                                        </p:cTn>
                                        <p:tgtEl>
                                          <p:spTgt spid="439"/>
                                        </p:tgtEl>
                                        <p:attrNameLst>
                                          <p:attrName>style.visibility</p:attrName>
                                        </p:attrNameLst>
                                      </p:cBhvr>
                                      <p:to>
                                        <p:strVal val="visible"/>
                                      </p:to>
                                    </p:set>
                                    <p:animEffect transition="in" filter="fade">
                                      <p:cBhvr>
                                        <p:cTn id="10" dur="1000"/>
                                        <p:tgtEl>
                                          <p:spTgt spid="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grpSp>
        <p:nvGrpSpPr>
          <p:cNvPr id="455" name="Google Shape;455;g2c1118600dd_0_39"/>
          <p:cNvGrpSpPr/>
          <p:nvPr/>
        </p:nvGrpSpPr>
        <p:grpSpPr>
          <a:xfrm>
            <a:off x="10339753" y="1285"/>
            <a:ext cx="1441558" cy="6856715"/>
            <a:chOff x="10339753" y="1285"/>
            <a:chExt cx="1441558" cy="6856715"/>
          </a:xfrm>
        </p:grpSpPr>
        <p:pic>
          <p:nvPicPr>
            <p:cNvPr id="456" name="Google Shape;456;g2c1118600dd_0_39"/>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457" name="Google Shape;457;g2c1118600dd_0_39"/>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458" name="Google Shape;458;g2c1118600dd_0_39"/>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2"/>
              </a:buClr>
              <a:buSzPts val="3200"/>
              <a:buFont typeface="Calibri"/>
              <a:buNone/>
            </a:pPr>
            <a:r>
              <a:rPr lang="es-CL" sz="3200">
                <a:solidFill>
                  <a:schemeClr val="dk2"/>
                </a:solidFill>
                <a:latin typeface="Roboto"/>
                <a:ea typeface="Roboto"/>
                <a:cs typeface="Roboto"/>
                <a:sym typeface="Roboto"/>
              </a:rPr>
              <a:t>Proyecto de Código Penal</a:t>
            </a:r>
            <a:endParaRPr sz="3200">
              <a:solidFill>
                <a:schemeClr val="dk2"/>
              </a:solidFill>
              <a:latin typeface="Roboto"/>
              <a:ea typeface="Roboto"/>
              <a:cs typeface="Roboto"/>
              <a:sym typeface="Roboto"/>
            </a:endParaRPr>
          </a:p>
        </p:txBody>
      </p:sp>
      <p:sp>
        <p:nvSpPr>
          <p:cNvPr id="459" name="Google Shape;459;g2c1118600dd_0_39"/>
          <p:cNvSpPr txBox="1"/>
          <p:nvPr/>
        </p:nvSpPr>
        <p:spPr>
          <a:xfrm>
            <a:off x="925286" y="880405"/>
            <a:ext cx="9209400" cy="4926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5. Detalle indicaciones Ejecutivo</a:t>
            </a:r>
            <a:endParaRPr sz="2400">
              <a:solidFill>
                <a:srgbClr val="2C3073"/>
              </a:solidFill>
              <a:latin typeface="Roboto"/>
              <a:ea typeface="Roboto"/>
              <a:cs typeface="Roboto"/>
              <a:sym typeface="Roboto"/>
            </a:endParaRPr>
          </a:p>
        </p:txBody>
      </p:sp>
      <p:sp>
        <p:nvSpPr>
          <p:cNvPr id="460" name="Google Shape;460;g2c1118600dd_0_39"/>
          <p:cNvSpPr/>
          <p:nvPr/>
        </p:nvSpPr>
        <p:spPr>
          <a:xfrm>
            <a:off x="1079228" y="824275"/>
            <a:ext cx="609600" cy="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3"/>
              </a:solidFill>
              <a:latin typeface="Calibri"/>
              <a:ea typeface="Calibri"/>
              <a:cs typeface="Calibri"/>
              <a:sym typeface="Calibri"/>
            </a:endParaRPr>
          </a:p>
        </p:txBody>
      </p:sp>
      <p:sp>
        <p:nvSpPr>
          <p:cNvPr id="461" name="Google Shape;461;g2c1118600dd_0_3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13</a:t>
            </a:fld>
            <a:endParaRPr/>
          </a:p>
        </p:txBody>
      </p:sp>
      <p:sp>
        <p:nvSpPr>
          <p:cNvPr id="462" name="Google Shape;462;g2c1118600dd_0_39"/>
          <p:cNvSpPr/>
          <p:nvPr/>
        </p:nvSpPr>
        <p:spPr>
          <a:xfrm>
            <a:off x="243420" y="2539092"/>
            <a:ext cx="1780200" cy="1781100"/>
          </a:xfrm>
          <a:prstGeom prst="ellipse">
            <a:avLst/>
          </a:prstGeom>
          <a:solidFill>
            <a:srgbClr val="9FC5E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Roboto"/>
              <a:ea typeface="Roboto"/>
              <a:cs typeface="Roboto"/>
              <a:sym typeface="Roboto"/>
            </a:endParaRPr>
          </a:p>
        </p:txBody>
      </p:sp>
      <p:sp>
        <p:nvSpPr>
          <p:cNvPr id="463" name="Google Shape;463;g2c1118600dd_0_39"/>
          <p:cNvSpPr txBox="1"/>
          <p:nvPr/>
        </p:nvSpPr>
        <p:spPr>
          <a:xfrm>
            <a:off x="299075" y="3157050"/>
            <a:ext cx="1668900" cy="5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sz="1600">
                <a:solidFill>
                  <a:schemeClr val="lt1"/>
                </a:solidFill>
                <a:latin typeface="Calibri"/>
                <a:ea typeface="Calibri"/>
                <a:cs typeface="Calibri"/>
                <a:sym typeface="Calibri"/>
              </a:rPr>
              <a:t>Títulos VIII</a:t>
            </a:r>
            <a:r>
              <a:rPr lang="es-CL" sz="1800">
                <a:solidFill>
                  <a:schemeClr val="lt1"/>
                </a:solidFill>
                <a:latin typeface="Calibri"/>
                <a:ea typeface="Calibri"/>
                <a:cs typeface="Calibri"/>
                <a:sym typeface="Calibri"/>
              </a:rPr>
              <a:t>, IX y X</a:t>
            </a:r>
            <a:endParaRPr sz="2800">
              <a:solidFill>
                <a:schemeClr val="dk1"/>
              </a:solidFill>
              <a:latin typeface="Calibri"/>
              <a:ea typeface="Calibri"/>
              <a:cs typeface="Calibri"/>
              <a:sym typeface="Calibri"/>
            </a:endParaRPr>
          </a:p>
        </p:txBody>
      </p:sp>
      <p:grpSp>
        <p:nvGrpSpPr>
          <p:cNvPr id="464" name="Google Shape;464;g2c1118600dd_0_39"/>
          <p:cNvGrpSpPr/>
          <p:nvPr/>
        </p:nvGrpSpPr>
        <p:grpSpPr>
          <a:xfrm>
            <a:off x="2547298" y="4810455"/>
            <a:ext cx="7943768" cy="1781088"/>
            <a:chOff x="1593000" y="2322565"/>
            <a:chExt cx="5957975" cy="643503"/>
          </a:xfrm>
        </p:grpSpPr>
        <p:sp>
          <p:nvSpPr>
            <p:cNvPr id="465" name="Google Shape;465;g2c1118600dd_0_39"/>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66" name="Google Shape;466;g2c1118600dd_0_39"/>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67" name="Google Shape;467;g2c1118600dd_0_39"/>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68" name="Google Shape;468;g2c1118600dd_0_39"/>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100"/>
                <a:buFont typeface="Arial"/>
                <a:buNone/>
              </a:pPr>
              <a:r>
                <a:rPr lang="es-CL" sz="1300">
                  <a:solidFill>
                    <a:schemeClr val="lt1"/>
                  </a:solidFill>
                  <a:latin typeface="Roboto"/>
                  <a:ea typeface="Roboto"/>
                  <a:cs typeface="Roboto"/>
                  <a:sym typeface="Roboto"/>
                </a:rPr>
                <a:t>Responsabilidad Penal de las Personas Jurídicas</a:t>
              </a:r>
              <a:endParaRPr sz="1300">
                <a:solidFill>
                  <a:srgbClr val="FFFFFF"/>
                </a:solidFill>
                <a:latin typeface="Roboto"/>
                <a:ea typeface="Roboto"/>
                <a:cs typeface="Roboto"/>
                <a:sym typeface="Roboto"/>
              </a:endParaRPr>
            </a:p>
          </p:txBody>
        </p:sp>
        <p:sp>
          <p:nvSpPr>
            <p:cNvPr id="469" name="Google Shape;469;g2c1118600dd_0_39"/>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70" name="Google Shape;470;g2c1118600dd_0_39"/>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X</a:t>
              </a:r>
              <a:endParaRPr sz="3500">
                <a:solidFill>
                  <a:srgbClr val="FFFFFF"/>
                </a:solidFill>
                <a:latin typeface="Roboto"/>
                <a:ea typeface="Roboto"/>
                <a:cs typeface="Roboto"/>
                <a:sym typeface="Roboto"/>
              </a:endParaRPr>
            </a:p>
          </p:txBody>
        </p:sp>
        <p:sp>
          <p:nvSpPr>
            <p:cNvPr id="471" name="Google Shape;471;g2c1118600dd_0_39"/>
            <p:cNvSpPr/>
            <p:nvPr/>
          </p:nvSpPr>
          <p:spPr>
            <a:xfrm>
              <a:off x="4374802" y="2322565"/>
              <a:ext cx="2971200" cy="6000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Se mantiene el sistema propuesto en el PCP.</a:t>
              </a:r>
              <a:endParaRPr sz="1100">
                <a:solidFill>
                  <a:schemeClr val="lt1"/>
                </a:solidFill>
                <a:latin typeface="Roboto"/>
                <a:ea typeface="Roboto"/>
                <a:cs typeface="Roboto"/>
                <a:sym typeface="Roboto"/>
              </a:endParaRPr>
            </a:p>
            <a:p>
              <a:pPr marL="609600" lvl="0" indent="0" algn="l" rtl="0">
                <a:lnSpc>
                  <a:spcPct val="115000"/>
                </a:lnSpc>
                <a:spcBef>
                  <a:spcPts val="0"/>
                </a:spcBef>
                <a:spcAft>
                  <a:spcPts val="0"/>
                </a:spcAft>
                <a:buNone/>
              </a:pPr>
              <a:endParaRPr sz="1100">
                <a:solidFill>
                  <a:schemeClr val="lt1"/>
                </a:solidFill>
                <a:latin typeface="Roboto"/>
                <a:ea typeface="Roboto"/>
                <a:cs typeface="Roboto"/>
                <a:sym typeface="Roboto"/>
              </a:endParaRPr>
            </a:p>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Adecuaciones formales que recogen las últimas modificaciones introducidas por la Ley de Delitos Económicos a la regulación de la ley N° 20.303.</a:t>
              </a:r>
              <a:endParaRPr sz="900">
                <a:solidFill>
                  <a:schemeClr val="lt1"/>
                </a:solidFill>
                <a:latin typeface="Roboto"/>
                <a:ea typeface="Roboto"/>
                <a:cs typeface="Roboto"/>
                <a:sym typeface="Roboto"/>
              </a:endParaRPr>
            </a:p>
          </p:txBody>
        </p:sp>
      </p:grpSp>
      <p:grpSp>
        <p:nvGrpSpPr>
          <p:cNvPr id="472" name="Google Shape;472;g2c1118600dd_0_39"/>
          <p:cNvGrpSpPr/>
          <p:nvPr/>
        </p:nvGrpSpPr>
        <p:grpSpPr>
          <a:xfrm>
            <a:off x="2547299" y="3114406"/>
            <a:ext cx="7943871" cy="1710745"/>
            <a:chOff x="1593000" y="2322568"/>
            <a:chExt cx="5958053" cy="643500"/>
          </a:xfrm>
        </p:grpSpPr>
        <p:sp>
          <p:nvSpPr>
            <p:cNvPr id="473" name="Google Shape;473;g2c1118600dd_0_39"/>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74" name="Google Shape;474;g2c1118600dd_0_39"/>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75" name="Google Shape;475;g2c1118600dd_0_39"/>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76" name="Google Shape;476;g2c1118600dd_0_39"/>
            <p:cNvSpPr/>
            <p:nvPr/>
          </p:nvSpPr>
          <p:spPr>
            <a:xfrm>
              <a:off x="2283018" y="2393619"/>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Extinción de la Responsabilidad Penal</a:t>
              </a:r>
              <a:endParaRPr sz="1300">
                <a:solidFill>
                  <a:srgbClr val="FFFFFF"/>
                </a:solidFill>
                <a:latin typeface="Roboto"/>
                <a:ea typeface="Roboto"/>
                <a:cs typeface="Roboto"/>
                <a:sym typeface="Roboto"/>
              </a:endParaRPr>
            </a:p>
          </p:txBody>
        </p:sp>
        <p:sp>
          <p:nvSpPr>
            <p:cNvPr id="477" name="Google Shape;477;g2c1118600dd_0_39"/>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78" name="Google Shape;478;g2c1118600dd_0_39"/>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IX</a:t>
              </a:r>
              <a:endParaRPr sz="3500">
                <a:solidFill>
                  <a:srgbClr val="FFFFFF"/>
                </a:solidFill>
                <a:latin typeface="Roboto"/>
                <a:ea typeface="Roboto"/>
                <a:cs typeface="Roboto"/>
                <a:sym typeface="Roboto"/>
              </a:endParaRPr>
            </a:p>
          </p:txBody>
        </p:sp>
        <p:sp>
          <p:nvSpPr>
            <p:cNvPr id="479" name="Google Shape;479;g2c1118600dd_0_39"/>
            <p:cNvSpPr/>
            <p:nvPr/>
          </p:nvSpPr>
          <p:spPr>
            <a:xfrm>
              <a:off x="4387853" y="2323749"/>
              <a:ext cx="31632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Aumento de plazos de prescripción de la acción penal.</a:t>
              </a:r>
              <a:endParaRPr sz="1100">
                <a:solidFill>
                  <a:schemeClr val="lt1"/>
                </a:solidFill>
                <a:latin typeface="Roboto"/>
                <a:ea typeface="Roboto"/>
                <a:cs typeface="Roboto"/>
                <a:sym typeface="Roboto"/>
              </a:endParaRPr>
            </a:p>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Incorporación de regla para determinar la base de cálculo de la pena y para el cómputo del plazo para la conspiración.</a:t>
              </a:r>
              <a:endParaRPr sz="1100">
                <a:solidFill>
                  <a:schemeClr val="lt1"/>
                </a:solidFill>
                <a:latin typeface="Roboto"/>
                <a:ea typeface="Roboto"/>
                <a:cs typeface="Roboto"/>
                <a:sym typeface="Roboto"/>
              </a:endParaRPr>
            </a:p>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Ampliación de los plazos de prescripción de la pena. </a:t>
              </a:r>
              <a:endParaRPr sz="1100">
                <a:solidFill>
                  <a:schemeClr val="lt1"/>
                </a:solidFill>
                <a:latin typeface="Roboto"/>
                <a:ea typeface="Roboto"/>
                <a:cs typeface="Roboto"/>
                <a:sym typeface="Roboto"/>
              </a:endParaRPr>
            </a:p>
          </p:txBody>
        </p:sp>
      </p:grpSp>
      <p:grpSp>
        <p:nvGrpSpPr>
          <p:cNvPr id="480" name="Google Shape;480;g2c1118600dd_0_39"/>
          <p:cNvGrpSpPr/>
          <p:nvPr/>
        </p:nvGrpSpPr>
        <p:grpSpPr>
          <a:xfrm>
            <a:off x="2547299" y="1433875"/>
            <a:ext cx="7943871" cy="1680620"/>
            <a:chOff x="1593000" y="2322547"/>
            <a:chExt cx="5958053" cy="643521"/>
          </a:xfrm>
        </p:grpSpPr>
        <p:sp>
          <p:nvSpPr>
            <p:cNvPr id="481" name="Google Shape;481;g2c1118600dd_0_39"/>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82" name="Google Shape;482;g2c1118600dd_0_39"/>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83" name="Google Shape;483;g2c1118600dd_0_39"/>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84" name="Google Shape;484;g2c1118600dd_0_39"/>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Clr>
                  <a:schemeClr val="dk1"/>
                </a:buClr>
                <a:buSzPts val="1100"/>
                <a:buFont typeface="Arial"/>
                <a:buNone/>
              </a:pPr>
              <a:r>
                <a:rPr lang="es-CL" sz="1300">
                  <a:solidFill>
                    <a:schemeClr val="lt1"/>
                  </a:solidFill>
                  <a:latin typeface="Roboto"/>
                  <a:ea typeface="Roboto"/>
                  <a:cs typeface="Roboto"/>
                  <a:sym typeface="Roboto"/>
                </a:rPr>
                <a:t>Medidas de seguridad</a:t>
              </a:r>
              <a:endParaRPr sz="1300">
                <a:solidFill>
                  <a:srgbClr val="FFFFFF"/>
                </a:solidFill>
                <a:latin typeface="Roboto"/>
                <a:ea typeface="Roboto"/>
                <a:cs typeface="Roboto"/>
                <a:sym typeface="Roboto"/>
              </a:endParaRPr>
            </a:p>
          </p:txBody>
        </p:sp>
        <p:sp>
          <p:nvSpPr>
            <p:cNvPr id="485" name="Google Shape;485;g2c1118600dd_0_39"/>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486" name="Google Shape;486;g2c1118600dd_0_39"/>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VIII</a:t>
              </a:r>
              <a:endParaRPr sz="3500">
                <a:solidFill>
                  <a:srgbClr val="FFFFFF"/>
                </a:solidFill>
                <a:latin typeface="Roboto"/>
                <a:ea typeface="Roboto"/>
                <a:cs typeface="Roboto"/>
                <a:sym typeface="Roboto"/>
              </a:endParaRPr>
            </a:p>
          </p:txBody>
        </p:sp>
        <p:sp>
          <p:nvSpPr>
            <p:cNvPr id="487" name="Google Shape;487;g2c1118600dd_0_39"/>
            <p:cNvSpPr/>
            <p:nvPr/>
          </p:nvSpPr>
          <p:spPr>
            <a:xfrm>
              <a:off x="4387853" y="2322547"/>
              <a:ext cx="3163200" cy="5460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endParaRPr sz="1100">
                <a:solidFill>
                  <a:srgbClr val="A7291E"/>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Se mantienen los tres artículos del PCP: </a:t>
              </a:r>
              <a:endParaRPr sz="1100">
                <a:solidFill>
                  <a:schemeClr val="lt1"/>
                </a:solidFill>
                <a:latin typeface="Roboto"/>
                <a:ea typeface="Roboto"/>
                <a:cs typeface="Roboto"/>
                <a:sym typeface="Roboto"/>
              </a:endParaRPr>
            </a:p>
            <a:p>
              <a:pPr marL="1219200" lvl="1"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(1) principio de legalidad; </a:t>
              </a:r>
              <a:endParaRPr sz="1100">
                <a:solidFill>
                  <a:schemeClr val="lt1"/>
                </a:solidFill>
                <a:latin typeface="Roboto"/>
                <a:ea typeface="Roboto"/>
                <a:cs typeface="Roboto"/>
                <a:sym typeface="Roboto"/>
              </a:endParaRPr>
            </a:p>
            <a:p>
              <a:pPr marL="1219200" lvl="1"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(2) presupuestos comunes para su imposición; y </a:t>
              </a:r>
              <a:endParaRPr sz="1100">
                <a:solidFill>
                  <a:schemeClr val="lt1"/>
                </a:solidFill>
                <a:latin typeface="Roboto"/>
                <a:ea typeface="Roboto"/>
                <a:cs typeface="Roboto"/>
                <a:sym typeface="Roboto"/>
              </a:endParaRPr>
            </a:p>
            <a:p>
              <a:pPr marL="1219200" lvl="1"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(3) catálogo de medidas.</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Se elimina medidas de seguridad a personas imputables.</a:t>
              </a:r>
              <a:endParaRPr sz="1100">
                <a:solidFill>
                  <a:schemeClr val="lt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1000"/>
                                        <p:tgtEl>
                                          <p:spTgt spid="459"/>
                                        </p:tgtEl>
                                      </p:cBhvr>
                                    </p:animEffect>
                                  </p:childTnLst>
                                </p:cTn>
                              </p:par>
                              <p:par>
                                <p:cTn id="8" presetID="10" presetClass="entr" presetSubtype="0" fill="hold" nodeType="withEffect">
                                  <p:stCondLst>
                                    <p:cond delay="0"/>
                                  </p:stCondLst>
                                  <p:childTnLst>
                                    <p:set>
                                      <p:cBhvr>
                                        <p:cTn id="9" dur="1" fill="hold">
                                          <p:stCondLst>
                                            <p:cond delay="0"/>
                                          </p:stCondLst>
                                        </p:cTn>
                                        <p:tgtEl>
                                          <p:spTgt spid="461"/>
                                        </p:tgtEl>
                                        <p:attrNameLst>
                                          <p:attrName>style.visibility</p:attrName>
                                        </p:attrNameLst>
                                      </p:cBhvr>
                                      <p:to>
                                        <p:strVal val="visible"/>
                                      </p:to>
                                    </p:set>
                                    <p:animEffect transition="in" filter="fade">
                                      <p:cBhvr>
                                        <p:cTn id="10" dur="1000"/>
                                        <p:tgtEl>
                                          <p:spTgt spid="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17"/>
          <p:cNvSpPr txBox="1"/>
          <p:nvPr/>
        </p:nvSpPr>
        <p:spPr>
          <a:xfrm>
            <a:off x="6029172" y="2477958"/>
            <a:ext cx="2519606" cy="2126304"/>
          </a:xfrm>
          <a:prstGeom prst="rect">
            <a:avLst/>
          </a:prstGeom>
          <a:noFill/>
          <a:ln>
            <a:noFill/>
          </a:ln>
        </p:spPr>
        <p:txBody>
          <a:bodyPr spcFirstLastPara="1" wrap="square" lIns="121900" tIns="60950" rIns="121900" bIns="60950" anchor="ctr" anchorCtr="0">
            <a:normAutofit/>
          </a:bodyPr>
          <a:lstStyle/>
          <a:p>
            <a:pPr marL="0" marR="0" lvl="0" indent="0" algn="l" rtl="0">
              <a:spcBef>
                <a:spcPts val="0"/>
              </a:spcBef>
              <a:spcAft>
                <a:spcPts val="0"/>
              </a:spcAft>
              <a:buClr>
                <a:srgbClr val="1F497D"/>
              </a:buClr>
              <a:buSzPts val="2000"/>
              <a:buFont typeface="Calibri"/>
              <a:buNone/>
            </a:pPr>
            <a:r>
              <a:rPr lang="es-CL" sz="2000">
                <a:solidFill>
                  <a:srgbClr val="1F497D"/>
                </a:solidFill>
                <a:latin typeface="Calibri"/>
                <a:ea typeface="Calibri"/>
                <a:cs typeface="Calibri"/>
                <a:sym typeface="Calibri"/>
              </a:rPr>
              <a:t>Proyecto de ley que “Establece un Nuevo Código Penal”</a:t>
            </a:r>
            <a:endParaRPr/>
          </a:p>
          <a:p>
            <a:pPr marL="0" marR="0" lvl="0" indent="0" algn="l" rtl="0">
              <a:spcBef>
                <a:spcPts val="0"/>
              </a:spcBef>
              <a:spcAft>
                <a:spcPts val="0"/>
              </a:spcAft>
              <a:buClr>
                <a:schemeClr val="dk1"/>
              </a:buClr>
              <a:buSzPts val="2000"/>
              <a:buFont typeface="Calibri"/>
              <a:buNone/>
            </a:pPr>
            <a:endParaRPr sz="2000">
              <a:solidFill>
                <a:srgbClr val="1F497D"/>
              </a:solidFill>
              <a:latin typeface="Calibri"/>
              <a:ea typeface="Calibri"/>
              <a:cs typeface="Calibri"/>
              <a:sym typeface="Calibri"/>
            </a:endParaRPr>
          </a:p>
          <a:p>
            <a:pPr marL="0" marR="0" lvl="0" indent="0" algn="l" rtl="0">
              <a:spcBef>
                <a:spcPts val="0"/>
              </a:spcBef>
              <a:spcAft>
                <a:spcPts val="0"/>
              </a:spcAft>
              <a:buClr>
                <a:srgbClr val="1F497D"/>
              </a:buClr>
              <a:buSzPts val="2000"/>
              <a:buFont typeface="Calibri"/>
              <a:buNone/>
            </a:pPr>
            <a:r>
              <a:rPr lang="es-CL" sz="2000">
                <a:solidFill>
                  <a:srgbClr val="1F497D"/>
                </a:solidFill>
                <a:latin typeface="Calibri"/>
                <a:ea typeface="Calibri"/>
                <a:cs typeface="Calibri"/>
                <a:sym typeface="Calibri"/>
              </a:rPr>
              <a:t>Boletín N° 14.795-07 </a:t>
            </a:r>
            <a:endParaRPr sz="2000">
              <a:solidFill>
                <a:srgbClr val="1F497D"/>
              </a:solidFill>
              <a:latin typeface="Calibri"/>
              <a:ea typeface="Calibri"/>
              <a:cs typeface="Calibri"/>
              <a:sym typeface="Calibri"/>
            </a:endParaRPr>
          </a:p>
        </p:txBody>
      </p:sp>
      <p:pic>
        <p:nvPicPr>
          <p:cNvPr id="493" name="Google Shape;493;p17"/>
          <p:cNvPicPr preferRelativeResize="0"/>
          <p:nvPr/>
        </p:nvPicPr>
        <p:blipFill rotWithShape="1">
          <a:blip r:embed="rId3">
            <a:alphaModFix/>
          </a:blip>
          <a:srcRect/>
          <a:stretch/>
        </p:blipFill>
        <p:spPr>
          <a:xfrm>
            <a:off x="3177023" y="2477958"/>
            <a:ext cx="2314575" cy="2114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97" name="Google Shape;97;p2"/>
          <p:cNvPicPr preferRelativeResize="0"/>
          <p:nvPr/>
        </p:nvPicPr>
        <p:blipFill rotWithShape="1">
          <a:blip r:embed="rId4">
            <a:alphaModFix/>
          </a:blip>
          <a:srcRect/>
          <a:stretch/>
        </p:blipFill>
        <p:spPr>
          <a:xfrm>
            <a:off x="10339753" y="1285"/>
            <a:ext cx="1421991" cy="1308894"/>
          </a:xfrm>
          <a:prstGeom prst="rect">
            <a:avLst/>
          </a:prstGeom>
          <a:noFill/>
          <a:ln>
            <a:noFill/>
          </a:ln>
        </p:spPr>
      </p:pic>
      <p:sp>
        <p:nvSpPr>
          <p:cNvPr id="98" name="Google Shape;98;p2"/>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C3073"/>
              </a:buClr>
              <a:buSzPts val="3200"/>
              <a:buFont typeface="Calibri"/>
              <a:buNone/>
            </a:pPr>
            <a:r>
              <a:rPr lang="es-CL" sz="3200" i="0" u="none" strike="noStrike" cap="none">
                <a:solidFill>
                  <a:srgbClr val="2C3073"/>
                </a:solidFill>
                <a:latin typeface="Roboto"/>
                <a:ea typeface="Roboto"/>
                <a:cs typeface="Roboto"/>
                <a:sym typeface="Roboto"/>
              </a:rPr>
              <a:t>Proyecto de Código Penal</a:t>
            </a:r>
            <a:endParaRPr sz="3200" i="0" u="none" strike="noStrike" cap="none">
              <a:solidFill>
                <a:srgbClr val="2C3073"/>
              </a:solidFill>
              <a:latin typeface="Roboto"/>
              <a:ea typeface="Roboto"/>
              <a:cs typeface="Roboto"/>
              <a:sym typeface="Roboto"/>
            </a:endParaRPr>
          </a:p>
        </p:txBody>
      </p:sp>
      <p:sp>
        <p:nvSpPr>
          <p:cNvPr id="99" name="Google Shape;99;p2"/>
          <p:cNvSpPr/>
          <p:nvPr/>
        </p:nvSpPr>
        <p:spPr>
          <a:xfrm>
            <a:off x="1079228" y="824275"/>
            <a:ext cx="609600" cy="31281"/>
          </a:xfrm>
          <a:prstGeom prst="rect">
            <a:avLst/>
          </a:prstGeom>
          <a:solidFill>
            <a:srgbClr val="538CD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accent3"/>
              </a:solidFill>
              <a:latin typeface="Calibri"/>
              <a:ea typeface="Calibri"/>
              <a:cs typeface="Calibri"/>
              <a:sym typeface="Calibri"/>
            </a:endParaRPr>
          </a:p>
        </p:txBody>
      </p:sp>
      <p:grpSp>
        <p:nvGrpSpPr>
          <p:cNvPr id="100" name="Google Shape;100;p2"/>
          <p:cNvGrpSpPr/>
          <p:nvPr/>
        </p:nvGrpSpPr>
        <p:grpSpPr>
          <a:xfrm>
            <a:off x="-3513882" y="860178"/>
            <a:ext cx="14499285" cy="5495029"/>
            <a:chOff x="-4613035" y="-707250"/>
            <a:chExt cx="14499285" cy="5495029"/>
          </a:xfrm>
        </p:grpSpPr>
        <p:sp>
          <p:nvSpPr>
            <p:cNvPr id="101" name="Google Shape;101;p2"/>
            <p:cNvSpPr/>
            <p:nvPr/>
          </p:nvSpPr>
          <p:spPr>
            <a:xfrm>
              <a:off x="-4613035" y="-707250"/>
              <a:ext cx="5495029" cy="5495029"/>
            </a:xfrm>
            <a:prstGeom prst="blockArc">
              <a:avLst>
                <a:gd name="adj1" fmla="val 18900000"/>
                <a:gd name="adj2" fmla="val 2700000"/>
                <a:gd name="adj3" fmla="val 393"/>
              </a:avLst>
            </a:prstGeom>
            <a:noFill/>
            <a:ln w="9525" cap="flat" cmpd="sng">
              <a:solidFill>
                <a:srgbClr val="49AC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02" name="Google Shape;102;p2"/>
            <p:cNvSpPr/>
            <p:nvPr/>
          </p:nvSpPr>
          <p:spPr>
            <a:xfrm>
              <a:off x="461963" y="313710"/>
              <a:ext cx="9424287" cy="627748"/>
            </a:xfrm>
            <a:prstGeom prst="rect">
              <a:avLst/>
            </a:prstGeom>
            <a:solidFill>
              <a:srgbClr val="2C30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03" name="Google Shape;103;p2"/>
            <p:cNvSpPr txBox="1"/>
            <p:nvPr/>
          </p:nvSpPr>
          <p:spPr>
            <a:xfrm>
              <a:off x="461963" y="313710"/>
              <a:ext cx="9424287" cy="627748"/>
            </a:xfrm>
            <a:prstGeom prst="rect">
              <a:avLst/>
            </a:prstGeom>
            <a:noFill/>
            <a:ln>
              <a:noFill/>
            </a:ln>
            <a:effectLst>
              <a:outerShdw blurRad="57150" dist="19050" dir="5400000" algn="bl" rotWithShape="0">
                <a:srgbClr val="000000">
                  <a:alpha val="50000"/>
                </a:srgbClr>
              </a:outerShdw>
            </a:effectLst>
          </p:spPr>
          <p:txBody>
            <a:bodyPr spcFirstLastPara="1" wrap="square" lIns="498275" tIns="60950" rIns="60950" bIns="60950" anchor="ctr" anchorCtr="0">
              <a:noAutofit/>
            </a:bodyPr>
            <a:lstStyle/>
            <a:p>
              <a:pPr marL="0" marR="0" lvl="0" indent="0" algn="l" rtl="0">
                <a:lnSpc>
                  <a:spcPct val="90000"/>
                </a:lnSpc>
                <a:spcBef>
                  <a:spcPts val="0"/>
                </a:spcBef>
                <a:spcAft>
                  <a:spcPts val="0"/>
                </a:spcAft>
                <a:buNone/>
              </a:pPr>
              <a:r>
                <a:rPr lang="es-CL" sz="2400" i="0" u="none" strike="noStrike" cap="none" dirty="0">
                  <a:solidFill>
                    <a:schemeClr val="lt1"/>
                  </a:solidFill>
                  <a:latin typeface="Roboto"/>
                  <a:ea typeface="Roboto"/>
                  <a:cs typeface="Roboto"/>
                  <a:sym typeface="Roboto"/>
                </a:rPr>
                <a:t>1.- Antecedentes de la elaboración del Proyecto </a:t>
              </a:r>
              <a:endParaRPr sz="2400" i="0" u="none" strike="noStrike" cap="none" dirty="0">
                <a:solidFill>
                  <a:schemeClr val="lt1"/>
                </a:solidFill>
                <a:latin typeface="Roboto"/>
                <a:ea typeface="Roboto"/>
                <a:cs typeface="Roboto"/>
                <a:sym typeface="Roboto"/>
              </a:endParaRPr>
            </a:p>
          </p:txBody>
        </p:sp>
        <p:sp>
          <p:nvSpPr>
            <p:cNvPr id="104" name="Google Shape;104;p2"/>
            <p:cNvSpPr/>
            <p:nvPr/>
          </p:nvSpPr>
          <p:spPr>
            <a:xfrm>
              <a:off x="69620" y="235242"/>
              <a:ext cx="784685" cy="784685"/>
            </a:xfrm>
            <a:prstGeom prst="ellipse">
              <a:avLst/>
            </a:prstGeom>
            <a:solidFill>
              <a:schemeClr val="lt1"/>
            </a:solidFill>
            <a:ln w="9525" cap="flat" cmpd="sng">
              <a:solidFill>
                <a:schemeClr val="accent4"/>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05" name="Google Shape;105;p2"/>
            <p:cNvSpPr/>
            <p:nvPr/>
          </p:nvSpPr>
          <p:spPr>
            <a:xfrm>
              <a:off x="821865" y="1255496"/>
              <a:ext cx="9064384" cy="627748"/>
            </a:xfrm>
            <a:prstGeom prst="rect">
              <a:avLst/>
            </a:prstGeom>
            <a:solidFill>
              <a:srgbClr val="376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06" name="Google Shape;106;p2"/>
            <p:cNvSpPr txBox="1"/>
            <p:nvPr/>
          </p:nvSpPr>
          <p:spPr>
            <a:xfrm>
              <a:off x="821865" y="1255496"/>
              <a:ext cx="9064384" cy="627748"/>
            </a:xfrm>
            <a:prstGeom prst="rect">
              <a:avLst/>
            </a:prstGeom>
            <a:noFill/>
            <a:ln>
              <a:noFill/>
            </a:ln>
          </p:spPr>
          <p:txBody>
            <a:bodyPr spcFirstLastPara="1" wrap="square" lIns="498275" tIns="60950" rIns="60950" bIns="60950" anchor="ctr" anchorCtr="0">
              <a:noAutofit/>
            </a:bodyPr>
            <a:lstStyle/>
            <a:p>
              <a:pPr marL="0" marR="0" lvl="0" indent="0" algn="l" rtl="0">
                <a:lnSpc>
                  <a:spcPct val="90000"/>
                </a:lnSpc>
                <a:spcBef>
                  <a:spcPts val="0"/>
                </a:spcBef>
                <a:spcAft>
                  <a:spcPts val="0"/>
                </a:spcAft>
                <a:buNone/>
              </a:pPr>
              <a:r>
                <a:rPr lang="es-CL" sz="2400" i="0" u="none" strike="noStrike" cap="none" dirty="0">
                  <a:solidFill>
                    <a:schemeClr val="lt1"/>
                  </a:solidFill>
                  <a:latin typeface="Roboto"/>
                  <a:ea typeface="Roboto"/>
                  <a:cs typeface="Roboto"/>
                  <a:sym typeface="Roboto"/>
                </a:rPr>
                <a:t>2.- Antecedentes indicaciones: Comisión Revisora </a:t>
              </a:r>
              <a:endParaRPr sz="2400" i="0" u="none" strike="noStrike" cap="none" dirty="0">
                <a:solidFill>
                  <a:schemeClr val="lt1"/>
                </a:solidFill>
                <a:latin typeface="Roboto"/>
                <a:ea typeface="Roboto"/>
                <a:cs typeface="Roboto"/>
                <a:sym typeface="Roboto"/>
              </a:endParaRPr>
            </a:p>
          </p:txBody>
        </p:sp>
        <p:sp>
          <p:nvSpPr>
            <p:cNvPr id="107" name="Google Shape;107;p2"/>
            <p:cNvSpPr/>
            <p:nvPr/>
          </p:nvSpPr>
          <p:spPr>
            <a:xfrm>
              <a:off x="429523" y="1177028"/>
              <a:ext cx="784685" cy="784685"/>
            </a:xfrm>
            <a:prstGeom prst="ellipse">
              <a:avLst/>
            </a:prstGeom>
            <a:solidFill>
              <a:schemeClr val="lt1"/>
            </a:solidFill>
            <a:ln w="9525" cap="flat" cmpd="sng">
              <a:solidFill>
                <a:srgbClr val="5D5AAE"/>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08" name="Google Shape;108;p2"/>
            <p:cNvSpPr/>
            <p:nvPr/>
          </p:nvSpPr>
          <p:spPr>
            <a:xfrm>
              <a:off x="821865" y="2197282"/>
              <a:ext cx="9064384" cy="627748"/>
            </a:xfrm>
            <a:prstGeom prst="rect">
              <a:avLst/>
            </a:prstGeom>
            <a:gradFill>
              <a:gsLst>
                <a:gs pos="0">
                  <a:srgbClr val="6887C1"/>
                </a:gs>
                <a:gs pos="50000">
                  <a:srgbClr val="4B77BF"/>
                </a:gs>
                <a:gs pos="100000">
                  <a:srgbClr val="3D67AE"/>
                </a:gs>
              </a:gsLst>
              <a:lin ang="54000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09" name="Google Shape;109;p2"/>
            <p:cNvSpPr txBox="1"/>
            <p:nvPr/>
          </p:nvSpPr>
          <p:spPr>
            <a:xfrm>
              <a:off x="821865" y="2197282"/>
              <a:ext cx="9064384" cy="627748"/>
            </a:xfrm>
            <a:prstGeom prst="rect">
              <a:avLst/>
            </a:prstGeom>
            <a:noFill/>
            <a:ln>
              <a:noFill/>
            </a:ln>
          </p:spPr>
          <p:txBody>
            <a:bodyPr spcFirstLastPara="1" wrap="square" lIns="498275" tIns="60950" rIns="60950" bIns="60950" anchor="ctr" anchorCtr="0">
              <a:noAutofit/>
            </a:bodyPr>
            <a:lstStyle/>
            <a:p>
              <a:pPr marL="0" marR="0" lvl="0" indent="0" algn="l" rtl="0">
                <a:lnSpc>
                  <a:spcPct val="90000"/>
                </a:lnSpc>
                <a:spcBef>
                  <a:spcPts val="0"/>
                </a:spcBef>
                <a:spcAft>
                  <a:spcPts val="0"/>
                </a:spcAft>
                <a:buNone/>
              </a:pPr>
              <a:r>
                <a:rPr lang="es-CL" sz="2400" i="0" u="none" strike="noStrike" cap="none" dirty="0">
                  <a:solidFill>
                    <a:schemeClr val="lt1"/>
                  </a:solidFill>
                  <a:latin typeface="Roboto"/>
                  <a:ea typeface="Roboto"/>
                  <a:cs typeface="Roboto"/>
                  <a:sym typeface="Roboto"/>
                </a:rPr>
                <a:t>3.- </a:t>
              </a:r>
              <a:r>
                <a:rPr lang="es-CL" sz="2400" dirty="0">
                  <a:solidFill>
                    <a:schemeClr val="lt1"/>
                  </a:solidFill>
                  <a:latin typeface="Roboto"/>
                  <a:ea typeface="Roboto"/>
                  <a:cs typeface="Roboto"/>
                  <a:sym typeface="Roboto"/>
                </a:rPr>
                <a:t>T</a:t>
              </a:r>
              <a:r>
                <a:rPr lang="es-CL" sz="2400" i="0" u="none" strike="noStrike" cap="none" dirty="0">
                  <a:solidFill>
                    <a:schemeClr val="lt1"/>
                  </a:solidFill>
                  <a:latin typeface="Roboto"/>
                  <a:ea typeface="Roboto"/>
                  <a:cs typeface="Roboto"/>
                  <a:sym typeface="Roboto"/>
                </a:rPr>
                <a:t>rabajo </a:t>
              </a:r>
              <a:r>
                <a:rPr lang="es-CL" sz="2400" dirty="0">
                  <a:solidFill>
                    <a:schemeClr val="lt1"/>
                  </a:solidFill>
                  <a:latin typeface="Roboto"/>
                  <a:ea typeface="Roboto"/>
                  <a:cs typeface="Roboto"/>
                  <a:sym typeface="Roboto"/>
                </a:rPr>
                <a:t>Mesa de Técnica</a:t>
              </a:r>
              <a:endParaRPr sz="2400" i="0" u="none" strike="noStrike" cap="none" dirty="0">
                <a:solidFill>
                  <a:schemeClr val="lt1"/>
                </a:solidFill>
                <a:latin typeface="Roboto"/>
                <a:ea typeface="Roboto"/>
                <a:cs typeface="Roboto"/>
                <a:sym typeface="Roboto"/>
              </a:endParaRPr>
            </a:p>
          </p:txBody>
        </p:sp>
        <p:sp>
          <p:nvSpPr>
            <p:cNvPr id="110" name="Google Shape;110;p2"/>
            <p:cNvSpPr/>
            <p:nvPr/>
          </p:nvSpPr>
          <p:spPr>
            <a:xfrm>
              <a:off x="429523" y="2118814"/>
              <a:ext cx="784685" cy="784685"/>
            </a:xfrm>
            <a:prstGeom prst="ellipse">
              <a:avLst/>
            </a:prstGeom>
            <a:solidFill>
              <a:schemeClr val="lt1"/>
            </a:solidFill>
            <a:ln w="9525" cap="flat" cmpd="sng">
              <a:solidFill>
                <a:srgbClr val="5279BA"/>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11" name="Google Shape;111;p2"/>
            <p:cNvSpPr/>
            <p:nvPr/>
          </p:nvSpPr>
          <p:spPr>
            <a:xfrm>
              <a:off x="461963" y="3139068"/>
              <a:ext cx="9424287" cy="627748"/>
            </a:xfrm>
            <a:prstGeom prst="rect">
              <a:avLst/>
            </a:prstGeom>
            <a:solidFill>
              <a:srgbClr val="A9C1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12" name="Google Shape;112;p2"/>
            <p:cNvSpPr txBox="1"/>
            <p:nvPr/>
          </p:nvSpPr>
          <p:spPr>
            <a:xfrm>
              <a:off x="461963" y="3139068"/>
              <a:ext cx="9424287" cy="627748"/>
            </a:xfrm>
            <a:prstGeom prst="rect">
              <a:avLst/>
            </a:prstGeom>
            <a:noFill/>
            <a:ln>
              <a:noFill/>
            </a:ln>
          </p:spPr>
          <p:txBody>
            <a:bodyPr spcFirstLastPara="1" wrap="square" lIns="498275" tIns="60950" rIns="60950" bIns="60950" anchor="ctr" anchorCtr="0">
              <a:noAutofit/>
            </a:bodyPr>
            <a:lstStyle/>
            <a:p>
              <a:pPr marL="0" lvl="0" indent="0" algn="l" rtl="0">
                <a:lnSpc>
                  <a:spcPct val="90000"/>
                </a:lnSpc>
                <a:spcBef>
                  <a:spcPts val="0"/>
                </a:spcBef>
                <a:spcAft>
                  <a:spcPts val="0"/>
                </a:spcAft>
                <a:buClr>
                  <a:schemeClr val="dk1"/>
                </a:buClr>
                <a:buFont typeface="Arial"/>
                <a:buNone/>
              </a:pPr>
              <a:r>
                <a:rPr lang="es-CL" sz="2400" dirty="0">
                  <a:solidFill>
                    <a:schemeClr val="lt1"/>
                  </a:solidFill>
                  <a:latin typeface="Roboto"/>
                  <a:ea typeface="Roboto"/>
                  <a:cs typeface="Roboto"/>
                  <a:sym typeface="Roboto"/>
                </a:rPr>
                <a:t>4.- Principales modificaciones propuestas</a:t>
              </a:r>
              <a:endParaRPr sz="2400" i="0" u="none" strike="noStrike" cap="none" dirty="0">
                <a:solidFill>
                  <a:schemeClr val="lt1"/>
                </a:solidFill>
                <a:latin typeface="Roboto"/>
                <a:ea typeface="Roboto"/>
                <a:cs typeface="Roboto"/>
                <a:sym typeface="Roboto"/>
              </a:endParaRPr>
            </a:p>
          </p:txBody>
        </p:sp>
        <p:sp>
          <p:nvSpPr>
            <p:cNvPr id="113" name="Google Shape;113;p2"/>
            <p:cNvSpPr/>
            <p:nvPr/>
          </p:nvSpPr>
          <p:spPr>
            <a:xfrm>
              <a:off x="69620" y="3060600"/>
              <a:ext cx="784685" cy="784685"/>
            </a:xfrm>
            <a:prstGeom prst="ellipse">
              <a:avLst/>
            </a:prstGeom>
            <a:solidFill>
              <a:schemeClr val="lt1"/>
            </a:solidFill>
            <a:ln w="9525" cap="flat" cmpd="sng">
              <a:solidFill>
                <a:srgbClr val="4AA9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grpSp>
      <p:sp>
        <p:nvSpPr>
          <p:cNvPr id="114" name="Google Shape;1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2</a:t>
            </a:fld>
            <a:endParaRPr/>
          </a:p>
        </p:txBody>
      </p:sp>
      <p:sp>
        <p:nvSpPr>
          <p:cNvPr id="115" name="Google Shape;115;p2"/>
          <p:cNvSpPr txBox="1"/>
          <p:nvPr/>
        </p:nvSpPr>
        <p:spPr>
          <a:xfrm>
            <a:off x="865486" y="924407"/>
            <a:ext cx="9209400" cy="4926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i="0" u="none" strike="noStrike" cap="none">
                <a:solidFill>
                  <a:srgbClr val="2C3073"/>
                </a:solidFill>
                <a:latin typeface="Roboto"/>
                <a:ea typeface="Roboto"/>
                <a:cs typeface="Roboto"/>
                <a:sym typeface="Roboto"/>
              </a:rPr>
              <a:t>Contenido de la presentación</a:t>
            </a:r>
            <a:endParaRPr sz="2400" i="0" u="none" strike="noStrike" cap="none">
              <a:solidFill>
                <a:srgbClr val="2C3073"/>
              </a:solidFill>
              <a:latin typeface="Roboto"/>
              <a:ea typeface="Roboto"/>
              <a:cs typeface="Roboto"/>
              <a:sym typeface="Roboto"/>
            </a:endParaRPr>
          </a:p>
        </p:txBody>
      </p:sp>
      <p:grpSp>
        <p:nvGrpSpPr>
          <p:cNvPr id="116" name="Google Shape;116;p2"/>
          <p:cNvGrpSpPr/>
          <p:nvPr/>
        </p:nvGrpSpPr>
        <p:grpSpPr>
          <a:xfrm>
            <a:off x="520151" y="5458200"/>
            <a:ext cx="10465439" cy="784800"/>
            <a:chOff x="69620" y="3060600"/>
            <a:chExt cx="10019568" cy="784800"/>
          </a:xfrm>
        </p:grpSpPr>
        <p:sp>
          <p:nvSpPr>
            <p:cNvPr id="117" name="Google Shape;117;p2"/>
            <p:cNvSpPr txBox="1"/>
            <p:nvPr/>
          </p:nvSpPr>
          <p:spPr>
            <a:xfrm>
              <a:off x="664988" y="3139193"/>
              <a:ext cx="9424200" cy="627600"/>
            </a:xfrm>
            <a:prstGeom prst="rect">
              <a:avLst/>
            </a:prstGeom>
            <a:solidFill>
              <a:srgbClr val="CFE2F3"/>
            </a:solidFill>
            <a:ln>
              <a:noFill/>
            </a:ln>
          </p:spPr>
          <p:txBody>
            <a:bodyPr spcFirstLastPara="1" wrap="square" lIns="498275" tIns="60950" rIns="60950" bIns="60950" anchor="ctr" anchorCtr="0">
              <a:noAutofit/>
            </a:bodyPr>
            <a:lstStyle/>
            <a:p>
              <a:pPr marL="0" marR="0" lvl="0" indent="0" algn="l" rtl="0">
                <a:lnSpc>
                  <a:spcPct val="90000"/>
                </a:lnSpc>
                <a:spcBef>
                  <a:spcPts val="0"/>
                </a:spcBef>
                <a:spcAft>
                  <a:spcPts val="0"/>
                </a:spcAft>
                <a:buNone/>
              </a:pPr>
              <a:r>
                <a:rPr lang="es-CL" sz="2400"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5</a:t>
              </a:r>
              <a:r>
                <a:rPr lang="es-CL" sz="240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Calibri"/>
                </a:rPr>
                <a:t>.- Detalle indicaciones Ejecutivo</a:t>
              </a:r>
              <a:endParaRPr sz="2400" i="0" u="none" strike="noStrike" cap="none" dirty="0">
                <a:solidFill>
                  <a:schemeClr val="lt1"/>
                </a:solidFill>
                <a:latin typeface="Roboto" panose="02000000000000000000" pitchFamily="2" charset="0"/>
                <a:ea typeface="Roboto" panose="02000000000000000000" pitchFamily="2" charset="0"/>
                <a:cs typeface="Roboto" panose="02000000000000000000" pitchFamily="2" charset="0"/>
                <a:sym typeface="Calibri"/>
              </a:endParaRPr>
            </a:p>
          </p:txBody>
        </p:sp>
        <p:sp>
          <p:nvSpPr>
            <p:cNvPr id="118" name="Google Shape;118;p2"/>
            <p:cNvSpPr/>
            <p:nvPr/>
          </p:nvSpPr>
          <p:spPr>
            <a:xfrm>
              <a:off x="69620" y="3060600"/>
              <a:ext cx="784800" cy="784800"/>
            </a:xfrm>
            <a:prstGeom prst="ellipse">
              <a:avLst/>
            </a:prstGeom>
            <a:solidFill>
              <a:schemeClr val="lt1"/>
            </a:solidFill>
            <a:ln w="9525" cap="flat" cmpd="sng">
              <a:solidFill>
                <a:srgbClr val="4AA9C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500"/>
                                        <p:tgtEl>
                                          <p:spTgt spid="9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5">
                                            <p:txEl>
                                              <p:pRg st="0" end="0"/>
                                            </p:txEl>
                                          </p:spTgt>
                                        </p:tgtEl>
                                        <p:attrNameLst>
                                          <p:attrName>style.visibility</p:attrName>
                                        </p:attrNameLst>
                                      </p:cBhvr>
                                      <p:to>
                                        <p:strVal val="visible"/>
                                      </p:to>
                                    </p:set>
                                    <p:animEffect transition="in" filter="fade">
                                      <p:cBhvr>
                                        <p:cTn id="15" dur="500"/>
                                        <p:tgtEl>
                                          <p:spTgt spid="1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3"/>
          <p:cNvSpPr/>
          <p:nvPr/>
        </p:nvSpPr>
        <p:spPr>
          <a:xfrm>
            <a:off x="6022800" y="1597725"/>
            <a:ext cx="1027200" cy="2973900"/>
          </a:xfrm>
          <a:prstGeom prst="ellipse">
            <a:avLst/>
          </a:prstGeom>
          <a:solidFill>
            <a:srgbClr val="17365D"/>
          </a:solidFill>
          <a:ln w="9525" cap="flat" cmpd="sng">
            <a:solidFill>
              <a:srgbClr val="0F243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grpSp>
        <p:nvGrpSpPr>
          <p:cNvPr id="125" name="Google Shape;125;p3"/>
          <p:cNvGrpSpPr/>
          <p:nvPr/>
        </p:nvGrpSpPr>
        <p:grpSpPr>
          <a:xfrm>
            <a:off x="10339753" y="1285"/>
            <a:ext cx="1441558" cy="6856715"/>
            <a:chOff x="10339753" y="1285"/>
            <a:chExt cx="1441558" cy="6856715"/>
          </a:xfrm>
        </p:grpSpPr>
        <p:pic>
          <p:nvPicPr>
            <p:cNvPr id="126" name="Google Shape;126;p3"/>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127" name="Google Shape;127;p3"/>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128" name="Google Shape;128;p3"/>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2"/>
              </a:buClr>
              <a:buSzPts val="3200"/>
              <a:buFont typeface="Calibri"/>
              <a:buNone/>
            </a:pPr>
            <a:r>
              <a:rPr lang="es-CL" sz="3200" i="0" u="none" strike="noStrike" cap="none">
                <a:solidFill>
                  <a:schemeClr val="dk2"/>
                </a:solidFill>
                <a:latin typeface="Roboto"/>
                <a:ea typeface="Roboto"/>
                <a:cs typeface="Roboto"/>
                <a:sym typeface="Roboto"/>
              </a:rPr>
              <a:t>Proyecto de Código Penal</a:t>
            </a:r>
            <a:endParaRPr sz="3200" i="0" u="none" strike="noStrike" cap="none">
              <a:solidFill>
                <a:schemeClr val="dk2"/>
              </a:solidFill>
              <a:latin typeface="Roboto"/>
              <a:ea typeface="Roboto"/>
              <a:cs typeface="Roboto"/>
              <a:sym typeface="Roboto"/>
            </a:endParaRPr>
          </a:p>
        </p:txBody>
      </p:sp>
      <p:sp>
        <p:nvSpPr>
          <p:cNvPr id="129" name="Google Shape;129;p3"/>
          <p:cNvSpPr txBox="1"/>
          <p:nvPr/>
        </p:nvSpPr>
        <p:spPr>
          <a:xfrm>
            <a:off x="925286" y="878213"/>
            <a:ext cx="9209400" cy="492600"/>
          </a:xfrm>
          <a:prstGeom prst="rect">
            <a:avLst/>
          </a:prstGeom>
          <a:noFill/>
          <a:ln>
            <a:noFill/>
          </a:ln>
        </p:spPr>
        <p:txBody>
          <a:bodyPr spcFirstLastPara="1" wrap="square" lIns="121900" tIns="60950" rIns="121900" bIns="60950" anchor="t" anchorCtr="0">
            <a:spAutoFit/>
          </a:bodyPr>
          <a:lstStyle/>
          <a:p>
            <a:pPr marL="457200" marR="0" lvl="0" indent="-457200" algn="l" rtl="0">
              <a:spcBef>
                <a:spcPts val="0"/>
              </a:spcBef>
              <a:spcAft>
                <a:spcPts val="0"/>
              </a:spcAft>
              <a:buClr>
                <a:srgbClr val="2C3073"/>
              </a:buClr>
              <a:buSzPts val="2400"/>
              <a:buFont typeface="Roboto"/>
              <a:buAutoNum type="arabicPeriod"/>
            </a:pPr>
            <a:r>
              <a:rPr lang="es-CL" sz="2400" i="0" u="none" strike="noStrike" cap="none">
                <a:solidFill>
                  <a:srgbClr val="2C3073"/>
                </a:solidFill>
                <a:latin typeface="Roboto"/>
                <a:ea typeface="Roboto"/>
                <a:cs typeface="Roboto"/>
                <a:sym typeface="Roboto"/>
              </a:rPr>
              <a:t>Antecedentes</a:t>
            </a:r>
            <a:r>
              <a:rPr lang="es-CL" sz="2400">
                <a:solidFill>
                  <a:srgbClr val="2C3073"/>
                </a:solidFill>
                <a:latin typeface="Roboto"/>
                <a:ea typeface="Roboto"/>
                <a:cs typeface="Roboto"/>
                <a:sym typeface="Roboto"/>
              </a:rPr>
              <a:t> de la elaboración del Proyecto 2022 </a:t>
            </a:r>
            <a:endParaRPr sz="2400">
              <a:solidFill>
                <a:srgbClr val="2C3073"/>
              </a:solidFill>
              <a:latin typeface="Roboto"/>
              <a:ea typeface="Roboto"/>
              <a:cs typeface="Roboto"/>
              <a:sym typeface="Roboto"/>
            </a:endParaRPr>
          </a:p>
        </p:txBody>
      </p:sp>
      <p:sp>
        <p:nvSpPr>
          <p:cNvPr id="130" name="Google Shape;130;p3"/>
          <p:cNvSpPr/>
          <p:nvPr/>
        </p:nvSpPr>
        <p:spPr>
          <a:xfrm>
            <a:off x="1079228" y="824275"/>
            <a:ext cx="609600" cy="3128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b="0" i="0" u="none" strike="noStrike" cap="none">
              <a:solidFill>
                <a:schemeClr val="accent3"/>
              </a:solidFill>
              <a:latin typeface="Calibri"/>
              <a:ea typeface="Calibri"/>
              <a:cs typeface="Calibri"/>
              <a:sym typeface="Calibri"/>
            </a:endParaRPr>
          </a:p>
        </p:txBody>
      </p:sp>
      <p:sp>
        <p:nvSpPr>
          <p:cNvPr id="131" name="Google Shape;131;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3</a:t>
            </a:fld>
            <a:endParaRPr/>
          </a:p>
        </p:txBody>
      </p:sp>
      <p:grpSp>
        <p:nvGrpSpPr>
          <p:cNvPr id="132" name="Google Shape;132;p3"/>
          <p:cNvGrpSpPr/>
          <p:nvPr/>
        </p:nvGrpSpPr>
        <p:grpSpPr>
          <a:xfrm>
            <a:off x="557713" y="1597726"/>
            <a:ext cx="7116557" cy="4824587"/>
            <a:chOff x="580344" y="0"/>
            <a:chExt cx="7116557" cy="4824587"/>
          </a:xfrm>
        </p:grpSpPr>
        <p:sp>
          <p:nvSpPr>
            <p:cNvPr id="133" name="Google Shape;133;p3"/>
            <p:cNvSpPr/>
            <p:nvPr/>
          </p:nvSpPr>
          <p:spPr>
            <a:xfrm>
              <a:off x="580344" y="0"/>
              <a:ext cx="7101502" cy="4438439"/>
            </a:xfrm>
            <a:custGeom>
              <a:avLst/>
              <a:gdLst/>
              <a:ahLst/>
              <a:cxnLst/>
              <a:rect l="l" t="t" r="r" b="b"/>
              <a:pathLst>
                <a:path w="120000" h="120000" extrusionOk="0">
                  <a:moveTo>
                    <a:pt x="0" y="120000"/>
                  </a:moveTo>
                  <a:quadBezTo>
                    <a:pt x="20000" y="40000"/>
                    <a:pt x="101250" y="15000"/>
                  </a:quadBezTo>
                  <a:lnTo>
                    <a:pt x="100194" y="0"/>
                  </a:lnTo>
                  <a:lnTo>
                    <a:pt x="120000" y="24000"/>
                  </a:lnTo>
                  <a:lnTo>
                    <a:pt x="104419" y="60000"/>
                  </a:lnTo>
                  <a:lnTo>
                    <a:pt x="103363" y="45000"/>
                  </a:lnTo>
                  <a:quadBezTo>
                    <a:pt x="30000" y="55000"/>
                    <a:pt x="0" y="120000"/>
                  </a:quadBezTo>
                  <a:close/>
                </a:path>
              </a:pathLst>
            </a:custGeom>
            <a:solidFill>
              <a:srgbClr val="CDE1E8"/>
            </a:solidFill>
            <a:ln w="9525" cap="flat" cmpd="sng">
              <a:solidFill>
                <a:schemeClr val="dk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34" name="Google Shape;134;p3"/>
            <p:cNvSpPr/>
            <p:nvPr/>
          </p:nvSpPr>
          <p:spPr>
            <a:xfrm>
              <a:off x="1294897" y="3300423"/>
              <a:ext cx="163334" cy="163334"/>
            </a:xfrm>
            <a:prstGeom prst="ellipse">
              <a:avLst/>
            </a:prstGeom>
            <a:solidFill>
              <a:srgbClr val="DAE5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35" name="Google Shape;135;p3"/>
            <p:cNvSpPr/>
            <p:nvPr/>
          </p:nvSpPr>
          <p:spPr>
            <a:xfrm>
              <a:off x="1376565" y="3408229"/>
              <a:ext cx="930296" cy="1004069"/>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36" name="Google Shape;136;p3"/>
            <p:cNvSpPr txBox="1"/>
            <p:nvPr/>
          </p:nvSpPr>
          <p:spPr>
            <a:xfrm>
              <a:off x="1376565" y="3408229"/>
              <a:ext cx="930296" cy="1004069"/>
            </a:xfrm>
            <a:prstGeom prst="rect">
              <a:avLst/>
            </a:prstGeom>
            <a:noFill/>
            <a:ln>
              <a:noFill/>
            </a:ln>
          </p:spPr>
          <p:txBody>
            <a:bodyPr spcFirstLastPara="1" wrap="square" lIns="86525" tIns="0" rIns="0" bIns="0" anchor="t" anchorCtr="0">
              <a:noAutofit/>
            </a:bodyPr>
            <a:lstStyle/>
            <a:p>
              <a:pPr marL="0" marR="0" lvl="0" indent="0" algn="l" rtl="0">
                <a:lnSpc>
                  <a:spcPct val="90000"/>
                </a:lnSpc>
                <a:spcBef>
                  <a:spcPts val="0"/>
                </a:spcBef>
                <a:spcAft>
                  <a:spcPts val="0"/>
                </a:spcAft>
                <a:buNone/>
              </a:pPr>
              <a:r>
                <a:rPr lang="es-CL" sz="1200" i="0" u="none" strike="noStrike" cap="none">
                  <a:solidFill>
                    <a:schemeClr val="dk1"/>
                  </a:solidFill>
                  <a:latin typeface="Roboto"/>
                  <a:ea typeface="Roboto"/>
                  <a:cs typeface="Roboto"/>
                  <a:sym typeface="Roboto"/>
                </a:rPr>
                <a:t>2013 </a:t>
              </a:r>
              <a:endParaRPr sz="1200">
                <a:latin typeface="Roboto"/>
                <a:ea typeface="Roboto"/>
                <a:cs typeface="Roboto"/>
                <a:sym typeface="Roboto"/>
              </a:endParaRPr>
            </a:p>
            <a:p>
              <a:pPr marL="0" marR="0" lvl="0" indent="0" algn="l" rtl="0">
                <a:lnSpc>
                  <a:spcPct val="90000"/>
                </a:lnSpc>
                <a:spcBef>
                  <a:spcPts val="490"/>
                </a:spcBef>
                <a:spcAft>
                  <a:spcPts val="0"/>
                </a:spcAft>
                <a:buNone/>
              </a:pPr>
              <a:r>
                <a:rPr lang="es-CL" sz="1200" i="0" u="none" strike="noStrike" cap="none">
                  <a:solidFill>
                    <a:schemeClr val="dk1"/>
                  </a:solidFill>
                  <a:latin typeface="Roboto"/>
                  <a:ea typeface="Roboto"/>
                  <a:cs typeface="Roboto"/>
                  <a:sym typeface="Roboto"/>
                </a:rPr>
                <a:t>Comisión Código Penal</a:t>
              </a:r>
              <a:endParaRPr sz="1200" i="0" u="none" strike="noStrike" cap="none">
                <a:solidFill>
                  <a:schemeClr val="dk1"/>
                </a:solidFill>
                <a:latin typeface="Roboto"/>
                <a:ea typeface="Roboto"/>
                <a:cs typeface="Roboto"/>
                <a:sym typeface="Roboto"/>
              </a:endParaRPr>
            </a:p>
            <a:p>
              <a:pPr marL="57150" marR="0" lvl="1" indent="-66675" algn="l" rtl="0">
                <a:lnSpc>
                  <a:spcPct val="90000"/>
                </a:lnSpc>
                <a:spcBef>
                  <a:spcPts val="490"/>
                </a:spcBef>
                <a:spcAft>
                  <a:spcPts val="0"/>
                </a:spcAft>
                <a:buClr>
                  <a:schemeClr val="dk1"/>
                </a:buClr>
                <a:buSzPts val="1050"/>
                <a:buFont typeface="Roboto"/>
                <a:buChar char="•"/>
              </a:pPr>
              <a:r>
                <a:rPr lang="es-CL" sz="1050" i="0" u="none" strike="noStrike" cap="none">
                  <a:solidFill>
                    <a:schemeClr val="dk1"/>
                  </a:solidFill>
                  <a:latin typeface="Roboto"/>
                  <a:ea typeface="Roboto"/>
                  <a:cs typeface="Roboto"/>
                  <a:sym typeface="Roboto"/>
                </a:rPr>
                <a:t>Anteproyecto 2013</a:t>
              </a:r>
              <a:endParaRPr sz="1050" i="0" u="none" strike="noStrike" cap="none">
                <a:solidFill>
                  <a:schemeClr val="dk1"/>
                </a:solidFill>
                <a:latin typeface="Roboto"/>
                <a:ea typeface="Roboto"/>
                <a:cs typeface="Roboto"/>
                <a:sym typeface="Roboto"/>
              </a:endParaRPr>
            </a:p>
          </p:txBody>
        </p:sp>
        <p:sp>
          <p:nvSpPr>
            <p:cNvPr id="137" name="Google Shape;137;p3"/>
            <p:cNvSpPr/>
            <p:nvPr/>
          </p:nvSpPr>
          <p:spPr>
            <a:xfrm>
              <a:off x="2179034" y="2450906"/>
              <a:ext cx="255654" cy="255654"/>
            </a:xfrm>
            <a:prstGeom prst="ellipse">
              <a:avLst/>
            </a:prstGeom>
            <a:solidFill>
              <a:srgbClr val="A9C1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38" name="Google Shape;138;p3"/>
            <p:cNvSpPr/>
            <p:nvPr/>
          </p:nvSpPr>
          <p:spPr>
            <a:xfrm>
              <a:off x="2306861" y="2578733"/>
              <a:ext cx="1178849" cy="1859705"/>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39" name="Google Shape;139;p3"/>
            <p:cNvSpPr txBox="1"/>
            <p:nvPr/>
          </p:nvSpPr>
          <p:spPr>
            <a:xfrm>
              <a:off x="2306861" y="2578733"/>
              <a:ext cx="1178849" cy="1859705"/>
            </a:xfrm>
            <a:prstGeom prst="rect">
              <a:avLst/>
            </a:prstGeom>
            <a:noFill/>
            <a:ln>
              <a:noFill/>
            </a:ln>
          </p:spPr>
          <p:txBody>
            <a:bodyPr spcFirstLastPara="1" wrap="square" lIns="135450" tIns="0" rIns="0" bIns="0" anchor="t" anchorCtr="0">
              <a:noAutofit/>
            </a:bodyPr>
            <a:lstStyle/>
            <a:p>
              <a:pPr marL="0" marR="0" lvl="0" indent="0" algn="l" rtl="0">
                <a:lnSpc>
                  <a:spcPct val="90000"/>
                </a:lnSpc>
                <a:spcBef>
                  <a:spcPts val="0"/>
                </a:spcBef>
                <a:spcAft>
                  <a:spcPts val="0"/>
                </a:spcAft>
                <a:buNone/>
              </a:pPr>
              <a:endParaRPr sz="1400" i="0" u="none" strike="noStrike" cap="none">
                <a:solidFill>
                  <a:schemeClr val="dk1"/>
                </a:solidFill>
                <a:latin typeface="Roboto"/>
                <a:ea typeface="Roboto"/>
                <a:cs typeface="Roboto"/>
                <a:sym typeface="Roboto"/>
              </a:endParaRPr>
            </a:p>
            <a:p>
              <a:pPr marL="0" marR="0" lvl="0" indent="0" algn="l" rtl="0">
                <a:lnSpc>
                  <a:spcPct val="90000"/>
                </a:lnSpc>
                <a:spcBef>
                  <a:spcPts val="490"/>
                </a:spcBef>
                <a:spcAft>
                  <a:spcPts val="0"/>
                </a:spcAft>
                <a:buNone/>
              </a:pPr>
              <a:r>
                <a:rPr lang="es-CL" sz="1200" i="0" u="none" strike="noStrike" cap="none">
                  <a:solidFill>
                    <a:schemeClr val="dk1"/>
                  </a:solidFill>
                  <a:latin typeface="Roboto"/>
                  <a:ea typeface="Roboto"/>
                  <a:cs typeface="Roboto"/>
                  <a:sym typeface="Roboto"/>
                </a:rPr>
                <a:t>2014</a:t>
              </a:r>
              <a:endParaRPr sz="1200" i="0" u="none" strike="noStrike" cap="none">
                <a:solidFill>
                  <a:schemeClr val="dk1"/>
                </a:solidFill>
                <a:latin typeface="Roboto"/>
                <a:ea typeface="Roboto"/>
                <a:cs typeface="Roboto"/>
                <a:sym typeface="Roboto"/>
              </a:endParaRPr>
            </a:p>
            <a:p>
              <a:pPr marL="0" marR="0" lvl="0" indent="0" algn="l" rtl="0">
                <a:lnSpc>
                  <a:spcPct val="90000"/>
                </a:lnSpc>
                <a:spcBef>
                  <a:spcPts val="490"/>
                </a:spcBef>
                <a:spcAft>
                  <a:spcPts val="0"/>
                </a:spcAft>
                <a:buNone/>
              </a:pPr>
              <a:r>
                <a:rPr lang="es-CL" sz="1200" i="0" u="none" strike="noStrike" cap="none">
                  <a:solidFill>
                    <a:schemeClr val="dk1"/>
                  </a:solidFill>
                  <a:latin typeface="Roboto"/>
                  <a:ea typeface="Roboto"/>
                  <a:cs typeface="Roboto"/>
                  <a:sym typeface="Roboto"/>
                </a:rPr>
                <a:t>Proyecto de Ley</a:t>
              </a:r>
              <a:endParaRPr sz="1200" i="0" u="none" strike="noStrike" cap="none">
                <a:solidFill>
                  <a:schemeClr val="dk1"/>
                </a:solidFill>
                <a:latin typeface="Roboto"/>
                <a:ea typeface="Roboto"/>
                <a:cs typeface="Roboto"/>
                <a:sym typeface="Roboto"/>
              </a:endParaRPr>
            </a:p>
            <a:p>
              <a:pPr marL="57150" marR="0" lvl="1" indent="-63500" algn="l" rtl="0">
                <a:lnSpc>
                  <a:spcPct val="90000"/>
                </a:lnSpc>
                <a:spcBef>
                  <a:spcPts val="490"/>
                </a:spcBef>
                <a:spcAft>
                  <a:spcPts val="0"/>
                </a:spcAft>
                <a:buClr>
                  <a:schemeClr val="dk1"/>
                </a:buClr>
                <a:buSzPts val="1000"/>
                <a:buFont typeface="Roboto"/>
                <a:buChar char="•"/>
              </a:pPr>
              <a:r>
                <a:rPr lang="es-CL" sz="1000" i="0" u="none" strike="noStrike" cap="none">
                  <a:solidFill>
                    <a:schemeClr val="dk1"/>
                  </a:solidFill>
                  <a:latin typeface="Roboto"/>
                  <a:ea typeface="Roboto"/>
                  <a:cs typeface="Roboto"/>
                  <a:sym typeface="Roboto"/>
                </a:rPr>
                <a:t>Proyecto de Ley Nuevo Código Penal (Boletín N° 9274-07)</a:t>
              </a:r>
              <a:endParaRPr sz="1000" i="0" u="none" strike="noStrike" cap="none">
                <a:solidFill>
                  <a:schemeClr val="dk1"/>
                </a:solidFill>
                <a:latin typeface="Roboto"/>
                <a:ea typeface="Roboto"/>
                <a:cs typeface="Roboto"/>
                <a:sym typeface="Roboto"/>
              </a:endParaRPr>
            </a:p>
          </p:txBody>
        </p:sp>
        <p:sp>
          <p:nvSpPr>
            <p:cNvPr id="140" name="Google Shape;140;p3"/>
            <p:cNvSpPr/>
            <p:nvPr/>
          </p:nvSpPr>
          <p:spPr>
            <a:xfrm>
              <a:off x="3315275" y="1773600"/>
              <a:ext cx="340872" cy="340872"/>
            </a:xfrm>
            <a:prstGeom prst="ellipse">
              <a:avLst/>
            </a:prstGeom>
            <a:solidFill>
              <a:srgbClr val="4F81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41" name="Google Shape;141;p3"/>
            <p:cNvSpPr/>
            <p:nvPr/>
          </p:nvSpPr>
          <p:spPr>
            <a:xfrm>
              <a:off x="3485711" y="1944036"/>
              <a:ext cx="1370589" cy="2494402"/>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42" name="Google Shape;142;p3"/>
            <p:cNvSpPr txBox="1"/>
            <p:nvPr/>
          </p:nvSpPr>
          <p:spPr>
            <a:xfrm>
              <a:off x="3315282" y="2134874"/>
              <a:ext cx="1179000" cy="2494500"/>
            </a:xfrm>
            <a:prstGeom prst="rect">
              <a:avLst/>
            </a:prstGeom>
            <a:noFill/>
            <a:ln>
              <a:noFill/>
            </a:ln>
          </p:spPr>
          <p:txBody>
            <a:bodyPr spcFirstLastPara="1" wrap="square" lIns="180600" tIns="0" rIns="0" bIns="0" anchor="t" anchorCtr="0">
              <a:noAutofit/>
            </a:bodyPr>
            <a:lstStyle/>
            <a:p>
              <a:pPr marL="0" marR="0" lvl="0" indent="0" algn="l" rtl="0">
                <a:lnSpc>
                  <a:spcPct val="90000"/>
                </a:lnSpc>
                <a:spcBef>
                  <a:spcPts val="0"/>
                </a:spcBef>
                <a:spcAft>
                  <a:spcPts val="0"/>
                </a:spcAft>
                <a:buNone/>
              </a:pPr>
              <a:endParaRPr sz="1400" i="0" u="none" strike="noStrike" cap="none">
                <a:solidFill>
                  <a:schemeClr val="dk1"/>
                </a:solidFill>
                <a:latin typeface="Roboto"/>
                <a:ea typeface="Roboto"/>
                <a:cs typeface="Roboto"/>
                <a:sym typeface="Roboto"/>
              </a:endParaRPr>
            </a:p>
            <a:p>
              <a:pPr marL="0" marR="0" lvl="0" indent="0" algn="l" rtl="0">
                <a:lnSpc>
                  <a:spcPct val="90000"/>
                </a:lnSpc>
                <a:spcBef>
                  <a:spcPts val="490"/>
                </a:spcBef>
                <a:spcAft>
                  <a:spcPts val="0"/>
                </a:spcAft>
                <a:buNone/>
              </a:pPr>
              <a:r>
                <a:rPr lang="es-CL" sz="1200" i="0" u="none" strike="noStrike" cap="none">
                  <a:solidFill>
                    <a:schemeClr val="dk1"/>
                  </a:solidFill>
                  <a:latin typeface="Roboto"/>
                  <a:ea typeface="Roboto"/>
                  <a:cs typeface="Roboto"/>
                  <a:sym typeface="Roboto"/>
                </a:rPr>
                <a:t>2014-2015</a:t>
              </a:r>
              <a:endParaRPr sz="1200" i="0" u="none" strike="noStrike" cap="none">
                <a:solidFill>
                  <a:schemeClr val="dk1"/>
                </a:solidFill>
                <a:latin typeface="Roboto"/>
                <a:ea typeface="Roboto"/>
                <a:cs typeface="Roboto"/>
                <a:sym typeface="Roboto"/>
              </a:endParaRPr>
            </a:p>
            <a:p>
              <a:pPr marL="0" marR="0" lvl="0" indent="0" algn="l" rtl="0">
                <a:lnSpc>
                  <a:spcPct val="90000"/>
                </a:lnSpc>
                <a:spcBef>
                  <a:spcPts val="490"/>
                </a:spcBef>
                <a:spcAft>
                  <a:spcPts val="0"/>
                </a:spcAft>
                <a:buNone/>
              </a:pPr>
              <a:r>
                <a:rPr lang="es-CL" sz="1200" i="0" u="none" strike="noStrike" cap="none">
                  <a:solidFill>
                    <a:schemeClr val="dk1"/>
                  </a:solidFill>
                  <a:latin typeface="Roboto"/>
                  <a:ea typeface="Roboto"/>
                  <a:cs typeface="Roboto"/>
                  <a:sym typeface="Roboto"/>
                </a:rPr>
                <a:t>Comisión Código Penal</a:t>
              </a:r>
              <a:endParaRPr sz="1200" i="0" u="none" strike="noStrike" cap="none">
                <a:solidFill>
                  <a:schemeClr val="dk1"/>
                </a:solidFill>
                <a:latin typeface="Roboto"/>
                <a:ea typeface="Roboto"/>
                <a:cs typeface="Roboto"/>
                <a:sym typeface="Roboto"/>
              </a:endParaRPr>
            </a:p>
            <a:p>
              <a:pPr marL="114300" marR="0" lvl="1" indent="-101600" algn="l" rtl="0">
                <a:lnSpc>
                  <a:spcPct val="90000"/>
                </a:lnSpc>
                <a:spcBef>
                  <a:spcPts val="490"/>
                </a:spcBef>
                <a:spcAft>
                  <a:spcPts val="0"/>
                </a:spcAft>
                <a:buClr>
                  <a:schemeClr val="dk1"/>
                </a:buClr>
                <a:buSzPts val="1000"/>
                <a:buFont typeface="Roboto"/>
                <a:buChar char="•"/>
              </a:pPr>
              <a:r>
                <a:rPr lang="es-CL" sz="1000" i="0" u="none" strike="noStrike" cap="none">
                  <a:solidFill>
                    <a:schemeClr val="dk1"/>
                  </a:solidFill>
                  <a:latin typeface="Roboto"/>
                  <a:ea typeface="Roboto"/>
                  <a:cs typeface="Roboto"/>
                  <a:sym typeface="Roboto"/>
                </a:rPr>
                <a:t>Anteproyecto 2015</a:t>
              </a:r>
              <a:endParaRPr sz="1000" i="0" u="none" strike="noStrike" cap="none">
                <a:solidFill>
                  <a:schemeClr val="dk1"/>
                </a:solidFill>
                <a:latin typeface="Roboto"/>
                <a:ea typeface="Roboto"/>
                <a:cs typeface="Roboto"/>
                <a:sym typeface="Roboto"/>
              </a:endParaRPr>
            </a:p>
          </p:txBody>
        </p:sp>
        <p:sp>
          <p:nvSpPr>
            <p:cNvPr id="143" name="Google Shape;143;p3"/>
            <p:cNvSpPr/>
            <p:nvPr/>
          </p:nvSpPr>
          <p:spPr>
            <a:xfrm>
              <a:off x="4243379" y="1333313"/>
              <a:ext cx="440400" cy="440400"/>
            </a:xfrm>
            <a:prstGeom prst="ellipse">
              <a:avLst/>
            </a:prstGeom>
            <a:solidFill>
              <a:srgbClr val="3760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44" name="Google Shape;144;p3"/>
            <p:cNvSpPr/>
            <p:nvPr/>
          </p:nvSpPr>
          <p:spPr>
            <a:xfrm>
              <a:off x="4334326" y="1557884"/>
              <a:ext cx="1420200" cy="2973900"/>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45" name="Google Shape;145;p3"/>
            <p:cNvSpPr txBox="1"/>
            <p:nvPr/>
          </p:nvSpPr>
          <p:spPr>
            <a:xfrm>
              <a:off x="4385644" y="1911950"/>
              <a:ext cx="930300" cy="2494500"/>
            </a:xfrm>
            <a:prstGeom prst="rect">
              <a:avLst/>
            </a:prstGeom>
            <a:noFill/>
            <a:ln>
              <a:noFill/>
            </a:ln>
          </p:spPr>
          <p:txBody>
            <a:bodyPr spcFirstLastPara="1" wrap="square" lIns="233300" tIns="0" rIns="0" bIns="0" anchor="t" anchorCtr="0">
              <a:noAutofit/>
            </a:bodyPr>
            <a:lstStyle/>
            <a:p>
              <a:pPr marL="0" marR="0" lvl="0" indent="0" algn="l" rtl="0">
                <a:lnSpc>
                  <a:spcPct val="90000"/>
                </a:lnSpc>
                <a:spcBef>
                  <a:spcPts val="0"/>
                </a:spcBef>
                <a:spcAft>
                  <a:spcPts val="0"/>
                </a:spcAft>
                <a:buNone/>
              </a:pPr>
              <a:endParaRPr sz="1400" i="0" u="none" strike="noStrike" cap="none">
                <a:solidFill>
                  <a:schemeClr val="dk1"/>
                </a:solidFill>
                <a:latin typeface="Roboto"/>
                <a:ea typeface="Roboto"/>
                <a:cs typeface="Roboto"/>
                <a:sym typeface="Roboto"/>
              </a:endParaRPr>
            </a:p>
            <a:p>
              <a:pPr marL="0" marR="0" lvl="0" indent="0" algn="l" rtl="0">
                <a:lnSpc>
                  <a:spcPct val="90000"/>
                </a:lnSpc>
                <a:spcBef>
                  <a:spcPts val="490"/>
                </a:spcBef>
                <a:spcAft>
                  <a:spcPts val="0"/>
                </a:spcAft>
                <a:buNone/>
              </a:pPr>
              <a:r>
                <a:rPr lang="es-CL" sz="1200" i="0" u="none" strike="noStrike" cap="none">
                  <a:solidFill>
                    <a:schemeClr val="dk1"/>
                  </a:solidFill>
                  <a:latin typeface="Roboto"/>
                  <a:ea typeface="Roboto"/>
                  <a:cs typeface="Roboto"/>
                  <a:sym typeface="Roboto"/>
                </a:rPr>
                <a:t>2018</a:t>
              </a:r>
              <a:br>
                <a:rPr lang="es-CL" sz="1200" i="0" u="none" strike="noStrike" cap="none">
                  <a:solidFill>
                    <a:schemeClr val="dk1"/>
                  </a:solidFill>
                  <a:latin typeface="Roboto"/>
                  <a:ea typeface="Roboto"/>
                  <a:cs typeface="Roboto"/>
                  <a:sym typeface="Roboto"/>
                </a:rPr>
              </a:br>
              <a:r>
                <a:rPr lang="es-CL" sz="1200" i="0" u="none" strike="noStrike" cap="none">
                  <a:solidFill>
                    <a:schemeClr val="dk1"/>
                  </a:solidFill>
                  <a:latin typeface="Roboto"/>
                  <a:ea typeface="Roboto"/>
                  <a:cs typeface="Roboto"/>
                  <a:sym typeface="Roboto"/>
                </a:rPr>
                <a:t>Comisión Código Penal</a:t>
              </a:r>
              <a:endParaRPr sz="1200" i="0" u="none" strike="noStrike" cap="none">
                <a:solidFill>
                  <a:schemeClr val="dk1"/>
                </a:solidFill>
                <a:latin typeface="Roboto"/>
                <a:ea typeface="Roboto"/>
                <a:cs typeface="Roboto"/>
                <a:sym typeface="Roboto"/>
              </a:endParaRPr>
            </a:p>
            <a:p>
              <a:pPr marL="114300" marR="0" lvl="1" indent="-95250" algn="l" rtl="0">
                <a:lnSpc>
                  <a:spcPct val="90000"/>
                </a:lnSpc>
                <a:spcBef>
                  <a:spcPts val="490"/>
                </a:spcBef>
                <a:spcAft>
                  <a:spcPts val="0"/>
                </a:spcAft>
                <a:buClr>
                  <a:schemeClr val="dk1"/>
                </a:buClr>
                <a:buSzPts val="1000"/>
                <a:buFont typeface="Roboto"/>
                <a:buChar char="•"/>
              </a:pPr>
              <a:r>
                <a:rPr lang="es-CL" sz="1000" i="0" u="none" strike="noStrike" cap="none">
                  <a:solidFill>
                    <a:schemeClr val="dk1"/>
                  </a:solidFill>
                  <a:latin typeface="Roboto"/>
                  <a:ea typeface="Roboto"/>
                  <a:cs typeface="Roboto"/>
                  <a:sym typeface="Roboto"/>
                </a:rPr>
                <a:t>Anteproyecto 2018</a:t>
              </a:r>
              <a:endParaRPr sz="1000" i="0" u="none" strike="noStrike" cap="none">
                <a:solidFill>
                  <a:schemeClr val="dk1"/>
                </a:solidFill>
                <a:latin typeface="Roboto"/>
                <a:ea typeface="Roboto"/>
                <a:cs typeface="Roboto"/>
                <a:sym typeface="Roboto"/>
              </a:endParaRPr>
            </a:p>
          </p:txBody>
        </p:sp>
        <p:sp>
          <p:nvSpPr>
            <p:cNvPr id="146" name="Google Shape;146;p3"/>
            <p:cNvSpPr/>
            <p:nvPr/>
          </p:nvSpPr>
          <p:spPr>
            <a:xfrm>
              <a:off x="5996092" y="891238"/>
              <a:ext cx="561018" cy="561018"/>
            </a:xfrm>
            <a:prstGeom prst="ellipse">
              <a:avLst/>
            </a:prstGeom>
            <a:solidFill>
              <a:srgbClr val="0F24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47" name="Google Shape;147;p3"/>
            <p:cNvSpPr/>
            <p:nvPr/>
          </p:nvSpPr>
          <p:spPr>
            <a:xfrm>
              <a:off x="6276601" y="1171747"/>
              <a:ext cx="1420300" cy="3266691"/>
            </a:xfrm>
            <a:prstGeom prst="rect">
              <a:avLst/>
            </a:prstGeom>
            <a:noFill/>
            <a:ln w="9525" cap="flat" cmpd="sng">
              <a:solidFill>
                <a:schemeClr val="dk1">
                  <a:alpha val="0"/>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148" name="Google Shape;148;p3"/>
            <p:cNvSpPr txBox="1"/>
            <p:nvPr/>
          </p:nvSpPr>
          <p:spPr>
            <a:xfrm>
              <a:off x="5861993" y="1557887"/>
              <a:ext cx="1089000" cy="3266700"/>
            </a:xfrm>
            <a:prstGeom prst="rect">
              <a:avLst/>
            </a:prstGeom>
            <a:noFill/>
            <a:ln>
              <a:noFill/>
            </a:ln>
          </p:spPr>
          <p:txBody>
            <a:bodyPr spcFirstLastPara="1" wrap="square" lIns="297250" tIns="0" rIns="0" bIns="0" anchor="t" anchorCtr="0">
              <a:noAutofit/>
            </a:bodyPr>
            <a:lstStyle/>
            <a:p>
              <a:pPr marL="0" marR="0" lvl="0" indent="0" algn="l" rtl="0">
                <a:lnSpc>
                  <a:spcPct val="90000"/>
                </a:lnSpc>
                <a:spcBef>
                  <a:spcPts val="0"/>
                </a:spcBef>
                <a:spcAft>
                  <a:spcPts val="0"/>
                </a:spcAft>
                <a:buNone/>
              </a:pPr>
              <a:endParaRPr sz="1400" i="0" u="none" strike="noStrike" cap="none">
                <a:solidFill>
                  <a:schemeClr val="dk1"/>
                </a:solidFill>
                <a:latin typeface="Roboto"/>
                <a:ea typeface="Roboto"/>
                <a:cs typeface="Roboto"/>
                <a:sym typeface="Roboto"/>
              </a:endParaRPr>
            </a:p>
            <a:p>
              <a:pPr marL="0" marR="0" lvl="0" indent="0" algn="l" rtl="0">
                <a:lnSpc>
                  <a:spcPct val="90000"/>
                </a:lnSpc>
                <a:spcBef>
                  <a:spcPts val="490"/>
                </a:spcBef>
                <a:spcAft>
                  <a:spcPts val="0"/>
                </a:spcAft>
                <a:buNone/>
              </a:pPr>
              <a:r>
                <a:rPr lang="es-CL" sz="1100" i="0" u="none" strike="noStrike" cap="none">
                  <a:solidFill>
                    <a:schemeClr val="lt1"/>
                  </a:solidFill>
                  <a:latin typeface="Roboto"/>
                  <a:ea typeface="Roboto"/>
                  <a:cs typeface="Roboto"/>
                  <a:sym typeface="Roboto"/>
                </a:rPr>
                <a:t>2022</a:t>
              </a:r>
              <a:br>
                <a:rPr lang="es-CL" sz="1100" i="0" u="none" strike="noStrike" cap="none">
                  <a:solidFill>
                    <a:schemeClr val="lt1"/>
                  </a:solidFill>
                  <a:latin typeface="Roboto"/>
                  <a:ea typeface="Roboto"/>
                  <a:cs typeface="Roboto"/>
                  <a:sym typeface="Roboto"/>
                </a:rPr>
              </a:br>
              <a:r>
                <a:rPr lang="es-CL" sz="1100" i="0" u="none" strike="noStrike" cap="none">
                  <a:solidFill>
                    <a:schemeClr val="lt1"/>
                  </a:solidFill>
                  <a:latin typeface="Roboto"/>
                  <a:ea typeface="Roboto"/>
                  <a:cs typeface="Roboto"/>
                  <a:sym typeface="Roboto"/>
                </a:rPr>
                <a:t>Comisión Revisora</a:t>
              </a:r>
              <a:endParaRPr sz="1100" i="0" u="none" strike="noStrike" cap="none">
                <a:solidFill>
                  <a:schemeClr val="lt1"/>
                </a:solidFill>
                <a:latin typeface="Roboto"/>
                <a:ea typeface="Roboto"/>
                <a:cs typeface="Roboto"/>
                <a:sym typeface="Roboto"/>
              </a:endParaRPr>
            </a:p>
            <a:p>
              <a:pPr marL="114300" marR="0" lvl="1" indent="-95250" algn="l" rtl="0">
                <a:lnSpc>
                  <a:spcPct val="90000"/>
                </a:lnSpc>
                <a:spcBef>
                  <a:spcPts val="210"/>
                </a:spcBef>
                <a:spcAft>
                  <a:spcPts val="0"/>
                </a:spcAft>
                <a:buClr>
                  <a:schemeClr val="lt1"/>
                </a:buClr>
                <a:buSzPts val="1100"/>
                <a:buFont typeface="Roboto"/>
                <a:buChar char="•"/>
              </a:pPr>
              <a:r>
                <a:rPr lang="es-CL" sz="1100" i="0" u="none" strike="noStrike" cap="none">
                  <a:solidFill>
                    <a:schemeClr val="lt1"/>
                  </a:solidFill>
                  <a:latin typeface="Roboto"/>
                  <a:ea typeface="Roboto"/>
                  <a:cs typeface="Roboto"/>
                  <a:sym typeface="Roboto"/>
                </a:rPr>
                <a:t>Julio 2023</a:t>
              </a:r>
              <a:endParaRPr sz="1100" i="0" u="none" strike="noStrike" cap="none">
                <a:solidFill>
                  <a:schemeClr val="lt1"/>
                </a:solidFill>
                <a:latin typeface="Roboto"/>
                <a:ea typeface="Roboto"/>
                <a:cs typeface="Roboto"/>
                <a:sym typeface="Roboto"/>
              </a:endParaRPr>
            </a:p>
          </p:txBody>
        </p:sp>
      </p:grpSp>
      <p:sp>
        <p:nvSpPr>
          <p:cNvPr id="149" name="Google Shape;149;p3"/>
          <p:cNvSpPr/>
          <p:nvPr/>
        </p:nvSpPr>
        <p:spPr>
          <a:xfrm>
            <a:off x="0" y="6129452"/>
            <a:ext cx="1496291" cy="728548"/>
          </a:xfrm>
          <a:prstGeom prst="roundRect">
            <a:avLst>
              <a:gd name="adj" fmla="val 0"/>
            </a:avLst>
          </a:prstGeom>
          <a:gradFill>
            <a:gsLst>
              <a:gs pos="0">
                <a:srgbClr val="305682"/>
              </a:gs>
              <a:gs pos="48000">
                <a:srgbClr val="5483BE"/>
              </a:gs>
              <a:gs pos="100000">
                <a:srgbClr val="93B3D7"/>
              </a:gs>
            </a:gsLst>
            <a:lin ang="16200000"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1100" i="0" u="none" strike="noStrike" cap="none">
                <a:solidFill>
                  <a:schemeClr val="lt1"/>
                </a:solidFill>
                <a:latin typeface="Roboto"/>
                <a:ea typeface="Roboto"/>
                <a:cs typeface="Roboto"/>
                <a:sym typeface="Roboto"/>
              </a:rPr>
              <a:t>Foro Penal 2002-2005</a:t>
            </a:r>
            <a:endParaRPr sz="1100">
              <a:solidFill>
                <a:schemeClr val="lt1"/>
              </a:solidFill>
              <a:latin typeface="Roboto"/>
              <a:ea typeface="Roboto"/>
              <a:cs typeface="Roboto"/>
              <a:sym typeface="Roboto"/>
            </a:endParaRPr>
          </a:p>
          <a:p>
            <a:pPr marL="0" marR="0" lvl="0" indent="0" algn="l" rtl="0">
              <a:spcBef>
                <a:spcPts val="0"/>
              </a:spcBef>
              <a:spcAft>
                <a:spcPts val="0"/>
              </a:spcAft>
              <a:buNone/>
            </a:pPr>
            <a:r>
              <a:rPr lang="es-CL" sz="1100">
                <a:solidFill>
                  <a:schemeClr val="lt1"/>
                </a:solidFill>
                <a:latin typeface="Roboto"/>
                <a:ea typeface="Roboto"/>
                <a:cs typeface="Roboto"/>
                <a:sym typeface="Roboto"/>
              </a:rPr>
              <a:t>Anteproyecto	2005 </a:t>
            </a:r>
            <a:endParaRPr sz="1100">
              <a:solidFill>
                <a:schemeClr val="lt1"/>
              </a:solidFill>
              <a:latin typeface="Roboto"/>
              <a:ea typeface="Roboto"/>
              <a:cs typeface="Roboto"/>
              <a:sym typeface="Roboto"/>
            </a:endParaRPr>
          </a:p>
        </p:txBody>
      </p:sp>
      <p:grpSp>
        <p:nvGrpSpPr>
          <p:cNvPr id="150" name="Google Shape;150;p3"/>
          <p:cNvGrpSpPr/>
          <p:nvPr/>
        </p:nvGrpSpPr>
        <p:grpSpPr>
          <a:xfrm>
            <a:off x="8106576" y="1890600"/>
            <a:ext cx="3586025" cy="4238850"/>
            <a:chOff x="256100" y="488479"/>
            <a:chExt cx="3586025" cy="4238850"/>
          </a:xfrm>
        </p:grpSpPr>
        <p:sp>
          <p:nvSpPr>
            <p:cNvPr id="151" name="Google Shape;151;p3"/>
            <p:cNvSpPr/>
            <p:nvPr/>
          </p:nvSpPr>
          <p:spPr>
            <a:xfrm>
              <a:off x="267924" y="488479"/>
              <a:ext cx="3574200" cy="1214500"/>
            </a:xfrm>
            <a:prstGeom prst="flowChartOffpageConnector">
              <a:avLst/>
            </a:prstGeom>
            <a:gradFill>
              <a:gsLst>
                <a:gs pos="0">
                  <a:srgbClr val="305682"/>
                </a:gs>
                <a:gs pos="48000">
                  <a:srgbClr val="5483BE"/>
                </a:gs>
                <a:gs pos="100000">
                  <a:srgbClr val="93B3D7"/>
                </a:gs>
              </a:gsLst>
              <a:lin ang="16198662"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txBox="1"/>
            <p:nvPr/>
          </p:nvSpPr>
          <p:spPr>
            <a:xfrm>
              <a:off x="267924" y="488479"/>
              <a:ext cx="3574200" cy="971700"/>
            </a:xfrm>
            <a:prstGeom prst="rect">
              <a:avLst/>
            </a:prstGeom>
            <a:gradFill>
              <a:gsLst>
                <a:gs pos="0">
                  <a:srgbClr val="305682"/>
                </a:gs>
                <a:gs pos="48000">
                  <a:srgbClr val="5483BE"/>
                </a:gs>
                <a:gs pos="100000">
                  <a:srgbClr val="93B3D7"/>
                </a:gs>
              </a:gsLst>
              <a:lin ang="16198662"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s-CL" sz="1500" i="0" u="none" strike="noStrike" cap="none">
                  <a:solidFill>
                    <a:schemeClr val="lt1"/>
                  </a:solidFill>
                  <a:latin typeface="Roboto"/>
                  <a:ea typeface="Roboto"/>
                  <a:cs typeface="Roboto"/>
                  <a:sym typeface="Roboto"/>
                </a:rPr>
                <a:t>Aprobación en General del Proyecto</a:t>
              </a:r>
              <a:endParaRPr sz="1700">
                <a:latin typeface="Roboto"/>
                <a:ea typeface="Roboto"/>
                <a:cs typeface="Roboto"/>
                <a:sym typeface="Roboto"/>
              </a:endParaRPr>
            </a:p>
            <a:p>
              <a:pPr marL="0" marR="0" lvl="0" indent="0" algn="ctr" rtl="0">
                <a:lnSpc>
                  <a:spcPct val="90000"/>
                </a:lnSpc>
                <a:spcBef>
                  <a:spcPts val="420"/>
                </a:spcBef>
                <a:spcAft>
                  <a:spcPts val="0"/>
                </a:spcAft>
                <a:buNone/>
              </a:pPr>
              <a:r>
                <a:rPr lang="es-CL" i="0" u="none" strike="noStrike" cap="none">
                  <a:solidFill>
                    <a:schemeClr val="lt1"/>
                  </a:solidFill>
                  <a:latin typeface="Roboto"/>
                  <a:ea typeface="Roboto"/>
                  <a:cs typeface="Roboto"/>
                  <a:sym typeface="Roboto"/>
                </a:rPr>
                <a:t>12 de septiembre </a:t>
              </a:r>
              <a:r>
                <a:rPr lang="es-CL">
                  <a:solidFill>
                    <a:schemeClr val="lt1"/>
                  </a:solidFill>
                  <a:latin typeface="Roboto"/>
                  <a:ea typeface="Roboto"/>
                  <a:cs typeface="Roboto"/>
                  <a:sym typeface="Roboto"/>
                </a:rPr>
                <a:t>de </a:t>
              </a:r>
              <a:r>
                <a:rPr lang="es-CL" i="0" u="none" strike="noStrike" cap="none">
                  <a:solidFill>
                    <a:schemeClr val="lt1"/>
                  </a:solidFill>
                  <a:latin typeface="Roboto"/>
                  <a:ea typeface="Roboto"/>
                  <a:cs typeface="Roboto"/>
                  <a:sym typeface="Roboto"/>
                </a:rPr>
                <a:t>2023</a:t>
              </a:r>
              <a:endParaRPr i="0" u="none" strike="noStrike" cap="none">
                <a:solidFill>
                  <a:schemeClr val="lt1"/>
                </a:solidFill>
                <a:latin typeface="Roboto"/>
                <a:ea typeface="Roboto"/>
                <a:cs typeface="Roboto"/>
                <a:sym typeface="Roboto"/>
              </a:endParaRPr>
            </a:p>
          </p:txBody>
        </p:sp>
        <p:sp>
          <p:nvSpPr>
            <p:cNvPr id="153" name="Google Shape;153;p3"/>
            <p:cNvSpPr/>
            <p:nvPr/>
          </p:nvSpPr>
          <p:spPr>
            <a:xfrm>
              <a:off x="267924" y="1871504"/>
              <a:ext cx="3574200" cy="1454600"/>
            </a:xfrm>
            <a:prstGeom prst="flowChartOffpageConnector">
              <a:avLst/>
            </a:prstGeom>
            <a:gradFill>
              <a:gsLst>
                <a:gs pos="0">
                  <a:srgbClr val="305682"/>
                </a:gs>
                <a:gs pos="48000">
                  <a:srgbClr val="5483BE"/>
                </a:gs>
                <a:gs pos="100000">
                  <a:srgbClr val="93B3D7"/>
                </a:gs>
              </a:gsLst>
              <a:lin ang="16198662"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txBox="1"/>
            <p:nvPr/>
          </p:nvSpPr>
          <p:spPr>
            <a:xfrm>
              <a:off x="267899" y="1871504"/>
              <a:ext cx="3574200" cy="1163700"/>
            </a:xfrm>
            <a:prstGeom prst="rect">
              <a:avLst/>
            </a:prstGeom>
            <a:gradFill>
              <a:gsLst>
                <a:gs pos="0">
                  <a:srgbClr val="305682"/>
                </a:gs>
                <a:gs pos="48000">
                  <a:srgbClr val="5483BE"/>
                </a:gs>
                <a:gs pos="100000">
                  <a:srgbClr val="93B3D7"/>
                </a:gs>
              </a:gsLst>
              <a:lin ang="16198662" scaled="0"/>
            </a:gradFill>
            <a:ln>
              <a:noFill/>
            </a:ln>
          </p:spPr>
          <p:txBody>
            <a:bodyPr spcFirstLastPara="1" wrap="square" lIns="45700" tIns="45700" rIns="45700" bIns="45700" anchor="ctr" anchorCtr="0">
              <a:noAutofit/>
            </a:bodyPr>
            <a:lstStyle/>
            <a:p>
              <a:pPr marL="0" marR="0" lvl="0" indent="0" algn="ctr" rtl="0">
                <a:lnSpc>
                  <a:spcPct val="120000"/>
                </a:lnSpc>
                <a:spcBef>
                  <a:spcPts val="0"/>
                </a:spcBef>
                <a:spcAft>
                  <a:spcPts val="0"/>
                </a:spcAft>
                <a:buNone/>
              </a:pPr>
              <a:r>
                <a:rPr lang="es-CL" sz="1500" i="0" u="none" strike="noStrike" cap="none">
                  <a:solidFill>
                    <a:schemeClr val="lt1"/>
                  </a:solidFill>
                  <a:latin typeface="Roboto"/>
                  <a:ea typeface="Roboto"/>
                  <a:cs typeface="Roboto"/>
                  <a:sym typeface="Roboto"/>
                </a:rPr>
                <a:t>Trabajo Mesa Técnica Asesores</a:t>
              </a:r>
              <a:endParaRPr sz="1500">
                <a:solidFill>
                  <a:schemeClr val="lt1"/>
                </a:solidFill>
                <a:highlight>
                  <a:schemeClr val="dk1"/>
                </a:highlight>
                <a:latin typeface="Roboto"/>
                <a:ea typeface="Roboto"/>
                <a:cs typeface="Roboto"/>
                <a:sym typeface="Roboto"/>
              </a:endParaRPr>
            </a:p>
            <a:p>
              <a:pPr marL="0" marR="0" lvl="0" indent="0" algn="ctr" rtl="0">
                <a:lnSpc>
                  <a:spcPct val="120000"/>
                </a:lnSpc>
                <a:spcBef>
                  <a:spcPts val="0"/>
                </a:spcBef>
                <a:spcAft>
                  <a:spcPts val="0"/>
                </a:spcAft>
                <a:buNone/>
              </a:pPr>
              <a:r>
                <a:rPr lang="es-CL" sz="1100">
                  <a:solidFill>
                    <a:schemeClr val="lt1"/>
                  </a:solidFill>
                  <a:latin typeface="Roboto"/>
                  <a:ea typeface="Roboto"/>
                  <a:cs typeface="Roboto"/>
                  <a:sym typeface="Roboto"/>
                </a:rPr>
                <a:t>20 de octubre de 2023</a:t>
              </a:r>
              <a:endParaRPr sz="1100">
                <a:solidFill>
                  <a:schemeClr val="lt1"/>
                </a:solidFill>
                <a:latin typeface="Roboto"/>
                <a:ea typeface="Roboto"/>
                <a:cs typeface="Roboto"/>
                <a:sym typeface="Roboto"/>
              </a:endParaRPr>
            </a:p>
            <a:p>
              <a:pPr marL="0" marR="0" lvl="0" indent="0" algn="ctr" rtl="0">
                <a:lnSpc>
                  <a:spcPct val="120000"/>
                </a:lnSpc>
                <a:spcBef>
                  <a:spcPts val="0"/>
                </a:spcBef>
                <a:spcAft>
                  <a:spcPts val="0"/>
                </a:spcAft>
                <a:buNone/>
              </a:pPr>
              <a:r>
                <a:rPr lang="es-CL" sz="1100">
                  <a:solidFill>
                    <a:schemeClr val="lt1"/>
                  </a:solidFill>
                  <a:latin typeface="Roboto"/>
                  <a:ea typeface="Roboto"/>
                  <a:cs typeface="Roboto"/>
                  <a:sym typeface="Roboto"/>
                </a:rPr>
                <a:t>10 de noviembre de 2023</a:t>
              </a:r>
              <a:endParaRPr sz="1100">
                <a:solidFill>
                  <a:schemeClr val="lt1"/>
                </a:solidFill>
                <a:latin typeface="Roboto"/>
                <a:ea typeface="Roboto"/>
                <a:cs typeface="Roboto"/>
                <a:sym typeface="Roboto"/>
              </a:endParaRPr>
            </a:p>
            <a:p>
              <a:pPr marL="0" lvl="0" indent="0" algn="ctr" rtl="0">
                <a:lnSpc>
                  <a:spcPct val="120000"/>
                </a:lnSpc>
                <a:spcBef>
                  <a:spcPts val="0"/>
                </a:spcBef>
                <a:spcAft>
                  <a:spcPts val="0"/>
                </a:spcAft>
                <a:buSzPts val="1100"/>
                <a:buNone/>
              </a:pPr>
              <a:r>
                <a:rPr lang="es-CL" sz="1100">
                  <a:solidFill>
                    <a:schemeClr val="lt1"/>
                  </a:solidFill>
                  <a:latin typeface="Roboto"/>
                  <a:ea typeface="Roboto"/>
                  <a:cs typeface="Roboto"/>
                  <a:sym typeface="Roboto"/>
                </a:rPr>
                <a:t>17 de noviembre de 2023</a:t>
              </a:r>
              <a:endParaRPr sz="1100">
                <a:solidFill>
                  <a:schemeClr val="lt1"/>
                </a:solidFill>
                <a:latin typeface="Roboto"/>
                <a:ea typeface="Roboto"/>
                <a:cs typeface="Roboto"/>
                <a:sym typeface="Roboto"/>
              </a:endParaRPr>
            </a:p>
            <a:p>
              <a:pPr marL="0" lvl="0" indent="0" algn="ctr" rtl="0">
                <a:lnSpc>
                  <a:spcPct val="120000"/>
                </a:lnSpc>
                <a:spcBef>
                  <a:spcPts val="0"/>
                </a:spcBef>
                <a:spcAft>
                  <a:spcPts val="0"/>
                </a:spcAft>
                <a:buSzPts val="1100"/>
                <a:buNone/>
              </a:pPr>
              <a:r>
                <a:rPr lang="es-CL" sz="1100">
                  <a:solidFill>
                    <a:schemeClr val="lt1"/>
                  </a:solidFill>
                  <a:latin typeface="Roboto"/>
                  <a:ea typeface="Roboto"/>
                  <a:cs typeface="Roboto"/>
                  <a:sym typeface="Roboto"/>
                </a:rPr>
                <a:t>24 de noviembre de 2023</a:t>
              </a:r>
              <a:endParaRPr sz="1200" i="0" u="none" strike="noStrike" cap="none">
                <a:solidFill>
                  <a:schemeClr val="lt1"/>
                </a:solidFill>
                <a:latin typeface="Roboto"/>
                <a:ea typeface="Roboto"/>
                <a:cs typeface="Roboto"/>
                <a:sym typeface="Roboto"/>
              </a:endParaRPr>
            </a:p>
          </p:txBody>
        </p:sp>
        <p:sp>
          <p:nvSpPr>
            <p:cNvPr id="155" name="Google Shape;155;p3"/>
            <p:cNvSpPr/>
            <p:nvPr/>
          </p:nvSpPr>
          <p:spPr>
            <a:xfrm rot="5422084">
              <a:off x="1984892" y="3146168"/>
              <a:ext cx="140103" cy="546610"/>
            </a:xfrm>
            <a:prstGeom prst="rightArrow">
              <a:avLst>
                <a:gd name="adj1" fmla="val 60000"/>
                <a:gd name="adj2" fmla="val 50000"/>
              </a:avLst>
            </a:prstGeom>
            <a:gradFill>
              <a:gsLst>
                <a:gs pos="0">
                  <a:srgbClr val="6887C1"/>
                </a:gs>
                <a:gs pos="50000">
                  <a:srgbClr val="4B77BF"/>
                </a:gs>
                <a:gs pos="100000">
                  <a:srgbClr val="3D67AE"/>
                </a:gs>
              </a:gsLst>
              <a:lin ang="5400700"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256100" y="3512829"/>
              <a:ext cx="3586025" cy="1214500"/>
            </a:xfrm>
            <a:prstGeom prst="flowChartOffpageConnector">
              <a:avLst/>
            </a:prstGeom>
            <a:gradFill>
              <a:gsLst>
                <a:gs pos="0">
                  <a:srgbClr val="305682"/>
                </a:gs>
                <a:gs pos="48000">
                  <a:srgbClr val="5483BE"/>
                </a:gs>
                <a:gs pos="100000">
                  <a:srgbClr val="93B3D7"/>
                </a:gs>
              </a:gsLst>
              <a:lin ang="16198662" scaled="0"/>
            </a:gradFill>
            <a:ln>
              <a:noFill/>
            </a:ln>
            <a:effectLst>
              <a:outerShdw blurRad="57150" dist="19050" dir="5400000" algn="ctr" rotWithShape="0">
                <a:srgbClr val="000000">
                  <a:alpha val="6274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txBox="1"/>
            <p:nvPr/>
          </p:nvSpPr>
          <p:spPr>
            <a:xfrm>
              <a:off x="262012" y="3495317"/>
              <a:ext cx="3574200" cy="971700"/>
            </a:xfrm>
            <a:prstGeom prst="rect">
              <a:avLst/>
            </a:prstGeom>
            <a:gradFill>
              <a:gsLst>
                <a:gs pos="0">
                  <a:srgbClr val="305682"/>
                </a:gs>
                <a:gs pos="48000">
                  <a:srgbClr val="5483BE"/>
                </a:gs>
                <a:gs pos="100000">
                  <a:srgbClr val="93B3D7"/>
                </a:gs>
              </a:gsLst>
              <a:lin ang="16198662" scaled="0"/>
            </a:grad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None/>
              </a:pPr>
              <a:r>
                <a:rPr lang="es-CL" sz="1600" i="0" u="none" strike="noStrike" cap="none">
                  <a:solidFill>
                    <a:schemeClr val="lt1"/>
                  </a:solidFill>
                  <a:latin typeface="Roboto"/>
                  <a:ea typeface="Roboto"/>
                  <a:cs typeface="Roboto"/>
                  <a:sym typeface="Roboto"/>
                </a:rPr>
                <a:t>Presentación Indicaciones</a:t>
              </a:r>
              <a:endParaRPr sz="1800">
                <a:latin typeface="Roboto"/>
                <a:ea typeface="Roboto"/>
                <a:cs typeface="Roboto"/>
                <a:sym typeface="Roboto"/>
              </a:endParaRPr>
            </a:p>
            <a:p>
              <a:pPr marL="0" marR="0" lvl="0" indent="0" algn="ctr" rtl="0">
                <a:lnSpc>
                  <a:spcPct val="90000"/>
                </a:lnSpc>
                <a:spcBef>
                  <a:spcPts val="420"/>
                </a:spcBef>
                <a:spcAft>
                  <a:spcPts val="0"/>
                </a:spcAft>
                <a:buNone/>
              </a:pPr>
              <a:r>
                <a:rPr lang="es-CL" sz="1200" i="0" u="none" strike="noStrike" cap="none">
                  <a:solidFill>
                    <a:schemeClr val="lt1"/>
                  </a:solidFill>
                  <a:latin typeface="Roboto"/>
                  <a:ea typeface="Roboto"/>
                  <a:cs typeface="Roboto"/>
                  <a:sym typeface="Roboto"/>
                </a:rPr>
                <a:t>13 de diciembre</a:t>
              </a:r>
              <a:r>
                <a:rPr lang="es-CL" sz="1200">
                  <a:solidFill>
                    <a:schemeClr val="lt1"/>
                  </a:solidFill>
                  <a:latin typeface="Roboto"/>
                  <a:ea typeface="Roboto"/>
                  <a:cs typeface="Roboto"/>
                  <a:sym typeface="Roboto"/>
                </a:rPr>
                <a:t> de </a:t>
              </a:r>
              <a:r>
                <a:rPr lang="es-CL" sz="1200" i="0" u="none" strike="noStrike" cap="none">
                  <a:solidFill>
                    <a:schemeClr val="lt1"/>
                  </a:solidFill>
                  <a:latin typeface="Roboto"/>
                  <a:ea typeface="Roboto"/>
                  <a:cs typeface="Roboto"/>
                  <a:sym typeface="Roboto"/>
                </a:rPr>
                <a:t>2023</a:t>
              </a:r>
              <a:endParaRPr sz="1200" i="0" u="none" strike="noStrike" cap="none">
                <a:solidFill>
                  <a:schemeClr val="lt1"/>
                </a:solidFill>
                <a:latin typeface="Roboto"/>
                <a:ea typeface="Roboto"/>
                <a:cs typeface="Roboto"/>
                <a:sym typeface="Roboto"/>
              </a:endParaRPr>
            </a:p>
          </p:txBody>
        </p:sp>
        <p:sp>
          <p:nvSpPr>
            <p:cNvPr id="158" name="Google Shape;158;p3"/>
            <p:cNvSpPr/>
            <p:nvPr/>
          </p:nvSpPr>
          <p:spPr>
            <a:xfrm rot="5383669">
              <a:off x="1991877" y="1513939"/>
              <a:ext cx="126301" cy="546604"/>
            </a:xfrm>
            <a:prstGeom prst="rightArrow">
              <a:avLst>
                <a:gd name="adj1" fmla="val 60000"/>
                <a:gd name="adj2" fmla="val 50000"/>
              </a:avLst>
            </a:prstGeom>
            <a:gradFill>
              <a:gsLst>
                <a:gs pos="0">
                  <a:srgbClr val="6887C1"/>
                </a:gs>
                <a:gs pos="50000">
                  <a:srgbClr val="4B77BF"/>
                </a:gs>
                <a:gs pos="100000">
                  <a:srgbClr val="3D67AE"/>
                </a:gs>
              </a:gsLst>
              <a:lin ang="5400700" scaled="0"/>
            </a:gradFill>
            <a:ln>
              <a:noFill/>
            </a:ln>
            <a:effectLst>
              <a:outerShdw blurRad="57150" dist="19050" dir="5400000" algn="ctr" rotWithShape="0">
                <a:srgbClr val="000000">
                  <a:alpha val="6275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3"/>
          <p:cNvSpPr/>
          <p:nvPr/>
        </p:nvSpPr>
        <p:spPr>
          <a:xfrm>
            <a:off x="5049025" y="2690576"/>
            <a:ext cx="519300" cy="492600"/>
          </a:xfrm>
          <a:prstGeom prst="ellipse">
            <a:avLst/>
          </a:prstGeom>
          <a:solidFill>
            <a:srgbClr val="0737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txBox="1"/>
          <p:nvPr/>
        </p:nvSpPr>
        <p:spPr>
          <a:xfrm>
            <a:off x="5251800" y="3261225"/>
            <a:ext cx="924600" cy="2757900"/>
          </a:xfrm>
          <a:prstGeom prst="rect">
            <a:avLst/>
          </a:prstGeom>
          <a:noFill/>
          <a:ln>
            <a:noFill/>
          </a:ln>
        </p:spPr>
        <p:txBody>
          <a:bodyPr spcFirstLastPara="1" wrap="square" lIns="233300" tIns="0" rIns="0" bIns="0" anchor="t" anchorCtr="0">
            <a:noAutofit/>
          </a:bodyPr>
          <a:lstStyle/>
          <a:p>
            <a:pPr marL="0" marR="0" lvl="0" indent="0" algn="l" rtl="0">
              <a:lnSpc>
                <a:spcPct val="90000"/>
              </a:lnSpc>
              <a:spcBef>
                <a:spcPts val="0"/>
              </a:spcBef>
              <a:spcAft>
                <a:spcPts val="0"/>
              </a:spcAft>
              <a:buNone/>
            </a:pPr>
            <a:endParaRPr sz="1400" i="0" u="none" strike="noStrike" cap="none">
              <a:solidFill>
                <a:schemeClr val="dk1"/>
              </a:solidFill>
              <a:latin typeface="Roboto"/>
              <a:ea typeface="Roboto"/>
              <a:cs typeface="Roboto"/>
              <a:sym typeface="Roboto"/>
            </a:endParaRPr>
          </a:p>
          <a:p>
            <a:pPr marL="0" marR="0" lvl="0" indent="0" algn="l" rtl="0">
              <a:lnSpc>
                <a:spcPct val="90000"/>
              </a:lnSpc>
              <a:spcBef>
                <a:spcPts val="490"/>
              </a:spcBef>
              <a:spcAft>
                <a:spcPts val="0"/>
              </a:spcAft>
              <a:buNone/>
            </a:pPr>
            <a:r>
              <a:rPr lang="es-CL" sz="1200">
                <a:solidFill>
                  <a:schemeClr val="dk1"/>
                </a:solidFill>
                <a:latin typeface="Roboto"/>
                <a:ea typeface="Roboto"/>
                <a:cs typeface="Roboto"/>
                <a:sym typeface="Roboto"/>
              </a:rPr>
              <a:t>2022</a:t>
            </a:r>
            <a:endParaRPr sz="1200">
              <a:solidFill>
                <a:schemeClr val="dk1"/>
              </a:solidFill>
              <a:latin typeface="Roboto"/>
              <a:ea typeface="Roboto"/>
              <a:cs typeface="Roboto"/>
              <a:sym typeface="Roboto"/>
            </a:endParaRPr>
          </a:p>
          <a:p>
            <a:pPr marL="0" marR="0" lvl="0" indent="0" algn="l" rtl="0">
              <a:lnSpc>
                <a:spcPct val="90000"/>
              </a:lnSpc>
              <a:spcBef>
                <a:spcPts val="490"/>
              </a:spcBef>
              <a:spcAft>
                <a:spcPts val="0"/>
              </a:spcAft>
              <a:buNone/>
            </a:pPr>
            <a:r>
              <a:rPr lang="es-CL" sz="1200">
                <a:solidFill>
                  <a:schemeClr val="dk1"/>
                </a:solidFill>
                <a:latin typeface="Roboto"/>
                <a:ea typeface="Roboto"/>
                <a:cs typeface="Roboto"/>
                <a:sym typeface="Roboto"/>
              </a:rPr>
              <a:t>Proyecto de Ley</a:t>
            </a:r>
            <a:endParaRPr sz="1200">
              <a:solidFill>
                <a:schemeClr val="dk1"/>
              </a:solidFill>
              <a:latin typeface="Roboto"/>
              <a:ea typeface="Roboto"/>
              <a:cs typeface="Roboto"/>
              <a:sym typeface="Roboto"/>
            </a:endParaRPr>
          </a:p>
          <a:p>
            <a:pPr marL="114300" marR="0" lvl="1" indent="-82550" algn="l" rtl="0">
              <a:lnSpc>
                <a:spcPct val="90000"/>
              </a:lnSpc>
              <a:spcBef>
                <a:spcPts val="490"/>
              </a:spcBef>
              <a:spcAft>
                <a:spcPts val="0"/>
              </a:spcAft>
              <a:buClr>
                <a:schemeClr val="dk1"/>
              </a:buClr>
              <a:buSzPts val="800"/>
              <a:buFont typeface="Roboto"/>
              <a:buChar char="•"/>
            </a:pPr>
            <a:r>
              <a:rPr lang="es-CL" sz="800">
                <a:solidFill>
                  <a:schemeClr val="dk1"/>
                </a:solidFill>
                <a:latin typeface="Roboto"/>
                <a:ea typeface="Roboto"/>
                <a:cs typeface="Roboto"/>
                <a:sym typeface="Roboto"/>
              </a:rPr>
              <a:t>PL que “Establece un Nuevo Código Penal”(Boletín N°14.795-07)</a:t>
            </a:r>
            <a:endParaRPr sz="800" i="0" u="none" strike="noStrike" cap="none">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9"/>
                                        </p:tgtEl>
                                        <p:attrNameLst>
                                          <p:attrName>style.visibility</p:attrName>
                                        </p:attrNameLst>
                                      </p:cBhvr>
                                      <p:to>
                                        <p:strVal val="visible"/>
                                      </p:to>
                                    </p:set>
                                    <p:animEffect transition="in" filter="fade">
                                      <p:cBhvr>
                                        <p:cTn id="7"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grpSp>
        <p:nvGrpSpPr>
          <p:cNvPr id="166" name="Google Shape;166;p4"/>
          <p:cNvGrpSpPr/>
          <p:nvPr/>
        </p:nvGrpSpPr>
        <p:grpSpPr>
          <a:xfrm>
            <a:off x="10339753" y="1285"/>
            <a:ext cx="1441558" cy="6856715"/>
            <a:chOff x="10339753" y="1285"/>
            <a:chExt cx="1441558" cy="6856715"/>
          </a:xfrm>
        </p:grpSpPr>
        <p:pic>
          <p:nvPicPr>
            <p:cNvPr id="167" name="Google Shape;167;p4"/>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168" name="Google Shape;168;p4"/>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169" name="Google Shape;169;p4"/>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2"/>
              </a:buClr>
              <a:buSzPts val="3200"/>
              <a:buFont typeface="Calibri"/>
              <a:buNone/>
            </a:pPr>
            <a:r>
              <a:rPr lang="es-CL" sz="3200">
                <a:solidFill>
                  <a:schemeClr val="dk2"/>
                </a:solidFill>
                <a:latin typeface="Roboto"/>
                <a:ea typeface="Roboto"/>
                <a:cs typeface="Roboto"/>
                <a:sym typeface="Roboto"/>
              </a:rPr>
              <a:t>Proyecto de Código Penal</a:t>
            </a:r>
            <a:endParaRPr sz="3200">
              <a:solidFill>
                <a:schemeClr val="dk2"/>
              </a:solidFill>
              <a:latin typeface="Roboto"/>
              <a:ea typeface="Roboto"/>
              <a:cs typeface="Roboto"/>
              <a:sym typeface="Roboto"/>
            </a:endParaRPr>
          </a:p>
        </p:txBody>
      </p:sp>
      <p:sp>
        <p:nvSpPr>
          <p:cNvPr id="170" name="Google Shape;170;p4"/>
          <p:cNvSpPr txBox="1"/>
          <p:nvPr/>
        </p:nvSpPr>
        <p:spPr>
          <a:xfrm>
            <a:off x="925286" y="863925"/>
            <a:ext cx="9209400" cy="4926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2. Antecedentes indicaciones: Comisión Revisora</a:t>
            </a:r>
            <a:endParaRPr sz="2400">
              <a:solidFill>
                <a:srgbClr val="2C3073"/>
              </a:solidFill>
              <a:latin typeface="Roboto"/>
              <a:ea typeface="Roboto"/>
              <a:cs typeface="Roboto"/>
              <a:sym typeface="Roboto"/>
            </a:endParaRPr>
          </a:p>
        </p:txBody>
      </p:sp>
      <p:sp>
        <p:nvSpPr>
          <p:cNvPr id="171" name="Google Shape;171;p4"/>
          <p:cNvSpPr/>
          <p:nvPr/>
        </p:nvSpPr>
        <p:spPr>
          <a:xfrm>
            <a:off x="1079228" y="824275"/>
            <a:ext cx="609600" cy="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3"/>
              </a:solidFill>
              <a:latin typeface="Calibri"/>
              <a:ea typeface="Calibri"/>
              <a:cs typeface="Calibri"/>
              <a:sym typeface="Calibri"/>
            </a:endParaRPr>
          </a:p>
        </p:txBody>
      </p:sp>
      <p:sp>
        <p:nvSpPr>
          <p:cNvPr id="172" name="Google Shape;172;p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4</a:t>
            </a:fld>
            <a:endParaRPr/>
          </a:p>
        </p:txBody>
      </p:sp>
      <p:grpSp>
        <p:nvGrpSpPr>
          <p:cNvPr id="173" name="Google Shape;173;p4"/>
          <p:cNvGrpSpPr/>
          <p:nvPr/>
        </p:nvGrpSpPr>
        <p:grpSpPr>
          <a:xfrm>
            <a:off x="7141678" y="1615825"/>
            <a:ext cx="2831611" cy="3805931"/>
            <a:chOff x="5464466" y="1189781"/>
            <a:chExt cx="3602100" cy="3360943"/>
          </a:xfrm>
        </p:grpSpPr>
        <p:sp>
          <p:nvSpPr>
            <p:cNvPr id="174" name="Google Shape;174;p4"/>
            <p:cNvSpPr/>
            <p:nvPr/>
          </p:nvSpPr>
          <p:spPr>
            <a:xfrm>
              <a:off x="5464466" y="1189781"/>
              <a:ext cx="3602100" cy="669000"/>
            </a:xfrm>
            <a:prstGeom prst="chevron">
              <a:avLst>
                <a:gd name="adj" fmla="val 50000"/>
              </a:avLst>
            </a:prstGeom>
            <a:solidFill>
              <a:srgbClr val="37609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s-CL" sz="1900">
                  <a:solidFill>
                    <a:srgbClr val="FFFFFF"/>
                  </a:solidFill>
                  <a:latin typeface="Roboto"/>
                  <a:ea typeface="Roboto"/>
                  <a:cs typeface="Roboto"/>
                  <a:sym typeface="Roboto"/>
                </a:rPr>
                <a:t>Votaciones y discusión </a:t>
              </a:r>
              <a:endParaRPr sz="1900">
                <a:solidFill>
                  <a:srgbClr val="FFFFFF"/>
                </a:solidFill>
                <a:latin typeface="Roboto"/>
                <a:ea typeface="Roboto"/>
                <a:cs typeface="Roboto"/>
                <a:sym typeface="Roboto"/>
              </a:endParaRPr>
            </a:p>
          </p:txBody>
        </p:sp>
        <p:sp>
          <p:nvSpPr>
            <p:cNvPr id="175" name="Google Shape;175;p4"/>
            <p:cNvSpPr txBox="1"/>
            <p:nvPr/>
          </p:nvSpPr>
          <p:spPr>
            <a:xfrm>
              <a:off x="5987104" y="1935024"/>
              <a:ext cx="2813100" cy="26157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s-CL" sz="1200">
                  <a:solidFill>
                    <a:schemeClr val="dk1"/>
                  </a:solidFill>
                  <a:latin typeface="Roboto"/>
                  <a:ea typeface="Roboto"/>
                  <a:cs typeface="Roboto"/>
                  <a:sym typeface="Roboto"/>
                </a:rPr>
                <a:t>11/01/23 al 05/05/23 → 18 Sesiones votación  y discusión Plenario </a:t>
              </a:r>
              <a:endParaRPr sz="12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chemeClr val="dk1"/>
                </a:solidFill>
                <a:latin typeface="Roboto"/>
                <a:ea typeface="Roboto"/>
                <a:cs typeface="Roboto"/>
                <a:sym typeface="Roboto"/>
              </a:endParaRPr>
            </a:p>
          </p:txBody>
        </p:sp>
      </p:grpSp>
      <p:grpSp>
        <p:nvGrpSpPr>
          <p:cNvPr id="176" name="Google Shape;176;p4"/>
          <p:cNvGrpSpPr/>
          <p:nvPr/>
        </p:nvGrpSpPr>
        <p:grpSpPr>
          <a:xfrm>
            <a:off x="925275" y="1616075"/>
            <a:ext cx="2831615" cy="3713402"/>
            <a:chOff x="0" y="1190004"/>
            <a:chExt cx="2302500" cy="3279232"/>
          </a:xfrm>
        </p:grpSpPr>
        <p:sp>
          <p:nvSpPr>
            <p:cNvPr id="177" name="Google Shape;177;p4"/>
            <p:cNvSpPr/>
            <p:nvPr/>
          </p:nvSpPr>
          <p:spPr>
            <a:xfrm>
              <a:off x="0" y="1190004"/>
              <a:ext cx="2302500" cy="669000"/>
            </a:xfrm>
            <a:prstGeom prst="homePlate">
              <a:avLst>
                <a:gd name="adj" fmla="val 50000"/>
              </a:avLst>
            </a:prstGeom>
            <a:solidFill>
              <a:srgbClr val="A9C1DF"/>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1900">
                  <a:solidFill>
                    <a:srgbClr val="FFFFFF"/>
                  </a:solidFill>
                  <a:latin typeface="Roboto"/>
                  <a:ea typeface="Roboto"/>
                  <a:cs typeface="Roboto"/>
                  <a:sym typeface="Roboto"/>
                </a:rPr>
                <a:t>Revisión del Proyecto</a:t>
              </a:r>
              <a:endParaRPr sz="1900">
                <a:solidFill>
                  <a:srgbClr val="FFFFFF"/>
                </a:solidFill>
                <a:latin typeface="Roboto"/>
                <a:ea typeface="Roboto"/>
                <a:cs typeface="Roboto"/>
                <a:sym typeface="Roboto"/>
              </a:endParaRPr>
            </a:p>
          </p:txBody>
        </p:sp>
        <p:sp>
          <p:nvSpPr>
            <p:cNvPr id="178" name="Google Shape;178;p4"/>
            <p:cNvSpPr txBox="1"/>
            <p:nvPr/>
          </p:nvSpPr>
          <p:spPr>
            <a:xfrm>
              <a:off x="242253" y="1867636"/>
              <a:ext cx="1818000" cy="2601600"/>
            </a:xfrm>
            <a:prstGeom prst="rect">
              <a:avLst/>
            </a:prstGeom>
            <a:noFill/>
            <a:ln>
              <a:noFill/>
            </a:ln>
          </p:spPr>
          <p:txBody>
            <a:bodyPr spcFirstLastPara="1" wrap="square" lIns="121900" tIns="121900" rIns="121900" bIns="1219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s-CL" sz="1200">
                  <a:solidFill>
                    <a:schemeClr val="dk1"/>
                  </a:solidFill>
                  <a:latin typeface="Roboto"/>
                  <a:ea typeface="Roboto"/>
                  <a:cs typeface="Roboto"/>
                  <a:sym typeface="Roboto"/>
                </a:rPr>
                <a:t>19/10/22 → Primer Plenario Comisión Revisora</a:t>
              </a:r>
              <a:endParaRPr sz="1200">
                <a:solidFill>
                  <a:schemeClr val="dk1"/>
                </a:solidFill>
                <a:latin typeface="Roboto"/>
                <a:ea typeface="Roboto"/>
                <a:cs typeface="Roboto"/>
                <a:sym typeface="Roboto"/>
              </a:endParaRPr>
            </a:p>
            <a:p>
              <a:pPr marL="0" lvl="0" indent="0" algn="just" rtl="0">
                <a:lnSpc>
                  <a:spcPct val="115000"/>
                </a:lnSpc>
                <a:spcBef>
                  <a:spcPts val="1200"/>
                </a:spcBef>
                <a:spcAft>
                  <a:spcPts val="0"/>
                </a:spcAft>
                <a:buClr>
                  <a:schemeClr val="dk1"/>
                </a:buClr>
                <a:buSzPts val="1100"/>
                <a:buFont typeface="Arial"/>
                <a:buNone/>
              </a:pPr>
              <a:r>
                <a:rPr lang="es-CL" sz="1200">
                  <a:solidFill>
                    <a:schemeClr val="dk1"/>
                  </a:solidFill>
                  <a:latin typeface="Roboto"/>
                  <a:ea typeface="Roboto"/>
                  <a:cs typeface="Roboto"/>
                  <a:sym typeface="Roboto"/>
                </a:rPr>
                <a:t>26/10/22 → Segundo Plenario Comisión Revisora</a:t>
              </a:r>
              <a:endParaRPr sz="1200">
                <a:solidFill>
                  <a:schemeClr val="dk1"/>
                </a:solidFill>
                <a:latin typeface="Roboto"/>
                <a:ea typeface="Roboto"/>
                <a:cs typeface="Roboto"/>
                <a:sym typeface="Roboto"/>
              </a:endParaRPr>
            </a:p>
            <a:p>
              <a:pPr marL="0" lvl="0" indent="0" algn="just" rtl="0">
                <a:lnSpc>
                  <a:spcPct val="115000"/>
                </a:lnSpc>
                <a:spcBef>
                  <a:spcPts val="1200"/>
                </a:spcBef>
                <a:spcAft>
                  <a:spcPts val="1200"/>
                </a:spcAft>
                <a:buNone/>
              </a:pPr>
              <a:r>
                <a:rPr lang="es-CL" sz="1200">
                  <a:solidFill>
                    <a:schemeClr val="dk1"/>
                  </a:solidFill>
                  <a:latin typeface="Roboto"/>
                  <a:ea typeface="Roboto"/>
                  <a:cs typeface="Roboto"/>
                  <a:sym typeface="Roboto"/>
                </a:rPr>
                <a:t>02/11/22 → Tercer Plenario Comisión Revisora</a:t>
              </a:r>
              <a:endParaRPr sz="1700">
                <a:latin typeface="Roboto"/>
                <a:ea typeface="Roboto"/>
                <a:cs typeface="Roboto"/>
                <a:sym typeface="Roboto"/>
              </a:endParaRPr>
            </a:p>
          </p:txBody>
        </p:sp>
      </p:grpSp>
      <p:grpSp>
        <p:nvGrpSpPr>
          <p:cNvPr id="179" name="Google Shape;179;p4"/>
          <p:cNvGrpSpPr/>
          <p:nvPr/>
        </p:nvGrpSpPr>
        <p:grpSpPr>
          <a:xfrm>
            <a:off x="3385009" y="1615828"/>
            <a:ext cx="4167509" cy="3721634"/>
            <a:chOff x="2944203" y="1189772"/>
            <a:chExt cx="2964300" cy="3286501"/>
          </a:xfrm>
        </p:grpSpPr>
        <p:sp>
          <p:nvSpPr>
            <p:cNvPr id="180" name="Google Shape;180;p4"/>
            <p:cNvSpPr/>
            <p:nvPr/>
          </p:nvSpPr>
          <p:spPr>
            <a:xfrm>
              <a:off x="2944203" y="1189772"/>
              <a:ext cx="2964300" cy="669000"/>
            </a:xfrm>
            <a:prstGeom prst="chevron">
              <a:avLst>
                <a:gd name="adj" fmla="val 50000"/>
              </a:avLst>
            </a:prstGeom>
            <a:solidFill>
              <a:srgbClr val="4F81BD"/>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1900">
                  <a:solidFill>
                    <a:srgbClr val="FFFFFF"/>
                  </a:solidFill>
                  <a:latin typeface="Roboto"/>
                  <a:ea typeface="Roboto"/>
                  <a:cs typeface="Roboto"/>
                  <a:sym typeface="Roboto"/>
                </a:rPr>
                <a:t>Trabajo en subcomisiones</a:t>
              </a:r>
              <a:endParaRPr sz="1900">
                <a:solidFill>
                  <a:srgbClr val="FFFFFF"/>
                </a:solidFill>
                <a:latin typeface="Roboto"/>
                <a:ea typeface="Roboto"/>
                <a:cs typeface="Roboto"/>
                <a:sym typeface="Roboto"/>
              </a:endParaRPr>
            </a:p>
          </p:txBody>
        </p:sp>
        <p:sp>
          <p:nvSpPr>
            <p:cNvPr id="181" name="Google Shape;181;p4"/>
            <p:cNvSpPr txBox="1"/>
            <p:nvPr/>
          </p:nvSpPr>
          <p:spPr>
            <a:xfrm>
              <a:off x="3294399" y="1860573"/>
              <a:ext cx="2236200" cy="2615700"/>
            </a:xfrm>
            <a:prstGeom prst="rect">
              <a:avLst/>
            </a:prstGeom>
            <a:noFill/>
            <a:ln>
              <a:noFill/>
            </a:ln>
          </p:spPr>
          <p:txBody>
            <a:bodyPr spcFirstLastPara="1" wrap="square" lIns="121900" tIns="121900" rIns="121900" bIns="121900" anchor="t" anchorCtr="0">
              <a:noAutofit/>
            </a:bodyPr>
            <a:lstStyle/>
            <a:p>
              <a:pPr marL="0" lvl="0" indent="0" algn="just" rtl="0">
                <a:lnSpc>
                  <a:spcPct val="115000"/>
                </a:lnSpc>
                <a:spcBef>
                  <a:spcPts val="1200"/>
                </a:spcBef>
                <a:spcAft>
                  <a:spcPts val="0"/>
                </a:spcAft>
                <a:buNone/>
              </a:pPr>
              <a:r>
                <a:rPr lang="es-CL" sz="1200">
                  <a:solidFill>
                    <a:schemeClr val="dk1"/>
                  </a:solidFill>
                  <a:latin typeface="Roboto"/>
                  <a:ea typeface="Roboto"/>
                  <a:cs typeface="Roboto"/>
                  <a:sym typeface="Roboto"/>
                </a:rPr>
                <a:t>02/11/23 al 06/01/23 → Trabajo en subcomisiones para presentar propuestas al Plenario</a:t>
              </a:r>
              <a:endParaRPr sz="1200">
                <a:solidFill>
                  <a:schemeClr val="dk1"/>
                </a:solidFill>
                <a:latin typeface="Roboto"/>
                <a:ea typeface="Roboto"/>
                <a:cs typeface="Roboto"/>
                <a:sym typeface="Roboto"/>
              </a:endParaRPr>
            </a:p>
            <a:p>
              <a:pPr marL="0" lvl="0" indent="0" algn="just" rtl="0">
                <a:lnSpc>
                  <a:spcPct val="115000"/>
                </a:lnSpc>
                <a:spcBef>
                  <a:spcPts val="1200"/>
                </a:spcBef>
                <a:spcAft>
                  <a:spcPts val="1200"/>
                </a:spcAft>
                <a:buNone/>
              </a:pPr>
              <a:endParaRPr sz="1100">
                <a:solidFill>
                  <a:schemeClr val="dk1"/>
                </a:solidFill>
                <a:latin typeface="Roboto"/>
                <a:ea typeface="Roboto"/>
                <a:cs typeface="Roboto"/>
                <a:sym typeface="Roboto"/>
              </a:endParaRPr>
            </a:p>
          </p:txBody>
        </p:sp>
      </p:grpSp>
      <p:sp>
        <p:nvSpPr>
          <p:cNvPr id="182" name="Google Shape;182;p4"/>
          <p:cNvSpPr/>
          <p:nvPr/>
        </p:nvSpPr>
        <p:spPr>
          <a:xfrm>
            <a:off x="738150" y="5460400"/>
            <a:ext cx="10715700" cy="976800"/>
          </a:xfrm>
          <a:prstGeom prst="flowChartAlternateProcess">
            <a:avLst/>
          </a:prstGeom>
          <a:solidFill>
            <a:schemeClr val="accen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83" name="Google Shape;183;p4"/>
          <p:cNvSpPr txBox="1"/>
          <p:nvPr/>
        </p:nvSpPr>
        <p:spPr>
          <a:xfrm>
            <a:off x="738150" y="5507925"/>
            <a:ext cx="10884600" cy="9291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s-CL" sz="1600">
                <a:solidFill>
                  <a:schemeClr val="lt1"/>
                </a:solidFill>
                <a:latin typeface="Roboto"/>
                <a:ea typeface="Roboto"/>
                <a:cs typeface="Roboto"/>
                <a:sym typeface="Roboto"/>
              </a:rPr>
              <a:t>Integrantes: Dra. Marcela Aedo, Dr. Héctor Hernández, Dra. María Inés Horvitz, Dra. Soledad Krause, Dra. Rocío Lorca, Dr. Juan Pablo Mañalich, Dra. Laura Mayer, Dra. Rocío Sánchez, Dra. Carla Sepúlveda, Dra. Tatiana Vargas, Dr. Javier Wilenmann, Isabel Yáñez*, Dr. Francisco Maldonado*, Dra. Ana María Morales* y Dra. María Magdalena Ossandón*</a:t>
            </a:r>
            <a:endParaRPr sz="1600">
              <a:solidFill>
                <a:schemeClr val="lt1"/>
              </a:solidFill>
              <a:latin typeface="Roboto"/>
              <a:ea typeface="Roboto"/>
              <a:cs typeface="Roboto"/>
              <a:sym typeface="Roboto"/>
            </a:endParaRPr>
          </a:p>
        </p:txBody>
      </p:sp>
      <p:sp>
        <p:nvSpPr>
          <p:cNvPr id="184" name="Google Shape;184;p4"/>
          <p:cNvSpPr/>
          <p:nvPr/>
        </p:nvSpPr>
        <p:spPr>
          <a:xfrm>
            <a:off x="9544225" y="1616075"/>
            <a:ext cx="2430300" cy="757500"/>
          </a:xfrm>
          <a:prstGeom prst="chevron">
            <a:avLst>
              <a:gd name="adj" fmla="val 50000"/>
            </a:avLst>
          </a:prstGeom>
          <a:solidFill>
            <a:srgbClr val="0F243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s-CL" sz="1900">
                <a:solidFill>
                  <a:srgbClr val="FFFFFF"/>
                </a:solidFill>
                <a:latin typeface="Roboto"/>
                <a:ea typeface="Roboto"/>
                <a:cs typeface="Roboto"/>
                <a:sym typeface="Roboto"/>
              </a:rPr>
              <a:t>Entrega propuesta</a:t>
            </a:r>
            <a:endParaRPr sz="1900">
              <a:solidFill>
                <a:srgbClr val="FFFFFF"/>
              </a:solidFill>
              <a:latin typeface="Roboto"/>
              <a:ea typeface="Roboto"/>
              <a:cs typeface="Roboto"/>
              <a:sym typeface="Roboto"/>
            </a:endParaRPr>
          </a:p>
        </p:txBody>
      </p:sp>
      <p:sp>
        <p:nvSpPr>
          <p:cNvPr id="185" name="Google Shape;185;p4"/>
          <p:cNvSpPr txBox="1"/>
          <p:nvPr/>
        </p:nvSpPr>
        <p:spPr>
          <a:xfrm>
            <a:off x="9763890" y="2277643"/>
            <a:ext cx="1758000" cy="2961900"/>
          </a:xfrm>
          <a:prstGeom prst="rect">
            <a:avLst/>
          </a:prstGeom>
          <a:noFill/>
          <a:ln>
            <a:noFill/>
          </a:ln>
        </p:spPr>
        <p:txBody>
          <a:bodyPr spcFirstLastPara="1" wrap="square" lIns="121900" tIns="121900" rIns="121900" bIns="121900" anchor="t" anchorCtr="0">
            <a:noAutofit/>
          </a:bodyPr>
          <a:lstStyle/>
          <a:p>
            <a:pPr marL="0" lvl="0" indent="0" algn="just" rtl="0">
              <a:lnSpc>
                <a:spcPct val="115000"/>
              </a:lnSpc>
              <a:spcBef>
                <a:spcPts val="1200"/>
              </a:spcBef>
              <a:spcAft>
                <a:spcPts val="0"/>
              </a:spcAft>
              <a:buClr>
                <a:schemeClr val="dk1"/>
              </a:buClr>
              <a:buSzPts val="1100"/>
              <a:buFont typeface="Arial"/>
              <a:buNone/>
            </a:pPr>
            <a:r>
              <a:rPr lang="es-CL" sz="1200">
                <a:solidFill>
                  <a:schemeClr val="dk1"/>
                </a:solidFill>
                <a:latin typeface="Roboto"/>
                <a:ea typeface="Roboto"/>
                <a:cs typeface="Roboto"/>
                <a:sym typeface="Roboto"/>
              </a:rPr>
              <a:t>04/07/23 → </a:t>
            </a:r>
            <a:r>
              <a:rPr lang="es-CL" sz="1300">
                <a:solidFill>
                  <a:schemeClr val="dk1"/>
                </a:solidFill>
                <a:latin typeface="Roboto"/>
                <a:ea typeface="Roboto"/>
                <a:cs typeface="Roboto"/>
                <a:sym typeface="Roboto"/>
              </a:rPr>
              <a:t>Entrega documentos finales por parte de la Comisión al MJDH. </a:t>
            </a:r>
            <a:endParaRPr sz="1300">
              <a:solidFill>
                <a:schemeClr val="dk1"/>
              </a:solidFill>
              <a:latin typeface="Roboto"/>
              <a:ea typeface="Roboto"/>
              <a:cs typeface="Roboto"/>
              <a:sym typeface="Roboto"/>
            </a:endParaRPr>
          </a:p>
          <a:p>
            <a:pPr marL="0" lvl="0" indent="0" algn="l" rtl="0">
              <a:lnSpc>
                <a:spcPct val="115000"/>
              </a:lnSpc>
              <a:spcBef>
                <a:spcPts val="1200"/>
              </a:spcBef>
              <a:spcAft>
                <a:spcPts val="0"/>
              </a:spcAft>
              <a:buNone/>
            </a:pPr>
            <a:endParaRPr sz="11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10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1"/>
                                        </p:tgtEl>
                                        <p:attrNameLst>
                                          <p:attrName>style.visibility</p:attrName>
                                        </p:attrNameLst>
                                      </p:cBhvr>
                                      <p:to>
                                        <p:strVal val="visible"/>
                                      </p:to>
                                    </p:set>
                                    <p:animEffect transition="in" filter="fade">
                                      <p:cBhvr>
                                        <p:cTn id="7" dur="500"/>
                                        <p:tgtEl>
                                          <p:spTgt spid="17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0">
                                            <p:txEl>
                                              <p:pRg st="0" end="0"/>
                                            </p:txEl>
                                          </p:spTgt>
                                        </p:tgtEl>
                                        <p:attrNameLst>
                                          <p:attrName>style.visibility</p:attrName>
                                        </p:attrNameLst>
                                      </p:cBhvr>
                                      <p:to>
                                        <p:strVal val="visible"/>
                                      </p:to>
                                    </p:set>
                                    <p:animEffect transition="in" filter="fade">
                                      <p:cBhvr>
                                        <p:cTn id="11" dur="500"/>
                                        <p:tgtEl>
                                          <p:spTgt spid="1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5"/>
          <p:cNvGrpSpPr/>
          <p:nvPr/>
        </p:nvGrpSpPr>
        <p:grpSpPr>
          <a:xfrm>
            <a:off x="10339753" y="1285"/>
            <a:ext cx="1441558" cy="6856715"/>
            <a:chOff x="10339753" y="1285"/>
            <a:chExt cx="1441558" cy="6856715"/>
          </a:xfrm>
        </p:grpSpPr>
        <p:pic>
          <p:nvPicPr>
            <p:cNvPr id="192" name="Google Shape;192;p5"/>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193" name="Google Shape;193;p5"/>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194" name="Google Shape;194;p5"/>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rgbClr val="2C3073"/>
              </a:buClr>
              <a:buSzPts val="3200"/>
              <a:buFont typeface="Calibri"/>
              <a:buNone/>
            </a:pPr>
            <a:r>
              <a:rPr lang="es-CL" sz="3200">
                <a:solidFill>
                  <a:srgbClr val="2C3073"/>
                </a:solidFill>
                <a:latin typeface="Roboto"/>
                <a:ea typeface="Roboto"/>
                <a:cs typeface="Roboto"/>
                <a:sym typeface="Roboto"/>
              </a:rPr>
              <a:t>Proyecto de Código Penal</a:t>
            </a:r>
            <a:endParaRPr sz="3200">
              <a:solidFill>
                <a:srgbClr val="2C3073"/>
              </a:solidFill>
              <a:latin typeface="Roboto"/>
              <a:ea typeface="Roboto"/>
              <a:cs typeface="Roboto"/>
              <a:sym typeface="Roboto"/>
            </a:endParaRPr>
          </a:p>
        </p:txBody>
      </p:sp>
      <p:sp>
        <p:nvSpPr>
          <p:cNvPr id="195" name="Google Shape;195;p5"/>
          <p:cNvSpPr txBox="1"/>
          <p:nvPr/>
        </p:nvSpPr>
        <p:spPr>
          <a:xfrm>
            <a:off x="925286" y="878213"/>
            <a:ext cx="9209400" cy="4926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3. Trabajo Mesa Técnica</a:t>
            </a:r>
            <a:endParaRPr sz="2400">
              <a:solidFill>
                <a:srgbClr val="2C3073"/>
              </a:solidFill>
              <a:latin typeface="Roboto"/>
              <a:ea typeface="Roboto"/>
              <a:cs typeface="Roboto"/>
              <a:sym typeface="Roboto"/>
            </a:endParaRPr>
          </a:p>
        </p:txBody>
      </p:sp>
      <p:sp>
        <p:nvSpPr>
          <p:cNvPr id="196" name="Google Shape;196;p5"/>
          <p:cNvSpPr/>
          <p:nvPr/>
        </p:nvSpPr>
        <p:spPr>
          <a:xfrm>
            <a:off x="1079228" y="824275"/>
            <a:ext cx="609600" cy="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3"/>
              </a:solidFill>
              <a:latin typeface="Calibri"/>
              <a:ea typeface="Calibri"/>
              <a:cs typeface="Calibri"/>
              <a:sym typeface="Calibri"/>
            </a:endParaRPr>
          </a:p>
        </p:txBody>
      </p:sp>
      <p:sp>
        <p:nvSpPr>
          <p:cNvPr id="197" name="Google Shape;197;p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5</a:t>
            </a:fld>
            <a:endParaRPr/>
          </a:p>
        </p:txBody>
      </p:sp>
      <p:grpSp>
        <p:nvGrpSpPr>
          <p:cNvPr id="198" name="Google Shape;198;p5"/>
          <p:cNvGrpSpPr/>
          <p:nvPr/>
        </p:nvGrpSpPr>
        <p:grpSpPr>
          <a:xfrm rot="1490920">
            <a:off x="-27473" y="2246440"/>
            <a:ext cx="2824898" cy="3234728"/>
            <a:chOff x="363472" y="1832895"/>
            <a:chExt cx="2118664" cy="2426035"/>
          </a:xfrm>
        </p:grpSpPr>
        <p:sp>
          <p:nvSpPr>
            <p:cNvPr id="199" name="Google Shape;199;p5"/>
            <p:cNvSpPr/>
            <p:nvPr/>
          </p:nvSpPr>
          <p:spPr>
            <a:xfrm rot="2700000">
              <a:off x="1068709" y="1705301"/>
              <a:ext cx="561726" cy="2227386"/>
            </a:xfrm>
            <a:prstGeom prst="roundRect">
              <a:avLst>
                <a:gd name="adj" fmla="val 50000"/>
              </a:avLst>
            </a:prstGeom>
            <a:solidFill>
              <a:srgbClr val="0942A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00" name="Google Shape;200;p5"/>
            <p:cNvSpPr/>
            <p:nvPr/>
          </p:nvSpPr>
          <p:spPr>
            <a:xfrm>
              <a:off x="580539"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CL" sz="1600">
                  <a:solidFill>
                    <a:srgbClr val="0942A1"/>
                  </a:solidFill>
                  <a:latin typeface="Roboto"/>
                  <a:ea typeface="Roboto"/>
                  <a:cs typeface="Roboto"/>
                  <a:sym typeface="Roboto"/>
                </a:rPr>
                <a:t>1</a:t>
              </a:r>
              <a:endParaRPr sz="1600">
                <a:solidFill>
                  <a:srgbClr val="0942A1"/>
                </a:solidFill>
                <a:latin typeface="Roboto"/>
                <a:ea typeface="Roboto"/>
                <a:cs typeface="Roboto"/>
                <a:sym typeface="Roboto"/>
              </a:endParaRPr>
            </a:p>
          </p:txBody>
        </p:sp>
        <p:sp>
          <p:nvSpPr>
            <p:cNvPr id="201" name="Google Shape;201;p5"/>
            <p:cNvSpPr txBox="1"/>
            <p:nvPr/>
          </p:nvSpPr>
          <p:spPr>
            <a:xfrm rot="-2700000">
              <a:off x="605238" y="2441565"/>
              <a:ext cx="1823911"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600">
                  <a:solidFill>
                    <a:srgbClr val="FFFFFF"/>
                  </a:solidFill>
                  <a:latin typeface="Roboto"/>
                  <a:ea typeface="Roboto"/>
                  <a:cs typeface="Roboto"/>
                  <a:sym typeface="Roboto"/>
                </a:rPr>
                <a:t>Reunión 20 de octubre</a:t>
              </a:r>
              <a:endParaRPr sz="1100">
                <a:solidFill>
                  <a:srgbClr val="FFFFFF"/>
                </a:solidFill>
                <a:latin typeface="Roboto"/>
                <a:ea typeface="Roboto"/>
                <a:cs typeface="Roboto"/>
                <a:sym typeface="Roboto"/>
              </a:endParaRPr>
            </a:p>
          </p:txBody>
        </p:sp>
        <p:sp>
          <p:nvSpPr>
            <p:cNvPr id="202" name="Google Shape;202;p5"/>
            <p:cNvSpPr txBox="1"/>
            <p:nvPr/>
          </p:nvSpPr>
          <p:spPr>
            <a:xfrm rot="-2700000">
              <a:off x="641636" y="3137770"/>
              <a:ext cx="1946099" cy="507420"/>
            </a:xfrm>
            <a:prstGeom prst="rect">
              <a:avLst/>
            </a:prstGeom>
            <a:noFill/>
            <a:ln>
              <a:noFill/>
            </a:ln>
          </p:spPr>
          <p:txBody>
            <a:bodyPr spcFirstLastPara="1" wrap="square" lIns="121900" tIns="121900" rIns="121900" bIns="121900" anchor="t" anchorCtr="0">
              <a:noAutofit/>
            </a:bodyPr>
            <a:lstStyle/>
            <a:p>
              <a:pPr marL="0" lvl="0" indent="0" algn="just" rtl="0">
                <a:spcBef>
                  <a:spcPts val="0"/>
                </a:spcBef>
                <a:spcAft>
                  <a:spcPts val="0"/>
                </a:spcAft>
                <a:buNone/>
              </a:pPr>
              <a:r>
                <a:rPr lang="es-CL" sz="1100" dirty="0">
                  <a:latin typeface="Roboto"/>
                  <a:ea typeface="Roboto"/>
                  <a:cs typeface="Roboto"/>
                  <a:sym typeface="Roboto"/>
                </a:rPr>
                <a:t>Asistentes: MJDH, </a:t>
              </a:r>
              <a:r>
                <a:rPr lang="es-CL" sz="1100" dirty="0" err="1">
                  <a:latin typeface="Roboto"/>
                  <a:ea typeface="Roboto"/>
                  <a:cs typeface="Roboto"/>
                  <a:sym typeface="Roboto"/>
                </a:rPr>
                <a:t>Segpres</a:t>
              </a:r>
              <a:r>
                <a:rPr lang="es-CL" sz="1100" dirty="0">
                  <a:latin typeface="Roboto"/>
                  <a:ea typeface="Roboto"/>
                  <a:cs typeface="Roboto"/>
                  <a:sym typeface="Roboto"/>
                </a:rPr>
                <a:t>, MP, DPP, </a:t>
              </a:r>
              <a:r>
                <a:rPr lang="es-CL" sz="1100" dirty="0" err="1">
                  <a:latin typeface="Roboto"/>
                  <a:ea typeface="Roboto"/>
                  <a:cs typeface="Roboto"/>
                  <a:sym typeface="Roboto"/>
                </a:rPr>
                <a:t>prof.</a:t>
              </a:r>
              <a:r>
                <a:rPr lang="es-CL" sz="1100" dirty="0">
                  <a:latin typeface="Roboto"/>
                  <a:ea typeface="Roboto"/>
                  <a:cs typeface="Roboto"/>
                  <a:sym typeface="Roboto"/>
                </a:rPr>
                <a:t> </a:t>
              </a:r>
              <a:r>
                <a:rPr lang="es-CL" sz="1100" dirty="0" err="1">
                  <a:latin typeface="Roboto"/>
                  <a:ea typeface="Roboto"/>
                  <a:cs typeface="Roboto"/>
                  <a:sym typeface="Roboto"/>
                </a:rPr>
                <a:t>dr.</a:t>
              </a:r>
              <a:r>
                <a:rPr lang="es-CL" sz="1100" dirty="0">
                  <a:latin typeface="Roboto"/>
                  <a:ea typeface="Roboto"/>
                  <a:cs typeface="Roboto"/>
                  <a:sym typeface="Roboto"/>
                </a:rPr>
                <a:t> Javier </a:t>
              </a:r>
              <a:r>
                <a:rPr lang="es-CL" sz="1100" dirty="0" err="1">
                  <a:latin typeface="Roboto"/>
                  <a:ea typeface="Roboto"/>
                  <a:cs typeface="Roboto"/>
                  <a:sym typeface="Roboto"/>
                </a:rPr>
                <a:t>Wilenmann</a:t>
              </a:r>
              <a:r>
                <a:rPr lang="es-CL" sz="1100" dirty="0">
                  <a:latin typeface="Roboto"/>
                  <a:ea typeface="Roboto"/>
                  <a:cs typeface="Roboto"/>
                  <a:sym typeface="Roboto"/>
                </a:rPr>
                <a:t>, profesora dra. Rocío Sánchez, asesores parlamentarios: Jorge Mera, Sebastián Videla, Fernanda </a:t>
              </a:r>
              <a:r>
                <a:rPr lang="es-CL" sz="1100" dirty="0" err="1">
                  <a:latin typeface="Roboto"/>
                  <a:ea typeface="Roboto"/>
                  <a:cs typeface="Roboto"/>
                  <a:sym typeface="Roboto"/>
                </a:rPr>
                <a:t>Meirelles</a:t>
              </a:r>
              <a:r>
                <a:rPr lang="es-CL" sz="1100" dirty="0">
                  <a:latin typeface="Roboto"/>
                  <a:ea typeface="Roboto"/>
                  <a:cs typeface="Roboto"/>
                  <a:sym typeface="Roboto"/>
                </a:rPr>
                <a:t>, Enrique Aldunate, María Cristina Barrientos, Aurora Rozas, Renata Juica y Ana Paula Ramos. </a:t>
              </a:r>
              <a:endParaRPr sz="1100" dirty="0">
                <a:latin typeface="Roboto"/>
                <a:ea typeface="Roboto"/>
                <a:cs typeface="Roboto"/>
                <a:sym typeface="Roboto"/>
              </a:endParaRPr>
            </a:p>
            <a:p>
              <a:pPr marL="0" lvl="0" indent="0" algn="just" rtl="0">
                <a:spcBef>
                  <a:spcPts val="2100"/>
                </a:spcBef>
                <a:spcAft>
                  <a:spcPts val="2100"/>
                </a:spcAft>
                <a:buNone/>
              </a:pPr>
              <a:r>
                <a:rPr lang="es-CL" sz="1100" dirty="0">
                  <a:latin typeface="Roboto"/>
                  <a:ea typeface="Roboto"/>
                  <a:cs typeface="Roboto"/>
                  <a:sym typeface="Roboto"/>
                </a:rPr>
                <a:t>Artículos Revisados: los artículos 1 al 52 del PCP (Títulos I-IV del Libro I)</a:t>
              </a:r>
              <a:endParaRPr sz="1100" dirty="0">
                <a:latin typeface="Roboto"/>
                <a:ea typeface="Roboto"/>
                <a:cs typeface="Roboto"/>
                <a:sym typeface="Roboto"/>
              </a:endParaRPr>
            </a:p>
          </p:txBody>
        </p:sp>
      </p:grpSp>
      <p:grpSp>
        <p:nvGrpSpPr>
          <p:cNvPr id="203" name="Google Shape;203;p5"/>
          <p:cNvGrpSpPr/>
          <p:nvPr/>
        </p:nvGrpSpPr>
        <p:grpSpPr>
          <a:xfrm rot="1374309">
            <a:off x="2846244" y="1818132"/>
            <a:ext cx="3546459" cy="4398301"/>
            <a:chOff x="2268776" y="1471957"/>
            <a:chExt cx="2660062" cy="3298996"/>
          </a:xfrm>
        </p:grpSpPr>
        <p:sp>
          <p:nvSpPr>
            <p:cNvPr id="204" name="Google Shape;204;p5"/>
            <p:cNvSpPr/>
            <p:nvPr/>
          </p:nvSpPr>
          <p:spPr>
            <a:xfrm rot="2700000">
              <a:off x="3034607" y="1553913"/>
              <a:ext cx="568938" cy="2401759"/>
            </a:xfrm>
            <a:prstGeom prst="roundRect">
              <a:avLst>
                <a:gd name="adj" fmla="val 50000"/>
              </a:avLst>
            </a:prstGeom>
            <a:solidFill>
              <a:srgbClr val="1155C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05" name="Google Shape;205;p5"/>
            <p:cNvSpPr/>
            <p:nvPr/>
          </p:nvSpPr>
          <p:spPr>
            <a:xfrm>
              <a:off x="2490761"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CL" sz="1600">
                  <a:solidFill>
                    <a:srgbClr val="0C57D3"/>
                  </a:solidFill>
                  <a:latin typeface="Roboto"/>
                  <a:ea typeface="Roboto"/>
                  <a:cs typeface="Roboto"/>
                  <a:sym typeface="Roboto"/>
                </a:rPr>
                <a:t>2</a:t>
              </a:r>
              <a:endParaRPr sz="1600">
                <a:solidFill>
                  <a:srgbClr val="0C57D3"/>
                </a:solidFill>
                <a:latin typeface="Roboto"/>
                <a:ea typeface="Roboto"/>
                <a:cs typeface="Roboto"/>
                <a:sym typeface="Roboto"/>
              </a:endParaRPr>
            </a:p>
          </p:txBody>
        </p:sp>
        <p:sp>
          <p:nvSpPr>
            <p:cNvPr id="206" name="Google Shape;206;p5"/>
            <p:cNvSpPr txBox="1"/>
            <p:nvPr/>
          </p:nvSpPr>
          <p:spPr>
            <a:xfrm rot="-2700000">
              <a:off x="2463646" y="2242211"/>
              <a:ext cx="2341513"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600">
                  <a:solidFill>
                    <a:srgbClr val="FFFFFF"/>
                  </a:solidFill>
                  <a:latin typeface="Roboto"/>
                  <a:ea typeface="Roboto"/>
                  <a:cs typeface="Roboto"/>
                  <a:sym typeface="Roboto"/>
                </a:rPr>
                <a:t>Reunión 10 de noviembre</a:t>
              </a:r>
              <a:endParaRPr sz="1100">
                <a:solidFill>
                  <a:srgbClr val="FFFFFF"/>
                </a:solidFill>
                <a:latin typeface="Roboto"/>
                <a:ea typeface="Roboto"/>
                <a:cs typeface="Roboto"/>
                <a:sym typeface="Roboto"/>
              </a:endParaRPr>
            </a:p>
          </p:txBody>
        </p:sp>
        <p:sp>
          <p:nvSpPr>
            <p:cNvPr id="207" name="Google Shape;207;p5"/>
            <p:cNvSpPr txBox="1"/>
            <p:nvPr/>
          </p:nvSpPr>
          <p:spPr>
            <a:xfrm rot="-2700000">
              <a:off x="2749531" y="2990454"/>
              <a:ext cx="2039013" cy="1241397"/>
            </a:xfrm>
            <a:prstGeom prst="rect">
              <a:avLst/>
            </a:prstGeom>
            <a:noFill/>
            <a:ln>
              <a:noFill/>
            </a:ln>
          </p:spPr>
          <p:txBody>
            <a:bodyPr spcFirstLastPara="1" wrap="square" lIns="121900" tIns="121900" rIns="121900" bIns="121900" anchor="t" anchorCtr="0">
              <a:noAutofit/>
            </a:bodyPr>
            <a:lstStyle/>
            <a:p>
              <a:pPr marL="0" lvl="0" indent="0" algn="just" rtl="0">
                <a:spcBef>
                  <a:spcPts val="0"/>
                </a:spcBef>
                <a:spcAft>
                  <a:spcPts val="0"/>
                </a:spcAft>
                <a:buNone/>
              </a:pPr>
              <a:r>
                <a:rPr lang="es-CL" sz="1100" dirty="0">
                  <a:latin typeface="Roboto"/>
                  <a:ea typeface="Roboto"/>
                  <a:cs typeface="Roboto"/>
                  <a:sym typeface="Roboto"/>
                </a:rPr>
                <a:t>Asistentes: MJDH, </a:t>
              </a:r>
              <a:r>
                <a:rPr lang="es-CL" sz="1100" dirty="0" err="1">
                  <a:latin typeface="Roboto"/>
                  <a:ea typeface="Roboto"/>
                  <a:cs typeface="Roboto"/>
                  <a:sym typeface="Roboto"/>
                </a:rPr>
                <a:t>Segpres</a:t>
              </a:r>
              <a:r>
                <a:rPr lang="es-CL" sz="1100" dirty="0">
                  <a:latin typeface="Roboto"/>
                  <a:ea typeface="Roboto"/>
                  <a:cs typeface="Roboto"/>
                  <a:sym typeface="Roboto"/>
                </a:rPr>
                <a:t>, MP, DPP, </a:t>
              </a:r>
              <a:r>
                <a:rPr lang="es-CL" sz="1100" dirty="0" err="1">
                  <a:latin typeface="Roboto"/>
                  <a:ea typeface="Roboto"/>
                  <a:cs typeface="Roboto"/>
                  <a:sym typeface="Roboto"/>
                </a:rPr>
                <a:t>prof.</a:t>
              </a:r>
              <a:r>
                <a:rPr lang="es-CL" sz="1100" dirty="0">
                  <a:latin typeface="Roboto"/>
                  <a:ea typeface="Roboto"/>
                  <a:cs typeface="Roboto"/>
                  <a:sym typeface="Roboto"/>
                </a:rPr>
                <a:t> dra. Rocío Lorca, </a:t>
              </a:r>
              <a:r>
                <a:rPr lang="es-CL" sz="1100" dirty="0" err="1">
                  <a:latin typeface="Roboto"/>
                  <a:ea typeface="Roboto"/>
                  <a:cs typeface="Roboto"/>
                  <a:sym typeface="Roboto"/>
                </a:rPr>
                <a:t>prof.</a:t>
              </a:r>
              <a:r>
                <a:rPr lang="es-CL" sz="1100" dirty="0">
                  <a:latin typeface="Roboto"/>
                  <a:ea typeface="Roboto"/>
                  <a:cs typeface="Roboto"/>
                  <a:sym typeface="Roboto"/>
                </a:rPr>
                <a:t> </a:t>
              </a:r>
              <a:r>
                <a:rPr lang="es-CL" sz="1100" dirty="0" err="1">
                  <a:latin typeface="Roboto"/>
                  <a:ea typeface="Roboto"/>
                  <a:cs typeface="Roboto"/>
                  <a:sym typeface="Roboto"/>
                </a:rPr>
                <a:t>dr.</a:t>
              </a:r>
              <a:r>
                <a:rPr lang="es-CL" sz="1100" dirty="0">
                  <a:latin typeface="Roboto"/>
                  <a:ea typeface="Roboto"/>
                  <a:cs typeface="Roboto"/>
                  <a:sym typeface="Roboto"/>
                </a:rPr>
                <a:t> Javier </a:t>
              </a:r>
              <a:r>
                <a:rPr lang="es-CL" sz="1100" dirty="0" err="1">
                  <a:latin typeface="Roboto"/>
                  <a:ea typeface="Roboto"/>
                  <a:cs typeface="Roboto"/>
                  <a:sym typeface="Roboto"/>
                </a:rPr>
                <a:t>Wilenmann</a:t>
              </a:r>
              <a:r>
                <a:rPr lang="es-CL" sz="1100" dirty="0">
                  <a:latin typeface="Roboto"/>
                  <a:ea typeface="Roboto"/>
                  <a:cs typeface="Roboto"/>
                  <a:sym typeface="Roboto"/>
                </a:rPr>
                <a:t>, asesores parlamentarios: Sebastián Videla; Fernanda </a:t>
              </a:r>
              <a:r>
                <a:rPr lang="es-CL" sz="1100" dirty="0" err="1">
                  <a:latin typeface="Roboto"/>
                  <a:ea typeface="Roboto"/>
                  <a:cs typeface="Roboto"/>
                  <a:sym typeface="Roboto"/>
                </a:rPr>
                <a:t>Meirelles</a:t>
              </a:r>
              <a:r>
                <a:rPr lang="es-CL" sz="1100" dirty="0">
                  <a:latin typeface="Roboto"/>
                  <a:ea typeface="Roboto"/>
                  <a:cs typeface="Roboto"/>
                  <a:sym typeface="Roboto"/>
                </a:rPr>
                <a:t>; Aurora Rozas; Ana Paula Ramos. </a:t>
              </a:r>
              <a:endParaRPr sz="1100" dirty="0">
                <a:latin typeface="Roboto"/>
                <a:ea typeface="Roboto"/>
                <a:cs typeface="Roboto"/>
                <a:sym typeface="Roboto"/>
              </a:endParaRPr>
            </a:p>
            <a:p>
              <a:pPr marL="0" lvl="0" indent="0" algn="just" rtl="0">
                <a:spcBef>
                  <a:spcPts val="2100"/>
                </a:spcBef>
                <a:spcAft>
                  <a:spcPts val="2100"/>
                </a:spcAft>
                <a:buNone/>
              </a:pPr>
              <a:r>
                <a:rPr lang="es-CL" sz="1100" dirty="0">
                  <a:latin typeface="Roboto"/>
                  <a:ea typeface="Roboto"/>
                  <a:cs typeface="Roboto"/>
                  <a:sym typeface="Roboto"/>
                </a:rPr>
                <a:t>Artículos Revisados: artículos 53 y siguientes del PCP y las propuestas de modificación hechas por parte de la Comisión Revisora (el comparado llega hasta el artículo 97 de la propuesta de la Comisión Revisora).</a:t>
              </a:r>
              <a:endParaRPr sz="1100" dirty="0">
                <a:latin typeface="Roboto"/>
                <a:ea typeface="Roboto"/>
                <a:cs typeface="Roboto"/>
                <a:sym typeface="Roboto"/>
              </a:endParaRPr>
            </a:p>
          </p:txBody>
        </p:sp>
      </p:grpSp>
      <p:grpSp>
        <p:nvGrpSpPr>
          <p:cNvPr id="208" name="Google Shape;208;p5"/>
          <p:cNvGrpSpPr/>
          <p:nvPr/>
        </p:nvGrpSpPr>
        <p:grpSpPr>
          <a:xfrm rot="1430105">
            <a:off x="5820031" y="1780172"/>
            <a:ext cx="3103243" cy="3475723"/>
            <a:chOff x="4193820" y="1502970"/>
            <a:chExt cx="2327463" cy="2606828"/>
          </a:xfrm>
        </p:grpSpPr>
        <p:sp>
          <p:nvSpPr>
            <p:cNvPr id="209" name="Google Shape;209;p5"/>
            <p:cNvSpPr/>
            <p:nvPr/>
          </p:nvSpPr>
          <p:spPr>
            <a:xfrm rot="2700000">
              <a:off x="4953958" y="1572666"/>
              <a:ext cx="561726" cy="2382667"/>
            </a:xfrm>
            <a:prstGeom prst="roundRect">
              <a:avLst>
                <a:gd name="adj" fmla="val 50000"/>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10" name="Google Shape;210;p5"/>
            <p:cNvSpPr/>
            <p:nvPr/>
          </p:nvSpPr>
          <p:spPr>
            <a:xfrm>
              <a:off x="4410780"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s-CL" sz="1600">
                  <a:solidFill>
                    <a:srgbClr val="0D5CDF"/>
                  </a:solidFill>
                  <a:latin typeface="Roboto"/>
                  <a:ea typeface="Roboto"/>
                  <a:cs typeface="Roboto"/>
                  <a:sym typeface="Roboto"/>
                </a:rPr>
                <a:t>3</a:t>
              </a:r>
              <a:endParaRPr sz="1600">
                <a:solidFill>
                  <a:srgbClr val="0D5CDF"/>
                </a:solidFill>
                <a:latin typeface="Roboto"/>
                <a:ea typeface="Roboto"/>
                <a:cs typeface="Roboto"/>
                <a:sym typeface="Roboto"/>
              </a:endParaRPr>
            </a:p>
          </p:txBody>
        </p:sp>
        <p:sp>
          <p:nvSpPr>
            <p:cNvPr id="211" name="Google Shape;211;p5"/>
            <p:cNvSpPr txBox="1"/>
            <p:nvPr/>
          </p:nvSpPr>
          <p:spPr>
            <a:xfrm rot="-2700000">
              <a:off x="4389783" y="2270674"/>
              <a:ext cx="2334301"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600">
                  <a:solidFill>
                    <a:srgbClr val="FFFFFF"/>
                  </a:solidFill>
                  <a:latin typeface="Roboto"/>
                  <a:ea typeface="Roboto"/>
                  <a:cs typeface="Roboto"/>
                  <a:sym typeface="Roboto"/>
                </a:rPr>
                <a:t>Reunión 17 de noviembre</a:t>
              </a:r>
              <a:endParaRPr sz="1100">
                <a:solidFill>
                  <a:srgbClr val="FFFFFF"/>
                </a:solidFill>
                <a:latin typeface="Roboto"/>
                <a:ea typeface="Roboto"/>
                <a:cs typeface="Roboto"/>
                <a:sym typeface="Roboto"/>
              </a:endParaRPr>
            </a:p>
          </p:txBody>
        </p:sp>
        <p:sp>
          <p:nvSpPr>
            <p:cNvPr id="212" name="Google Shape;212;p5"/>
            <p:cNvSpPr txBox="1"/>
            <p:nvPr/>
          </p:nvSpPr>
          <p:spPr>
            <a:xfrm rot="-2700000">
              <a:off x="4555661" y="2949338"/>
              <a:ext cx="2057256" cy="507420"/>
            </a:xfrm>
            <a:prstGeom prst="rect">
              <a:avLst/>
            </a:prstGeom>
            <a:noFill/>
            <a:ln>
              <a:noFill/>
            </a:ln>
          </p:spPr>
          <p:txBody>
            <a:bodyPr spcFirstLastPara="1" wrap="square" lIns="121900" tIns="121900" rIns="121900" bIns="121900" anchor="t" anchorCtr="0">
              <a:noAutofit/>
            </a:bodyPr>
            <a:lstStyle/>
            <a:p>
              <a:pPr marL="0" lvl="0" indent="0" algn="just" rtl="0">
                <a:spcBef>
                  <a:spcPts val="0"/>
                </a:spcBef>
                <a:spcAft>
                  <a:spcPts val="0"/>
                </a:spcAft>
                <a:buNone/>
              </a:pPr>
              <a:r>
                <a:rPr lang="es-CL" sz="1100" dirty="0">
                  <a:latin typeface="Roboto"/>
                  <a:ea typeface="Roboto"/>
                  <a:cs typeface="Roboto"/>
                  <a:sym typeface="Roboto"/>
                </a:rPr>
                <a:t>Asistentes: MJDH, </a:t>
              </a:r>
              <a:r>
                <a:rPr lang="es-CL" sz="1100" dirty="0" err="1">
                  <a:latin typeface="Roboto"/>
                  <a:ea typeface="Roboto"/>
                  <a:cs typeface="Roboto"/>
                  <a:sym typeface="Roboto"/>
                </a:rPr>
                <a:t>Segpres</a:t>
              </a:r>
              <a:r>
                <a:rPr lang="es-CL" sz="1100" dirty="0">
                  <a:latin typeface="Roboto"/>
                  <a:ea typeface="Roboto"/>
                  <a:cs typeface="Roboto"/>
                  <a:sym typeface="Roboto"/>
                </a:rPr>
                <a:t>, MP, DPP, profesoras </a:t>
              </a:r>
              <a:r>
                <a:rPr lang="es-CL" sz="1100" dirty="0" err="1">
                  <a:latin typeface="Roboto"/>
                  <a:ea typeface="Roboto"/>
                  <a:cs typeface="Roboto"/>
                  <a:sym typeface="Roboto"/>
                </a:rPr>
                <a:t>dras.</a:t>
              </a:r>
              <a:r>
                <a:rPr lang="es-CL" sz="1100" dirty="0">
                  <a:latin typeface="Roboto"/>
                  <a:ea typeface="Roboto"/>
                  <a:cs typeface="Roboto"/>
                  <a:sym typeface="Roboto"/>
                </a:rPr>
                <a:t> Rocío Lorca y Marcela Aedo, asesores parlamentarios Sebastián Videla y Arturo Hasbún. </a:t>
              </a:r>
              <a:endParaRPr sz="1100" dirty="0">
                <a:latin typeface="Roboto"/>
                <a:ea typeface="Roboto"/>
                <a:cs typeface="Roboto"/>
                <a:sym typeface="Roboto"/>
              </a:endParaRPr>
            </a:p>
            <a:p>
              <a:pPr marL="0" lvl="0" indent="0" algn="just" rtl="0">
                <a:spcBef>
                  <a:spcPts val="2100"/>
                </a:spcBef>
                <a:spcAft>
                  <a:spcPts val="2100"/>
                </a:spcAft>
                <a:buNone/>
              </a:pPr>
              <a:r>
                <a:rPr lang="es-CL" sz="1100" dirty="0">
                  <a:latin typeface="Roboto"/>
                  <a:ea typeface="Roboto"/>
                  <a:cs typeface="Roboto"/>
                  <a:sym typeface="Roboto"/>
                </a:rPr>
                <a:t>Artículos Revisados: propuestas de modificación hechas por parte de la Comisión Revisora relativas a justicia terapéutica y normas de ejecución (hasta artículo 135 de la propuesta)</a:t>
              </a:r>
              <a:endParaRPr sz="1100" dirty="0">
                <a:latin typeface="Roboto"/>
                <a:ea typeface="Roboto"/>
                <a:cs typeface="Roboto"/>
                <a:sym typeface="Roboto"/>
              </a:endParaRPr>
            </a:p>
          </p:txBody>
        </p:sp>
      </p:grpSp>
      <p:grpSp>
        <p:nvGrpSpPr>
          <p:cNvPr id="213" name="Google Shape;213;p5"/>
          <p:cNvGrpSpPr/>
          <p:nvPr/>
        </p:nvGrpSpPr>
        <p:grpSpPr>
          <a:xfrm rot="1187069">
            <a:off x="8738841" y="1749450"/>
            <a:ext cx="3010594" cy="3265032"/>
            <a:chOff x="6104024" y="1727818"/>
            <a:chExt cx="2257999" cy="2448832"/>
          </a:xfrm>
        </p:grpSpPr>
        <p:sp>
          <p:nvSpPr>
            <p:cNvPr id="214" name="Google Shape;214;p5"/>
            <p:cNvSpPr/>
            <p:nvPr/>
          </p:nvSpPr>
          <p:spPr>
            <a:xfrm rot="2700000">
              <a:off x="6861761" y="1578479"/>
              <a:ext cx="561726" cy="2375879"/>
            </a:xfrm>
            <a:prstGeom prst="roundRect">
              <a:avLst>
                <a:gd name="adj" fmla="val 50000"/>
              </a:avLst>
            </a:prstGeom>
            <a:solidFill>
              <a:srgbClr val="6D9EE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15" name="Google Shape;215;p5"/>
            <p:cNvSpPr/>
            <p:nvPr/>
          </p:nvSpPr>
          <p:spPr>
            <a:xfrm>
              <a:off x="632100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r>
                <a:rPr lang="es-CL" sz="1600">
                  <a:solidFill>
                    <a:srgbClr val="0E63F0"/>
                  </a:solidFill>
                  <a:latin typeface="Roboto"/>
                  <a:ea typeface="Roboto"/>
                  <a:cs typeface="Roboto"/>
                  <a:sym typeface="Roboto"/>
                </a:rPr>
                <a:t>4</a:t>
              </a:r>
              <a:endParaRPr sz="1600">
                <a:solidFill>
                  <a:srgbClr val="0E63F0"/>
                </a:solidFill>
                <a:latin typeface="Roboto"/>
                <a:ea typeface="Roboto"/>
                <a:cs typeface="Roboto"/>
                <a:sym typeface="Roboto"/>
              </a:endParaRPr>
            </a:p>
          </p:txBody>
        </p:sp>
        <p:sp>
          <p:nvSpPr>
            <p:cNvPr id="216" name="Google Shape;216;p5"/>
            <p:cNvSpPr txBox="1"/>
            <p:nvPr/>
          </p:nvSpPr>
          <p:spPr>
            <a:xfrm rot="-2700000">
              <a:off x="6297962" y="2409422"/>
              <a:ext cx="2005921" cy="393293"/>
            </a:xfrm>
            <a:prstGeom prst="rect">
              <a:avLst/>
            </a:prstGeom>
            <a:no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600">
                  <a:solidFill>
                    <a:srgbClr val="FFFFFF"/>
                  </a:solidFill>
                  <a:latin typeface="Roboto"/>
                  <a:ea typeface="Roboto"/>
                  <a:cs typeface="Roboto"/>
                  <a:sym typeface="Roboto"/>
                </a:rPr>
                <a:t>Reunión 24 de noviembre</a:t>
              </a:r>
              <a:endParaRPr sz="1100">
                <a:solidFill>
                  <a:srgbClr val="FFFFFF"/>
                </a:solidFill>
                <a:latin typeface="Roboto"/>
                <a:ea typeface="Roboto"/>
                <a:cs typeface="Roboto"/>
                <a:sym typeface="Roboto"/>
              </a:endParaRPr>
            </a:p>
          </p:txBody>
        </p:sp>
        <p:sp>
          <p:nvSpPr>
            <p:cNvPr id="217" name="Google Shape;217;p5"/>
            <p:cNvSpPr txBox="1"/>
            <p:nvPr/>
          </p:nvSpPr>
          <p:spPr>
            <a:xfrm rot="-2700000">
              <a:off x="6377757" y="2995941"/>
              <a:ext cx="2114532" cy="507420"/>
            </a:xfrm>
            <a:prstGeom prst="rect">
              <a:avLst/>
            </a:prstGeom>
            <a:noFill/>
            <a:ln>
              <a:noFill/>
            </a:ln>
          </p:spPr>
          <p:txBody>
            <a:bodyPr spcFirstLastPara="1" wrap="square" lIns="121900" tIns="121900" rIns="121900" bIns="121900" anchor="t" anchorCtr="0">
              <a:noAutofit/>
            </a:bodyPr>
            <a:lstStyle/>
            <a:p>
              <a:pPr marL="0" lvl="0" indent="0" algn="just" rtl="0">
                <a:spcBef>
                  <a:spcPts val="0"/>
                </a:spcBef>
                <a:spcAft>
                  <a:spcPts val="0"/>
                </a:spcAft>
                <a:buNone/>
              </a:pPr>
              <a:r>
                <a:rPr lang="es-CL" sz="1100" dirty="0">
                  <a:latin typeface="Roboto"/>
                  <a:ea typeface="Roboto"/>
                  <a:cs typeface="Roboto"/>
                  <a:sym typeface="Roboto"/>
                </a:rPr>
                <a:t>Asistentes: </a:t>
              </a:r>
              <a:r>
                <a:rPr lang="es-CL" sz="1100" dirty="0" err="1">
                  <a:latin typeface="Roboto"/>
                  <a:ea typeface="Roboto"/>
                  <a:cs typeface="Roboto"/>
                  <a:sym typeface="Roboto"/>
                </a:rPr>
                <a:t>MJDh</a:t>
              </a:r>
              <a:r>
                <a:rPr lang="es-CL" sz="1100" dirty="0">
                  <a:latin typeface="Roboto"/>
                  <a:ea typeface="Roboto"/>
                  <a:cs typeface="Roboto"/>
                  <a:sym typeface="Roboto"/>
                </a:rPr>
                <a:t>, </a:t>
              </a:r>
              <a:r>
                <a:rPr lang="es-CL" sz="1100" dirty="0" err="1">
                  <a:latin typeface="Roboto"/>
                  <a:ea typeface="Roboto"/>
                  <a:cs typeface="Roboto"/>
                  <a:sym typeface="Roboto"/>
                </a:rPr>
                <a:t>Segpres</a:t>
              </a:r>
              <a:r>
                <a:rPr lang="es-CL" sz="1100" dirty="0">
                  <a:latin typeface="Roboto"/>
                  <a:ea typeface="Roboto"/>
                  <a:cs typeface="Roboto"/>
                  <a:sym typeface="Roboto"/>
                </a:rPr>
                <a:t>, MP, DPP, </a:t>
              </a:r>
              <a:r>
                <a:rPr lang="es-CL" sz="1100" dirty="0" err="1">
                  <a:latin typeface="Roboto"/>
                  <a:ea typeface="Roboto"/>
                  <a:cs typeface="Roboto"/>
                  <a:sym typeface="Roboto"/>
                </a:rPr>
                <a:t>prof.</a:t>
              </a:r>
              <a:r>
                <a:rPr lang="es-CL" sz="1100" dirty="0">
                  <a:latin typeface="Roboto"/>
                  <a:ea typeface="Roboto"/>
                  <a:cs typeface="Roboto"/>
                  <a:sym typeface="Roboto"/>
                </a:rPr>
                <a:t> </a:t>
              </a:r>
              <a:r>
                <a:rPr lang="es-CL" sz="1100" dirty="0" err="1">
                  <a:latin typeface="Roboto"/>
                  <a:ea typeface="Roboto"/>
                  <a:cs typeface="Roboto"/>
                  <a:sym typeface="Roboto"/>
                </a:rPr>
                <a:t>dr.</a:t>
              </a:r>
              <a:r>
                <a:rPr lang="es-CL" sz="1100" dirty="0">
                  <a:latin typeface="Roboto"/>
                  <a:ea typeface="Roboto"/>
                  <a:cs typeface="Roboto"/>
                  <a:sym typeface="Roboto"/>
                </a:rPr>
                <a:t> Javier </a:t>
              </a:r>
              <a:r>
                <a:rPr lang="es-CL" sz="1100" dirty="0" err="1">
                  <a:latin typeface="Roboto"/>
                  <a:ea typeface="Roboto"/>
                  <a:cs typeface="Roboto"/>
                  <a:sym typeface="Roboto"/>
                </a:rPr>
                <a:t>Wilenmann</a:t>
              </a:r>
              <a:r>
                <a:rPr lang="es-CL" sz="1100" dirty="0">
                  <a:latin typeface="Roboto"/>
                  <a:ea typeface="Roboto"/>
                  <a:cs typeface="Roboto"/>
                  <a:sym typeface="Roboto"/>
                </a:rPr>
                <a:t>, asesores parlamentarios </a:t>
              </a:r>
              <a:r>
                <a:rPr lang="es-CL" sz="1100" dirty="0">
                  <a:solidFill>
                    <a:schemeClr val="dk1"/>
                  </a:solidFill>
                  <a:latin typeface="Roboto"/>
                  <a:ea typeface="Roboto"/>
                  <a:cs typeface="Roboto"/>
                  <a:sym typeface="Roboto"/>
                </a:rPr>
                <a:t>Sebastián Videla; Fernanda </a:t>
              </a:r>
              <a:r>
                <a:rPr lang="es-CL" sz="1100" dirty="0" err="1">
                  <a:solidFill>
                    <a:schemeClr val="dk1"/>
                  </a:solidFill>
                  <a:latin typeface="Roboto"/>
                  <a:ea typeface="Roboto"/>
                  <a:cs typeface="Roboto"/>
                  <a:sym typeface="Roboto"/>
                </a:rPr>
                <a:t>Meirelles</a:t>
              </a:r>
              <a:r>
                <a:rPr lang="es-CL" sz="1100" dirty="0">
                  <a:solidFill>
                    <a:schemeClr val="dk1"/>
                  </a:solidFill>
                  <a:latin typeface="Roboto"/>
                  <a:ea typeface="Roboto"/>
                  <a:cs typeface="Roboto"/>
                  <a:sym typeface="Roboto"/>
                </a:rPr>
                <a:t>; Aurora Rozas; Ana Paula Ramos</a:t>
              </a:r>
              <a:endParaRPr sz="1100" dirty="0">
                <a:latin typeface="Roboto"/>
                <a:ea typeface="Roboto"/>
                <a:cs typeface="Roboto"/>
                <a:sym typeface="Roboto"/>
              </a:endParaRPr>
            </a:p>
            <a:p>
              <a:pPr marL="0" lvl="0" indent="0" algn="just" rtl="0">
                <a:spcBef>
                  <a:spcPts val="2100"/>
                </a:spcBef>
                <a:spcAft>
                  <a:spcPts val="2100"/>
                </a:spcAft>
                <a:buNone/>
              </a:pPr>
              <a:r>
                <a:rPr lang="es-CL" sz="1100" dirty="0">
                  <a:latin typeface="Roboto"/>
                  <a:ea typeface="Roboto"/>
                  <a:cs typeface="Roboto"/>
                  <a:sym typeface="Roboto"/>
                </a:rPr>
                <a:t>Artículos Revisados: revisión general y análisis de las propuestas de la Comisión revisora de los títulos VII, VIII, IX y X</a:t>
              </a:r>
              <a:endParaRPr sz="1100" dirty="0">
                <a:latin typeface="Roboto"/>
                <a:ea typeface="Roboto"/>
                <a:cs typeface="Roboto"/>
                <a:sym typeface="Roboto"/>
              </a:endParaRPr>
            </a:p>
          </p:txBody>
        </p:sp>
      </p:grpSp>
      <p:sp>
        <p:nvSpPr>
          <p:cNvPr id="218" name="Google Shape;218;p5"/>
          <p:cNvSpPr txBox="1"/>
          <p:nvPr/>
        </p:nvSpPr>
        <p:spPr>
          <a:xfrm>
            <a:off x="5556900" y="1511425"/>
            <a:ext cx="6224400" cy="73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CL" sz="1600" dirty="0">
                <a:solidFill>
                  <a:schemeClr val="dk1"/>
                </a:solidFill>
                <a:latin typeface="Roboto"/>
                <a:ea typeface="Roboto"/>
                <a:cs typeface="Roboto"/>
                <a:sym typeface="Roboto"/>
              </a:rPr>
              <a:t>Oficios que dan cuenta del trabajo de la Mesa Técnica fueron remitidos a esta H. Comisión (ORD. 6490, 03.11.2023; ORD. 7027, 01.12.2023 del </a:t>
            </a:r>
            <a:r>
              <a:rPr lang="es-CL" sz="1600" dirty="0" err="1">
                <a:solidFill>
                  <a:schemeClr val="dk1"/>
                </a:solidFill>
                <a:latin typeface="Roboto"/>
                <a:ea typeface="Roboto"/>
                <a:cs typeface="Roboto"/>
                <a:sym typeface="Roboto"/>
              </a:rPr>
              <a:t>Minjuddhh</a:t>
            </a:r>
            <a:r>
              <a:rPr lang="es-CL" sz="1600" dirty="0">
                <a:solidFill>
                  <a:schemeClr val="dk1"/>
                </a:solidFill>
                <a:latin typeface="Roboto"/>
                <a:ea typeface="Roboto"/>
                <a:cs typeface="Roboto"/>
                <a:sym typeface="Roboto"/>
              </a:rPr>
              <a:t>). </a:t>
            </a:r>
            <a:endParaRPr sz="1600"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500"/>
                                        <p:tgtEl>
                                          <p:spTgt spid="19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5">
                                            <p:txEl>
                                              <p:pRg st="0" end="0"/>
                                            </p:txEl>
                                          </p:spTgt>
                                        </p:tgtEl>
                                        <p:attrNameLst>
                                          <p:attrName>style.visibility</p:attrName>
                                        </p:attrNameLst>
                                      </p:cBhvr>
                                      <p:to>
                                        <p:strVal val="visible"/>
                                      </p:to>
                                    </p:set>
                                    <p:animEffect transition="in" filter="fade">
                                      <p:cBhvr>
                                        <p:cTn id="11" dur="500"/>
                                        <p:tgtEl>
                                          <p:spTgt spid="19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grpSp>
        <p:nvGrpSpPr>
          <p:cNvPr id="224" name="Google Shape;224;p6"/>
          <p:cNvGrpSpPr/>
          <p:nvPr/>
        </p:nvGrpSpPr>
        <p:grpSpPr>
          <a:xfrm>
            <a:off x="10339753" y="1285"/>
            <a:ext cx="1441558" cy="6856715"/>
            <a:chOff x="10339753" y="1285"/>
            <a:chExt cx="1441558" cy="6856715"/>
          </a:xfrm>
        </p:grpSpPr>
        <p:pic>
          <p:nvPicPr>
            <p:cNvPr id="225" name="Google Shape;225;p6"/>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226" name="Google Shape;226;p6"/>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227" name="Google Shape;227;p6"/>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2"/>
              </a:buClr>
              <a:buSzPts val="3200"/>
              <a:buFont typeface="Calibri"/>
              <a:buNone/>
            </a:pPr>
            <a:r>
              <a:rPr lang="es-CL" sz="3200">
                <a:solidFill>
                  <a:schemeClr val="dk2"/>
                </a:solidFill>
                <a:latin typeface="Roboto"/>
                <a:ea typeface="Roboto"/>
                <a:cs typeface="Roboto"/>
                <a:sym typeface="Roboto"/>
              </a:rPr>
              <a:t>Proyecto de Código Penal</a:t>
            </a:r>
            <a:endParaRPr sz="3200">
              <a:solidFill>
                <a:schemeClr val="dk2"/>
              </a:solidFill>
              <a:latin typeface="Roboto"/>
              <a:ea typeface="Roboto"/>
              <a:cs typeface="Roboto"/>
              <a:sym typeface="Roboto"/>
            </a:endParaRPr>
          </a:p>
        </p:txBody>
      </p:sp>
      <p:sp>
        <p:nvSpPr>
          <p:cNvPr id="228" name="Google Shape;228;p6"/>
          <p:cNvSpPr txBox="1"/>
          <p:nvPr/>
        </p:nvSpPr>
        <p:spPr>
          <a:xfrm>
            <a:off x="925286" y="880405"/>
            <a:ext cx="9209400" cy="8619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4. Principales modificaciones y adecuaciones propuestas </a:t>
            </a:r>
            <a:endParaRPr sz="2400">
              <a:solidFill>
                <a:srgbClr val="2C3073"/>
              </a:solidFill>
              <a:latin typeface="Roboto"/>
              <a:ea typeface="Roboto"/>
              <a:cs typeface="Roboto"/>
              <a:sym typeface="Roboto"/>
            </a:endParaRPr>
          </a:p>
          <a:p>
            <a:pPr marL="0" marR="0" lvl="0" indent="0" algn="l" rtl="0">
              <a:lnSpc>
                <a:spcPct val="100000"/>
              </a:lnSpc>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 </a:t>
            </a:r>
            <a:endParaRPr sz="2400">
              <a:solidFill>
                <a:srgbClr val="2C3073"/>
              </a:solidFill>
              <a:latin typeface="Roboto"/>
              <a:ea typeface="Roboto"/>
              <a:cs typeface="Roboto"/>
              <a:sym typeface="Roboto"/>
            </a:endParaRPr>
          </a:p>
        </p:txBody>
      </p:sp>
      <p:sp>
        <p:nvSpPr>
          <p:cNvPr id="229" name="Google Shape;229;p6"/>
          <p:cNvSpPr/>
          <p:nvPr/>
        </p:nvSpPr>
        <p:spPr>
          <a:xfrm>
            <a:off x="1079228" y="824275"/>
            <a:ext cx="609600" cy="3128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3"/>
              </a:solidFill>
              <a:latin typeface="Calibri"/>
              <a:ea typeface="Calibri"/>
              <a:cs typeface="Calibri"/>
              <a:sym typeface="Calibri"/>
            </a:endParaRPr>
          </a:p>
        </p:txBody>
      </p:sp>
      <p:sp>
        <p:nvSpPr>
          <p:cNvPr id="230" name="Google Shape;23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6</a:t>
            </a:fld>
            <a:endParaRPr/>
          </a:p>
        </p:txBody>
      </p:sp>
      <p:sp>
        <p:nvSpPr>
          <p:cNvPr id="231" name="Google Shape;231;p6"/>
          <p:cNvSpPr/>
          <p:nvPr/>
        </p:nvSpPr>
        <p:spPr>
          <a:xfrm>
            <a:off x="4076420" y="2722742"/>
            <a:ext cx="1789200" cy="1734000"/>
          </a:xfrm>
          <a:prstGeom prst="ellipse">
            <a:avLst/>
          </a:prstGeom>
          <a:solidFill>
            <a:srgbClr val="3D85C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a:solidFill>
                  <a:schemeClr val="lt1"/>
                </a:solidFill>
                <a:latin typeface="Roboto"/>
                <a:ea typeface="Roboto"/>
                <a:cs typeface="Roboto"/>
                <a:sym typeface="Roboto"/>
              </a:rPr>
              <a:t>Ejecución</a:t>
            </a:r>
            <a:endParaRPr sz="1600">
              <a:solidFill>
                <a:schemeClr val="lt1"/>
              </a:solidFill>
              <a:latin typeface="Roboto"/>
              <a:ea typeface="Roboto"/>
              <a:cs typeface="Roboto"/>
              <a:sym typeface="Roboto"/>
            </a:endParaRPr>
          </a:p>
        </p:txBody>
      </p:sp>
      <p:sp>
        <p:nvSpPr>
          <p:cNvPr id="232" name="Google Shape;232;p6"/>
          <p:cNvSpPr/>
          <p:nvPr/>
        </p:nvSpPr>
        <p:spPr>
          <a:xfrm>
            <a:off x="2141495" y="2738133"/>
            <a:ext cx="1789200" cy="1734000"/>
          </a:xfrm>
          <a:prstGeom prst="ellipse">
            <a:avLst/>
          </a:prstGeom>
          <a:solidFill>
            <a:srgbClr val="0B539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233" name="Google Shape;233;p6"/>
          <p:cNvSpPr/>
          <p:nvPr/>
        </p:nvSpPr>
        <p:spPr>
          <a:xfrm>
            <a:off x="206570" y="2738133"/>
            <a:ext cx="1789200" cy="1734000"/>
          </a:xfrm>
          <a:prstGeom prst="ellipse">
            <a:avLst/>
          </a:prstGeom>
          <a:solidFill>
            <a:srgbClr val="07376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dirty="0">
                <a:solidFill>
                  <a:schemeClr val="lt1"/>
                </a:solidFill>
                <a:latin typeface="Roboto"/>
                <a:ea typeface="Roboto"/>
                <a:cs typeface="Roboto"/>
                <a:sym typeface="Roboto"/>
              </a:rPr>
              <a:t>Sistema de penas </a:t>
            </a:r>
            <a:endParaRPr sz="1600" dirty="0">
              <a:solidFill>
                <a:schemeClr val="lt1"/>
              </a:solidFill>
              <a:latin typeface="Roboto"/>
              <a:ea typeface="Roboto"/>
              <a:cs typeface="Roboto"/>
              <a:sym typeface="Roboto"/>
            </a:endParaRPr>
          </a:p>
        </p:txBody>
      </p:sp>
      <p:sp>
        <p:nvSpPr>
          <p:cNvPr id="234" name="Google Shape;234;p6"/>
          <p:cNvSpPr/>
          <p:nvPr/>
        </p:nvSpPr>
        <p:spPr>
          <a:xfrm>
            <a:off x="6095995" y="2676867"/>
            <a:ext cx="1780200" cy="1781100"/>
          </a:xfrm>
          <a:prstGeom prst="ellipse">
            <a:avLst/>
          </a:prstGeom>
          <a:solidFill>
            <a:srgbClr val="6FA8DC"/>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5" name="Google Shape;235;p6"/>
          <p:cNvSpPr/>
          <p:nvPr/>
        </p:nvSpPr>
        <p:spPr>
          <a:xfrm>
            <a:off x="8106570" y="2698952"/>
            <a:ext cx="1814100" cy="1778100"/>
          </a:xfrm>
          <a:prstGeom prst="ellipse">
            <a:avLst/>
          </a:prstGeom>
          <a:solidFill>
            <a:srgbClr val="9FC5E8"/>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b="1">
              <a:solidFill>
                <a:schemeClr val="lt1"/>
              </a:solidFill>
              <a:latin typeface="Calibri"/>
              <a:ea typeface="Calibri"/>
              <a:cs typeface="Calibri"/>
              <a:sym typeface="Calibri"/>
            </a:endParaRPr>
          </a:p>
        </p:txBody>
      </p:sp>
      <p:sp>
        <p:nvSpPr>
          <p:cNvPr id="236" name="Google Shape;236;p6"/>
          <p:cNvSpPr txBox="1"/>
          <p:nvPr/>
        </p:nvSpPr>
        <p:spPr>
          <a:xfrm>
            <a:off x="2141488" y="3143425"/>
            <a:ext cx="1789200" cy="92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Font typeface="Arial"/>
              <a:buNone/>
            </a:pPr>
            <a:r>
              <a:rPr lang="es-CL" sz="1600" dirty="0">
                <a:solidFill>
                  <a:schemeClr val="lt1"/>
                </a:solidFill>
                <a:latin typeface="Roboto"/>
                <a:ea typeface="Roboto"/>
                <a:cs typeface="Roboto"/>
                <a:sym typeface="Roboto"/>
              </a:rPr>
              <a:t>Reglas sobre determinación de pena</a:t>
            </a:r>
            <a:endParaRPr sz="2800" dirty="0">
              <a:solidFill>
                <a:schemeClr val="dk1"/>
              </a:solidFill>
              <a:latin typeface="Roboto"/>
              <a:ea typeface="Roboto"/>
              <a:cs typeface="Roboto"/>
              <a:sym typeface="Roboto"/>
            </a:endParaRPr>
          </a:p>
        </p:txBody>
      </p:sp>
      <p:sp>
        <p:nvSpPr>
          <p:cNvPr id="237" name="Google Shape;237;p6"/>
          <p:cNvSpPr/>
          <p:nvPr/>
        </p:nvSpPr>
        <p:spPr>
          <a:xfrm>
            <a:off x="10151045" y="2697442"/>
            <a:ext cx="1780200" cy="1781100"/>
          </a:xfrm>
          <a:prstGeom prst="ellipse">
            <a:avLst/>
          </a:prstGeom>
          <a:solidFill>
            <a:srgbClr val="CFE2F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238" name="Google Shape;238;p6"/>
          <p:cNvSpPr txBox="1"/>
          <p:nvPr/>
        </p:nvSpPr>
        <p:spPr>
          <a:xfrm>
            <a:off x="8250563" y="3157688"/>
            <a:ext cx="1526100" cy="5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s-CL" dirty="0">
                <a:solidFill>
                  <a:schemeClr val="lt1"/>
                </a:solidFill>
                <a:latin typeface="Roboto"/>
                <a:ea typeface="Roboto"/>
                <a:cs typeface="Roboto"/>
                <a:sym typeface="Roboto"/>
              </a:rPr>
              <a:t>Extinción responsabilidad</a:t>
            </a:r>
            <a:endParaRPr dirty="0">
              <a:solidFill>
                <a:schemeClr val="lt1"/>
              </a:solidFill>
              <a:latin typeface="Roboto"/>
              <a:ea typeface="Roboto"/>
              <a:cs typeface="Roboto"/>
              <a:sym typeface="Roboto"/>
            </a:endParaRPr>
          </a:p>
          <a:p>
            <a:pPr marL="0" lvl="0" indent="0" algn="ctr" rtl="0">
              <a:spcBef>
                <a:spcPts val="0"/>
              </a:spcBef>
              <a:spcAft>
                <a:spcPts val="0"/>
              </a:spcAft>
              <a:buClr>
                <a:schemeClr val="dk1"/>
              </a:buClr>
              <a:buFont typeface="Arial"/>
              <a:buNone/>
            </a:pPr>
            <a:r>
              <a:rPr lang="es-CL" dirty="0">
                <a:solidFill>
                  <a:schemeClr val="lt1"/>
                </a:solidFill>
                <a:latin typeface="Roboto"/>
                <a:ea typeface="Roboto"/>
                <a:cs typeface="Roboto"/>
                <a:sym typeface="Roboto"/>
              </a:rPr>
              <a:t>penal</a:t>
            </a:r>
            <a:endParaRPr sz="2800" dirty="0">
              <a:solidFill>
                <a:schemeClr val="dk1"/>
              </a:solidFill>
              <a:latin typeface="Roboto"/>
              <a:ea typeface="Roboto"/>
              <a:cs typeface="Roboto"/>
              <a:sym typeface="Roboto"/>
            </a:endParaRPr>
          </a:p>
        </p:txBody>
      </p:sp>
      <p:sp>
        <p:nvSpPr>
          <p:cNvPr id="239" name="Google Shape;239;p6"/>
          <p:cNvSpPr txBox="1"/>
          <p:nvPr/>
        </p:nvSpPr>
        <p:spPr>
          <a:xfrm>
            <a:off x="6154225" y="3291425"/>
            <a:ext cx="1668900" cy="54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s-CL" sz="1600">
                <a:solidFill>
                  <a:schemeClr val="lt1"/>
                </a:solidFill>
                <a:latin typeface="Roboto"/>
                <a:ea typeface="Roboto"/>
                <a:cs typeface="Roboto"/>
                <a:sym typeface="Roboto"/>
              </a:rPr>
              <a:t>Consecuencias adicionales</a:t>
            </a:r>
            <a:r>
              <a:rPr lang="es-CL" sz="1800">
                <a:solidFill>
                  <a:schemeClr val="lt1"/>
                </a:solidFill>
                <a:latin typeface="Roboto"/>
                <a:ea typeface="Roboto"/>
                <a:cs typeface="Roboto"/>
                <a:sym typeface="Roboto"/>
              </a:rPr>
              <a:t> </a:t>
            </a:r>
            <a:endParaRPr sz="2800">
              <a:solidFill>
                <a:schemeClr val="dk1"/>
              </a:solidFill>
              <a:latin typeface="Roboto"/>
              <a:ea typeface="Roboto"/>
              <a:cs typeface="Roboto"/>
              <a:sym typeface="Roboto"/>
            </a:endParaRPr>
          </a:p>
        </p:txBody>
      </p:sp>
      <p:sp>
        <p:nvSpPr>
          <p:cNvPr id="240" name="Google Shape;240;p6"/>
          <p:cNvSpPr txBox="1"/>
          <p:nvPr/>
        </p:nvSpPr>
        <p:spPr>
          <a:xfrm>
            <a:off x="10265825" y="3227925"/>
            <a:ext cx="1589700" cy="60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s-CL" dirty="0">
                <a:solidFill>
                  <a:schemeClr val="lt1"/>
                </a:solidFill>
                <a:latin typeface="Roboto"/>
                <a:ea typeface="Roboto"/>
                <a:cs typeface="Roboto"/>
                <a:sym typeface="Roboto"/>
              </a:rPr>
              <a:t>Responsabilidad penal personas jurídicas</a:t>
            </a:r>
            <a:endParaRPr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8"/>
                                        </p:tgtEl>
                                        <p:attrNameLst>
                                          <p:attrName>style.visibility</p:attrName>
                                        </p:attrNameLst>
                                      </p:cBhvr>
                                      <p:to>
                                        <p:strVal val="visible"/>
                                      </p:to>
                                    </p:set>
                                    <p:animEffect transition="in" filter="fade">
                                      <p:cBhvr>
                                        <p:cTn id="7" dur="1000"/>
                                        <p:tgtEl>
                                          <p:spTgt spid="228"/>
                                        </p:tgtEl>
                                      </p:cBhvr>
                                    </p:animEffect>
                                  </p:childTnLst>
                                </p:cTn>
                              </p:par>
                              <p:par>
                                <p:cTn id="8" presetID="10" presetClass="entr" presetSubtype="0" fill="hold" nodeType="withEffect">
                                  <p:stCondLst>
                                    <p:cond delay="0"/>
                                  </p:stCondLst>
                                  <p:childTnLst>
                                    <p:set>
                                      <p:cBhvr>
                                        <p:cTn id="9" dur="1" fill="hold">
                                          <p:stCondLst>
                                            <p:cond delay="0"/>
                                          </p:stCondLst>
                                        </p:cTn>
                                        <p:tgtEl>
                                          <p:spTgt spid="230"/>
                                        </p:tgtEl>
                                        <p:attrNameLst>
                                          <p:attrName>style.visibility</p:attrName>
                                        </p:attrNameLst>
                                      </p:cBhvr>
                                      <p:to>
                                        <p:strVal val="visible"/>
                                      </p:to>
                                    </p:set>
                                    <p:animEffect transition="in" filter="fade">
                                      <p:cBhvr>
                                        <p:cTn id="10" dur="1000"/>
                                        <p:tgtEl>
                                          <p:spTgt spid="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grpSp>
        <p:nvGrpSpPr>
          <p:cNvPr id="246" name="Google Shape;246;p7"/>
          <p:cNvGrpSpPr/>
          <p:nvPr/>
        </p:nvGrpSpPr>
        <p:grpSpPr>
          <a:xfrm>
            <a:off x="10339753" y="1285"/>
            <a:ext cx="1441558" cy="6856715"/>
            <a:chOff x="10339753" y="1285"/>
            <a:chExt cx="1441558" cy="6856715"/>
          </a:xfrm>
        </p:grpSpPr>
        <p:pic>
          <p:nvPicPr>
            <p:cNvPr id="247" name="Google Shape;247;p7"/>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248" name="Google Shape;248;p7"/>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249" name="Google Shape;249;p7"/>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2"/>
              </a:buClr>
              <a:buSzPts val="3200"/>
              <a:buFont typeface="Calibri"/>
              <a:buNone/>
            </a:pPr>
            <a:r>
              <a:rPr lang="es-CL" sz="3200">
                <a:solidFill>
                  <a:schemeClr val="dk2"/>
                </a:solidFill>
                <a:latin typeface="Roboto"/>
                <a:ea typeface="Roboto"/>
                <a:cs typeface="Roboto"/>
                <a:sym typeface="Roboto"/>
              </a:rPr>
              <a:t>Proyecto de Código Penal</a:t>
            </a:r>
            <a:endParaRPr sz="3200">
              <a:solidFill>
                <a:schemeClr val="dk2"/>
              </a:solidFill>
              <a:latin typeface="Roboto"/>
              <a:ea typeface="Roboto"/>
              <a:cs typeface="Roboto"/>
              <a:sym typeface="Roboto"/>
            </a:endParaRPr>
          </a:p>
        </p:txBody>
      </p:sp>
      <p:sp>
        <p:nvSpPr>
          <p:cNvPr id="250" name="Google Shape;250;p7"/>
          <p:cNvSpPr txBox="1"/>
          <p:nvPr/>
        </p:nvSpPr>
        <p:spPr>
          <a:xfrm>
            <a:off x="925286" y="880405"/>
            <a:ext cx="9209400" cy="4926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5. Detalle indicaciones Ejecutivo</a:t>
            </a:r>
            <a:endParaRPr sz="2400">
              <a:solidFill>
                <a:srgbClr val="2C3073"/>
              </a:solidFill>
              <a:latin typeface="Roboto"/>
              <a:ea typeface="Roboto"/>
              <a:cs typeface="Roboto"/>
              <a:sym typeface="Roboto"/>
            </a:endParaRPr>
          </a:p>
        </p:txBody>
      </p:sp>
      <p:sp>
        <p:nvSpPr>
          <p:cNvPr id="251" name="Google Shape;251;p7"/>
          <p:cNvSpPr/>
          <p:nvPr/>
        </p:nvSpPr>
        <p:spPr>
          <a:xfrm>
            <a:off x="1079228" y="824275"/>
            <a:ext cx="609600" cy="3128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3"/>
              </a:solidFill>
              <a:latin typeface="Calibri"/>
              <a:ea typeface="Calibri"/>
              <a:cs typeface="Calibri"/>
              <a:sym typeface="Calibri"/>
            </a:endParaRPr>
          </a:p>
        </p:txBody>
      </p:sp>
      <p:sp>
        <p:nvSpPr>
          <p:cNvPr id="252" name="Google Shape;2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7</a:t>
            </a:fld>
            <a:endParaRPr/>
          </a:p>
        </p:txBody>
      </p:sp>
      <p:sp>
        <p:nvSpPr>
          <p:cNvPr id="253" name="Google Shape;253;p7"/>
          <p:cNvSpPr/>
          <p:nvPr/>
        </p:nvSpPr>
        <p:spPr>
          <a:xfrm>
            <a:off x="206570" y="2738133"/>
            <a:ext cx="1789200" cy="1734000"/>
          </a:xfrm>
          <a:prstGeom prst="ellipse">
            <a:avLst/>
          </a:prstGeom>
          <a:solidFill>
            <a:srgbClr val="0F243E"/>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a:solidFill>
                  <a:schemeClr val="lt1"/>
                </a:solidFill>
                <a:latin typeface="Roboto"/>
                <a:ea typeface="Roboto"/>
                <a:cs typeface="Roboto"/>
                <a:sym typeface="Roboto"/>
              </a:rPr>
              <a:t>Títulos I-III</a:t>
            </a:r>
            <a:endParaRPr sz="1600">
              <a:solidFill>
                <a:schemeClr val="lt1"/>
              </a:solidFill>
              <a:latin typeface="Roboto"/>
              <a:ea typeface="Roboto"/>
              <a:cs typeface="Roboto"/>
              <a:sym typeface="Roboto"/>
            </a:endParaRPr>
          </a:p>
        </p:txBody>
      </p:sp>
      <p:grpSp>
        <p:nvGrpSpPr>
          <p:cNvPr id="254" name="Google Shape;254;p7"/>
          <p:cNvGrpSpPr/>
          <p:nvPr/>
        </p:nvGrpSpPr>
        <p:grpSpPr>
          <a:xfrm>
            <a:off x="2547298" y="4561475"/>
            <a:ext cx="8806554" cy="2030403"/>
            <a:chOff x="1593000" y="2322565"/>
            <a:chExt cx="6605081" cy="643592"/>
          </a:xfrm>
        </p:grpSpPr>
        <p:sp>
          <p:nvSpPr>
            <p:cNvPr id="255" name="Google Shape;255;p7"/>
            <p:cNvSpPr/>
            <p:nvPr/>
          </p:nvSpPr>
          <p:spPr>
            <a:xfrm>
              <a:off x="3728381" y="2322565"/>
              <a:ext cx="44697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56" name="Google Shape;256;p7"/>
            <p:cNvSpPr/>
            <p:nvPr/>
          </p:nvSpPr>
          <p:spPr>
            <a:xfrm flipH="1">
              <a:off x="2283071" y="2322573"/>
              <a:ext cx="12663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57" name="Google Shape;257;p7"/>
            <p:cNvSpPr/>
            <p:nvPr/>
          </p:nvSpPr>
          <p:spPr>
            <a:xfrm rot="-5400000">
              <a:off x="3189616" y="2246632"/>
              <a:ext cx="643361" cy="795226"/>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58" name="Google Shape;258;p7"/>
            <p:cNvSpPr/>
            <p:nvPr/>
          </p:nvSpPr>
          <p:spPr>
            <a:xfrm>
              <a:off x="2342626" y="2399947"/>
              <a:ext cx="8838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Definiciones </a:t>
              </a:r>
              <a:endParaRPr sz="1300">
                <a:solidFill>
                  <a:srgbClr val="FFFFFF"/>
                </a:solidFill>
                <a:latin typeface="Roboto"/>
                <a:ea typeface="Roboto"/>
                <a:cs typeface="Roboto"/>
                <a:sym typeface="Roboto"/>
              </a:endParaRPr>
            </a:p>
          </p:txBody>
        </p:sp>
        <p:sp>
          <p:nvSpPr>
            <p:cNvPr id="259" name="Google Shape;259;p7"/>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60" name="Google Shape;260;p7"/>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III</a:t>
              </a:r>
              <a:endParaRPr sz="3500">
                <a:solidFill>
                  <a:srgbClr val="FFFFFF"/>
                </a:solidFill>
                <a:latin typeface="Roboto"/>
                <a:ea typeface="Roboto"/>
                <a:cs typeface="Roboto"/>
                <a:sym typeface="Roboto"/>
              </a:endParaRPr>
            </a:p>
          </p:txBody>
        </p:sp>
        <p:sp>
          <p:nvSpPr>
            <p:cNvPr id="261" name="Google Shape;261;p7"/>
            <p:cNvSpPr/>
            <p:nvPr/>
          </p:nvSpPr>
          <p:spPr>
            <a:xfrm>
              <a:off x="3681447" y="2323857"/>
              <a:ext cx="4516500" cy="642300"/>
            </a:xfrm>
            <a:prstGeom prst="rect">
              <a:avLst/>
            </a:prstGeom>
            <a:noFill/>
            <a:ln>
              <a:noFill/>
            </a:ln>
          </p:spPr>
          <p:txBody>
            <a:bodyPr spcFirstLastPara="1" wrap="square" lIns="121900" tIns="121900" rIns="121900" bIns="121900" anchor="ctr" anchorCtr="0">
              <a:noAutofit/>
            </a:bodyPr>
            <a:lstStyle/>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Incorporación en acción sexual la expulsión o vertimiento de fluidos y contacto corporal con partes del cuerpo o cadáver. </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Incorporación definición de ffpp a quien aún no es contratado o nombrado pero ya se encuentra ejerciendo funciones y se elimina exclusión de quienes prestan servicios a empresas del estado en condiciones equivalentes a cualquier cliente.</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Nueva redacción en pornografía infantil</a:t>
              </a:r>
              <a:endParaRPr sz="1100">
                <a:solidFill>
                  <a:schemeClr val="lt1"/>
                </a:solidFill>
                <a:latin typeface="Roboto"/>
                <a:ea typeface="Roboto"/>
                <a:cs typeface="Roboto"/>
                <a:sym typeface="Roboto"/>
              </a:endParaRPr>
            </a:p>
          </p:txBody>
        </p:sp>
      </p:grpSp>
      <p:grpSp>
        <p:nvGrpSpPr>
          <p:cNvPr id="262" name="Google Shape;262;p7"/>
          <p:cNvGrpSpPr/>
          <p:nvPr/>
        </p:nvGrpSpPr>
        <p:grpSpPr>
          <a:xfrm>
            <a:off x="2547299" y="2531525"/>
            <a:ext cx="8806645" cy="2030114"/>
            <a:chOff x="1593003" y="2322565"/>
            <a:chExt cx="5958085" cy="643500"/>
          </a:xfrm>
        </p:grpSpPr>
        <p:sp>
          <p:nvSpPr>
            <p:cNvPr id="263" name="Google Shape;263;p7"/>
            <p:cNvSpPr/>
            <p:nvPr/>
          </p:nvSpPr>
          <p:spPr>
            <a:xfrm>
              <a:off x="3450387" y="2322565"/>
              <a:ext cx="41007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64" name="Google Shape;264;p7"/>
            <p:cNvSpPr/>
            <p:nvPr/>
          </p:nvSpPr>
          <p:spPr>
            <a:xfrm flipH="1">
              <a:off x="2206166" y="2322573"/>
              <a:ext cx="12873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65" name="Google Shape;265;p7"/>
            <p:cNvSpPr/>
            <p:nvPr/>
          </p:nvSpPr>
          <p:spPr>
            <a:xfrm rot="-5400000">
              <a:off x="3062949" y="2373302"/>
              <a:ext cx="643353" cy="541878"/>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66" name="Google Shape;266;p7"/>
            <p:cNvSpPr/>
            <p:nvPr/>
          </p:nvSpPr>
          <p:spPr>
            <a:xfrm>
              <a:off x="2342626" y="2399950"/>
              <a:ext cx="6345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El delito </a:t>
              </a:r>
              <a:endParaRPr sz="1300">
                <a:solidFill>
                  <a:srgbClr val="FFFFFF"/>
                </a:solidFill>
                <a:latin typeface="Roboto"/>
                <a:ea typeface="Roboto"/>
                <a:cs typeface="Roboto"/>
                <a:sym typeface="Roboto"/>
              </a:endParaRPr>
            </a:p>
          </p:txBody>
        </p:sp>
        <p:sp>
          <p:nvSpPr>
            <p:cNvPr id="267" name="Google Shape;267;p7"/>
            <p:cNvSpPr/>
            <p:nvPr/>
          </p:nvSpPr>
          <p:spPr>
            <a:xfrm>
              <a:off x="1593003" y="2322565"/>
              <a:ext cx="6132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68" name="Google Shape;268;p7"/>
            <p:cNvSpPr/>
            <p:nvPr/>
          </p:nvSpPr>
          <p:spPr>
            <a:xfrm>
              <a:off x="1593003" y="2322573"/>
              <a:ext cx="6132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II</a:t>
              </a:r>
              <a:endParaRPr sz="3500">
                <a:solidFill>
                  <a:srgbClr val="FFFFFF"/>
                </a:solidFill>
                <a:latin typeface="Roboto"/>
                <a:ea typeface="Roboto"/>
                <a:cs typeface="Roboto"/>
                <a:sym typeface="Roboto"/>
              </a:endParaRPr>
            </a:p>
          </p:txBody>
        </p:sp>
        <p:sp>
          <p:nvSpPr>
            <p:cNvPr id="269" name="Google Shape;269;p7"/>
            <p:cNvSpPr/>
            <p:nvPr/>
          </p:nvSpPr>
          <p:spPr>
            <a:xfrm>
              <a:off x="3549672" y="2323127"/>
              <a:ext cx="39036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Eliminación referencia no punibilidad del descuido mínimo en la imprudencia</a:t>
              </a:r>
              <a:endParaRPr sz="1100">
                <a:solidFill>
                  <a:schemeClr val="lt1"/>
                </a:solidFill>
                <a:latin typeface="Roboto"/>
                <a:ea typeface="Roboto"/>
                <a:cs typeface="Roboto"/>
                <a:sym typeface="Roboto"/>
              </a:endParaRPr>
            </a:p>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Adecuación de nomenclatura respecto de ausencia de responsabilidad por perturbación psíquica</a:t>
              </a:r>
              <a:endParaRPr sz="1100">
                <a:solidFill>
                  <a:schemeClr val="lt1"/>
                </a:solidFill>
                <a:latin typeface="Roboto"/>
                <a:ea typeface="Roboto"/>
                <a:cs typeface="Roboto"/>
                <a:sym typeface="Roboto"/>
              </a:endParaRPr>
            </a:p>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Estado de necesidad defensivo: se cambió el concepto de peligro actual o inminente por el de peligro cierto. Modificación concordante en estado de necesidad exculpante. </a:t>
              </a:r>
              <a:endParaRPr sz="1100">
                <a:solidFill>
                  <a:schemeClr val="lt1"/>
                </a:solidFill>
                <a:latin typeface="Roboto"/>
                <a:ea typeface="Roboto"/>
                <a:cs typeface="Roboto"/>
                <a:sym typeface="Roboto"/>
              </a:endParaRPr>
            </a:p>
          </p:txBody>
        </p:sp>
      </p:grpSp>
      <p:grpSp>
        <p:nvGrpSpPr>
          <p:cNvPr id="270" name="Google Shape;270;p7"/>
          <p:cNvGrpSpPr/>
          <p:nvPr/>
        </p:nvGrpSpPr>
        <p:grpSpPr>
          <a:xfrm>
            <a:off x="2547298" y="1433750"/>
            <a:ext cx="8806478" cy="1097772"/>
            <a:chOff x="1593000" y="2322547"/>
            <a:chExt cx="6605024" cy="643515"/>
          </a:xfrm>
        </p:grpSpPr>
        <p:sp>
          <p:nvSpPr>
            <p:cNvPr id="271" name="Google Shape;271;p7"/>
            <p:cNvSpPr/>
            <p:nvPr/>
          </p:nvSpPr>
          <p:spPr>
            <a:xfrm>
              <a:off x="3728381" y="2322561"/>
              <a:ext cx="44694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72" name="Google Shape;272;p7"/>
            <p:cNvSpPr/>
            <p:nvPr/>
          </p:nvSpPr>
          <p:spPr>
            <a:xfrm flipH="1">
              <a:off x="2282831" y="2322576"/>
              <a:ext cx="14940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73" name="Google Shape;273;p7"/>
            <p:cNvSpPr/>
            <p:nvPr/>
          </p:nvSpPr>
          <p:spPr>
            <a:xfrm rot="-5400000">
              <a:off x="3200625" y="2235619"/>
              <a:ext cx="643355" cy="81723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74" name="Google Shape;274;p7"/>
            <p:cNvSpPr/>
            <p:nvPr/>
          </p:nvSpPr>
          <p:spPr>
            <a:xfrm>
              <a:off x="2342626" y="2399954"/>
              <a:ext cx="8031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La ley penal</a:t>
              </a:r>
              <a:endParaRPr sz="1300">
                <a:solidFill>
                  <a:srgbClr val="FFFFFF"/>
                </a:solidFill>
                <a:latin typeface="Roboto"/>
                <a:ea typeface="Roboto"/>
                <a:cs typeface="Roboto"/>
                <a:sym typeface="Roboto"/>
              </a:endParaRPr>
            </a:p>
          </p:txBody>
        </p:sp>
        <p:sp>
          <p:nvSpPr>
            <p:cNvPr id="275" name="Google Shape;275;p7"/>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76" name="Google Shape;276;p7"/>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I</a:t>
              </a:r>
              <a:endParaRPr sz="3500">
                <a:solidFill>
                  <a:srgbClr val="FFFFFF"/>
                </a:solidFill>
                <a:latin typeface="Roboto"/>
                <a:ea typeface="Roboto"/>
                <a:cs typeface="Roboto"/>
                <a:sym typeface="Roboto"/>
              </a:endParaRPr>
            </a:p>
          </p:txBody>
        </p:sp>
        <p:sp>
          <p:nvSpPr>
            <p:cNvPr id="277" name="Google Shape;277;p7"/>
            <p:cNvSpPr/>
            <p:nvPr/>
          </p:nvSpPr>
          <p:spPr>
            <a:xfrm>
              <a:off x="3728624" y="2322547"/>
              <a:ext cx="4469400" cy="5460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endParaRPr sz="1100">
                <a:solidFill>
                  <a:srgbClr val="A7291E"/>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Competencia tribunales chilenos para soborno de funcionario público chileno en el extranjero </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Competencia tribunales chilenos respecto de delitos cometidos contra personas jurídicas cuando estén constituidas en Chile</a:t>
              </a:r>
              <a:endParaRPr sz="1100">
                <a:solidFill>
                  <a:schemeClr val="lt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par>
                                <p:cTn id="8" presetID="10" presetClass="entr" presetSubtype="0" fill="hold" nodeType="withEffect">
                                  <p:stCondLst>
                                    <p:cond delay="0"/>
                                  </p:stCondLst>
                                  <p:childTnLst>
                                    <p:set>
                                      <p:cBhvr>
                                        <p:cTn id="9" dur="1" fill="hold">
                                          <p:stCondLst>
                                            <p:cond delay="0"/>
                                          </p:stCondLst>
                                        </p:cTn>
                                        <p:tgtEl>
                                          <p:spTgt spid="252"/>
                                        </p:tgtEl>
                                        <p:attrNameLst>
                                          <p:attrName>style.visibility</p:attrName>
                                        </p:attrNameLst>
                                      </p:cBhvr>
                                      <p:to>
                                        <p:strVal val="visible"/>
                                      </p:to>
                                    </p:set>
                                    <p:animEffect transition="in" filter="fade">
                                      <p:cBhvr>
                                        <p:cTn id="10" dur="1000"/>
                                        <p:tgtEl>
                                          <p:spTgt spid="2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3" name="Google Shape;283;g2660ca680e5_0_314"/>
          <p:cNvGrpSpPr/>
          <p:nvPr/>
        </p:nvGrpSpPr>
        <p:grpSpPr>
          <a:xfrm>
            <a:off x="10339753" y="1285"/>
            <a:ext cx="1441558" cy="6856715"/>
            <a:chOff x="10339753" y="1285"/>
            <a:chExt cx="1441558" cy="6856715"/>
          </a:xfrm>
        </p:grpSpPr>
        <p:pic>
          <p:nvPicPr>
            <p:cNvPr id="284" name="Google Shape;284;g2660ca680e5_0_314"/>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285" name="Google Shape;285;g2660ca680e5_0_314"/>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286" name="Google Shape;286;g2660ca680e5_0_314"/>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2"/>
              </a:buClr>
              <a:buSzPts val="3200"/>
              <a:buFont typeface="Calibri"/>
              <a:buNone/>
            </a:pPr>
            <a:r>
              <a:rPr lang="es-CL" sz="3200">
                <a:solidFill>
                  <a:schemeClr val="dk2"/>
                </a:solidFill>
                <a:latin typeface="Roboto"/>
                <a:ea typeface="Roboto"/>
                <a:cs typeface="Roboto"/>
                <a:sym typeface="Roboto"/>
              </a:rPr>
              <a:t>Proyecto de Código Penal</a:t>
            </a:r>
            <a:endParaRPr sz="3200">
              <a:solidFill>
                <a:schemeClr val="dk2"/>
              </a:solidFill>
              <a:latin typeface="Roboto"/>
              <a:ea typeface="Roboto"/>
              <a:cs typeface="Roboto"/>
              <a:sym typeface="Roboto"/>
            </a:endParaRPr>
          </a:p>
        </p:txBody>
      </p:sp>
      <p:sp>
        <p:nvSpPr>
          <p:cNvPr id="287" name="Google Shape;287;g2660ca680e5_0_314"/>
          <p:cNvSpPr txBox="1"/>
          <p:nvPr/>
        </p:nvSpPr>
        <p:spPr>
          <a:xfrm>
            <a:off x="925286" y="880405"/>
            <a:ext cx="9209400" cy="4926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5. Detalle indicaciones Ejecutivo</a:t>
            </a:r>
            <a:endParaRPr sz="2400">
              <a:solidFill>
                <a:srgbClr val="2C3073"/>
              </a:solidFill>
              <a:latin typeface="Roboto"/>
              <a:ea typeface="Roboto"/>
              <a:cs typeface="Roboto"/>
              <a:sym typeface="Roboto"/>
            </a:endParaRPr>
          </a:p>
        </p:txBody>
      </p:sp>
      <p:sp>
        <p:nvSpPr>
          <p:cNvPr id="288" name="Google Shape;288;g2660ca680e5_0_314"/>
          <p:cNvSpPr/>
          <p:nvPr/>
        </p:nvSpPr>
        <p:spPr>
          <a:xfrm>
            <a:off x="1079228" y="824275"/>
            <a:ext cx="609600" cy="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3"/>
              </a:solidFill>
              <a:latin typeface="Calibri"/>
              <a:ea typeface="Calibri"/>
              <a:cs typeface="Calibri"/>
              <a:sym typeface="Calibri"/>
            </a:endParaRPr>
          </a:p>
        </p:txBody>
      </p:sp>
      <p:sp>
        <p:nvSpPr>
          <p:cNvPr id="289" name="Google Shape;289;g2660ca680e5_0_3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8</a:t>
            </a:fld>
            <a:endParaRPr/>
          </a:p>
        </p:txBody>
      </p:sp>
      <p:sp>
        <p:nvSpPr>
          <p:cNvPr id="290" name="Google Shape;290;g2660ca680e5_0_314"/>
          <p:cNvSpPr/>
          <p:nvPr/>
        </p:nvSpPr>
        <p:spPr>
          <a:xfrm>
            <a:off x="206570" y="2738133"/>
            <a:ext cx="1789200" cy="1734000"/>
          </a:xfrm>
          <a:prstGeom prst="ellipse">
            <a:avLst/>
          </a:prstGeom>
          <a:solidFill>
            <a:srgbClr val="07376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s-CL" sz="1600">
                <a:solidFill>
                  <a:schemeClr val="lt1"/>
                </a:solidFill>
                <a:latin typeface="Roboto"/>
                <a:ea typeface="Roboto"/>
                <a:cs typeface="Roboto"/>
                <a:sym typeface="Roboto"/>
              </a:rPr>
              <a:t>Título IV y V</a:t>
            </a:r>
            <a:endParaRPr sz="1600">
              <a:solidFill>
                <a:schemeClr val="lt1"/>
              </a:solidFill>
              <a:latin typeface="Roboto"/>
              <a:ea typeface="Roboto"/>
              <a:cs typeface="Roboto"/>
              <a:sym typeface="Roboto"/>
            </a:endParaRPr>
          </a:p>
        </p:txBody>
      </p:sp>
      <p:grpSp>
        <p:nvGrpSpPr>
          <p:cNvPr id="291" name="Google Shape;291;g2660ca680e5_0_314"/>
          <p:cNvGrpSpPr/>
          <p:nvPr/>
        </p:nvGrpSpPr>
        <p:grpSpPr>
          <a:xfrm>
            <a:off x="2547327" y="4857950"/>
            <a:ext cx="8400229" cy="1734024"/>
            <a:chOff x="1593000" y="2322566"/>
            <a:chExt cx="5958032" cy="643590"/>
          </a:xfrm>
        </p:grpSpPr>
        <p:sp>
          <p:nvSpPr>
            <p:cNvPr id="292" name="Google Shape;292;g2660ca680e5_0_314"/>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93" name="Google Shape;293;g2660ca680e5_0_314"/>
            <p:cNvSpPr/>
            <p:nvPr/>
          </p:nvSpPr>
          <p:spPr>
            <a:xfrm flipH="1">
              <a:off x="2283054" y="2322575"/>
              <a:ext cx="12690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94" name="Google Shape;294;g2660ca680e5_0_314"/>
            <p:cNvSpPr/>
            <p:nvPr/>
          </p:nvSpPr>
          <p:spPr>
            <a:xfrm rot="-5400000">
              <a:off x="3206494" y="2229748"/>
              <a:ext cx="643358" cy="828995"/>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95" name="Google Shape;295;g2660ca680e5_0_314"/>
            <p:cNvSpPr/>
            <p:nvPr/>
          </p:nvSpPr>
          <p:spPr>
            <a:xfrm>
              <a:off x="2342626" y="2399952"/>
              <a:ext cx="10728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 1. Graduación de las penas aplicables a los delitos </a:t>
              </a:r>
              <a:endParaRPr sz="1300">
                <a:solidFill>
                  <a:srgbClr val="FFFFFF"/>
                </a:solidFill>
                <a:latin typeface="Roboto"/>
                <a:ea typeface="Roboto"/>
                <a:cs typeface="Roboto"/>
                <a:sym typeface="Roboto"/>
              </a:endParaRPr>
            </a:p>
          </p:txBody>
        </p:sp>
        <p:sp>
          <p:nvSpPr>
            <p:cNvPr id="296" name="Google Shape;296;g2660ca680e5_0_314"/>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297" name="Google Shape;297;g2660ca680e5_0_314"/>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100"/>
                <a:buFont typeface="Arial"/>
                <a:buNone/>
              </a:pPr>
              <a:r>
                <a:rPr lang="es-CL" sz="3500">
                  <a:solidFill>
                    <a:srgbClr val="FFFFFF"/>
                  </a:solidFill>
                  <a:latin typeface="Roboto"/>
                  <a:ea typeface="Roboto"/>
                  <a:cs typeface="Roboto"/>
                  <a:sym typeface="Roboto"/>
                </a:rPr>
                <a:t>V</a:t>
              </a:r>
              <a:r>
                <a:rPr lang="es-CL" sz="3500">
                  <a:solidFill>
                    <a:schemeClr val="lt1"/>
                  </a:solidFill>
                  <a:latin typeface="Roboto"/>
                  <a:ea typeface="Roboto"/>
                  <a:cs typeface="Roboto"/>
                  <a:sym typeface="Roboto"/>
                </a:rPr>
                <a:t>  </a:t>
              </a:r>
              <a:r>
                <a:rPr lang="es-CL" sz="3500">
                  <a:solidFill>
                    <a:schemeClr val="dk1"/>
                  </a:solidFill>
                  <a:latin typeface="Roboto"/>
                  <a:ea typeface="Roboto"/>
                  <a:cs typeface="Roboto"/>
                  <a:sym typeface="Roboto"/>
                </a:rPr>
                <a:t> </a:t>
              </a:r>
              <a:endParaRPr sz="3500">
                <a:solidFill>
                  <a:schemeClr val="lt1"/>
                </a:solidFill>
                <a:latin typeface="Roboto"/>
                <a:ea typeface="Roboto"/>
                <a:cs typeface="Roboto"/>
                <a:sym typeface="Roboto"/>
              </a:endParaRPr>
            </a:p>
          </p:txBody>
        </p:sp>
        <p:sp>
          <p:nvSpPr>
            <p:cNvPr id="298" name="Google Shape;298;g2660ca680e5_0_314"/>
            <p:cNvSpPr/>
            <p:nvPr/>
          </p:nvSpPr>
          <p:spPr>
            <a:xfrm>
              <a:off x="3776132" y="2323856"/>
              <a:ext cx="3774900" cy="642300"/>
            </a:xfrm>
            <a:prstGeom prst="rect">
              <a:avLst/>
            </a:prstGeom>
            <a:noFill/>
            <a:ln>
              <a:noFill/>
            </a:ln>
          </p:spPr>
          <p:txBody>
            <a:bodyPr spcFirstLastPara="1" wrap="square" lIns="121900" tIns="121900" rIns="121900" bIns="121900" anchor="ctr" anchorCtr="0">
              <a:noAutofit/>
            </a:bodyPr>
            <a:lstStyle/>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introducción de un sistema de “estadios” dependiendo de la gravedad del delito: la pena legal se determina de acuerdo a una tabla que transparenta la forma de determinación ante la concurrencia de factores de alteración del marco penal.  </a:t>
              </a:r>
              <a:endParaRPr sz="1100">
                <a:solidFill>
                  <a:srgbClr val="A7291E"/>
                </a:solidFill>
                <a:latin typeface="Roboto"/>
                <a:ea typeface="Roboto"/>
                <a:cs typeface="Roboto"/>
                <a:sym typeface="Roboto"/>
              </a:endParaRPr>
            </a:p>
          </p:txBody>
        </p:sp>
      </p:grpSp>
      <p:grpSp>
        <p:nvGrpSpPr>
          <p:cNvPr id="299" name="Google Shape;299;g2660ca680e5_0_314"/>
          <p:cNvGrpSpPr/>
          <p:nvPr/>
        </p:nvGrpSpPr>
        <p:grpSpPr>
          <a:xfrm>
            <a:off x="2547327" y="2348115"/>
            <a:ext cx="8400183" cy="2510036"/>
            <a:chOff x="1593000" y="2322568"/>
            <a:chExt cx="5957999" cy="643500"/>
          </a:xfrm>
        </p:grpSpPr>
        <p:sp>
          <p:nvSpPr>
            <p:cNvPr id="300" name="Google Shape;300;g2660ca680e5_0_314"/>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01" name="Google Shape;301;g2660ca680e5_0_314"/>
            <p:cNvSpPr/>
            <p:nvPr/>
          </p:nvSpPr>
          <p:spPr>
            <a:xfrm flipH="1">
              <a:off x="2282980" y="2322577"/>
              <a:ext cx="1445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02" name="Google Shape;302;g2660ca680e5_0_314"/>
            <p:cNvSpPr/>
            <p:nvPr/>
          </p:nvSpPr>
          <p:spPr>
            <a:xfrm rot="-5400000">
              <a:off x="3203018" y="2233226"/>
              <a:ext cx="643356" cy="822044"/>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03" name="Google Shape;303;g2660ca680e5_0_314"/>
            <p:cNvSpPr/>
            <p:nvPr/>
          </p:nvSpPr>
          <p:spPr>
            <a:xfrm>
              <a:off x="2342626" y="2399949"/>
              <a:ext cx="12690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100">
                  <a:solidFill>
                    <a:schemeClr val="lt1"/>
                  </a:solidFill>
                  <a:latin typeface="Roboto"/>
                  <a:ea typeface="Roboto"/>
                  <a:cs typeface="Roboto"/>
                  <a:sym typeface="Roboto"/>
                </a:rPr>
                <a:t> § 2. </a:t>
              </a:r>
              <a:r>
                <a:rPr lang="es-CL" sz="1300">
                  <a:solidFill>
                    <a:srgbClr val="FFFFFF"/>
                  </a:solidFill>
                  <a:latin typeface="Roboto"/>
                  <a:ea typeface="Roboto"/>
                  <a:cs typeface="Roboto"/>
                  <a:sym typeface="Roboto"/>
                </a:rPr>
                <a:t>Naturaleza y efecto de las penas</a:t>
              </a:r>
              <a:endParaRPr sz="1300">
                <a:solidFill>
                  <a:srgbClr val="FFFFFF"/>
                </a:solidFill>
                <a:latin typeface="Roboto"/>
                <a:ea typeface="Roboto"/>
                <a:cs typeface="Roboto"/>
                <a:sym typeface="Roboto"/>
              </a:endParaRPr>
            </a:p>
          </p:txBody>
        </p:sp>
        <p:sp>
          <p:nvSpPr>
            <p:cNvPr id="304" name="Google Shape;304;g2660ca680e5_0_314"/>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05" name="Google Shape;305;g2660ca680e5_0_314"/>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Clr>
                  <a:schemeClr val="dk1"/>
                </a:buClr>
                <a:buSzPts val="1100"/>
                <a:buFont typeface="Arial"/>
                <a:buNone/>
              </a:pPr>
              <a:r>
                <a:rPr lang="es-CL" sz="3500">
                  <a:solidFill>
                    <a:srgbClr val="FFFFFF"/>
                  </a:solidFill>
                  <a:latin typeface="Roboto"/>
                  <a:ea typeface="Roboto"/>
                  <a:cs typeface="Roboto"/>
                  <a:sym typeface="Roboto"/>
                </a:rPr>
                <a:t>IV</a:t>
              </a:r>
              <a:r>
                <a:rPr lang="es-CL" sz="3500">
                  <a:solidFill>
                    <a:schemeClr val="lt1"/>
                  </a:solidFill>
                  <a:latin typeface="Roboto"/>
                  <a:ea typeface="Roboto"/>
                  <a:cs typeface="Roboto"/>
                  <a:sym typeface="Roboto"/>
                </a:rPr>
                <a:t> </a:t>
              </a:r>
              <a:r>
                <a:rPr lang="es-CL" sz="3500">
                  <a:solidFill>
                    <a:schemeClr val="dk1"/>
                  </a:solidFill>
                  <a:latin typeface="Roboto"/>
                  <a:ea typeface="Roboto"/>
                  <a:cs typeface="Roboto"/>
                  <a:sym typeface="Roboto"/>
                </a:rPr>
                <a:t> </a:t>
              </a:r>
              <a:endParaRPr sz="5900">
                <a:solidFill>
                  <a:srgbClr val="FFFFFF"/>
                </a:solidFill>
                <a:latin typeface="Roboto"/>
                <a:ea typeface="Roboto"/>
                <a:cs typeface="Roboto"/>
                <a:sym typeface="Roboto"/>
              </a:endParaRPr>
            </a:p>
          </p:txBody>
        </p:sp>
        <p:sp>
          <p:nvSpPr>
            <p:cNvPr id="306" name="Google Shape;306;g2660ca680e5_0_314"/>
            <p:cNvSpPr/>
            <p:nvPr/>
          </p:nvSpPr>
          <p:spPr>
            <a:xfrm>
              <a:off x="3769199" y="2323750"/>
              <a:ext cx="3781800" cy="642300"/>
            </a:xfrm>
            <a:prstGeom prst="rect">
              <a:avLst/>
            </a:prstGeom>
            <a:noFill/>
            <a:ln>
              <a:noFill/>
            </a:ln>
          </p:spPr>
          <p:txBody>
            <a:bodyPr spcFirstLastPara="1" wrap="square" lIns="121900" tIns="121900" rIns="121900" bIns="121900" anchor="ctr" anchorCtr="0">
              <a:noAutofit/>
            </a:bodyPr>
            <a:lstStyle/>
            <a:p>
              <a:pPr marL="609600" lvl="0" indent="-374650" algn="just" rtl="0">
                <a:lnSpc>
                  <a:spcPct val="115000"/>
                </a:lnSpc>
                <a:spcBef>
                  <a:spcPts val="0"/>
                </a:spcBef>
                <a:spcAft>
                  <a:spcPts val="0"/>
                </a:spcAft>
                <a:buClr>
                  <a:schemeClr val="lt1"/>
                </a:buClr>
                <a:buSzPts val="1100"/>
                <a:buFont typeface="Roboto"/>
                <a:buChar char="●"/>
              </a:pPr>
              <a:r>
                <a:rPr lang="es-CL" sz="1100" dirty="0">
                  <a:solidFill>
                    <a:schemeClr val="lt1"/>
                  </a:solidFill>
                  <a:latin typeface="Roboto"/>
                  <a:ea typeface="Roboto"/>
                  <a:cs typeface="Roboto"/>
                  <a:sym typeface="Roboto"/>
                </a:rPr>
                <a:t>prisión perpetua: encierro de por vida del condenado con posibilidad de sustitución.</a:t>
              </a:r>
              <a:endParaRPr sz="1100" dirty="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dirty="0">
                  <a:solidFill>
                    <a:schemeClr val="lt1"/>
                  </a:solidFill>
                  <a:latin typeface="Roboto"/>
                  <a:ea typeface="Roboto"/>
                  <a:cs typeface="Roboto"/>
                  <a:sym typeface="Roboto"/>
                </a:rPr>
                <a:t>prisión: encierro condenado de entre 1 a 30 años. </a:t>
              </a:r>
              <a:endParaRPr sz="1100" dirty="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dirty="0">
                  <a:solidFill>
                    <a:schemeClr val="lt1"/>
                  </a:solidFill>
                  <a:latin typeface="Roboto"/>
                  <a:ea typeface="Roboto"/>
                  <a:cs typeface="Roboto"/>
                  <a:sym typeface="Roboto"/>
                </a:rPr>
                <a:t>prisión parcial: encierro en EP durante 56 horas semanales en modalidad diurna, nocturna o de fin de semana. </a:t>
              </a:r>
              <a:endParaRPr sz="1100" dirty="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dirty="0">
                  <a:solidFill>
                    <a:schemeClr val="lt1"/>
                  </a:solidFill>
                  <a:latin typeface="Roboto"/>
                  <a:ea typeface="Roboto"/>
                  <a:cs typeface="Roboto"/>
                  <a:sym typeface="Roboto"/>
                </a:rPr>
                <a:t>reclusión: encierro en domicilio o EP, diurno, nocturno o de </a:t>
              </a:r>
              <a:r>
                <a:rPr lang="es-CL" sz="1100" dirty="0" err="1">
                  <a:solidFill>
                    <a:schemeClr val="lt1"/>
                  </a:solidFill>
                  <a:latin typeface="Roboto"/>
                  <a:ea typeface="Roboto"/>
                  <a:cs typeface="Roboto"/>
                  <a:sym typeface="Roboto"/>
                </a:rPr>
                <a:t>fds</a:t>
              </a:r>
              <a:r>
                <a:rPr lang="es-CL" sz="1100" dirty="0">
                  <a:solidFill>
                    <a:schemeClr val="lt1"/>
                  </a:solidFill>
                  <a:latin typeface="Roboto"/>
                  <a:ea typeface="Roboto"/>
                  <a:cs typeface="Roboto"/>
                  <a:sym typeface="Roboto"/>
                </a:rPr>
                <a:t>, acompañado supervisión y plan intervención</a:t>
              </a:r>
              <a:endParaRPr sz="1100" dirty="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dirty="0">
                  <a:solidFill>
                    <a:schemeClr val="lt1"/>
                  </a:solidFill>
                  <a:latin typeface="Roboto"/>
                  <a:ea typeface="Roboto"/>
                  <a:cs typeface="Roboto"/>
                  <a:sym typeface="Roboto"/>
                </a:rPr>
                <a:t>supervisión intensiva: supervisión (plan intervención), pero en régimen ambulatorio. </a:t>
              </a:r>
              <a:endParaRPr sz="1100" dirty="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dirty="0">
                  <a:solidFill>
                    <a:schemeClr val="lt1"/>
                  </a:solidFill>
                  <a:latin typeface="Roboto"/>
                  <a:ea typeface="Roboto"/>
                  <a:cs typeface="Roboto"/>
                  <a:sym typeface="Roboto"/>
                </a:rPr>
                <a:t>SBC: realización de actividades no remuneradas a favor de la comunidad o en beneficio de personas en situación de precariedad </a:t>
              </a:r>
              <a:endParaRPr sz="1100" dirty="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dirty="0">
                  <a:solidFill>
                    <a:schemeClr val="lt1"/>
                  </a:solidFill>
                  <a:latin typeface="Roboto"/>
                  <a:ea typeface="Roboto"/>
                  <a:cs typeface="Roboto"/>
                  <a:sym typeface="Roboto"/>
                </a:rPr>
                <a:t>multa: sistema días-multa</a:t>
              </a:r>
              <a:endParaRPr sz="1100" dirty="0">
                <a:solidFill>
                  <a:schemeClr val="lt1"/>
                </a:solidFill>
                <a:latin typeface="Roboto"/>
                <a:ea typeface="Roboto"/>
                <a:cs typeface="Roboto"/>
                <a:sym typeface="Roboto"/>
              </a:endParaRPr>
            </a:p>
          </p:txBody>
        </p:sp>
      </p:grpSp>
      <p:grpSp>
        <p:nvGrpSpPr>
          <p:cNvPr id="307" name="Google Shape;307;g2660ca680e5_0_314"/>
          <p:cNvGrpSpPr/>
          <p:nvPr/>
        </p:nvGrpSpPr>
        <p:grpSpPr>
          <a:xfrm>
            <a:off x="2547327" y="1433825"/>
            <a:ext cx="8400149" cy="914255"/>
            <a:chOff x="1593000" y="2322544"/>
            <a:chExt cx="5957975" cy="643524"/>
          </a:xfrm>
        </p:grpSpPr>
        <p:sp>
          <p:nvSpPr>
            <p:cNvPr id="308" name="Google Shape;308;g2660ca680e5_0_314"/>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09" name="Google Shape;309;g2660ca680e5_0_314"/>
            <p:cNvSpPr/>
            <p:nvPr/>
          </p:nvSpPr>
          <p:spPr>
            <a:xfrm flipH="1">
              <a:off x="2282980" y="2322579"/>
              <a:ext cx="1445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10" name="Google Shape;310;g2660ca680e5_0_314"/>
            <p:cNvSpPr/>
            <p:nvPr/>
          </p:nvSpPr>
          <p:spPr>
            <a:xfrm rot="-5400000">
              <a:off x="3199548" y="2236687"/>
              <a:ext cx="643362" cy="815111"/>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11" name="Google Shape;311;g2660ca680e5_0_314"/>
            <p:cNvSpPr/>
            <p:nvPr/>
          </p:nvSpPr>
          <p:spPr>
            <a:xfrm>
              <a:off x="2342626" y="2399953"/>
              <a:ext cx="1385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100">
                  <a:solidFill>
                    <a:schemeClr val="lt1"/>
                  </a:solidFill>
                  <a:latin typeface="Roboto"/>
                  <a:ea typeface="Roboto"/>
                  <a:cs typeface="Roboto"/>
                  <a:sym typeface="Roboto"/>
                </a:rPr>
                <a:t>§ 1.  </a:t>
              </a:r>
              <a:r>
                <a:rPr lang="es-CL" sz="1300">
                  <a:solidFill>
                    <a:srgbClr val="FFFFFF"/>
                  </a:solidFill>
                  <a:latin typeface="Roboto"/>
                  <a:ea typeface="Roboto"/>
                  <a:cs typeface="Roboto"/>
                  <a:sym typeface="Roboto"/>
                </a:rPr>
                <a:t>Penas y consecuencias adicionales </a:t>
              </a:r>
              <a:endParaRPr sz="1300">
                <a:solidFill>
                  <a:srgbClr val="FFFFFF"/>
                </a:solidFill>
                <a:latin typeface="Roboto"/>
                <a:ea typeface="Roboto"/>
                <a:cs typeface="Roboto"/>
                <a:sym typeface="Roboto"/>
              </a:endParaRPr>
            </a:p>
          </p:txBody>
        </p:sp>
        <p:sp>
          <p:nvSpPr>
            <p:cNvPr id="312" name="Google Shape;312;g2660ca680e5_0_314"/>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13" name="Google Shape;313;g2660ca680e5_0_314"/>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IV</a:t>
              </a:r>
              <a:r>
                <a:rPr lang="es-CL" sz="3500">
                  <a:solidFill>
                    <a:schemeClr val="lt1"/>
                  </a:solidFill>
                  <a:latin typeface="Roboto"/>
                  <a:ea typeface="Roboto"/>
                  <a:cs typeface="Roboto"/>
                  <a:sym typeface="Roboto"/>
                </a:rPr>
                <a:t> </a:t>
              </a:r>
              <a:r>
                <a:rPr lang="es-CL" sz="3500">
                  <a:solidFill>
                    <a:schemeClr val="dk1"/>
                  </a:solidFill>
                  <a:latin typeface="Roboto"/>
                  <a:ea typeface="Roboto"/>
                  <a:cs typeface="Roboto"/>
                  <a:sym typeface="Roboto"/>
                </a:rPr>
                <a:t> </a:t>
              </a:r>
              <a:endParaRPr sz="5900">
                <a:solidFill>
                  <a:srgbClr val="FFFFFF"/>
                </a:solidFill>
                <a:latin typeface="Roboto"/>
                <a:ea typeface="Roboto"/>
                <a:cs typeface="Roboto"/>
                <a:sym typeface="Roboto"/>
              </a:endParaRPr>
            </a:p>
          </p:txBody>
        </p:sp>
        <p:sp>
          <p:nvSpPr>
            <p:cNvPr id="314" name="Google Shape;314;g2660ca680e5_0_314"/>
            <p:cNvSpPr/>
            <p:nvPr/>
          </p:nvSpPr>
          <p:spPr>
            <a:xfrm>
              <a:off x="3787960" y="2322544"/>
              <a:ext cx="3762900" cy="6165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endParaRPr sz="1100">
                <a:solidFill>
                  <a:srgbClr val="A7291E"/>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Nuevo catálogo de penas: prisión perpetua, prisión, prisión parcial, reclusión, supervisión intensiva, servicios en beneficio de la comunidad, multa. </a:t>
              </a:r>
              <a:endParaRPr sz="1100">
                <a:solidFill>
                  <a:schemeClr val="lt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1000"/>
                                        <p:tgtEl>
                                          <p:spTgt spid="287"/>
                                        </p:tgtEl>
                                      </p:cBhvr>
                                    </p:animEffect>
                                  </p:childTnLst>
                                </p:cTn>
                              </p:par>
                              <p:par>
                                <p:cTn id="8" presetID="10" presetClass="entr" presetSubtype="0" fill="hold" nodeType="withEffect">
                                  <p:stCondLst>
                                    <p:cond delay="0"/>
                                  </p:stCondLst>
                                  <p:childTnLst>
                                    <p:set>
                                      <p:cBhvr>
                                        <p:cTn id="9" dur="1" fill="hold">
                                          <p:stCondLst>
                                            <p:cond delay="0"/>
                                          </p:stCondLst>
                                        </p:cTn>
                                        <p:tgtEl>
                                          <p:spTgt spid="289"/>
                                        </p:tgtEl>
                                        <p:attrNameLst>
                                          <p:attrName>style.visibility</p:attrName>
                                        </p:attrNameLst>
                                      </p:cBhvr>
                                      <p:to>
                                        <p:strVal val="visible"/>
                                      </p:to>
                                    </p:set>
                                    <p:animEffect transition="in" filter="fade">
                                      <p:cBhvr>
                                        <p:cTn id="10" dur="1000"/>
                                        <p:tgtEl>
                                          <p:spTgt spid="2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grpSp>
        <p:nvGrpSpPr>
          <p:cNvPr id="320" name="Google Shape;320;g2660ca680e5_0_240"/>
          <p:cNvGrpSpPr/>
          <p:nvPr/>
        </p:nvGrpSpPr>
        <p:grpSpPr>
          <a:xfrm>
            <a:off x="10339753" y="1285"/>
            <a:ext cx="1441558" cy="6856715"/>
            <a:chOff x="10339753" y="1285"/>
            <a:chExt cx="1441558" cy="6856715"/>
          </a:xfrm>
        </p:grpSpPr>
        <p:pic>
          <p:nvPicPr>
            <p:cNvPr id="321" name="Google Shape;321;g2660ca680e5_0_240"/>
            <p:cNvPicPr preferRelativeResize="0"/>
            <p:nvPr/>
          </p:nvPicPr>
          <p:blipFill rotWithShape="1">
            <a:blip r:embed="rId3">
              <a:alphaModFix/>
            </a:blip>
            <a:srcRect/>
            <a:stretch/>
          </p:blipFill>
          <p:spPr>
            <a:xfrm>
              <a:off x="10339753" y="6724677"/>
              <a:ext cx="1441558" cy="133323"/>
            </a:xfrm>
            <a:prstGeom prst="rect">
              <a:avLst/>
            </a:prstGeom>
            <a:noFill/>
            <a:ln>
              <a:noFill/>
            </a:ln>
          </p:spPr>
        </p:pic>
        <p:pic>
          <p:nvPicPr>
            <p:cNvPr id="322" name="Google Shape;322;g2660ca680e5_0_240"/>
            <p:cNvPicPr preferRelativeResize="0"/>
            <p:nvPr/>
          </p:nvPicPr>
          <p:blipFill rotWithShape="1">
            <a:blip r:embed="rId4">
              <a:alphaModFix/>
            </a:blip>
            <a:srcRect/>
            <a:stretch/>
          </p:blipFill>
          <p:spPr>
            <a:xfrm>
              <a:off x="10339753" y="1285"/>
              <a:ext cx="1421991" cy="1308894"/>
            </a:xfrm>
            <a:prstGeom prst="rect">
              <a:avLst/>
            </a:prstGeom>
            <a:noFill/>
            <a:ln>
              <a:noFill/>
            </a:ln>
          </p:spPr>
        </p:pic>
      </p:grpSp>
      <p:sp>
        <p:nvSpPr>
          <p:cNvPr id="323" name="Google Shape;323;g2660ca680e5_0_240"/>
          <p:cNvSpPr txBox="1"/>
          <p:nvPr/>
        </p:nvSpPr>
        <p:spPr>
          <a:xfrm>
            <a:off x="925286" y="275909"/>
            <a:ext cx="9209400" cy="535500"/>
          </a:xfrm>
          <a:prstGeom prst="rect">
            <a:avLst/>
          </a:prstGeom>
          <a:noFill/>
          <a:ln>
            <a:noFill/>
          </a:ln>
        </p:spPr>
        <p:txBody>
          <a:bodyPr spcFirstLastPara="1" wrap="square" lIns="91425" tIns="45700" rIns="91425" bIns="45700" anchor="ctr" anchorCtr="0">
            <a:spAutoFit/>
          </a:bodyPr>
          <a:lstStyle/>
          <a:p>
            <a:pPr marL="0" marR="0" lvl="0" indent="0" algn="l" rtl="0">
              <a:lnSpc>
                <a:spcPct val="90000"/>
              </a:lnSpc>
              <a:spcBef>
                <a:spcPts val="0"/>
              </a:spcBef>
              <a:spcAft>
                <a:spcPts val="0"/>
              </a:spcAft>
              <a:buClr>
                <a:schemeClr val="dk2"/>
              </a:buClr>
              <a:buSzPts val="3200"/>
              <a:buFont typeface="Calibri"/>
              <a:buNone/>
            </a:pPr>
            <a:r>
              <a:rPr lang="es-CL" sz="3200">
                <a:solidFill>
                  <a:schemeClr val="dk2"/>
                </a:solidFill>
                <a:latin typeface="Roboto"/>
                <a:ea typeface="Roboto"/>
                <a:cs typeface="Roboto"/>
                <a:sym typeface="Roboto"/>
              </a:rPr>
              <a:t>Proyecto de Código Penal</a:t>
            </a:r>
            <a:endParaRPr sz="3200">
              <a:solidFill>
                <a:schemeClr val="dk2"/>
              </a:solidFill>
              <a:latin typeface="Roboto"/>
              <a:ea typeface="Roboto"/>
              <a:cs typeface="Roboto"/>
              <a:sym typeface="Roboto"/>
            </a:endParaRPr>
          </a:p>
        </p:txBody>
      </p:sp>
      <p:sp>
        <p:nvSpPr>
          <p:cNvPr id="324" name="Google Shape;324;g2660ca680e5_0_240"/>
          <p:cNvSpPr txBox="1"/>
          <p:nvPr/>
        </p:nvSpPr>
        <p:spPr>
          <a:xfrm>
            <a:off x="925286" y="880405"/>
            <a:ext cx="9209400" cy="492600"/>
          </a:xfrm>
          <a:prstGeom prst="rect">
            <a:avLst/>
          </a:prstGeom>
          <a:noFill/>
          <a:ln>
            <a:noFill/>
          </a:ln>
        </p:spPr>
        <p:txBody>
          <a:bodyPr spcFirstLastPara="1" wrap="square" lIns="121900" tIns="60950" rIns="121900" bIns="60950" anchor="t" anchorCtr="0">
            <a:spAutoFit/>
          </a:bodyPr>
          <a:lstStyle/>
          <a:p>
            <a:pPr marL="0" marR="0" lvl="0" indent="0" algn="l" rtl="0">
              <a:spcBef>
                <a:spcPts val="0"/>
              </a:spcBef>
              <a:spcAft>
                <a:spcPts val="0"/>
              </a:spcAft>
              <a:buClr>
                <a:srgbClr val="2C3073"/>
              </a:buClr>
              <a:buSzPts val="2400"/>
              <a:buFont typeface="Arial"/>
              <a:buNone/>
            </a:pPr>
            <a:r>
              <a:rPr lang="es-CL" sz="2400">
                <a:solidFill>
                  <a:srgbClr val="2C3073"/>
                </a:solidFill>
                <a:latin typeface="Roboto"/>
                <a:ea typeface="Roboto"/>
                <a:cs typeface="Roboto"/>
                <a:sym typeface="Roboto"/>
              </a:rPr>
              <a:t>5. Detalle indicaciones Ejecutivo</a:t>
            </a:r>
            <a:endParaRPr sz="2400">
              <a:solidFill>
                <a:srgbClr val="2C3073"/>
              </a:solidFill>
              <a:latin typeface="Roboto"/>
              <a:ea typeface="Roboto"/>
              <a:cs typeface="Roboto"/>
              <a:sym typeface="Roboto"/>
            </a:endParaRPr>
          </a:p>
        </p:txBody>
      </p:sp>
      <p:sp>
        <p:nvSpPr>
          <p:cNvPr id="325" name="Google Shape;325;g2660ca680e5_0_240"/>
          <p:cNvSpPr/>
          <p:nvPr/>
        </p:nvSpPr>
        <p:spPr>
          <a:xfrm>
            <a:off x="1079228" y="824275"/>
            <a:ext cx="609600" cy="31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chemeClr val="accent3"/>
              </a:solidFill>
              <a:latin typeface="Calibri"/>
              <a:ea typeface="Calibri"/>
              <a:cs typeface="Calibri"/>
              <a:sym typeface="Calibri"/>
            </a:endParaRPr>
          </a:p>
        </p:txBody>
      </p:sp>
      <p:sp>
        <p:nvSpPr>
          <p:cNvPr id="326" name="Google Shape;326;g2660ca680e5_0_24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9</a:t>
            </a:fld>
            <a:endParaRPr/>
          </a:p>
        </p:txBody>
      </p:sp>
      <p:sp>
        <p:nvSpPr>
          <p:cNvPr id="327" name="Google Shape;327;g2660ca680e5_0_240"/>
          <p:cNvSpPr/>
          <p:nvPr/>
        </p:nvSpPr>
        <p:spPr>
          <a:xfrm>
            <a:off x="352295" y="2685208"/>
            <a:ext cx="1789200" cy="1734000"/>
          </a:xfrm>
          <a:prstGeom prst="ellipse">
            <a:avLst/>
          </a:prstGeom>
          <a:solidFill>
            <a:srgbClr val="0B539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a:solidFill>
                <a:schemeClr val="lt1"/>
              </a:solidFill>
              <a:latin typeface="Calibri"/>
              <a:ea typeface="Calibri"/>
              <a:cs typeface="Calibri"/>
              <a:sym typeface="Calibri"/>
            </a:endParaRPr>
          </a:p>
        </p:txBody>
      </p:sp>
      <p:sp>
        <p:nvSpPr>
          <p:cNvPr id="328" name="Google Shape;328;g2660ca680e5_0_240"/>
          <p:cNvSpPr txBox="1"/>
          <p:nvPr/>
        </p:nvSpPr>
        <p:spPr>
          <a:xfrm>
            <a:off x="352300" y="3090500"/>
            <a:ext cx="17892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s-CL" sz="1600">
                <a:solidFill>
                  <a:schemeClr val="lt1"/>
                </a:solidFill>
                <a:latin typeface="Roboto"/>
                <a:ea typeface="Roboto"/>
                <a:cs typeface="Roboto"/>
                <a:sym typeface="Roboto"/>
              </a:rPr>
              <a:t>Título V (cont.)</a:t>
            </a:r>
            <a:endParaRPr sz="1600">
              <a:solidFill>
                <a:schemeClr val="lt1"/>
              </a:solidFill>
              <a:latin typeface="Roboto"/>
              <a:ea typeface="Roboto"/>
              <a:cs typeface="Roboto"/>
              <a:sym typeface="Roboto"/>
            </a:endParaRPr>
          </a:p>
          <a:p>
            <a:pPr marL="0" lvl="0" indent="0" algn="ctr" rtl="0">
              <a:spcBef>
                <a:spcPts val="0"/>
              </a:spcBef>
              <a:spcAft>
                <a:spcPts val="0"/>
              </a:spcAft>
              <a:buNone/>
            </a:pPr>
            <a:r>
              <a:rPr lang="es-CL" sz="1600">
                <a:solidFill>
                  <a:schemeClr val="lt1"/>
                </a:solidFill>
                <a:latin typeface="Roboto"/>
                <a:ea typeface="Roboto"/>
                <a:cs typeface="Roboto"/>
                <a:sym typeface="Roboto"/>
              </a:rPr>
              <a:t>Determinación</a:t>
            </a:r>
            <a:endParaRPr sz="1600">
              <a:solidFill>
                <a:schemeClr val="lt1"/>
              </a:solidFill>
              <a:latin typeface="Roboto"/>
              <a:ea typeface="Roboto"/>
              <a:cs typeface="Roboto"/>
              <a:sym typeface="Roboto"/>
            </a:endParaRPr>
          </a:p>
        </p:txBody>
      </p:sp>
      <p:grpSp>
        <p:nvGrpSpPr>
          <p:cNvPr id="329" name="Google Shape;329;g2660ca680e5_0_240"/>
          <p:cNvGrpSpPr/>
          <p:nvPr/>
        </p:nvGrpSpPr>
        <p:grpSpPr>
          <a:xfrm>
            <a:off x="2547298" y="4857957"/>
            <a:ext cx="7943768" cy="1734023"/>
            <a:chOff x="1593000" y="2322568"/>
            <a:chExt cx="5957975" cy="643589"/>
          </a:xfrm>
        </p:grpSpPr>
        <p:sp>
          <p:nvSpPr>
            <p:cNvPr id="330" name="Google Shape;330;g2660ca680e5_0_240"/>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31" name="Google Shape;331;g2660ca680e5_0_240"/>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32" name="Google Shape;332;g2660ca680e5_0_240"/>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33" name="Google Shape;333;g2660ca680e5_0_240"/>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 3. Determinación de la pena</a:t>
              </a:r>
              <a:endParaRPr sz="1300">
                <a:solidFill>
                  <a:srgbClr val="FFFFFF"/>
                </a:solidFill>
                <a:latin typeface="Roboto"/>
                <a:ea typeface="Roboto"/>
                <a:cs typeface="Roboto"/>
                <a:sym typeface="Roboto"/>
              </a:endParaRPr>
            </a:p>
          </p:txBody>
        </p:sp>
        <p:sp>
          <p:nvSpPr>
            <p:cNvPr id="334" name="Google Shape;334;g2660ca680e5_0_240"/>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35" name="Google Shape;335;g2660ca680e5_0_240"/>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a:t>
              </a:r>
              <a:endParaRPr sz="3500">
                <a:solidFill>
                  <a:srgbClr val="FFFFFF"/>
                </a:solidFill>
                <a:latin typeface="Roboto"/>
                <a:ea typeface="Roboto"/>
                <a:cs typeface="Roboto"/>
                <a:sym typeface="Roboto"/>
              </a:endParaRPr>
            </a:p>
          </p:txBody>
        </p:sp>
        <p:sp>
          <p:nvSpPr>
            <p:cNvPr id="336" name="Google Shape;336;g2660ca680e5_0_240"/>
            <p:cNvSpPr/>
            <p:nvPr/>
          </p:nvSpPr>
          <p:spPr>
            <a:xfrm>
              <a:off x="4387853" y="2366157"/>
              <a:ext cx="2971200" cy="600000"/>
            </a:xfrm>
            <a:prstGeom prst="rect">
              <a:avLst/>
            </a:prstGeom>
            <a:noFill/>
            <a:ln>
              <a:noFill/>
            </a:ln>
          </p:spPr>
          <p:txBody>
            <a:bodyPr spcFirstLastPara="1" wrap="square" lIns="121900" tIns="121900" rIns="121900" bIns="121900" anchor="ctr" anchorCtr="0">
              <a:noAutofit/>
            </a:bodyPr>
            <a:lstStyle/>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Si el marco penal es compuesto por penas alternativas que incluyan prisión, se debe imponer ésta si el imputado es reincidente.</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En caso de reincidencia, el tribunal no puede preferir la supervisión sobre la reclusión o prisión parcial. </a:t>
              </a:r>
              <a:endParaRPr sz="1100">
                <a:solidFill>
                  <a:schemeClr val="lt1"/>
                </a:solidFill>
                <a:latin typeface="Roboto"/>
                <a:ea typeface="Roboto"/>
                <a:cs typeface="Roboto"/>
                <a:sym typeface="Roboto"/>
              </a:endParaRPr>
            </a:p>
          </p:txBody>
        </p:sp>
      </p:grpSp>
      <p:grpSp>
        <p:nvGrpSpPr>
          <p:cNvPr id="337" name="Google Shape;337;g2660ca680e5_0_240"/>
          <p:cNvGrpSpPr/>
          <p:nvPr/>
        </p:nvGrpSpPr>
        <p:grpSpPr>
          <a:xfrm>
            <a:off x="2547299" y="3366014"/>
            <a:ext cx="7943871" cy="1491890"/>
            <a:chOff x="1593000" y="2322568"/>
            <a:chExt cx="5958053" cy="643500"/>
          </a:xfrm>
        </p:grpSpPr>
        <p:sp>
          <p:nvSpPr>
            <p:cNvPr id="338" name="Google Shape;338;g2660ca680e5_0_240"/>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39" name="Google Shape;339;g2660ca680e5_0_240"/>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40" name="Google Shape;340;g2660ca680e5_0_240"/>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41" name="Google Shape;341;g2660ca680e5_0_240"/>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 3. Determinación de la pena</a:t>
              </a:r>
              <a:endParaRPr sz="1300">
                <a:solidFill>
                  <a:srgbClr val="FFFFFF"/>
                </a:solidFill>
                <a:latin typeface="Roboto"/>
                <a:ea typeface="Roboto"/>
                <a:cs typeface="Roboto"/>
                <a:sym typeface="Roboto"/>
              </a:endParaRPr>
            </a:p>
          </p:txBody>
        </p:sp>
        <p:sp>
          <p:nvSpPr>
            <p:cNvPr id="342" name="Google Shape;342;g2660ca680e5_0_240"/>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43" name="Google Shape;343;g2660ca680e5_0_240"/>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a:t>
              </a:r>
              <a:endParaRPr sz="3500">
                <a:solidFill>
                  <a:srgbClr val="FFFFFF"/>
                </a:solidFill>
                <a:latin typeface="Roboto"/>
                <a:ea typeface="Roboto"/>
                <a:cs typeface="Roboto"/>
                <a:sym typeface="Roboto"/>
              </a:endParaRPr>
            </a:p>
          </p:txBody>
        </p:sp>
        <p:sp>
          <p:nvSpPr>
            <p:cNvPr id="344" name="Google Shape;344;g2660ca680e5_0_240"/>
            <p:cNvSpPr/>
            <p:nvPr/>
          </p:nvSpPr>
          <p:spPr>
            <a:xfrm>
              <a:off x="4387853" y="2323749"/>
              <a:ext cx="3163200" cy="642300"/>
            </a:xfrm>
            <a:prstGeom prst="rect">
              <a:avLst/>
            </a:prstGeom>
            <a:noFill/>
            <a:ln>
              <a:noFill/>
            </a:ln>
          </p:spPr>
          <p:txBody>
            <a:bodyPr spcFirstLastPara="1" wrap="square" lIns="121900" tIns="121900" rIns="121900" bIns="121900" anchor="ctr" anchorCtr="0">
              <a:noAutofit/>
            </a:bodyPr>
            <a:lstStyle/>
            <a:p>
              <a:pPr marL="609600" lvl="0" indent="-374650" algn="l"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Ante penas alternativas de distinta naturaleza, regla de preferencia de la menos gravosa salvo que criterios de intensidad de la culpabilidad e idoneidad de la pena apunten en sentido contrario.</a:t>
              </a:r>
              <a:endParaRPr sz="1100">
                <a:solidFill>
                  <a:schemeClr val="lt1"/>
                </a:solidFill>
                <a:latin typeface="Roboto"/>
                <a:ea typeface="Roboto"/>
                <a:cs typeface="Roboto"/>
                <a:sym typeface="Roboto"/>
              </a:endParaRPr>
            </a:p>
          </p:txBody>
        </p:sp>
      </p:grpSp>
      <p:grpSp>
        <p:nvGrpSpPr>
          <p:cNvPr id="345" name="Google Shape;345;g2660ca680e5_0_240"/>
          <p:cNvGrpSpPr/>
          <p:nvPr/>
        </p:nvGrpSpPr>
        <p:grpSpPr>
          <a:xfrm>
            <a:off x="2547299" y="1433689"/>
            <a:ext cx="7943871" cy="1932435"/>
            <a:chOff x="1593000" y="2322545"/>
            <a:chExt cx="5958052" cy="643523"/>
          </a:xfrm>
        </p:grpSpPr>
        <p:sp>
          <p:nvSpPr>
            <p:cNvPr id="346" name="Google Shape;346;g2660ca680e5_0_240"/>
            <p:cNvSpPr/>
            <p:nvPr/>
          </p:nvSpPr>
          <p:spPr>
            <a:xfrm>
              <a:off x="3728375" y="2322568"/>
              <a:ext cx="3822600" cy="643500"/>
            </a:xfrm>
            <a:prstGeom prst="rect">
              <a:avLst/>
            </a:prstGeom>
            <a:solidFill>
              <a:srgbClr val="A4C2F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47" name="Google Shape;347;g2660ca680e5_0_240"/>
            <p:cNvSpPr/>
            <p:nvPr/>
          </p:nvSpPr>
          <p:spPr>
            <a:xfrm flipH="1">
              <a:off x="2283025" y="2322575"/>
              <a:ext cx="1844400" cy="6426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48" name="Google Shape;348;g2660ca680e5_0_240"/>
            <p:cNvSpPr/>
            <p:nvPr/>
          </p:nvSpPr>
          <p:spPr>
            <a:xfrm rot="-5400000">
              <a:off x="3501574" y="1934671"/>
              <a:ext cx="643356" cy="1419149"/>
            </a:xfrm>
            <a:prstGeom prst="flowChartOffpageConnector">
              <a:avLst/>
            </a:prstGeom>
            <a:solidFill>
              <a:srgbClr val="3C78D8"/>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49" name="Google Shape;349;g2660ca680e5_0_240"/>
            <p:cNvSpPr/>
            <p:nvPr/>
          </p:nvSpPr>
          <p:spPr>
            <a:xfrm>
              <a:off x="2342625" y="2399951"/>
              <a:ext cx="1940700" cy="495900"/>
            </a:xfrm>
            <a:prstGeom prst="rect">
              <a:avLst/>
            </a:prstGeom>
            <a:solidFill>
              <a:srgbClr val="3C78D8"/>
            </a:solidFill>
            <a:ln>
              <a:noFill/>
            </a:ln>
          </p:spPr>
          <p:txBody>
            <a:bodyPr spcFirstLastPara="1" wrap="square" lIns="121900" tIns="121900" rIns="121900" bIns="121900" anchor="ctr" anchorCtr="0">
              <a:noAutofit/>
            </a:bodyPr>
            <a:lstStyle/>
            <a:p>
              <a:pPr marL="0" lvl="0" indent="0" algn="l" rtl="0">
                <a:lnSpc>
                  <a:spcPct val="115000"/>
                </a:lnSpc>
                <a:spcBef>
                  <a:spcPts val="0"/>
                </a:spcBef>
                <a:spcAft>
                  <a:spcPts val="0"/>
                </a:spcAft>
                <a:buNone/>
              </a:pPr>
              <a:r>
                <a:rPr lang="es-CL" sz="1300">
                  <a:solidFill>
                    <a:srgbClr val="FFFFFF"/>
                  </a:solidFill>
                  <a:latin typeface="Roboto"/>
                  <a:ea typeface="Roboto"/>
                  <a:cs typeface="Roboto"/>
                  <a:sym typeface="Roboto"/>
                </a:rPr>
                <a:t>§ 2. Fijación del marco penal </a:t>
              </a:r>
              <a:endParaRPr sz="1300">
                <a:solidFill>
                  <a:srgbClr val="FFFFFF"/>
                </a:solidFill>
                <a:latin typeface="Roboto"/>
                <a:ea typeface="Roboto"/>
                <a:cs typeface="Roboto"/>
                <a:sym typeface="Roboto"/>
              </a:endParaRPr>
            </a:p>
          </p:txBody>
        </p:sp>
        <p:sp>
          <p:nvSpPr>
            <p:cNvPr id="350" name="Google Shape;350;g2660ca680e5_0_240"/>
            <p:cNvSpPr/>
            <p:nvPr/>
          </p:nvSpPr>
          <p:spPr>
            <a:xfrm>
              <a:off x="1593000" y="2322568"/>
              <a:ext cx="690000" cy="642300"/>
            </a:xfrm>
            <a:prstGeom prst="rect">
              <a:avLst/>
            </a:prstGeom>
            <a:solidFill>
              <a:srgbClr val="B02B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a:latin typeface="Roboto"/>
                <a:ea typeface="Roboto"/>
                <a:cs typeface="Roboto"/>
                <a:sym typeface="Roboto"/>
              </a:endParaRPr>
            </a:p>
          </p:txBody>
        </p:sp>
        <p:sp>
          <p:nvSpPr>
            <p:cNvPr id="351" name="Google Shape;351;g2660ca680e5_0_240"/>
            <p:cNvSpPr/>
            <p:nvPr/>
          </p:nvSpPr>
          <p:spPr>
            <a:xfrm>
              <a:off x="1593000" y="2322575"/>
              <a:ext cx="690000" cy="642600"/>
            </a:xfrm>
            <a:prstGeom prst="rect">
              <a:avLst/>
            </a:prstGeom>
            <a:solidFill>
              <a:srgbClr val="0B5394"/>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s-CL" sz="3500">
                  <a:solidFill>
                    <a:srgbClr val="FFFFFF"/>
                  </a:solidFill>
                  <a:latin typeface="Roboto"/>
                  <a:ea typeface="Roboto"/>
                  <a:cs typeface="Roboto"/>
                  <a:sym typeface="Roboto"/>
                </a:rPr>
                <a:t>V</a:t>
              </a:r>
              <a:endParaRPr sz="3500">
                <a:solidFill>
                  <a:srgbClr val="FFFFFF"/>
                </a:solidFill>
                <a:latin typeface="Roboto"/>
                <a:ea typeface="Roboto"/>
                <a:cs typeface="Roboto"/>
                <a:sym typeface="Roboto"/>
              </a:endParaRPr>
            </a:p>
          </p:txBody>
        </p:sp>
        <p:sp>
          <p:nvSpPr>
            <p:cNvPr id="352" name="Google Shape;352;g2660ca680e5_0_240"/>
            <p:cNvSpPr/>
            <p:nvPr/>
          </p:nvSpPr>
          <p:spPr>
            <a:xfrm>
              <a:off x="4387852" y="2322545"/>
              <a:ext cx="3163200" cy="597000"/>
            </a:xfrm>
            <a:prstGeom prst="rect">
              <a:avLst/>
            </a:prstGeom>
            <a:noFill/>
            <a:ln>
              <a:noFill/>
            </a:ln>
          </p:spPr>
          <p:txBody>
            <a:bodyPr spcFirstLastPara="1" wrap="square" lIns="121900" tIns="121900" rIns="121900" bIns="121900" anchor="ctr" anchorCtr="0">
              <a:noAutofit/>
            </a:bodyPr>
            <a:lstStyle/>
            <a:p>
              <a:pPr marL="609600" lvl="0" indent="0" algn="l" rtl="0">
                <a:lnSpc>
                  <a:spcPct val="115000"/>
                </a:lnSpc>
                <a:spcBef>
                  <a:spcPts val="0"/>
                </a:spcBef>
                <a:spcAft>
                  <a:spcPts val="0"/>
                </a:spcAft>
                <a:buNone/>
              </a:pPr>
              <a:endParaRPr sz="1100">
                <a:solidFill>
                  <a:srgbClr val="A7291E"/>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Categorías de circunstancias modificatorias  y sus efectos (simplificación)</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Circunstancias calificadas: alteración del marco penal conforme con los estadios de gravedad de los delitos (tabla 1 art. 61). </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Circunstancias simples: restricción de la mitad superior o inferior del marco penal.</a:t>
              </a:r>
              <a:endParaRPr sz="1100">
                <a:solidFill>
                  <a:schemeClr val="lt1"/>
                </a:solidFill>
                <a:latin typeface="Roboto"/>
                <a:ea typeface="Roboto"/>
                <a:cs typeface="Roboto"/>
                <a:sym typeface="Roboto"/>
              </a:endParaRPr>
            </a:p>
            <a:p>
              <a:pPr marL="609600" lvl="0" indent="-374650" algn="just" rtl="0">
                <a:lnSpc>
                  <a:spcPct val="115000"/>
                </a:lnSpc>
                <a:spcBef>
                  <a:spcPts val="0"/>
                </a:spcBef>
                <a:spcAft>
                  <a:spcPts val="0"/>
                </a:spcAft>
                <a:buClr>
                  <a:schemeClr val="lt1"/>
                </a:buClr>
                <a:buSzPts val="1100"/>
                <a:buFont typeface="Roboto"/>
                <a:buChar char="●"/>
              </a:pPr>
              <a:r>
                <a:rPr lang="es-CL" sz="1100">
                  <a:solidFill>
                    <a:schemeClr val="lt1"/>
                  </a:solidFill>
                  <a:latin typeface="Roboto"/>
                  <a:ea typeface="Roboto"/>
                  <a:cs typeface="Roboto"/>
                  <a:sym typeface="Roboto"/>
                </a:rPr>
                <a:t>Procedencia de la prisión perpetua para delitos con penas de estadio de gravedad 9 y 10, con concurrencia de agravantes. </a:t>
              </a:r>
              <a:endParaRPr sz="1100">
                <a:solidFill>
                  <a:schemeClr val="lt1"/>
                </a:solidFill>
                <a:latin typeface="Roboto"/>
                <a:ea typeface="Roboto"/>
                <a:cs typeface="Roboto"/>
                <a:sym typeface="Roboto"/>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fade">
                                      <p:cBhvr>
                                        <p:cTn id="7" dur="1000"/>
                                        <p:tgtEl>
                                          <p:spTgt spid="324"/>
                                        </p:tgtEl>
                                      </p:cBhvr>
                                    </p:animEffect>
                                  </p:childTnLst>
                                </p:cTn>
                              </p:par>
                              <p:par>
                                <p:cTn id="8" presetID="10" presetClass="entr" presetSubtype="0" fill="hold" nodeType="withEffect">
                                  <p:stCondLst>
                                    <p:cond delay="0"/>
                                  </p:stCondLst>
                                  <p:childTnLst>
                                    <p:set>
                                      <p:cBhvr>
                                        <p:cTn id="9" dur="1" fill="hold">
                                          <p:stCondLst>
                                            <p:cond delay="0"/>
                                          </p:stCondLst>
                                        </p:cTn>
                                        <p:tgtEl>
                                          <p:spTgt spid="326"/>
                                        </p:tgtEl>
                                        <p:attrNameLst>
                                          <p:attrName>style.visibility</p:attrName>
                                        </p:attrNameLst>
                                      </p:cBhvr>
                                      <p:to>
                                        <p:strVal val="visible"/>
                                      </p:to>
                                    </p:set>
                                    <p:animEffect transition="in" filter="fade">
                                      <p:cBhvr>
                                        <p:cTn id="10" dur="1000"/>
                                        <p:tgtEl>
                                          <p:spTgt spid="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2086</Words>
  <Application>Microsoft Macintosh PowerPoint</Application>
  <PresentationFormat>Panorámica</PresentationFormat>
  <Paragraphs>251</Paragraphs>
  <Slides>14</Slides>
  <Notes>14</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14</vt:i4>
      </vt:variant>
    </vt:vector>
  </HeadingPairs>
  <TitlesOfParts>
    <vt:vector size="18" baseType="lpstr">
      <vt:lpstr>Roboto</vt:lpstr>
      <vt:lpstr>Calibri</vt:lpstr>
      <vt:lpstr>Arial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Rodrigo Villegas Herrera</dc:creator>
  <cp:lastModifiedBy>Maria Ester Torres Hidalgo (Jefa Division Juridica)</cp:lastModifiedBy>
  <cp:revision>2</cp:revision>
  <dcterms:created xsi:type="dcterms:W3CDTF">2018-01-25T15:26:56Z</dcterms:created>
  <dcterms:modified xsi:type="dcterms:W3CDTF">2024-03-12T16:18:07Z</dcterms:modified>
</cp:coreProperties>
</file>