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374" r:id="rId4"/>
    <p:sldId id="375" r:id="rId5"/>
    <p:sldId id="260" r:id="rId6"/>
    <p:sldId id="376" r:id="rId7"/>
    <p:sldId id="377" r:id="rId8"/>
    <p:sldId id="263" r:id="rId9"/>
  </p:sldIdLst>
  <p:sldSz cx="9144000" cy="5143500" type="screen16x9"/>
  <p:notesSz cx="6858000" cy="9144000"/>
  <p:embeddedFontLst>
    <p:embeddedFont>
      <p:font typeface="Museo 300" panose="02000000000000000000" pitchFamily="2" charset="77"/>
      <p:regular r:id="rId11"/>
    </p:embeddedFont>
    <p:embeddedFont>
      <p:font typeface="Verdana" panose="020B060403050404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A6B"/>
    <a:srgbClr val="14CCFF"/>
    <a:srgbClr val="DDE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9"/>
    <p:restoredTop sz="94630"/>
  </p:normalViewPr>
  <p:slideViewPr>
    <p:cSldViewPr snapToGrid="0">
      <p:cViewPr varScale="1">
        <p:scale>
          <a:sx n="145" d="100"/>
          <a:sy n="145" d="100"/>
        </p:scale>
        <p:origin x="416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834b97e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834b97e6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834b97e6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7834b97e6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7834b97e6a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7834b97e6a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7834b97e6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7834b97e6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7834b97e6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7834b97e6a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7834b97e6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7834b97e6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32f8497833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32f8497833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0"/>
            <a:ext cx="9144001" cy="514378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162175" y="2525416"/>
            <a:ext cx="48198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1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BAJADA DE LÁMINA</a:t>
            </a:r>
            <a:endParaRPr sz="1100">
              <a:solidFill>
                <a:srgbClr val="595959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28650" y="1831281"/>
            <a:ext cx="7886700" cy="6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850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000" b="1" dirty="0">
                <a:solidFill>
                  <a:srgbClr val="2E3192"/>
                </a:solidFill>
                <a:latin typeface="Verdana"/>
                <a:ea typeface="Verdana"/>
                <a:sym typeface="Verdana"/>
              </a:rPr>
              <a:t>Siniestralidad vial de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000" b="1" dirty="0">
                <a:solidFill>
                  <a:srgbClr val="2E3192"/>
                </a:solidFill>
                <a:latin typeface="Verdana"/>
                <a:ea typeface="Verdana"/>
                <a:sym typeface="Verdana"/>
              </a:rPr>
              <a:t>buses de servicio interurbano</a:t>
            </a:r>
            <a:endParaRPr sz="1100" dirty="0">
              <a:solidFill>
                <a:srgbClr val="2E319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62175" y="2525416"/>
            <a:ext cx="4819800" cy="2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92500"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 dirty="0">
                <a:solidFill>
                  <a:srgbClr val="2E3192"/>
                </a:solidFill>
                <a:latin typeface="Verdana"/>
                <a:ea typeface="Verdana"/>
                <a:cs typeface="Verdana"/>
                <a:sym typeface="Verdana"/>
              </a:rPr>
              <a:t>12 de agosto de 2025</a:t>
            </a:r>
            <a:endParaRPr sz="1600" dirty="0">
              <a:solidFill>
                <a:srgbClr val="2E3192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425" y="3195314"/>
            <a:ext cx="2010567" cy="9407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B4581"/>
              </a:buClr>
              <a:buSzPts val="2500"/>
            </a:pPr>
            <a:r>
              <a:rPr lang="es-419" sz="1875" b="1" dirty="0">
                <a:solidFill>
                  <a:srgbClr val="0B4581"/>
                </a:solidFill>
                <a:latin typeface="Verdana"/>
                <a:ea typeface="Verdana"/>
                <a:cs typeface="Verdana"/>
              </a:rPr>
              <a:t>Contenidos</a:t>
            </a:r>
            <a:endParaRPr sz="1875" b="1" dirty="0">
              <a:solidFill>
                <a:srgbClr val="0B4581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indent="-457200">
              <a:lnSpc>
                <a:spcPct val="90000"/>
              </a:lnSpc>
              <a:buClr>
                <a:srgbClr val="0B4581"/>
              </a:buClr>
              <a:buSzPct val="80000"/>
              <a:buFont typeface="+mj-lt"/>
              <a:buAutoNum type="arabicPeriod"/>
            </a:pPr>
            <a:r>
              <a:rPr lang="es-419" sz="1875" dirty="0">
                <a:solidFill>
                  <a:srgbClr val="0B4581"/>
                </a:solidFill>
                <a:latin typeface="Museo 300" panose="02000000000000000000" pitchFamily="2" charset="77"/>
                <a:ea typeface="Verdana"/>
                <a:cs typeface="Verdana"/>
                <a:sym typeface="Verdana"/>
              </a:rPr>
              <a:t>Balance de siniestros y cantidad de personas afectadas</a:t>
            </a:r>
            <a:endParaRPr sz="1875" dirty="0">
              <a:solidFill>
                <a:srgbClr val="0B4581"/>
              </a:solidFill>
              <a:latin typeface="Museo 300" panose="02000000000000000000" pitchFamily="2" charset="77"/>
              <a:ea typeface="Verdana"/>
              <a:cs typeface="Verdana"/>
              <a:sym typeface="Verdana"/>
            </a:endParaRPr>
          </a:p>
          <a:p>
            <a:pPr lvl="0" indent="-457200">
              <a:lnSpc>
                <a:spcPct val="90000"/>
              </a:lnSpc>
              <a:buClr>
                <a:srgbClr val="0B4581"/>
              </a:buClr>
              <a:buSzPct val="80000"/>
              <a:buFont typeface="+mj-lt"/>
              <a:buAutoNum type="arabicPeriod"/>
            </a:pPr>
            <a:r>
              <a:rPr lang="es-419" sz="1875" dirty="0">
                <a:solidFill>
                  <a:srgbClr val="0B4581"/>
                </a:solidFill>
                <a:latin typeface="Museo 300" panose="02000000000000000000" pitchFamily="2" charset="77"/>
                <a:ea typeface="Verdana"/>
                <a:cs typeface="Verdana"/>
                <a:sym typeface="Verdana"/>
              </a:rPr>
              <a:t>Comparación 2024 - 2023</a:t>
            </a:r>
            <a:endParaRPr sz="1875" dirty="0">
              <a:solidFill>
                <a:srgbClr val="0B4581"/>
              </a:solidFill>
              <a:latin typeface="Museo 300" panose="02000000000000000000" pitchFamily="2" charset="77"/>
              <a:ea typeface="Verdana"/>
              <a:cs typeface="Verdana"/>
              <a:sym typeface="Verdana"/>
            </a:endParaRPr>
          </a:p>
          <a:p>
            <a:pPr lvl="0" indent="-457200">
              <a:lnSpc>
                <a:spcPct val="90000"/>
              </a:lnSpc>
              <a:buClr>
                <a:srgbClr val="0B4581"/>
              </a:buClr>
              <a:buSzPct val="80000"/>
              <a:buFont typeface="+mj-lt"/>
              <a:buAutoNum type="arabicPeriod"/>
            </a:pPr>
            <a:r>
              <a:rPr lang="es-419" sz="1875" dirty="0">
                <a:solidFill>
                  <a:srgbClr val="0B4581"/>
                </a:solidFill>
                <a:latin typeface="Museo 300" panose="02000000000000000000" pitchFamily="2" charset="77"/>
                <a:ea typeface="Verdana"/>
                <a:cs typeface="Verdana"/>
                <a:sym typeface="Verdana"/>
              </a:rPr>
              <a:t>Fallecidos y lesionados por tipo de siniestro</a:t>
            </a:r>
            <a:endParaRPr sz="1875" dirty="0">
              <a:solidFill>
                <a:srgbClr val="0B4581"/>
              </a:solidFill>
              <a:latin typeface="Museo 300" panose="02000000000000000000" pitchFamily="2" charset="77"/>
              <a:ea typeface="Verdana"/>
              <a:cs typeface="Verdana"/>
              <a:sym typeface="Verdana"/>
            </a:endParaRPr>
          </a:p>
          <a:p>
            <a:pPr lvl="0" indent="-457200">
              <a:lnSpc>
                <a:spcPct val="90000"/>
              </a:lnSpc>
              <a:buClr>
                <a:srgbClr val="0B4581"/>
              </a:buClr>
              <a:buSzPct val="80000"/>
              <a:buFont typeface="+mj-lt"/>
              <a:buAutoNum type="arabicPeriod"/>
            </a:pPr>
            <a:r>
              <a:rPr lang="es-419" sz="1875" dirty="0">
                <a:solidFill>
                  <a:srgbClr val="0B4581"/>
                </a:solidFill>
                <a:latin typeface="Museo 300" panose="02000000000000000000" pitchFamily="2" charset="77"/>
                <a:ea typeface="Verdana"/>
                <a:cs typeface="Verdana"/>
                <a:sym typeface="Verdana"/>
              </a:rPr>
              <a:t>Fallecidos y lesionados por región</a:t>
            </a:r>
            <a:endParaRPr sz="1875" dirty="0">
              <a:solidFill>
                <a:srgbClr val="0B4581"/>
              </a:solidFill>
              <a:latin typeface="Museo 300" panose="02000000000000000000" pitchFamily="2" charset="77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B4581"/>
              </a:buClr>
              <a:buSzPts val="2500"/>
            </a:pPr>
            <a:r>
              <a:rPr lang="es-419" sz="1875" b="1" dirty="0">
                <a:solidFill>
                  <a:srgbClr val="0B4581"/>
                </a:solidFill>
                <a:latin typeface="Verdana"/>
                <a:ea typeface="Verdana"/>
                <a:cs typeface="Verdana"/>
              </a:rPr>
              <a:t>Balance de siniestros y cantidad de personas afectadas</a:t>
            </a:r>
            <a:endParaRPr sz="1875" b="1" dirty="0">
              <a:solidFill>
                <a:srgbClr val="0B4581"/>
              </a:solidFill>
              <a:latin typeface="Verdana"/>
              <a:ea typeface="Verdana"/>
              <a:cs typeface="Verdana"/>
            </a:endParaRPr>
          </a:p>
        </p:txBody>
      </p:sp>
      <p:graphicFrame>
        <p:nvGraphicFramePr>
          <p:cNvPr id="68" name="Google Shape;68;p15"/>
          <p:cNvGraphicFramePr/>
          <p:nvPr>
            <p:extLst>
              <p:ext uri="{D42A27DB-BD31-4B8C-83A1-F6EECF244321}">
                <p14:modId xmlns:p14="http://schemas.microsoft.com/office/powerpoint/2010/main" val="3758204235"/>
              </p:ext>
            </p:extLst>
          </p:nvPr>
        </p:nvGraphicFramePr>
        <p:xfrm>
          <a:off x="933625" y="1304250"/>
          <a:ext cx="6667500" cy="26060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Año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Siniestros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Fallecidos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Graves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Menos graves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Leves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Total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lesionados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latin typeface="Museo 300" panose="02000000000000000000" pitchFamily="2" charset="77"/>
                        </a:rPr>
                        <a:t>2015</a:t>
                      </a:r>
                      <a:endParaRPr sz="1000" b="1" dirty="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683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23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670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798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2016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859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28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106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715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872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2017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826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14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72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617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724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2018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853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76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665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796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2019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858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745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875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2020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330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8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149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162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2021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295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6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34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207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252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2022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469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222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302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2023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469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38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43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340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421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</a:rPr>
                        <a:t>2024</a:t>
                      </a:r>
                      <a:endParaRPr sz="1000" b="1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486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40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39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281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</a:rPr>
                        <a:t>360</a:t>
                      </a:r>
                      <a:endParaRPr sz="1000"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Total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6.128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146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580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371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4.611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</a:rPr>
                        <a:t>5.562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9" name="Google Shape;69;p15"/>
          <p:cNvSpPr txBox="1"/>
          <p:nvPr/>
        </p:nvSpPr>
        <p:spPr>
          <a:xfrm>
            <a:off x="4431026" y="3910290"/>
            <a:ext cx="3284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>
                <a:solidFill>
                  <a:schemeClr val="dk1"/>
                </a:solidFill>
                <a:latin typeface="Museo 300" panose="02000000000000000000" pitchFamily="2" charset="77"/>
                <a:ea typeface="Calibri"/>
                <a:cs typeface="Calibri"/>
                <a:sym typeface="Calibri"/>
              </a:rPr>
              <a:t>Fuente: Carabineros de Chile – Elaboración: Conaset</a:t>
            </a:r>
            <a:endParaRPr sz="1800">
              <a:solidFill>
                <a:schemeClr val="dk2"/>
              </a:solidFill>
              <a:latin typeface="Museo 300" panose="02000000000000000000" pitchFamily="2" charset="7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B4581"/>
              </a:buClr>
              <a:buSzPts val="2500"/>
            </a:pPr>
            <a:r>
              <a:rPr lang="es-419" sz="1875" b="1" dirty="0">
                <a:solidFill>
                  <a:srgbClr val="0B4581"/>
                </a:solidFill>
                <a:latin typeface="Verdana"/>
                <a:ea typeface="Verdana"/>
                <a:cs typeface="Verdana"/>
              </a:rPr>
              <a:t>Balance de siniestros y cantidad de personas afectadas</a:t>
            </a:r>
            <a:endParaRPr sz="1875" b="1" dirty="0">
              <a:solidFill>
                <a:srgbClr val="0B4581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3969255" y="3956426"/>
            <a:ext cx="3284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solidFill>
                  <a:schemeClr val="dk1"/>
                </a:solidFill>
                <a:latin typeface="Museo 300" panose="02000000000000000000" pitchFamily="2" charset="77"/>
                <a:ea typeface="Calibri"/>
                <a:cs typeface="Calibri"/>
                <a:sym typeface="Calibri"/>
              </a:rPr>
              <a:t>Fuente: Carabineros de Chile – Elaboración: Conaset</a:t>
            </a:r>
            <a:endParaRPr sz="1800" dirty="0">
              <a:solidFill>
                <a:schemeClr val="dk2"/>
              </a:solidFill>
              <a:latin typeface="Museo 300" panose="02000000000000000000" pitchFamily="2" charset="77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5575" y="1237863"/>
            <a:ext cx="5208080" cy="266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B4581"/>
              </a:buClr>
              <a:buSzPts val="2500"/>
            </a:pPr>
            <a:r>
              <a:rPr lang="es-419" sz="1875" b="1" dirty="0">
                <a:solidFill>
                  <a:srgbClr val="0B4581"/>
                </a:solidFill>
                <a:latin typeface="Verdana"/>
                <a:ea typeface="Verdana"/>
                <a:cs typeface="Verdana"/>
              </a:rPr>
              <a:t>Comparación 2024 - 2023</a:t>
            </a:r>
            <a:endParaRPr sz="1875" b="1" dirty="0">
              <a:solidFill>
                <a:srgbClr val="0B4581"/>
              </a:solidFill>
              <a:latin typeface="Verdana"/>
              <a:ea typeface="Verdana"/>
              <a:cs typeface="Verdana"/>
            </a:endParaRPr>
          </a:p>
        </p:txBody>
      </p:sp>
      <p:graphicFrame>
        <p:nvGraphicFramePr>
          <p:cNvPr id="82" name="Google Shape;82;p17"/>
          <p:cNvGraphicFramePr/>
          <p:nvPr>
            <p:extLst>
              <p:ext uri="{D42A27DB-BD31-4B8C-83A1-F6EECF244321}">
                <p14:modId xmlns:p14="http://schemas.microsoft.com/office/powerpoint/2010/main" val="2366773577"/>
              </p:ext>
            </p:extLst>
          </p:nvPr>
        </p:nvGraphicFramePr>
        <p:xfrm>
          <a:off x="1925800" y="1468315"/>
          <a:ext cx="4762500" cy="13674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8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Ítem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Año 2023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Año 2024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Variación (Nº)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Variación (%)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92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Siniestros de tránsito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469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486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3,6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519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Fallecidos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-1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-20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519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Lesionados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421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360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-61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-14,5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3" name="Google Shape;83;p17"/>
          <p:cNvSpPr txBox="1"/>
          <p:nvPr/>
        </p:nvSpPr>
        <p:spPr>
          <a:xfrm>
            <a:off x="3511770" y="2835760"/>
            <a:ext cx="3284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solidFill>
                  <a:schemeClr val="dk1"/>
                </a:solidFill>
                <a:latin typeface="Museo 300" panose="02000000000000000000" pitchFamily="2" charset="77"/>
                <a:ea typeface="Calibri"/>
                <a:cs typeface="Calibri"/>
                <a:sym typeface="Calibri"/>
              </a:rPr>
              <a:t>Fuente: Carabineros de Chile – Elaboración: Conaset</a:t>
            </a:r>
            <a:endParaRPr sz="1800" dirty="0">
              <a:solidFill>
                <a:schemeClr val="dk2"/>
              </a:solidFill>
              <a:latin typeface="Museo 300" panose="02000000000000000000" pitchFamily="2" charset="7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B4581"/>
              </a:buClr>
              <a:buSzPts val="2500"/>
            </a:pPr>
            <a:r>
              <a:rPr lang="es-419" sz="1875" b="1" dirty="0">
                <a:solidFill>
                  <a:srgbClr val="0B4581"/>
                </a:solidFill>
                <a:latin typeface="Verdana"/>
                <a:ea typeface="Verdana"/>
                <a:cs typeface="Verdana"/>
              </a:rPr>
              <a:t>Fallecidos y lesionados por tipo de siniestro</a:t>
            </a:r>
            <a:endParaRPr sz="1875" b="1" dirty="0">
              <a:solidFill>
                <a:srgbClr val="0B4581"/>
              </a:solidFill>
              <a:latin typeface="Verdana"/>
              <a:ea typeface="Verdana"/>
              <a:cs typeface="Verdana"/>
            </a:endParaRPr>
          </a:p>
        </p:txBody>
      </p:sp>
      <p:graphicFrame>
        <p:nvGraphicFramePr>
          <p:cNvPr id="89" name="Google Shape;89;p18"/>
          <p:cNvGraphicFramePr/>
          <p:nvPr>
            <p:extLst>
              <p:ext uri="{D42A27DB-BD31-4B8C-83A1-F6EECF244321}">
                <p14:modId xmlns:p14="http://schemas.microsoft.com/office/powerpoint/2010/main" val="1185052615"/>
              </p:ext>
            </p:extLst>
          </p:nvPr>
        </p:nvGraphicFramePr>
        <p:xfrm>
          <a:off x="1030550" y="1543775"/>
          <a:ext cx="6667500" cy="181800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Tipo (Conaset)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Siniestros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Fallecidos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Graves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Menos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cs typeface="Calibri"/>
                          <a:sym typeface="Calibri"/>
                        </a:rPr>
                        <a:t>Graves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Leves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cs typeface="Calibri"/>
                          <a:sym typeface="Calibri"/>
                        </a:rPr>
                        <a:t>lesionados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ctr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Colisión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123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523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632</a:t>
                      </a:r>
                      <a:endParaRPr sz="1000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Volcadura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289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389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Choque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508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293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354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Caída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89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Otro tipo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Atropello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Total general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2.049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168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1.199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1.497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 anchor="b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0" name="Google Shape;90;p18"/>
          <p:cNvSpPr txBox="1"/>
          <p:nvPr/>
        </p:nvSpPr>
        <p:spPr>
          <a:xfrm>
            <a:off x="4572000" y="3361780"/>
            <a:ext cx="3284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solidFill>
                  <a:schemeClr val="dk1"/>
                </a:solidFill>
                <a:latin typeface="Museo 300" panose="02000000000000000000" pitchFamily="2" charset="77"/>
                <a:ea typeface="Calibri"/>
                <a:cs typeface="Calibri"/>
                <a:sym typeface="Calibri"/>
              </a:rPr>
              <a:t>Fuente: Carabineros de Chile – Elaboración: Conaset</a:t>
            </a:r>
            <a:endParaRPr sz="1800" dirty="0">
              <a:solidFill>
                <a:schemeClr val="dk2"/>
              </a:solidFill>
              <a:latin typeface="Museo 300" panose="02000000000000000000" pitchFamily="2" charset="7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>
              <a:lnSpc>
                <a:spcPct val="90000"/>
              </a:lnSpc>
              <a:buClr>
                <a:srgbClr val="0B4581"/>
              </a:buClr>
              <a:buSzPts val="2500"/>
            </a:pPr>
            <a:r>
              <a:rPr lang="es-419" sz="1875" b="1" dirty="0">
                <a:solidFill>
                  <a:srgbClr val="0B4581"/>
                </a:solidFill>
                <a:latin typeface="Verdana"/>
                <a:ea typeface="Verdana"/>
                <a:cs typeface="Verdana"/>
              </a:rPr>
              <a:t>Fallecidos y lesionados por región</a:t>
            </a:r>
            <a:endParaRPr sz="1875" b="1" dirty="0">
              <a:solidFill>
                <a:srgbClr val="0B4581"/>
              </a:solidFill>
              <a:latin typeface="Verdana"/>
              <a:ea typeface="Verdana"/>
              <a:cs typeface="Verdana"/>
            </a:endParaRPr>
          </a:p>
        </p:txBody>
      </p:sp>
      <p:graphicFrame>
        <p:nvGraphicFramePr>
          <p:cNvPr id="96" name="Google Shape;96;p19"/>
          <p:cNvGraphicFramePr/>
          <p:nvPr>
            <p:extLst>
              <p:ext uri="{D42A27DB-BD31-4B8C-83A1-F6EECF244321}">
                <p14:modId xmlns:p14="http://schemas.microsoft.com/office/powerpoint/2010/main" val="3790956764"/>
              </p:ext>
            </p:extLst>
          </p:nvPr>
        </p:nvGraphicFramePr>
        <p:xfrm>
          <a:off x="660669" y="808110"/>
          <a:ext cx="7226275" cy="39966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3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Región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Siniestros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Fallecidos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Graves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Menos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graves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Leves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lesionados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Arica y Parinacota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Tarapacá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95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132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Antofagasta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107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Atacama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Coquimbo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88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Valparaíso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206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Metropolitana</a:t>
                      </a:r>
                      <a:endParaRPr sz="1000" b="1" dirty="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446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85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107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L.G.B. O’Higgins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Maule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182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139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168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Ñuble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Biobío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328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246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286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Araucanía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203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186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221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Los Ríos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122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43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61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Los Lagos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136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95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Aysén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Magallanes</a:t>
                      </a:r>
                      <a:endParaRPr sz="1000" b="1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2049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168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130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1199</a:t>
                      </a:r>
                      <a:endParaRPr sz="1000" b="1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419" sz="1000" b="1" dirty="0">
                          <a:solidFill>
                            <a:srgbClr val="FFFFFF"/>
                          </a:solidFill>
                          <a:latin typeface="Museo 300" panose="02000000000000000000" pitchFamily="2" charset="77"/>
                          <a:ea typeface="Calibri"/>
                          <a:cs typeface="Calibri"/>
                          <a:sym typeface="Calibri"/>
                        </a:rPr>
                        <a:t>1497</a:t>
                      </a:r>
                      <a:endParaRPr sz="1000" b="1" dirty="0">
                        <a:solidFill>
                          <a:srgbClr val="FFFFFF"/>
                        </a:solidFill>
                        <a:latin typeface="Museo 300" panose="02000000000000000000" pitchFamily="2" charset="77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19050" marB="19050">
                    <a:lnL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19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97" name="Google Shape;97;p19"/>
          <p:cNvSpPr txBox="1"/>
          <p:nvPr/>
        </p:nvSpPr>
        <p:spPr>
          <a:xfrm>
            <a:off x="8016871" y="3850723"/>
            <a:ext cx="932919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000" dirty="0">
                <a:solidFill>
                  <a:schemeClr val="dk1"/>
                </a:solidFill>
                <a:latin typeface="Museo 300" panose="02000000000000000000" pitchFamily="2" charset="77"/>
                <a:ea typeface="Calibri"/>
                <a:cs typeface="Calibri"/>
                <a:sym typeface="Calibri"/>
              </a:rPr>
              <a:t>Fuente: Carabineros de Chile – Elaboración: Conaset</a:t>
            </a:r>
            <a:endParaRPr sz="1800" dirty="0">
              <a:solidFill>
                <a:schemeClr val="dk2"/>
              </a:solidFill>
              <a:latin typeface="Museo 300" panose="02000000000000000000" pitchFamily="2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37"/>
            <a:ext cx="9144001" cy="5143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75" y="1659434"/>
            <a:ext cx="3728568" cy="17445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436</Words>
  <Application>Microsoft Macintosh PowerPoint</Application>
  <PresentationFormat>Presentación en pantalla (16:9)</PresentationFormat>
  <Paragraphs>310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Verdana</vt:lpstr>
      <vt:lpstr>Arial</vt:lpstr>
      <vt:lpstr>Museo 300</vt:lpstr>
      <vt:lpstr>Simple Light</vt:lpstr>
      <vt:lpstr>Presentación de PowerPoint</vt:lpstr>
      <vt:lpstr>Contenidos</vt:lpstr>
      <vt:lpstr>Balance de siniestros y cantidad de personas afectadas</vt:lpstr>
      <vt:lpstr>Balance de siniestros y cantidad de personas afectadas</vt:lpstr>
      <vt:lpstr>Comparación 2024 - 2023</vt:lpstr>
      <vt:lpstr>Fallecidos y lesionados por tipo de siniestro</vt:lpstr>
      <vt:lpstr>Fallecidos y lesionados por región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Felini Martínez</dc:creator>
  <cp:lastModifiedBy>Rodrigo Reyes Molina</cp:lastModifiedBy>
  <cp:revision>22</cp:revision>
  <dcterms:modified xsi:type="dcterms:W3CDTF">2025-08-12T18:11:50Z</dcterms:modified>
</cp:coreProperties>
</file>