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50" r:id="rId3"/>
    <p:sldId id="482" r:id="rId4"/>
    <p:sldId id="495" r:id="rId5"/>
    <p:sldId id="496" r:id="rId6"/>
    <p:sldId id="497" r:id="rId7"/>
    <p:sldId id="492" r:id="rId8"/>
    <p:sldId id="490" r:id="rId9"/>
    <p:sldId id="487" r:id="rId10"/>
    <p:sldId id="473" r:id="rId11"/>
  </p:sldIdLst>
  <p:sldSz cx="12192000" cy="6858000"/>
  <p:notesSz cx="6797675" cy="9928225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6B92332-562F-5EFA-13AD-BA76554284C1}" name="Francisca Ossa" initials="FO" userId="386f45b351ea126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564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02958F-52CC-6E41-A699-B4699A4BBCD6}" v="8" dt="2025-08-04T02:27:13.7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38" autoAdjust="0"/>
    <p:restoredTop sz="96197"/>
  </p:normalViewPr>
  <p:slideViewPr>
    <p:cSldViewPr snapToGrid="0" snapToObjects="1">
      <p:cViewPr varScale="1">
        <p:scale>
          <a:sx n="105" d="100"/>
          <a:sy n="105" d="100"/>
        </p:scale>
        <p:origin x="832" y="4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s Menchaca" userId="fa2069ce2e3476f3" providerId="LiveId" clId="{7D02958F-52CC-6E41-A699-B4699A4BBCD6}"/>
    <pc:docChg chg="custSel addSld modSld sldOrd">
      <pc:chgData name="Tomás Menchaca" userId="fa2069ce2e3476f3" providerId="LiveId" clId="{7D02958F-52CC-6E41-A699-B4699A4BBCD6}" dt="2025-08-04T03:48:51.111" v="14" actId="20577"/>
      <pc:docMkLst>
        <pc:docMk/>
      </pc:docMkLst>
      <pc:sldChg chg="delSp modSp mod">
        <pc:chgData name="Tomás Menchaca" userId="fa2069ce2e3476f3" providerId="LiveId" clId="{7D02958F-52CC-6E41-A699-B4699A4BBCD6}" dt="2025-08-04T02:28:10.129" v="10" actId="20577"/>
        <pc:sldMkLst>
          <pc:docMk/>
          <pc:sldMk cId="556804670" sldId="487"/>
        </pc:sldMkLst>
        <pc:spChg chg="mod">
          <ac:chgData name="Tomás Menchaca" userId="fa2069ce2e3476f3" providerId="LiveId" clId="{7D02958F-52CC-6E41-A699-B4699A4BBCD6}" dt="2025-08-04T02:28:10.129" v="10" actId="20577"/>
          <ac:spMkLst>
            <pc:docMk/>
            <pc:sldMk cId="556804670" sldId="487"/>
            <ac:spMk id="2" creationId="{85D72358-EDCC-B203-89BF-42DD7543478B}"/>
          </ac:spMkLst>
        </pc:spChg>
        <pc:spChg chg="mod">
          <ac:chgData name="Tomás Menchaca" userId="fa2069ce2e3476f3" providerId="LiveId" clId="{7D02958F-52CC-6E41-A699-B4699A4BBCD6}" dt="2025-08-04T02:27:45.137" v="5" actId="20577"/>
          <ac:spMkLst>
            <pc:docMk/>
            <pc:sldMk cId="556804670" sldId="487"/>
            <ac:spMk id="7" creationId="{D51E306E-D394-902B-495C-7D4455747D43}"/>
          </ac:spMkLst>
        </pc:spChg>
        <pc:picChg chg="del">
          <ac:chgData name="Tomás Menchaca" userId="fa2069ce2e3476f3" providerId="LiveId" clId="{7D02958F-52CC-6E41-A699-B4699A4BBCD6}" dt="2025-08-04T02:27:52.737" v="7" actId="478"/>
          <ac:picMkLst>
            <pc:docMk/>
            <pc:sldMk cId="556804670" sldId="487"/>
            <ac:picMk id="3" creationId="{45645B0C-7A03-46A1-15EE-4000DE952F9D}"/>
          </ac:picMkLst>
        </pc:picChg>
        <pc:picChg chg="del">
          <ac:chgData name="Tomás Menchaca" userId="fa2069ce2e3476f3" providerId="LiveId" clId="{7D02958F-52CC-6E41-A699-B4699A4BBCD6}" dt="2025-08-04T02:27:54.038" v="8" actId="478"/>
          <ac:picMkLst>
            <pc:docMk/>
            <pc:sldMk cId="556804670" sldId="487"/>
            <ac:picMk id="6" creationId="{494068DC-DE7F-F186-3257-855992B07B1A}"/>
          </ac:picMkLst>
        </pc:picChg>
      </pc:sldChg>
      <pc:sldChg chg="add ord">
        <pc:chgData name="Tomás Menchaca" userId="fa2069ce2e3476f3" providerId="LiveId" clId="{7D02958F-52CC-6E41-A699-B4699A4BBCD6}" dt="2025-08-04T02:27:28.840" v="1" actId="20578"/>
        <pc:sldMkLst>
          <pc:docMk/>
          <pc:sldMk cId="2316429401" sldId="490"/>
        </pc:sldMkLst>
      </pc:sldChg>
      <pc:sldChg chg="modSp mod">
        <pc:chgData name="Tomás Menchaca" userId="fa2069ce2e3476f3" providerId="LiveId" clId="{7D02958F-52CC-6E41-A699-B4699A4BBCD6}" dt="2025-08-04T03:48:51.111" v="14" actId="20577"/>
        <pc:sldMkLst>
          <pc:docMk/>
          <pc:sldMk cId="95859652" sldId="492"/>
        </pc:sldMkLst>
        <pc:spChg chg="mod">
          <ac:chgData name="Tomás Menchaca" userId="fa2069ce2e3476f3" providerId="LiveId" clId="{7D02958F-52CC-6E41-A699-B4699A4BBCD6}" dt="2025-08-04T03:48:51.111" v="14" actId="20577"/>
          <ac:spMkLst>
            <pc:docMk/>
            <pc:sldMk cId="95859652" sldId="492"/>
            <ac:spMk id="4" creationId="{34028078-CAC9-F72C-8984-6364BD00063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0273001-5C16-6243-B19C-22652E3B76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13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E6F027-D4EB-554B-846A-17005EE0E8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4" y="2"/>
            <a:ext cx="2945659" cy="49813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0FAC0CC0-1368-6C45-B1C7-F28868993977}" type="datetimeFigureOut">
              <a:rPr lang="es-CL" smtClean="0"/>
              <a:t>03-08-25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1C94C3-77AC-4B44-968F-18DFFE7A14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8359455-A22F-9341-8FB3-248842F467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8134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CEDD4731-3176-2F47-95FA-70C7B440869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0205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13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13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01B30AED-152D-CB49-B03D-AB7E7EFC6066}" type="datetimeFigureOut">
              <a:rPr lang="es-ES_tradnl" smtClean="0"/>
              <a:t>3/8/25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4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2D6672DE-2AB4-4E4F-8165-1CE9853996F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2774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672DE-2AB4-4E4F-8165-1CE9853996F1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02803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DB12A0-3C7C-383B-D803-45E134303A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B531D963-EAE3-A0FC-FAE8-34C51EBE2C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3F84752-DD06-F857-BAE1-1154725B9E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07BD6A8-0D65-67EF-6A23-494B2BDB56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672DE-2AB4-4E4F-8165-1CE9853996F1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38808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BFC1B3-E4CF-40A9-DED9-7CC5BB620E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4FB95D14-7CBC-3ABD-69CF-8E9013E7DE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363B9E8-CFBE-FBE2-A252-D74B9DC0E1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A5622D-1B39-AADB-2E0F-065EABF676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672DE-2AB4-4E4F-8165-1CE9853996F1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56507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1459AE-7BE0-9104-14FA-D943380B6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9C29F6C-5F1A-ACFC-82CE-171E316318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4F1032A9-77F7-713C-A71C-AFDDA49A96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CC9BEC5-9E3A-4E23-F62E-DE42D976E5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672DE-2AB4-4E4F-8165-1CE9853996F1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51705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672DE-2AB4-4E4F-8165-1CE9853996F1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94604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672DE-2AB4-4E4F-8165-1CE9853996F1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32009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A791C1-4129-4BF0-53DA-73B9A1E16C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95798FF4-72B4-4E36-438A-8804503B0D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5A2C6118-C31A-3CA8-905F-D96B48D980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421F456-8961-365C-24E1-27E838B18E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672DE-2AB4-4E4F-8165-1CE9853996F1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5211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A48FAD-53CC-6AA4-56A4-8277B8B444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EE4C31EC-D3EE-627B-2AE4-6F92754D66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47632CD8-62F0-9277-F220-9AB88C64BE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39D060F-CFC9-8172-47D6-52643C6C99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672DE-2AB4-4E4F-8165-1CE9853996F1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94621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672DE-2AB4-4E4F-8165-1CE9853996F1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21572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68CD-1885-084C-8C55-383EE38C37FA}" type="datetimeFigureOut">
              <a:rPr lang="es-ES_tradnl" smtClean="0"/>
              <a:t>3/8/25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DAA-EE16-AA4F-8781-5FDEA9DF71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82494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68CD-1885-084C-8C55-383EE38C37FA}" type="datetimeFigureOut">
              <a:rPr lang="es-ES_tradnl" smtClean="0"/>
              <a:t>3/8/25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DAA-EE16-AA4F-8781-5FDEA9DF71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465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68CD-1885-084C-8C55-383EE38C37FA}" type="datetimeFigureOut">
              <a:rPr lang="es-ES_tradnl" smtClean="0"/>
              <a:t>3/8/25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DAA-EE16-AA4F-8781-5FDEA9DF71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9940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68CD-1885-084C-8C55-383EE38C37FA}" type="datetimeFigureOut">
              <a:rPr lang="es-ES_tradnl" smtClean="0"/>
              <a:t>3/8/25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DAA-EE16-AA4F-8781-5FDEA9DF71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0391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68CD-1885-084C-8C55-383EE38C37FA}" type="datetimeFigureOut">
              <a:rPr lang="es-ES_tradnl" smtClean="0"/>
              <a:t>3/8/25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DAA-EE16-AA4F-8781-5FDEA9DF71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0492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68CD-1885-084C-8C55-383EE38C37FA}" type="datetimeFigureOut">
              <a:rPr lang="es-ES_tradnl" smtClean="0"/>
              <a:t>3/8/25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DAA-EE16-AA4F-8781-5FDEA9DF71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26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68CD-1885-084C-8C55-383EE38C37FA}" type="datetimeFigureOut">
              <a:rPr lang="es-ES_tradnl" smtClean="0"/>
              <a:t>3/8/25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DAA-EE16-AA4F-8781-5FDEA9DF71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125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68CD-1885-084C-8C55-383EE38C37FA}" type="datetimeFigureOut">
              <a:rPr lang="es-ES_tradnl" smtClean="0"/>
              <a:t>3/8/25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DAA-EE16-AA4F-8781-5FDEA9DF71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99277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68CD-1885-084C-8C55-383EE38C37FA}" type="datetimeFigureOut">
              <a:rPr lang="es-ES_tradnl" smtClean="0"/>
              <a:t>3/8/25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DAA-EE16-AA4F-8781-5FDEA9DF71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3887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68CD-1885-084C-8C55-383EE38C37FA}" type="datetimeFigureOut">
              <a:rPr lang="es-ES_tradnl" smtClean="0"/>
              <a:t>3/8/25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DAA-EE16-AA4F-8781-5FDEA9DF71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028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68CD-1885-084C-8C55-383EE38C37FA}" type="datetimeFigureOut">
              <a:rPr lang="es-ES_tradnl" smtClean="0"/>
              <a:t>3/8/25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ADAA-EE16-AA4F-8781-5FDEA9DF71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052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68CD-1885-084C-8C55-383EE38C37FA}" type="datetimeFigureOut">
              <a:rPr lang="es-ES_tradnl" smtClean="0"/>
              <a:t>3/8/25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2ADAA-EE16-AA4F-8781-5FDEA9DF71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12981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 bwMode="auto">
          <a:xfrm>
            <a:off x="660400" y="850900"/>
            <a:ext cx="10848981" cy="116148"/>
          </a:xfrm>
          <a:prstGeom prst="rect">
            <a:avLst/>
          </a:prstGeom>
          <a:solidFill>
            <a:srgbClr val="162332"/>
          </a:solidFill>
          <a:ln>
            <a:solidFill>
              <a:srgbClr val="002C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/>
          </a:p>
        </p:txBody>
      </p:sp>
      <p:sp>
        <p:nvSpPr>
          <p:cNvPr id="5" name="Rectángulo 4"/>
          <p:cNvSpPr/>
          <p:nvPr/>
        </p:nvSpPr>
        <p:spPr bwMode="auto">
          <a:xfrm>
            <a:off x="671508" y="6128273"/>
            <a:ext cx="10848981" cy="45719"/>
          </a:xfrm>
          <a:prstGeom prst="rect">
            <a:avLst/>
          </a:prstGeom>
          <a:solidFill>
            <a:srgbClr val="162332"/>
          </a:solidFill>
          <a:ln>
            <a:solidFill>
              <a:srgbClr val="002C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L"/>
          </a:p>
        </p:txBody>
      </p:sp>
      <p:sp>
        <p:nvSpPr>
          <p:cNvPr id="8" name="Título 1"/>
          <p:cNvSpPr>
            <a:spLocks noGrp="1"/>
          </p:cNvSpPr>
          <p:nvPr>
            <p:ph type="ctrTitle"/>
          </p:nvPr>
        </p:nvSpPr>
        <p:spPr>
          <a:xfrm>
            <a:off x="671509" y="1085784"/>
            <a:ext cx="10848981" cy="4531362"/>
          </a:xfrm>
        </p:spPr>
        <p:txBody>
          <a:bodyPr anchor="ctr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br>
              <a:rPr lang="es-CL" altLang="es-CL" sz="3000" b="1" u="sng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altLang="es-CL" sz="3000" b="1" u="sng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Boletín 16.500-21 </a:t>
            </a:r>
            <a:br>
              <a:rPr lang="es-CL" altLang="es-CL" sz="3000" b="1" u="sng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altLang="es-CL" sz="3000" b="1" u="sng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Licitación de LTP que ya tienen dueño</a:t>
            </a:r>
            <a:br>
              <a:rPr lang="es-CL" altLang="es-CL" sz="3000" b="1" u="sng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altLang="es-CL" sz="3000" b="1" u="sng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Afectación de derechos adquiridos y</a:t>
            </a:r>
            <a:br>
              <a:rPr lang="es-CL" altLang="es-CL" sz="3000" b="1" u="sng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altLang="es-CL" sz="3000" b="1" u="sng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eficiencia en el sector pesquero</a:t>
            </a:r>
            <a:br>
              <a:rPr lang="es-CL" altLang="es-CL" sz="3600" b="1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CL" altLang="es-CL" sz="3600" b="1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altLang="es-CL" sz="2400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Tomás Menchaca Olivares</a:t>
            </a:r>
            <a:br>
              <a:rPr lang="es-CL" altLang="es-CL" sz="2400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CL" altLang="es-CL" sz="2400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altLang="es-CL" sz="2400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Profesor de Derecho Económico y Libre Competencia UC</a:t>
            </a:r>
            <a:br>
              <a:rPr lang="es-CL" altLang="es-CL" sz="2400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altLang="es-CL" sz="2400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 del Programa de Libre Competencia UC</a:t>
            </a:r>
            <a:br>
              <a:rPr lang="es-CL" altLang="es-CL" sz="2400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CL" altLang="es-CL" sz="2400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CL" altLang="es-CL" sz="2400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altLang="es-CL" sz="2000" dirty="0">
                <a:solidFill>
                  <a:srgbClr val="1623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Santiago, agosto de 2025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D2ABB12-FF45-7641-818C-4E1D90DECA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6866" y="219327"/>
            <a:ext cx="2262515" cy="51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140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1B0107D2-A514-4741-B86A-D750F7E01487}"/>
              </a:ext>
            </a:extLst>
          </p:cNvPr>
          <p:cNvSpPr txBox="1">
            <a:spLocks/>
          </p:cNvSpPr>
          <p:nvPr/>
        </p:nvSpPr>
        <p:spPr bwMode="auto">
          <a:xfrm>
            <a:off x="1183576" y="669175"/>
            <a:ext cx="9824847" cy="682448"/>
          </a:xfrm>
          <a:prstGeom prst="rect">
            <a:avLst/>
          </a:prstGeom>
          <a:solidFill>
            <a:srgbClr val="162332"/>
          </a:solidFill>
          <a:ln>
            <a:solidFill>
              <a:srgbClr val="16233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endParaRPr lang="es-MX" altLang="es-C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altLang="es-C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Ineficiencia del sistema de subastas del Proyecto</a:t>
            </a:r>
            <a:endParaRPr lang="es-CL" altLang="es-C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CL" altLang="es-C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435C308-0AA2-D546-B185-B190121A6E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388" y="146545"/>
            <a:ext cx="1849035" cy="419115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E7324C47-47DA-7C25-5DE8-775B736B71E6}"/>
              </a:ext>
            </a:extLst>
          </p:cNvPr>
          <p:cNvSpPr txBox="1"/>
          <p:nvPr/>
        </p:nvSpPr>
        <p:spPr>
          <a:xfrm>
            <a:off x="1183576" y="1455138"/>
            <a:ext cx="9824847" cy="50475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las autoridades nacionales y extranjeras reconozcan el impacto positivo de un sistema de licencias transables es de toda lógica, pues:</a:t>
            </a:r>
          </a:p>
          <a:p>
            <a:pPr algn="just"/>
            <a:endParaRPr lang="es-MX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s-MX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 a un </a:t>
            </a:r>
            <a:r>
              <a:rPr lang="es-MX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uso responsable </a:t>
            </a:r>
            <a:r>
              <a:rPr lang="es-MX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recursos de cada particular.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endParaRPr lang="es-MX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s-MX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Otorga </a:t>
            </a:r>
            <a:r>
              <a:rPr lang="es-MX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seguridad respecto al destino de las inversiones</a:t>
            </a:r>
            <a:r>
              <a:rPr lang="es-MX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promoviéndolas sin que estas queden sujetas a la incertidumbre propia de un sistema de subastas.</a:t>
            </a:r>
          </a:p>
          <a:p>
            <a:pPr lvl="1" algn="just"/>
            <a:endParaRPr lang="es-MX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s-MX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la mejor solución a la denominada “tragedia de los comunes”</a:t>
            </a:r>
          </a:p>
          <a:p>
            <a:pPr lvl="1" algn="just"/>
            <a:r>
              <a:rPr lang="es-MX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s-MX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que hay que hacer no es relicitar lo que ya tiene dueño sino crear </a:t>
            </a:r>
            <a:r>
              <a:rPr lang="es-MX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mecanismos para profundizar el mercado segundario de licencias</a:t>
            </a:r>
          </a:p>
          <a:p>
            <a:pPr lvl="1" algn="just"/>
            <a:endParaRPr lang="es-MX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918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5B5474-7E3F-CCA6-09C9-D0045F1A5E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67F2145F-784D-C522-6135-90B6B39E77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388" y="146545"/>
            <a:ext cx="1849035" cy="419115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D98B887B-F54A-0703-A801-6BD0B76AF5B3}"/>
              </a:ext>
            </a:extLst>
          </p:cNvPr>
          <p:cNvSpPr txBox="1">
            <a:spLocks/>
          </p:cNvSpPr>
          <p:nvPr/>
        </p:nvSpPr>
        <p:spPr bwMode="auto">
          <a:xfrm>
            <a:off x="1183576" y="669175"/>
            <a:ext cx="9824847" cy="682448"/>
          </a:xfrm>
          <a:prstGeom prst="rect">
            <a:avLst/>
          </a:prstGeom>
          <a:solidFill>
            <a:srgbClr val="162332"/>
          </a:solidFill>
          <a:ln>
            <a:solidFill>
              <a:srgbClr val="16233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es-MX" altLang="es-CL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¿EXPROPIACIÓN O EXPOLIACIÓN?</a:t>
            </a:r>
            <a:endParaRPr lang="es-CL" altLang="es-CL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D815570-5E16-5465-51B6-7321B79AA99D}"/>
              </a:ext>
            </a:extLst>
          </p:cNvPr>
          <p:cNvSpPr txBox="1"/>
          <p:nvPr/>
        </p:nvSpPr>
        <p:spPr>
          <a:xfrm>
            <a:off x="1183575" y="1455138"/>
            <a:ext cx="9824847" cy="49141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b="1" i="1" dirty="0"/>
              <a:t>19 Nº 24.- La Constitución garantiza a todas las personas:</a:t>
            </a:r>
            <a:r>
              <a:rPr lang="es-MX" i="1" dirty="0"/>
              <a:t> “El derecho de propiedad en sus diversas especies sobre toda clase de bienes corporales o </a:t>
            </a:r>
            <a:r>
              <a:rPr lang="es-MX" b="1" i="1" dirty="0"/>
              <a:t>incorporales</a:t>
            </a:r>
            <a:r>
              <a:rPr lang="es-MX" i="1" dirty="0"/>
              <a:t>”</a:t>
            </a:r>
          </a:p>
          <a:p>
            <a:pPr marL="342900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i="1" dirty="0"/>
              <a:t>Las </a:t>
            </a:r>
            <a:r>
              <a:rPr lang="es-MX" b="1" i="1" dirty="0"/>
              <a:t>LTP son bienes incorporales </a:t>
            </a:r>
            <a:r>
              <a:rPr lang="es-MX" i="1" dirty="0"/>
              <a:t>claramente incorporados al patrimonio de sus titulares: </a:t>
            </a:r>
            <a:r>
              <a:rPr lang="es-MX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las licencias transables de pesca son “</a:t>
            </a:r>
            <a:r>
              <a:rPr lang="es-MX" b="1" i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divisibles, transferibles, transmisibles y susceptibles de todo negocio jurídico</a:t>
            </a:r>
            <a:r>
              <a:rPr lang="es-MX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” (LGPA, Art. 30). =&gt; Garantía, venta, arriendo, embargo, incluso herencia </a:t>
            </a:r>
          </a:p>
          <a:p>
            <a:pPr marL="342900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Tal amplitud de posibilidades confirma su condición de derechos –bienes incorporales- plenamente incorporados al patrimonio de sus titulares.</a:t>
            </a:r>
            <a:endParaRPr lang="es-MX" i="1" dirty="0"/>
          </a:p>
          <a:p>
            <a:pPr marL="342900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i="1" dirty="0"/>
              <a:t>“Nadie puede, en caso alguno, ser privado de su propiedad, del bien sobre que recae o de alguno de los atributos o facultades esenciales del dominio, sino en virtud de ley general o especial que autorice la</a:t>
            </a:r>
            <a:r>
              <a:rPr lang="es-MX" dirty="0"/>
              <a:t> </a:t>
            </a:r>
            <a:r>
              <a:rPr lang="es-CL" b="1" i="1" dirty="0"/>
              <a:t>expropiación por causa de utilidad pública o de interés nacional, </a:t>
            </a:r>
            <a:r>
              <a:rPr lang="es-CL" i="1" dirty="0"/>
              <a:t>calificada por el legislador</a:t>
            </a:r>
            <a:r>
              <a:rPr lang="es-CL" dirty="0"/>
              <a:t>”.</a:t>
            </a:r>
            <a:r>
              <a:rPr lang="es-CL" sz="2000" dirty="0"/>
              <a:t> </a:t>
            </a:r>
          </a:p>
          <a:p>
            <a:pPr marL="342900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CL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¿Cuál es la utilidad pública o el interés nacional </a:t>
            </a:r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 se quitan a un privado para licitarlo y entregarlo a otro a cambio de un precio?</a:t>
            </a:r>
          </a:p>
          <a:p>
            <a:pPr marL="342900" indent="-3429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CL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¿Se puede quitar un bien de su patrimonio a alguien sin expropiación, sin pago, y sin razón alguna de utilidad pública o interés nacional?</a:t>
            </a:r>
            <a:endParaRPr lang="es-MX" sz="19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01886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0F0EBB-2A5F-3F63-2298-A69EF819D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EC2C78D-56A1-BC15-D2EA-1D7F46C0C1D2}"/>
              </a:ext>
            </a:extLst>
          </p:cNvPr>
          <p:cNvSpPr txBox="1">
            <a:spLocks/>
          </p:cNvSpPr>
          <p:nvPr/>
        </p:nvSpPr>
        <p:spPr bwMode="auto">
          <a:xfrm>
            <a:off x="1183576" y="709269"/>
            <a:ext cx="9824847" cy="682448"/>
          </a:xfrm>
          <a:prstGeom prst="rect">
            <a:avLst/>
          </a:prstGeom>
          <a:solidFill>
            <a:srgbClr val="162332"/>
          </a:solidFill>
          <a:ln>
            <a:solidFill>
              <a:srgbClr val="16233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es-MX" altLang="es-C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Reducción de las licencias vigentes y afectación a derechos adquiridos</a:t>
            </a:r>
            <a:endParaRPr lang="es-CL" altLang="es-CL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F06CF05-811A-7FF3-B1E2-6AD7FC7C15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388" y="146545"/>
            <a:ext cx="1849035" cy="419115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4F13E59-770C-139F-00BB-4686C2BE1C43}"/>
              </a:ext>
            </a:extLst>
          </p:cNvPr>
          <p:cNvSpPr txBox="1"/>
          <p:nvPr/>
        </p:nvSpPr>
        <p:spPr>
          <a:xfrm>
            <a:off x="1183576" y="1535326"/>
            <a:ext cx="9824847" cy="47089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 algn="just"/>
            <a:r>
              <a:rPr lang="es-CL" sz="25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CLARAMENTE EXPROPIATORI</a:t>
            </a:r>
            <a:r>
              <a:rPr lang="es-CL" sz="25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(constituyendo vulneraciones a los N°24 y N°26 del articulo 19 de la Constitución): </a:t>
            </a:r>
          </a:p>
          <a:p>
            <a:pPr marL="742950" lvl="2" indent="-285750" algn="just">
              <a:buFont typeface="Arial" panose="020B0604020202020204" pitchFamily="34" charset="0"/>
              <a:buChar char="•"/>
            </a:pPr>
            <a:r>
              <a:rPr lang="es-CL" sz="25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Acortar la duración de las LTPA </a:t>
            </a:r>
          </a:p>
          <a:p>
            <a:pPr marL="742950" lvl="2" indent="-285750" algn="just">
              <a:buFont typeface="Arial" panose="020B0604020202020204" pitchFamily="34" charset="0"/>
              <a:buChar char="•"/>
            </a:pPr>
            <a:r>
              <a:rPr lang="es-CL" sz="25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Disminuir su participación en la Cuota Global de Captura de un 85% a un 50%; y</a:t>
            </a:r>
          </a:p>
          <a:p>
            <a:pPr marL="742950" lvl="2" indent="-285750" algn="just">
              <a:buFont typeface="Arial" panose="020B0604020202020204" pitchFamily="34" charset="0"/>
              <a:buChar char="•"/>
            </a:pPr>
            <a:r>
              <a:rPr lang="es-CL" sz="25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Afectar sus posibilidades de renovación</a:t>
            </a:r>
          </a:p>
          <a:p>
            <a:pPr marL="0" lvl="1" algn="just"/>
            <a:endParaRPr lang="es-CL" sz="25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es-CL" sz="25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Tales derechos ya han experimentado un menoscabo significativo con el </a:t>
            </a:r>
            <a:r>
              <a:rPr lang="es-CL" sz="25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nuevo fraccionamiento =&gt; ya disminuyó </a:t>
            </a:r>
            <a:r>
              <a:rPr lang="es-CL" sz="25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derechos de las LTPA.</a:t>
            </a:r>
          </a:p>
          <a:p>
            <a:pPr marL="0" lvl="1" algn="just"/>
            <a:endParaRPr lang="es-MX" sz="25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1" algn="just"/>
            <a:r>
              <a:rPr lang="es-MX" sz="25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Ley de Fraccionamiento </a:t>
            </a:r>
            <a:r>
              <a:rPr lang="es-MX" sz="2500" i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optó por no incorporar una disposición que diera mayor aplicación al sistema de subastas =&gt; Por su inconstitucionalidad</a:t>
            </a:r>
            <a:endParaRPr lang="es-CL" sz="25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262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C5F29C-81C9-D15C-636D-1DAF609747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AE841878-F0B2-EC2A-3DF6-6F4AA3EB0AC2}"/>
              </a:ext>
            </a:extLst>
          </p:cNvPr>
          <p:cNvSpPr txBox="1">
            <a:spLocks/>
          </p:cNvSpPr>
          <p:nvPr/>
        </p:nvSpPr>
        <p:spPr bwMode="auto">
          <a:xfrm>
            <a:off x="1183576" y="669175"/>
            <a:ext cx="9824847" cy="682448"/>
          </a:xfrm>
          <a:prstGeom prst="rect">
            <a:avLst/>
          </a:prstGeom>
          <a:solidFill>
            <a:srgbClr val="162332"/>
          </a:solidFill>
          <a:ln>
            <a:solidFill>
              <a:srgbClr val="16233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es-MX" altLang="es-C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ADEMÁS INEFICIENTE Y ANTICOMPETITIVO</a:t>
            </a:r>
            <a:endParaRPr lang="es-CL" altLang="es-C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7E43DF30-8FE2-82D0-79BE-57972BEA63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388" y="146545"/>
            <a:ext cx="1849035" cy="419115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E5AE88F7-439A-A3C4-CC0D-88615E2AC3B9}"/>
              </a:ext>
            </a:extLst>
          </p:cNvPr>
          <p:cNvSpPr txBox="1"/>
          <p:nvPr/>
        </p:nvSpPr>
        <p:spPr>
          <a:xfrm>
            <a:off x="1183575" y="1535820"/>
            <a:ext cx="9824847" cy="44935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PROYECTO =&gt; notable retroceso (Ley vigente está conforme a las mejores prácticas recomendadas por la FAO y por el TDLC)</a:t>
            </a:r>
          </a:p>
          <a:p>
            <a:pPr algn="just"/>
            <a:endParaRPr lang="es-MX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s-MX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Desincentiva la inversión y sustentabilidad</a:t>
            </a:r>
            <a:endParaRPr lang="es-MX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incertidumbre del modelo de subastas fomenta la </a:t>
            </a:r>
            <a:r>
              <a:rPr lang="es-MX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sobreexplotación de los recursos e impide el desarrollo del mercado en el largo plazo</a:t>
            </a:r>
            <a:r>
              <a:rPr 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 algn="just"/>
            <a:r>
              <a:rPr lang="es-MX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Más con la reducción de su duración a la mitad.</a:t>
            </a:r>
            <a:endParaRPr lang="es-MX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Expone a </a:t>
            </a:r>
            <a:r>
              <a:rPr lang="es-MX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mayores riesgos de litigiosidad </a:t>
            </a:r>
            <a:r>
              <a:rPr 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 una ley que se apropia de derechos adquiridos de los armadores industriales, que </a:t>
            </a:r>
            <a:r>
              <a:rPr lang="es-MX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se han visto afectados por la nueva Ley de Fraccionamiento</a:t>
            </a:r>
            <a:r>
              <a:rPr 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257300" lvl="2" indent="-342900" algn="just">
              <a:buFont typeface="Courier New" panose="02070309020205020404" pitchFamily="49" charset="0"/>
              <a:buChar char="o"/>
            </a:pPr>
            <a:r>
              <a:rPr 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Daño muy fácil de calcular =&gt; A lo menos el precio de las subastas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endParaRPr lang="es-MX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000" lvl="1" indent="-342900" algn="just">
              <a:buFont typeface="Arial" panose="020B0604020202020204" pitchFamily="34" charset="0"/>
              <a:buChar char="•"/>
            </a:pPr>
            <a:r>
              <a:rPr lang="es-MX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Severos riesgos constitucionales, económicos y de libre competencia</a:t>
            </a:r>
            <a:r>
              <a:rPr 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365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1B0107D2-A514-4741-B86A-D750F7E01487}"/>
              </a:ext>
            </a:extLst>
          </p:cNvPr>
          <p:cNvSpPr txBox="1">
            <a:spLocks/>
          </p:cNvSpPr>
          <p:nvPr/>
        </p:nvSpPr>
        <p:spPr bwMode="auto">
          <a:xfrm>
            <a:off x="1183576" y="669175"/>
            <a:ext cx="9824847" cy="682448"/>
          </a:xfrm>
          <a:prstGeom prst="rect">
            <a:avLst/>
          </a:prstGeom>
          <a:solidFill>
            <a:srgbClr val="162332"/>
          </a:solidFill>
          <a:ln>
            <a:solidFill>
              <a:srgbClr val="16233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es-CL" altLang="es-C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LTPA y derechos adquiridos desde antiguo</a:t>
            </a:r>
            <a:endParaRPr lang="es-CL" altLang="es-CL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435C308-0AA2-D546-B185-B190121A6E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388" y="146545"/>
            <a:ext cx="1849035" cy="419115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4AF2979-B5AB-EABA-FEA3-BE14A5B87A76}"/>
              </a:ext>
            </a:extLst>
          </p:cNvPr>
          <p:cNvSpPr txBox="1"/>
          <p:nvPr/>
        </p:nvSpPr>
        <p:spPr>
          <a:xfrm>
            <a:off x="1183576" y="1642056"/>
            <a:ext cx="9436139" cy="4878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7175" indent="-2571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 </a:t>
            </a:r>
            <a:r>
              <a:rPr lang="es-MX" sz="2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</a:t>
            </a:r>
            <a:r>
              <a:rPr lang="es-MX" sz="2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ey vigente, Nº20.657, tuvo por objetivo </a:t>
            </a:r>
            <a:r>
              <a:rPr lang="es-MX" sz="2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modernizar el derecho pesquero </a:t>
            </a:r>
            <a:r>
              <a:rPr lang="es-MX" sz="2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 adecuarlo a las </a:t>
            </a:r>
            <a:r>
              <a:rPr lang="es-MX" sz="2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mejores prácticas internacionales</a:t>
            </a:r>
            <a:r>
              <a:rPr lang="es-MX" sz="2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257175" indent="-2571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No creó</a:t>
            </a:r>
            <a:r>
              <a:rPr lang="es-MX" sz="2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derechos previamente inexistentes</a:t>
            </a:r>
            <a:endParaRPr lang="es-MX" sz="2200" b="1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57175" indent="-2571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Reemplazó permisos perpetuos de pesca de que eran dueños los industriales –que les permitían pescar el 100% de la cuota –  por LTPA sobre el 75% de la misma. </a:t>
            </a:r>
          </a:p>
          <a:p>
            <a:pPr marL="257175" indent="-2571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</a:t>
            </a:r>
            <a:r>
              <a:rPr lang="es-MX" sz="2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os pescadores que se adjudicaron las Licencias Transables de Pesca Clase A (“LTPA”) iniciales, </a:t>
            </a:r>
            <a:r>
              <a:rPr 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debieron </a:t>
            </a:r>
            <a:r>
              <a:rPr lang="es-MX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renunciar a los permisos de pesca de los que eran dueños</a:t>
            </a:r>
            <a:r>
              <a:rPr 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dentro del plazo de 6 meses desde la entrada en vigencia de la Ley N°20.657 (artículo segundo transitorio). </a:t>
            </a:r>
            <a:endParaRPr lang="es-MX" sz="2200" b="1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57175" indent="-2571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 licitó el 15% restante (LTPB), al que renunciaron los industriales. </a:t>
            </a:r>
          </a:p>
          <a:p>
            <a:pPr marL="257175" indent="-2571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Hoy el 100% de los derechos a pescar la cuota –el  100% de la cuota industrial –  tienen dueño =&gt; Ya no se pueden licitar sin expropiación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A47A743-5DCF-2B50-E631-DD3E5F0E90AA}"/>
              </a:ext>
            </a:extLst>
          </p:cNvPr>
          <p:cNvSpPr/>
          <p:nvPr/>
        </p:nvSpPr>
        <p:spPr>
          <a:xfrm>
            <a:off x="1183576" y="1455138"/>
            <a:ext cx="9824847" cy="505441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192420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372A094-DAFE-4D4B-909D-796EBD23FB80}"/>
              </a:ext>
            </a:extLst>
          </p:cNvPr>
          <p:cNvSpPr txBox="1"/>
          <p:nvPr/>
        </p:nvSpPr>
        <p:spPr>
          <a:xfrm>
            <a:off x="1183575" y="1438487"/>
            <a:ext cx="9824847" cy="51552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s-MX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LTPA y LTPB no dan derecho a pescar una cantidad determinada de pesca</a:t>
            </a:r>
            <a:r>
              <a:rPr lang="es-MX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sino </a:t>
            </a:r>
            <a:r>
              <a:rPr lang="es-MX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porcentaje de la Cuota</a:t>
            </a:r>
            <a:r>
              <a:rPr lang="es-MX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Anual de Captura industrial que fija la autoridad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Eso </a:t>
            </a:r>
            <a:r>
              <a:rPr lang="es-MX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solo es evidente </a:t>
            </a:r>
            <a:r>
              <a:rPr lang="es-MX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sola lectura de la ley, sino que </a:t>
            </a:r>
            <a:r>
              <a:rPr lang="es-MX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lo mejor del sistema</a:t>
            </a:r>
            <a:r>
              <a:rPr lang="es-MX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lo que recomendó el </a:t>
            </a:r>
            <a:r>
              <a:rPr lang="es-MX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TDLC</a:t>
            </a:r>
            <a:r>
              <a:rPr lang="es-MX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lo que alabó la </a:t>
            </a:r>
            <a:r>
              <a:rPr lang="es-MX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FAO</a:t>
            </a:r>
            <a:r>
              <a:rPr lang="es-MX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Precisamente </a:t>
            </a:r>
            <a:r>
              <a:rPr lang="es-MX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lo que incentiva a que los titulares de licencias cuiden el recurso</a:t>
            </a:r>
            <a:r>
              <a:rPr lang="es-MX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que así se incremente la cuota del año siguiente, </a:t>
            </a:r>
            <a:r>
              <a:rPr lang="es-MX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resolviendo la “tragedia de los comunes”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lo que ha ocurrido en el jurel en la última decada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los incentivos adecuados los que han permitido la sustentabilidad del recurso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s-MX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licitaciones no solo aumentarán la concentración del mercado sino afectarán la sustentabilidad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10 años hay que hacer la inversión y recuperarla =&gt; Absurdo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que ya invirtió pierde lo invertido =&gt; Ineficiente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1B0107D2-A514-4741-B86A-D750F7E01487}"/>
              </a:ext>
            </a:extLst>
          </p:cNvPr>
          <p:cNvSpPr txBox="1">
            <a:spLocks/>
          </p:cNvSpPr>
          <p:nvPr/>
        </p:nvSpPr>
        <p:spPr bwMode="auto">
          <a:xfrm>
            <a:off x="1183576" y="669175"/>
            <a:ext cx="9824847" cy="682448"/>
          </a:xfrm>
          <a:prstGeom prst="rect">
            <a:avLst/>
          </a:prstGeom>
          <a:solidFill>
            <a:srgbClr val="162332"/>
          </a:solidFill>
          <a:ln>
            <a:solidFill>
              <a:srgbClr val="16233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es-CL" altLang="es-C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LTP =&gt; Derecho a pescar % de la cuota</a:t>
            </a:r>
            <a:endParaRPr lang="es-CL" altLang="es-CL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435C308-0AA2-D546-B185-B190121A6E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388" y="146545"/>
            <a:ext cx="1849035" cy="41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069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D1456D-3663-5B6A-8B95-B777292588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4028078-CAC9-F72C-8984-6364BD000631}"/>
              </a:ext>
            </a:extLst>
          </p:cNvPr>
          <p:cNvSpPr txBox="1">
            <a:spLocks/>
          </p:cNvSpPr>
          <p:nvPr/>
        </p:nvSpPr>
        <p:spPr bwMode="auto">
          <a:xfrm>
            <a:off x="1183576" y="669175"/>
            <a:ext cx="9824847" cy="682448"/>
          </a:xfrm>
          <a:prstGeom prst="rect">
            <a:avLst/>
          </a:prstGeom>
          <a:solidFill>
            <a:srgbClr val="162332"/>
          </a:solidFill>
          <a:ln>
            <a:solidFill>
              <a:srgbClr val="16233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es-CL" altLang="es-C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Afectación de la eficiencia y certeza jurídica del sector pesquero</a:t>
            </a:r>
            <a:endParaRPr lang="es-CL" altLang="es-CL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FDC8534-0BC5-CCD5-5808-7C8BDE187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388" y="146545"/>
            <a:ext cx="1849035" cy="419115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AD02B04-F741-E2F1-0128-8E380D221545}"/>
              </a:ext>
            </a:extLst>
          </p:cNvPr>
          <p:cNvSpPr txBox="1"/>
          <p:nvPr/>
        </p:nvSpPr>
        <p:spPr>
          <a:xfrm>
            <a:off x="1183576" y="1376314"/>
            <a:ext cx="9824847" cy="46166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Subastas pueden ser apropiadas para la </a:t>
            </a:r>
            <a:r>
              <a:rPr lang="es-MX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asignación </a:t>
            </a:r>
            <a:r>
              <a:rPr lang="es-MX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inicial</a:t>
            </a:r>
            <a:r>
              <a:rPr lang="es-MX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un recurso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son adecuadas para la reasignación de </a:t>
            </a:r>
            <a:r>
              <a:rPr lang="es-MX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recursos que ya tienen dueño</a:t>
            </a: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especialmente en un mercado como en el pesquero.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tal escenario, </a:t>
            </a:r>
            <a:r>
              <a:rPr lang="es-MX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beneficios del sistema de licitación desaparecen</a:t>
            </a: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00100" lvl="2" indent="-34290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inversiones no pueden ser aprovechadas a largo plazo</a:t>
            </a:r>
          </a:p>
          <a:p>
            <a:pPr marL="799200" lvl="2" indent="-34290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 parte de lo invertido quedará expuesto a lo que acontezca en la subasta o reasignación sucesiva</a:t>
            </a:r>
          </a:p>
          <a:p>
            <a:pPr marL="799200" lvl="2" indent="-34290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duración más acotada =&gt; </a:t>
            </a:r>
            <a:r>
              <a:rPr lang="es-MX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Sobreexplotación</a:t>
            </a: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los recursos pesqueros </a:t>
            </a:r>
          </a:p>
          <a:p>
            <a:pPr marL="799200" lvl="2" indent="-34290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incumbentes tienen mayor disposición a pagar </a:t>
            </a:r>
            <a:r>
              <a:rPr lang="es-MX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las subastas =&gt; Mayor concentración</a:t>
            </a:r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59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44B43A-1628-3C5E-BDC7-C0B6A14269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356414AD-5338-03F3-5FE8-01B390F34F7B}"/>
              </a:ext>
            </a:extLst>
          </p:cNvPr>
          <p:cNvSpPr txBox="1">
            <a:spLocks/>
          </p:cNvSpPr>
          <p:nvPr/>
        </p:nvSpPr>
        <p:spPr bwMode="auto">
          <a:xfrm>
            <a:off x="1183576" y="669175"/>
            <a:ext cx="9824847" cy="682448"/>
          </a:xfrm>
          <a:prstGeom prst="rect">
            <a:avLst/>
          </a:prstGeom>
          <a:solidFill>
            <a:srgbClr val="162332"/>
          </a:solidFill>
          <a:ln>
            <a:solidFill>
              <a:srgbClr val="16233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es-MX" altLang="es-C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Recomendación Normativa TDLC </a:t>
            </a:r>
            <a:endParaRPr lang="es-CL" altLang="es-C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9695912-B8C0-77B0-20AA-BE0B28CFBB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388" y="146545"/>
            <a:ext cx="1849035" cy="419115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FE4FEA91-FA37-31BE-B71C-F68E9832D9EF}"/>
              </a:ext>
            </a:extLst>
          </p:cNvPr>
          <p:cNvSpPr txBox="1"/>
          <p:nvPr/>
        </p:nvSpPr>
        <p:spPr>
          <a:xfrm>
            <a:off x="1183576" y="1455138"/>
            <a:ext cx="9824847" cy="51090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000" lvl="1" indent="-342900" algn="just">
              <a:buFont typeface="Arial" panose="020B0604020202020204" pitchFamily="34" charset="0"/>
              <a:buChar char="•"/>
            </a:pPr>
            <a:r>
              <a:rPr lang="es-MX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ventajas de este sistema son tales, que en el Expediente de Recomendación Normativa ROL 12-10, </a:t>
            </a:r>
            <a:r>
              <a:rPr lang="es-MX" sz="18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máximas autoridades de Libre Competencia </a:t>
            </a:r>
            <a:r>
              <a:rPr lang="es-MX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(el H. Tribunal de Defensa de la Libre Competencia y la Fiscalía Nacional Económica) </a:t>
            </a:r>
            <a:r>
              <a:rPr lang="es-MX" sz="18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recomendaron un sistema de licencias </a:t>
            </a:r>
            <a:r>
              <a:rPr lang="es-MX" sz="18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larga duración, divisibles y con amplias facilidades para su traspaso</a:t>
            </a:r>
            <a:r>
              <a:rPr lang="es-MX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10000" lvl="1" indent="-342900" algn="just">
              <a:buFont typeface="Courier New" panose="02070309020205020404" pitchFamily="49" charset="0"/>
              <a:buChar char="o"/>
            </a:pPr>
            <a:r>
              <a:rPr lang="es-MX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MX" sz="18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FNE plantea la creación de derechos de pesca de la mayor duración posible, óptimamente perpetuos, no asociados a naves ni activos y perfectamente divisibles</a:t>
            </a:r>
            <a:r>
              <a:rPr lang="es-MX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(Proposición N°12, ROL 12-10; Introducción y Marco Analítico, párrafo 30).</a:t>
            </a:r>
          </a:p>
          <a:p>
            <a:pPr marL="810000" lvl="1" indent="-342900" algn="just">
              <a:buFont typeface="Courier New" panose="02070309020205020404" pitchFamily="49" charset="0"/>
              <a:buChar char="o"/>
            </a:pPr>
            <a:r>
              <a:rPr lang="es-MX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su parte, las proposiciones del H. TDLC contemplaron:</a:t>
            </a:r>
          </a:p>
          <a:p>
            <a:pPr marL="810000" lvl="1" indent="-342900" algn="just">
              <a:buFont typeface="Wingdings" panose="05000000000000000000" pitchFamily="2" charset="2"/>
              <a:buChar char="v"/>
            </a:pPr>
            <a:endParaRPr lang="es-MX" sz="2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0000" lvl="1" indent="-342900" algn="just">
              <a:buFont typeface="Wingdings" panose="05000000000000000000" pitchFamily="2" charset="2"/>
              <a:buChar char="v"/>
            </a:pPr>
            <a:endParaRPr lang="es-MX" sz="2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0000" lvl="1" indent="-342900" algn="just">
              <a:buFont typeface="Wingdings" panose="05000000000000000000" pitchFamily="2" charset="2"/>
              <a:buChar char="v"/>
            </a:pPr>
            <a:endParaRPr lang="es-MX" sz="2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3C5BFE9-C887-5D15-BCE9-24C26F95D2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3775" y="3865956"/>
            <a:ext cx="6475612" cy="115251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494068DC-DE7F-F186-3257-855992B07B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3776" y="5094108"/>
            <a:ext cx="6475612" cy="139447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316429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91C682-47C4-ACAE-53A0-F2F140576D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5D72358-EDCC-B203-89BF-42DD7543478B}"/>
              </a:ext>
            </a:extLst>
          </p:cNvPr>
          <p:cNvSpPr txBox="1"/>
          <p:nvPr/>
        </p:nvSpPr>
        <p:spPr>
          <a:xfrm>
            <a:off x="1183575" y="1432733"/>
            <a:ext cx="9824847" cy="43704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sistema de licencias transables se ha incorporado exitosamente en Islandia y Nueva Zelanda, lo que ha sido reconocido en</a:t>
            </a:r>
            <a:r>
              <a:rPr lang="es-MX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estudios de la OCDE </a:t>
            </a: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(2017):</a:t>
            </a:r>
          </a:p>
          <a:p>
            <a:pPr lvl="1" algn="just">
              <a:spcAft>
                <a:spcPts val="600"/>
              </a:spcAft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MX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sistema islandés de ITQ se considera un éxito en términos de eficiencia económica y como forma de alivianar drásticamente el esfuerzo pesquero para salvaguardar la sostenibilidad de las poblaciones de peces. Proporcionó a los pescadores los incentivos necesarios para salvaguardar las poblaciones mediante la disminución del esfuerzo y las capturas, al tiempo que aseguraba su futuro económico a largo plazo </a:t>
            </a: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(…)” (OECD </a:t>
            </a:r>
            <a:r>
              <a:rPr lang="es-MX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Sustaining</a:t>
            </a:r>
            <a:r>
              <a:rPr lang="es-MX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Iceland’s</a:t>
            </a:r>
            <a:r>
              <a:rPr lang="es-MX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Fisheries</a:t>
            </a:r>
            <a:r>
              <a:rPr lang="es-MX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es-MX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Tradeable</a:t>
            </a:r>
            <a:r>
              <a:rPr lang="es-MX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Quotas</a:t>
            </a: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traducción libre).</a:t>
            </a:r>
            <a:r>
              <a:rPr lang="es-MX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>
              <a:spcAft>
                <a:spcPts val="600"/>
              </a:spcAft>
            </a:pPr>
            <a:endParaRPr lang="es-MX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Aft>
                <a:spcPts val="600"/>
              </a:spcAft>
            </a:pP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D51E306E-D394-902B-495C-7D4455747D43}"/>
              </a:ext>
            </a:extLst>
          </p:cNvPr>
          <p:cNvSpPr txBox="1">
            <a:spLocks/>
          </p:cNvSpPr>
          <p:nvPr/>
        </p:nvSpPr>
        <p:spPr bwMode="auto">
          <a:xfrm>
            <a:off x="1183574" y="669175"/>
            <a:ext cx="9824847" cy="682448"/>
          </a:xfrm>
          <a:prstGeom prst="rect">
            <a:avLst/>
          </a:prstGeom>
          <a:solidFill>
            <a:srgbClr val="162332"/>
          </a:solidFill>
          <a:ln>
            <a:solidFill>
              <a:srgbClr val="16233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es-MX" altLang="es-C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OCDE</a:t>
            </a:r>
            <a:endParaRPr lang="es-CL" altLang="es-C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84B94B2A-51BE-7350-D6A3-129CB5E0D7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388" y="146545"/>
            <a:ext cx="1849035" cy="41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8046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11053</TotalTime>
  <Words>1268</Words>
  <Application>Microsoft Macintosh PowerPoint</Application>
  <PresentationFormat>Panorámica</PresentationFormat>
  <Paragraphs>85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Times New Roman</vt:lpstr>
      <vt:lpstr>Wingdings</vt:lpstr>
      <vt:lpstr>Tema de Office</vt:lpstr>
      <vt:lpstr> Boletín 16.500-21  Licitación de LTP que ya tienen dueño Afectación de derechos adquiridos y eficiencia en el sector pesquero  Tomás Menchaca Olivares  Profesor de Derecho Económico y Libre Competencia UC Director del Programa de Libre Competencia UC   Santiago, agosto de 2025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Tomas Sierra Peralta (josetomassierra)</dc:creator>
  <cp:lastModifiedBy>Tomás Menchaca</cp:lastModifiedBy>
  <cp:revision>232</cp:revision>
  <cp:lastPrinted>2025-08-04T02:24:24Z</cp:lastPrinted>
  <dcterms:created xsi:type="dcterms:W3CDTF">2017-07-30T19:44:02Z</dcterms:created>
  <dcterms:modified xsi:type="dcterms:W3CDTF">2025-08-04T03:49:00Z</dcterms:modified>
</cp:coreProperties>
</file>