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1" r:id="rId3"/>
    <p:sldId id="268" r:id="rId4"/>
    <p:sldId id="282" r:id="rId5"/>
    <p:sldId id="278" r:id="rId6"/>
    <p:sldId id="279" r:id="rId7"/>
    <p:sldId id="281" r:id="rId8"/>
    <p:sldId id="277" r:id="rId9"/>
    <p:sldId id="280" r:id="rId10"/>
    <p:sldId id="263" r:id="rId11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C366D3C-857C-4DA2-AD8C-79AB1A3FD7FD}" type="datetimeFigureOut">
              <a:rPr lang="es-CL"/>
              <a:pPr/>
              <a:t>04-03-2024</a:t>
            </a:fld>
            <a:endParaRPr lang="es-C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723CB6-727C-4AAD-8734-61CF0B029FA0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25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23CB6-727C-4AAD-8734-61CF0B029FA0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48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1943-3856-163C-23A6-2C71D6C3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0A0075-ABA0-999D-F7DA-05BE69DBC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3D4681-C728-A3C8-6305-0C8B8AA75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4774-D07D-B844-17E7-5DEE0513F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23CB6-727C-4AAD-8734-61CF0B029FA0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08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23CB6-727C-4AAD-8734-61CF0B029FA0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815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0223-7ABE-451C-984C-DBD4CE014A68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4572-489C-4651-AA24-03150103C83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927C-7966-4397-A0B5-51767B789BD9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B70A-9F6F-4269-A75B-CFCA8796E73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7A74-F681-4DDD-838F-0B05C7FC099B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61E0-6C3B-4A9A-B896-4371D10DE53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768F-791B-466D-BAE3-8DC5D54BDDE5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6A6B-6389-4974-9C7E-E903CE8F96A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7023-C892-4B04-8AB5-51CE8CC46F84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8CA5-F556-43BB-A799-BD058B9E70C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88BA-55F5-4E44-BFB8-CBE229D079CA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C2C4-C7C9-494E-AE24-CA285BD445F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A773-28DC-4BFD-BAD2-84904BF33769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021A-8776-4009-99F6-006D581ADE7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CFA1-4184-4482-8D4E-6C2F51026DEE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9A7E-85ED-47F1-B892-6A44CECF311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E924-BB76-442B-9498-28CA20642861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F9EF-6B5A-4098-8A74-82D47288A1A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3727-31BE-4C37-B7E2-0E23AB5DBFEE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5F08-6C2B-4D65-9AA2-51421D5D336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3015-A57B-473B-93D3-1CA90968E1AC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84C1-9CB4-476F-99D2-4610AEC71B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299DA-54BD-480D-A741-B36155BE8E46}" type="datetimeFigureOut">
              <a:rPr lang="es-CL"/>
              <a:pPr>
                <a:defRPr/>
              </a:pPr>
              <a:t>04-03-2024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CCC78-D4F7-4D46-BC93-A73FF11621F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s-C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CL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 l="10469" t="12305" r="9531" b="12109"/>
          <a:stretch>
            <a:fillRect/>
          </a:stretch>
        </p:blipFill>
        <p:spPr bwMode="auto">
          <a:xfrm>
            <a:off x="0" y="-26988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 l="39423" t="20683" r="10165" b="67278"/>
          <a:stretch>
            <a:fillRect/>
          </a:stretch>
        </p:blipFill>
        <p:spPr bwMode="auto">
          <a:xfrm>
            <a:off x="723900" y="1792288"/>
            <a:ext cx="56769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727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L" sz="2200" b="1" dirty="0">
                <a:solidFill>
                  <a:schemeClr val="bg1"/>
                </a:solidFill>
                <a:latin typeface="Century Gothic" pitchFamily="34" charset="0"/>
              </a:rPr>
              <a:t>SECRETARÍA REGIONAL MINISTERIAL DE AGRICULTURA</a:t>
            </a:r>
          </a:p>
          <a:p>
            <a:pPr algn="ctr"/>
            <a:r>
              <a:rPr lang="es-CL" sz="2200" b="1" dirty="0">
                <a:solidFill>
                  <a:schemeClr val="bg1"/>
                </a:solidFill>
                <a:latin typeface="Century Gothic" pitchFamily="34" charset="0"/>
              </a:rPr>
              <a:t>REGIÓN METROPOLITANA DE SANTIAGO</a:t>
            </a:r>
            <a:endParaRPr lang="es-ES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89" name="1 Título"/>
          <p:cNvSpPr>
            <a:spLocks/>
          </p:cNvSpPr>
          <p:nvPr/>
        </p:nvSpPr>
        <p:spPr bwMode="auto">
          <a:xfrm>
            <a:off x="3059113" y="3500438"/>
            <a:ext cx="5686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Proyecto:</a:t>
            </a: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 Extracción y Procesamiento de Roca en Cantera Preexistente Cantera Chacabuco</a:t>
            </a:r>
            <a:endParaRPr lang="es-CL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s-C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CL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10469" t="12305" r="9531" b="12109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39423" t="20683" r="10165" b="67278"/>
          <a:stretch>
            <a:fillRect/>
          </a:stretch>
        </p:blipFill>
        <p:spPr bwMode="auto">
          <a:xfrm>
            <a:off x="723900" y="1792288"/>
            <a:ext cx="56769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727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L" sz="2200" b="1" dirty="0">
                <a:solidFill>
                  <a:schemeClr val="bg1"/>
                </a:solidFill>
                <a:latin typeface="Century Gothic" pitchFamily="34" charset="0"/>
              </a:rPr>
              <a:t>SECRETARÍA REGIONAL MINISTERIAL DE AGRICULTURA</a:t>
            </a:r>
          </a:p>
          <a:p>
            <a:pPr algn="ctr"/>
            <a:r>
              <a:rPr lang="es-CL" sz="2200" b="1" dirty="0">
                <a:solidFill>
                  <a:schemeClr val="bg1"/>
                </a:solidFill>
                <a:latin typeface="Century Gothic" pitchFamily="34" charset="0"/>
              </a:rPr>
              <a:t>REGIÓN METROPOLITANA DE SANTIAGO</a:t>
            </a:r>
            <a:endParaRPr lang="es-ES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AFE12ED-E0E3-B33E-B123-F7E9E1C6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468" y="3739356"/>
            <a:ext cx="28071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L" sz="2200" b="1" dirty="0">
                <a:solidFill>
                  <a:schemeClr val="bg1"/>
                </a:solidFill>
                <a:latin typeface="Century Gothic" pitchFamily="34" charset="0"/>
              </a:rPr>
              <a:t>MUCHAS GRACIAS </a:t>
            </a:r>
            <a:endParaRPr lang="es-ES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78E6A4D-A8DF-BF3C-38B8-881A806F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958" y="5667905"/>
            <a:ext cx="18085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Century Gothic" pitchFamily="34" charset="0"/>
              </a:rPr>
              <a:t>04 DE MARZO 2024</a:t>
            </a:r>
            <a:endParaRPr lang="es-E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2051720" y="-11415"/>
            <a:ext cx="5279628" cy="814412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Antecedentes Generales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4FD84EA-7468-4875-A3B9-42402C63C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239974" cy="609461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RAZON SOCIAL: </a:t>
            </a:r>
          </a:p>
          <a:p>
            <a:pPr algn="just"/>
            <a:r>
              <a:rPr lang="es-CL" b="1" dirty="0"/>
              <a:t>Canteras Chacabuco S.A. </a:t>
            </a:r>
          </a:p>
          <a:p>
            <a:pPr algn="just"/>
            <a:r>
              <a:rPr lang="es-CL" b="1" dirty="0"/>
              <a:t>RUT 76.127.422-8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SUPERFICIE: </a:t>
            </a:r>
            <a:r>
              <a:rPr lang="es-MX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Superficie predial de 89 hectáreas.</a:t>
            </a:r>
          </a:p>
          <a:p>
            <a:pPr algn="just"/>
            <a:r>
              <a:rPr lang="es-MX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Intervención: </a:t>
            </a:r>
            <a:r>
              <a:rPr lang="es-MX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 hectáreas</a:t>
            </a:r>
          </a:p>
          <a:p>
            <a:pPr algn="just"/>
            <a:r>
              <a:rPr lang="es-MX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[9,5 hectáreas del área de extracción o cantera preexistente, 4,8 hectáreas a la instalación de la planta de procesamiento proyectada y 4,7 hectáreas al acopio de material procesado]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VOLUMEN PROCESAMIENTO: </a:t>
            </a:r>
          </a:p>
          <a:p>
            <a:pPr algn="just"/>
            <a:r>
              <a:rPr lang="es-MX" dirty="0">
                <a:latin typeface="+mj-lt"/>
              </a:rPr>
              <a:t>La planta procesaría cerca de 1.590 m3/día, 35.000 m3/mes y del 3.360.000 m3 de material durante la vida útil del proyecto, extrayendo material de una cantera de superficie 9,5 hectáreas</a:t>
            </a:r>
            <a:endParaRPr lang="es-CL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VIDA UTIL: </a:t>
            </a:r>
          </a:p>
          <a:p>
            <a:pPr algn="just"/>
            <a:r>
              <a:rPr lang="es-MX" dirty="0">
                <a:latin typeface="+mj-lt"/>
              </a:rPr>
              <a:t>El proyecto tendrá una vida útil de 9 años. </a:t>
            </a:r>
          </a:p>
          <a:p>
            <a:pPr algn="just"/>
            <a:r>
              <a:rPr lang="es-MX" dirty="0">
                <a:latin typeface="+mj-lt"/>
              </a:rPr>
              <a:t>La fase de construcción tiene una duración de 6 meses, la fase de operación 8 años y el cierre o abandono de 6 meses. </a:t>
            </a:r>
            <a:r>
              <a:rPr lang="es-CL" dirty="0">
                <a:latin typeface="+mj-lt"/>
              </a:rPr>
              <a:t> </a:t>
            </a:r>
          </a:p>
          <a:p>
            <a:endParaRPr lang="es-CL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495300" y="1588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14" descr="Mapa&#10;&#10;Descripción generada automáticamente">
            <a:extLst>
              <a:ext uri="{FF2B5EF4-FFF2-40B4-BE49-F238E27FC236}">
                <a16:creationId xmlns:a16="http://schemas.microsoft.com/office/drawing/2014/main" id="{643E60BF-B17B-FCC5-4BC2-80ACBC5CA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21" y="1412776"/>
            <a:ext cx="5423644" cy="383546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15968" t="14804" r="64198" b="82001"/>
          <a:stretch>
            <a:fillRect/>
          </a:stretch>
        </p:blipFill>
        <p:spPr bwMode="auto">
          <a:xfrm>
            <a:off x="495300" y="1588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EEE15BA-C938-458E-B052-3008D96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s-C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Materias de Atención por parte SEREMI de Agricultura RMS 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3885B-7F59-F8C5-C548-DD5217DEA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sz="2000" dirty="0"/>
              <a:t>DFL N° 294, de 1960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B7B9270-07A6-701C-FAA5-314742514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sz="1800" i="1" dirty="0"/>
              <a:t>“</a:t>
            </a:r>
            <a:r>
              <a:rPr lang="es-MX" sz="1800" i="1" dirty="0"/>
              <a:t>El Ministerio de Agricultura será la Secretaría de Estado encargada de fomentar, orientar y coordinar las industrias agropecuaria y pesquera del país. Su acción estará encaminada, fundamentalmente, a obtener el aumento de la producción nacional; la protección de los recursos naturales renovables del ámbito silvoagropecuario, sin perjuicio de las atribuciones del Ministerio del Medio Ambiente, y el mejoramiento de las condiciones de nutrición del pueblo.”</a:t>
            </a:r>
            <a:endParaRPr lang="es-CL" sz="1800" i="1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30D3CC5-D03C-DB2C-8B8E-E78E81CBC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sz="2000" dirty="0"/>
              <a:t>DFL N°458, de 1975. Ley General de Urbanismo y Construcciones  (LGUC)</a:t>
            </a:r>
            <a:endParaRPr lang="es-CL" sz="20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B059E9E-4D05-EDBE-475D-0F863248EF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sz="1800" dirty="0"/>
              <a:t>Art 55</a:t>
            </a:r>
            <a:r>
              <a:rPr lang="es-CL" sz="1800" dirty="0"/>
              <a:t>° Inciso cuarto.</a:t>
            </a:r>
            <a:r>
              <a:rPr lang="es-MX" sz="1800" dirty="0"/>
              <a:t> </a:t>
            </a:r>
          </a:p>
          <a:p>
            <a:pPr marL="0" indent="0" algn="just">
              <a:buNone/>
            </a:pPr>
            <a:r>
              <a:rPr lang="es-MX" sz="1800" i="1" dirty="0"/>
              <a:t>“Igualmente, las construcciones industriales, de equipamiento, turismo, y poblaciones, fuera de los límites urbanos, requerirán, previamente a la aprobación correspondiente de la Dirección de Obras Municipales, del informe favorable de la Secretaría Regional del Ministerio de Vivienda y Urbanismo y del Servicio Agrícola que correspondan.</a:t>
            </a:r>
            <a:r>
              <a:rPr lang="es-CL" sz="1800" i="1" dirty="0"/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131912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3F80-EEA6-168D-3D2E-63CACB5C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ED660B4E-293C-56EB-EC56-3EBE10D2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68" t="14804" r="64198" b="82001"/>
          <a:stretch>
            <a:fillRect/>
          </a:stretch>
        </p:blipFill>
        <p:spPr bwMode="auto">
          <a:xfrm>
            <a:off x="495300" y="1588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13AEC0A8-1A21-5F78-20EC-F8E604E0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EB85BF4-4CF0-76F6-1996-D39EDCD9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s-C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Materias de Atención por parte SEREMI de Agricultura RMS 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B7556D4-2222-21E2-878C-C1897E515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sz="2000" dirty="0"/>
              <a:t>DFL N° 294, de 1960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8218CB5-71AA-D3BA-42F3-413ADBF298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sz="1800" i="1" dirty="0"/>
              <a:t>“</a:t>
            </a:r>
            <a:r>
              <a:rPr lang="es-MX" sz="1800" i="1" dirty="0"/>
              <a:t>El Ministerio de Agricultura será la Secretaría de Estado encargada de fomentar, orientar y coordinar las industrias agropecuaria y pesquera del país. Su acción estará encaminada, fundamentalmente, a obtener el aumento de la producción nacional; la protección de los recursos naturales renovables del ámbito silvoagropecuario, sin perjuicio de las atribuciones del Ministerio del Medio Ambiente, y el mejoramiento de las condiciones de nutrición del pueblo.”</a:t>
            </a:r>
            <a:endParaRPr lang="es-CL" sz="1800" i="1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9C7681-CF4E-89D6-6C04-4B65AD4AC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sz="2000" dirty="0"/>
              <a:t>DFL N°458, de 1975. Ley General de Urbanismo y Construcciones  (LGUC)</a:t>
            </a:r>
            <a:endParaRPr lang="es-CL" sz="20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C8C4C14-5878-9073-F5F3-6C07D1BCEB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sz="1800" dirty="0"/>
              <a:t>Art 55</a:t>
            </a:r>
            <a:r>
              <a:rPr lang="es-CL" sz="1800" dirty="0"/>
              <a:t>° Inciso cuarto.</a:t>
            </a:r>
            <a:r>
              <a:rPr lang="es-MX" sz="1800" dirty="0"/>
              <a:t> </a:t>
            </a:r>
          </a:p>
          <a:p>
            <a:pPr marL="0" indent="0" algn="just">
              <a:buNone/>
            </a:pPr>
            <a:r>
              <a:rPr lang="es-MX" sz="1800" i="1" dirty="0"/>
              <a:t>“Igualmente, las construcciones industriales, de equipamiento, turismo, y poblaciones, fuera de los límites urbanos, requerirán, previamente a la aprobación correspondiente de la Dirección de Obras Municipales, del informe favorable de la Secretaría Regional del Ministerio de Vivienda y Urbanismo y del Servicio Agrícola que correspondan.</a:t>
            </a:r>
            <a:r>
              <a:rPr lang="es-CL" sz="1800" i="1" dirty="0"/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290111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BD080-D102-4433-6ECA-6F89FCEC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Permisos Ambientales Sectoriales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73815-791C-AFE3-1508-18A7384FA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PAS N° 146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E14163-1054-DA7A-12A6-3BAC1886D3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2000" dirty="0"/>
              <a:t>Res. Ext N° 438/2020 fecha 2 de marzo de 2020.</a:t>
            </a:r>
          </a:p>
          <a:p>
            <a:r>
              <a:rPr lang="es-CL" sz="2000" dirty="0"/>
              <a:t>Solicitud de permiso de captura y relocalización de especies de fauna silvestre. Ingresada a SAG con fecha 28 de enero 2020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71FBFD-D617-9E6D-2530-811671842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PAS N° 160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439BD3-33FA-8E39-BC65-F662138D6C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s-CL" sz="2000" dirty="0"/>
              <a:t>Resolución Exenta N° 2595/ 2020 fecha 27 de noviembre de 2020.</a:t>
            </a:r>
          </a:p>
          <a:p>
            <a:pPr algn="just"/>
            <a:r>
              <a:rPr lang="es-CL" sz="2000" dirty="0"/>
              <a:t>Resuelve solicitud de informe de factibilidad de la construcción, proyecto construcción de instalación de una planta de procesamiento de extracción de roca en cantera preexistente.</a:t>
            </a:r>
          </a:p>
          <a:p>
            <a:pPr algn="just"/>
            <a:r>
              <a:rPr lang="es-CL" sz="2000" dirty="0"/>
              <a:t>Ingresada al servicio el 16 de junio 2020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2B453E8-B9A0-5A7B-4529-0887CD97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7086BD6-5EDC-D0B3-14D6-8144945B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611560" y="0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475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B919E96-A252-8B62-1117-576C2055C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16400" r="33463" b="6601"/>
          <a:stretch/>
        </p:blipFill>
        <p:spPr>
          <a:xfrm>
            <a:off x="4104326" y="1628800"/>
            <a:ext cx="2160000" cy="278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CA86B483-B746-BD05-1B58-2E731326C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1990" t="16320" r="33071" b="5717"/>
          <a:stretch/>
        </p:blipFill>
        <p:spPr>
          <a:xfrm>
            <a:off x="2061568" y="908720"/>
            <a:ext cx="2160000" cy="2780397"/>
          </a:xfrm>
          <a:ln>
            <a:solidFill>
              <a:schemeClr val="tx1"/>
            </a:solidFill>
          </a:ln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957F3B7-11AA-69AD-1903-9006B4EA0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32992" t="16579" r="33438" b="6601"/>
          <a:stretch/>
        </p:blipFill>
        <p:spPr>
          <a:xfrm>
            <a:off x="18809" y="235538"/>
            <a:ext cx="2160000" cy="2780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CB9E737-D8FE-9D94-F8F1-88CE6C8E2F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1" t="19201" r="33463" b="8000"/>
          <a:stretch/>
        </p:blipFill>
        <p:spPr>
          <a:xfrm>
            <a:off x="6195075" y="2802709"/>
            <a:ext cx="2879674" cy="37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C0D8B7B-B642-3CD0-CE32-5C0B1682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6181E3D-01BB-B132-0B81-589B823D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5968" t="14804" r="64198" b="82001"/>
          <a:stretch>
            <a:fillRect/>
          </a:stretch>
        </p:blipFill>
        <p:spPr bwMode="auto">
          <a:xfrm>
            <a:off x="611560" y="0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32277FA-4CF2-526C-8107-C1129E1F0572}"/>
              </a:ext>
            </a:extLst>
          </p:cNvPr>
          <p:cNvGrpSpPr/>
          <p:nvPr/>
        </p:nvGrpSpPr>
        <p:grpSpPr>
          <a:xfrm>
            <a:off x="-314470" y="2166597"/>
            <a:ext cx="9260107" cy="1512037"/>
            <a:chOff x="604338" y="2317921"/>
            <a:chExt cx="10604632" cy="1287282"/>
          </a:xfrm>
        </p:grpSpPr>
        <p:sp>
          <p:nvSpPr>
            <p:cNvPr id="5" name="Flecha: a la derecha con muesca 4">
              <a:extLst>
                <a:ext uri="{FF2B5EF4-FFF2-40B4-BE49-F238E27FC236}">
                  <a16:creationId xmlns:a16="http://schemas.microsoft.com/office/drawing/2014/main" id="{8607B139-A557-FD0D-07B8-10A833B74AE6}"/>
                </a:ext>
              </a:extLst>
            </p:cNvPr>
            <p:cNvSpPr/>
            <p:nvPr/>
          </p:nvSpPr>
          <p:spPr>
            <a:xfrm>
              <a:off x="1314070" y="2697177"/>
              <a:ext cx="9894900" cy="479605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21CCA3F-1F31-E8A2-1FED-274600A17D81}"/>
                </a:ext>
              </a:extLst>
            </p:cNvPr>
            <p:cNvSpPr/>
            <p:nvPr/>
          </p:nvSpPr>
          <p:spPr>
            <a:xfrm>
              <a:off x="604338" y="2317921"/>
              <a:ext cx="2143732" cy="479605"/>
            </a:xfrm>
            <a:custGeom>
              <a:avLst/>
              <a:gdLst>
                <a:gd name="connsiteX0" fmla="*/ 0 w 2143733"/>
                <a:gd name="connsiteY0" fmla="*/ 0 h 479605"/>
                <a:gd name="connsiteX1" fmla="*/ 2143733 w 2143733"/>
                <a:gd name="connsiteY1" fmla="*/ 0 h 479605"/>
                <a:gd name="connsiteX2" fmla="*/ 2143733 w 2143733"/>
                <a:gd name="connsiteY2" fmla="*/ 479605 h 479605"/>
                <a:gd name="connsiteX3" fmla="*/ 0 w 2143733"/>
                <a:gd name="connsiteY3" fmla="*/ 479605 h 479605"/>
                <a:gd name="connsiteX4" fmla="*/ 0 w 2143733"/>
                <a:gd name="connsiteY4" fmla="*/ 0 h 47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733" h="479605">
                  <a:moveTo>
                    <a:pt x="0" y="0"/>
                  </a:moveTo>
                  <a:lnTo>
                    <a:pt x="2143733" y="0"/>
                  </a:lnTo>
                  <a:lnTo>
                    <a:pt x="2143733" y="479605"/>
                  </a:lnTo>
                  <a:lnTo>
                    <a:pt x="0" y="479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dirty="0">
                  <a:solidFill>
                    <a:schemeClr val="tx1"/>
                  </a:solidFill>
                </a:rPr>
                <a:t>26 julio 2023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>
                  <a:solidFill>
                    <a:schemeClr val="tx1"/>
                  </a:solidFill>
                </a:rPr>
                <a:t>Reunión DP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>
                  <a:solidFill>
                    <a:schemeClr val="tx1"/>
                  </a:solidFill>
                </a:rPr>
                <a:t>Chacabuco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30F1F67-5431-EB94-37B8-6F1FA352C4BF}"/>
                </a:ext>
              </a:extLst>
            </p:cNvPr>
            <p:cNvSpPr/>
            <p:nvPr/>
          </p:nvSpPr>
          <p:spPr>
            <a:xfrm>
              <a:off x="1604505" y="2850572"/>
              <a:ext cx="119901" cy="11990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FE64E2-B394-F267-5A73-D143E2C8C368}"/>
                </a:ext>
              </a:extLst>
            </p:cNvPr>
            <p:cNvSpPr/>
            <p:nvPr/>
          </p:nvSpPr>
          <p:spPr>
            <a:xfrm>
              <a:off x="1385843" y="3125598"/>
              <a:ext cx="1579972" cy="479605"/>
            </a:xfrm>
            <a:custGeom>
              <a:avLst/>
              <a:gdLst>
                <a:gd name="connsiteX0" fmla="*/ 0 w 2143733"/>
                <a:gd name="connsiteY0" fmla="*/ 0 h 479605"/>
                <a:gd name="connsiteX1" fmla="*/ 2143733 w 2143733"/>
                <a:gd name="connsiteY1" fmla="*/ 0 h 479605"/>
                <a:gd name="connsiteX2" fmla="*/ 2143733 w 2143733"/>
                <a:gd name="connsiteY2" fmla="*/ 479605 h 479605"/>
                <a:gd name="connsiteX3" fmla="*/ 0 w 2143733"/>
                <a:gd name="connsiteY3" fmla="*/ 479605 h 479605"/>
                <a:gd name="connsiteX4" fmla="*/ 0 w 2143733"/>
                <a:gd name="connsiteY4" fmla="*/ 0 h 47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733" h="479605">
                  <a:moveTo>
                    <a:pt x="0" y="0"/>
                  </a:moveTo>
                  <a:lnTo>
                    <a:pt x="2143733" y="0"/>
                  </a:lnTo>
                  <a:lnTo>
                    <a:pt x="2143733" y="479605"/>
                  </a:lnTo>
                  <a:lnTo>
                    <a:pt x="0" y="479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/>
                <a:t>4 agosto 2023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/>
                <a:t>Recepción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/>
                <a:t>SAG RM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900" b="1" kern="1200" dirty="0"/>
                <a:t>OF. 46472 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C9B456A-36B7-FB23-29DA-AF72929CA797}"/>
                </a:ext>
              </a:extLst>
            </p:cNvPr>
            <p:cNvSpPr/>
            <p:nvPr/>
          </p:nvSpPr>
          <p:spPr>
            <a:xfrm>
              <a:off x="2077153" y="2850572"/>
              <a:ext cx="119901" cy="11990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50F3594-6277-D0D5-96FD-C04E223C9E71}"/>
                </a:ext>
              </a:extLst>
            </p:cNvPr>
            <p:cNvSpPr/>
            <p:nvPr/>
          </p:nvSpPr>
          <p:spPr>
            <a:xfrm>
              <a:off x="4484981" y="2877027"/>
              <a:ext cx="119901" cy="11990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079D6C7-9ED1-F6CE-5B65-BD8AC4B028CC}"/>
                </a:ext>
              </a:extLst>
            </p:cNvPr>
            <p:cNvSpPr/>
            <p:nvPr/>
          </p:nvSpPr>
          <p:spPr>
            <a:xfrm>
              <a:off x="7858214" y="2877028"/>
              <a:ext cx="119901" cy="11990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dirty="0"/>
            </a:p>
          </p:txBody>
        </p:sp>
      </p:grp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A8715A6E-50CB-BA73-EB9C-D935A82F9F20}"/>
              </a:ext>
            </a:extLst>
          </p:cNvPr>
          <p:cNvSpPr/>
          <p:nvPr/>
        </p:nvSpPr>
        <p:spPr>
          <a:xfrm>
            <a:off x="2717391" y="1843292"/>
            <a:ext cx="1778463" cy="518457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24</a:t>
            </a:r>
            <a:r>
              <a:rPr lang="es-CL" sz="900" b="1" kern="1200" dirty="0"/>
              <a:t>  agosto 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Respuesta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SAG RM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OF. 46472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1C5A73-FFC1-5965-D9C8-B72B106584D2}"/>
              </a:ext>
            </a:extLst>
          </p:cNvPr>
          <p:cNvSpPr/>
          <p:nvPr/>
        </p:nvSpPr>
        <p:spPr>
          <a:xfrm>
            <a:off x="1470478" y="2819712"/>
            <a:ext cx="104699" cy="1408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8F8BF82-3F28-06F1-4F4E-CCAB94E52E36}"/>
              </a:ext>
            </a:extLst>
          </p:cNvPr>
          <p:cNvSpPr/>
          <p:nvPr/>
        </p:nvSpPr>
        <p:spPr>
          <a:xfrm>
            <a:off x="663588" y="1899624"/>
            <a:ext cx="1778463" cy="518457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7</a:t>
            </a:r>
            <a:r>
              <a:rPr lang="es-CL" sz="900" b="1" kern="1200" dirty="0"/>
              <a:t> agosto 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Recepción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SEREMI RM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OF. 46469</a:t>
            </a:r>
            <a:endParaRPr lang="es-CL" sz="900" b="1" kern="12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5D95D12-8950-902D-9000-556B8C02DD1C}"/>
              </a:ext>
            </a:extLst>
          </p:cNvPr>
          <p:cNvCxnSpPr>
            <a:endCxn id="7" idx="0"/>
          </p:cNvCxnSpPr>
          <p:nvPr/>
        </p:nvCxnSpPr>
        <p:spPr>
          <a:xfrm>
            <a:off x="611237" y="2612071"/>
            <a:ext cx="2" cy="1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AADA617-D0E3-02F9-B1B0-AFC537744684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1522826" y="2650161"/>
            <a:ext cx="2" cy="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563FA0B-5ED3-DDCE-64C3-82819B97B4E9}"/>
              </a:ext>
            </a:extLst>
          </p:cNvPr>
          <p:cNvCxnSpPr>
            <a:cxnSpLocks/>
          </p:cNvCxnSpPr>
          <p:nvPr/>
        </p:nvCxnSpPr>
        <p:spPr>
          <a:xfrm flipH="1">
            <a:off x="3130419" y="2970977"/>
            <a:ext cx="1" cy="21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88DDD817-8CEC-C332-0EE8-8D4FCE0C2736}"/>
              </a:ext>
            </a:extLst>
          </p:cNvPr>
          <p:cNvSpPr/>
          <p:nvPr/>
        </p:nvSpPr>
        <p:spPr>
          <a:xfrm>
            <a:off x="3604427" y="2819037"/>
            <a:ext cx="104699" cy="1408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FCE5E48-1109-9077-A5E1-E71340771D65}"/>
              </a:ext>
            </a:extLst>
          </p:cNvPr>
          <p:cNvCxnSpPr>
            <a:stCxn id="27" idx="0"/>
          </p:cNvCxnSpPr>
          <p:nvPr/>
        </p:nvCxnSpPr>
        <p:spPr>
          <a:xfrm flipV="1">
            <a:off x="3656777" y="2610935"/>
            <a:ext cx="994" cy="20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74B62DB-CB78-D7D0-4190-3C17A4FF22E0}"/>
              </a:ext>
            </a:extLst>
          </p:cNvPr>
          <p:cNvSpPr/>
          <p:nvPr/>
        </p:nvSpPr>
        <p:spPr>
          <a:xfrm>
            <a:off x="7171415" y="3005415"/>
            <a:ext cx="1778463" cy="520969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21 diciembre 2023</a:t>
            </a:r>
            <a:endParaRPr lang="es-CL" sz="900" b="1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 Respuesta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OF. 418-2023 de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de Director Nacional SAG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a </a:t>
            </a:r>
            <a:r>
              <a:rPr lang="es-CL" sz="900" b="1" kern="1200" dirty="0"/>
              <a:t>Comisión de Salud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100" b="1" kern="1200" dirty="0"/>
              <a:t>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L" sz="1100" b="1" kern="120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60485EE-EAC5-40D1-A890-A4FDB4039321}"/>
              </a:ext>
            </a:extLst>
          </p:cNvPr>
          <p:cNvSpPr/>
          <p:nvPr/>
        </p:nvSpPr>
        <p:spPr>
          <a:xfrm>
            <a:off x="3682768" y="3814003"/>
            <a:ext cx="1778463" cy="520969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000" b="1" dirty="0">
                <a:solidFill>
                  <a:srgbClr val="FF0000"/>
                </a:solidFill>
              </a:rPr>
              <a:t>13 SEPTIEMBRE 2023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000" b="1" dirty="0">
                <a:solidFill>
                  <a:srgbClr val="FF0000"/>
                </a:solidFill>
              </a:rPr>
              <a:t>RATIFICA CLAUSURA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000" b="1" kern="1200" dirty="0">
                <a:solidFill>
                  <a:srgbClr val="FF0000"/>
                </a:solidFill>
              </a:rPr>
              <a:t>RES N° 231312382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4A149CB-865D-D1BB-D8D7-52CFF3871690}"/>
              </a:ext>
            </a:extLst>
          </p:cNvPr>
          <p:cNvSpPr/>
          <p:nvPr/>
        </p:nvSpPr>
        <p:spPr>
          <a:xfrm>
            <a:off x="4489862" y="2825285"/>
            <a:ext cx="104699" cy="14083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F195E41A-8F36-57CD-2185-783D37CC0DB7}"/>
              </a:ext>
            </a:extLst>
          </p:cNvPr>
          <p:cNvSpPr/>
          <p:nvPr/>
        </p:nvSpPr>
        <p:spPr>
          <a:xfrm>
            <a:off x="4529893" y="3064926"/>
            <a:ext cx="52337" cy="6781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ADEA622B-AF1A-2AB1-94DD-91A18F11151A}"/>
              </a:ext>
            </a:extLst>
          </p:cNvPr>
          <p:cNvSpPr/>
          <p:nvPr/>
        </p:nvSpPr>
        <p:spPr>
          <a:xfrm>
            <a:off x="5201680" y="1788325"/>
            <a:ext cx="1778463" cy="520969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1 diciembre </a:t>
            </a:r>
            <a:r>
              <a:rPr lang="es-CL" sz="900" b="1" kern="1200" dirty="0"/>
              <a:t>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 OF. 418-2023 de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Comisión de Salud a Director Nacional SAG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6056D8F-5B73-AB6C-D49B-AB61D4DFF799}"/>
              </a:ext>
            </a:extLst>
          </p:cNvPr>
          <p:cNvCxnSpPr>
            <a:cxnSpLocks/>
          </p:cNvCxnSpPr>
          <p:nvPr/>
        </p:nvCxnSpPr>
        <p:spPr>
          <a:xfrm flipH="1">
            <a:off x="6084633" y="2564867"/>
            <a:ext cx="1" cy="19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87A06735-0C80-2188-24AC-473C39519713}"/>
              </a:ext>
            </a:extLst>
          </p:cNvPr>
          <p:cNvSpPr/>
          <p:nvPr/>
        </p:nvSpPr>
        <p:spPr>
          <a:xfrm>
            <a:off x="2261532" y="3214583"/>
            <a:ext cx="1778462" cy="520969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17 </a:t>
            </a:r>
            <a:r>
              <a:rPr lang="es-CL" sz="900" b="1" kern="1200" dirty="0"/>
              <a:t> agosto 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 Respuesta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kern="1200" dirty="0"/>
              <a:t>SEREMI RM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OF. 46469</a:t>
            </a:r>
            <a:endParaRPr lang="es-CL" sz="900" b="1" kern="1200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63E9D68-1DA8-88E5-C62B-4D7D57FBDEBA}"/>
              </a:ext>
            </a:extLst>
          </p:cNvPr>
          <p:cNvSpPr/>
          <p:nvPr/>
        </p:nvSpPr>
        <p:spPr>
          <a:xfrm>
            <a:off x="8030532" y="2796056"/>
            <a:ext cx="104699" cy="1408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 dirty="0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BC87F5E-92B7-8529-19FE-7FECB82FA2CD}"/>
              </a:ext>
            </a:extLst>
          </p:cNvPr>
          <p:cNvCxnSpPr/>
          <p:nvPr/>
        </p:nvCxnSpPr>
        <p:spPr>
          <a:xfrm>
            <a:off x="1021957" y="2955101"/>
            <a:ext cx="0" cy="160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D9E16D3-93F4-57DF-6BA3-AC53B200694F}"/>
              </a:ext>
            </a:extLst>
          </p:cNvPr>
          <p:cNvCxnSpPr/>
          <p:nvPr/>
        </p:nvCxnSpPr>
        <p:spPr>
          <a:xfrm>
            <a:off x="8086151" y="2986693"/>
            <a:ext cx="0" cy="138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CE8D5AA2-A2A0-1590-4678-CBB6E310345A}"/>
              </a:ext>
            </a:extLst>
          </p:cNvPr>
          <p:cNvSpPr/>
          <p:nvPr/>
        </p:nvSpPr>
        <p:spPr>
          <a:xfrm>
            <a:off x="1532731" y="2988062"/>
            <a:ext cx="1360394" cy="410725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1</a:t>
            </a:r>
            <a:r>
              <a:rPr lang="es-US" sz="900" b="1" dirty="0"/>
              <a:t>0 de agosto </a:t>
            </a:r>
            <a:r>
              <a:rPr lang="es-CL" sz="900" b="1" dirty="0"/>
              <a:t>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Fiscalización </a:t>
            </a:r>
            <a:r>
              <a:rPr lang="es-CL" sz="900" b="1" kern="1200" dirty="0"/>
              <a:t>SAG</a:t>
            </a:r>
          </a:p>
        </p:txBody>
      </p:sp>
      <p:sp>
        <p:nvSpPr>
          <p:cNvPr id="56" name="Flecha: cheurón 55">
            <a:extLst>
              <a:ext uri="{FF2B5EF4-FFF2-40B4-BE49-F238E27FC236}">
                <a16:creationId xmlns:a16="http://schemas.microsoft.com/office/drawing/2014/main" id="{CF9FFB61-937C-2782-B169-6A4BFD902084}"/>
              </a:ext>
            </a:extLst>
          </p:cNvPr>
          <p:cNvSpPr/>
          <p:nvPr/>
        </p:nvSpPr>
        <p:spPr>
          <a:xfrm>
            <a:off x="2132556" y="2623770"/>
            <a:ext cx="342413" cy="399228"/>
          </a:xfrm>
          <a:prstGeom prst="chevr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7" name="Flecha: cheurón 56">
            <a:extLst>
              <a:ext uri="{FF2B5EF4-FFF2-40B4-BE49-F238E27FC236}">
                <a16:creationId xmlns:a16="http://schemas.microsoft.com/office/drawing/2014/main" id="{76512AB5-7354-34E9-79B9-FE926E2A0ACF}"/>
              </a:ext>
            </a:extLst>
          </p:cNvPr>
          <p:cNvSpPr/>
          <p:nvPr/>
        </p:nvSpPr>
        <p:spPr>
          <a:xfrm>
            <a:off x="6508073" y="2623770"/>
            <a:ext cx="342413" cy="399228"/>
          </a:xfrm>
          <a:prstGeom prst="chevr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FE979747-3E65-8A4D-9DCA-629718B5E713}"/>
              </a:ext>
            </a:extLst>
          </p:cNvPr>
          <p:cNvSpPr/>
          <p:nvPr/>
        </p:nvSpPr>
        <p:spPr>
          <a:xfrm>
            <a:off x="5927737" y="2967224"/>
            <a:ext cx="1360394" cy="520969"/>
          </a:xfrm>
          <a:custGeom>
            <a:avLst/>
            <a:gdLst>
              <a:gd name="connsiteX0" fmla="*/ 0 w 2143733"/>
              <a:gd name="connsiteY0" fmla="*/ 0 h 479605"/>
              <a:gd name="connsiteX1" fmla="*/ 2143733 w 2143733"/>
              <a:gd name="connsiteY1" fmla="*/ 0 h 479605"/>
              <a:gd name="connsiteX2" fmla="*/ 2143733 w 2143733"/>
              <a:gd name="connsiteY2" fmla="*/ 479605 h 479605"/>
              <a:gd name="connsiteX3" fmla="*/ 0 w 2143733"/>
              <a:gd name="connsiteY3" fmla="*/ 479605 h 479605"/>
              <a:gd name="connsiteX4" fmla="*/ 0 w 2143733"/>
              <a:gd name="connsiteY4" fmla="*/ 0 h 4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733" h="479605">
                <a:moveTo>
                  <a:pt x="0" y="0"/>
                </a:moveTo>
                <a:lnTo>
                  <a:pt x="2143733" y="0"/>
                </a:lnTo>
                <a:lnTo>
                  <a:pt x="2143733" y="479605"/>
                </a:lnTo>
                <a:lnTo>
                  <a:pt x="0" y="479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13 diciembre 2023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900" b="1" dirty="0"/>
              <a:t>Fiscalización </a:t>
            </a:r>
            <a:r>
              <a:rPr lang="es-CL" sz="900" b="1" kern="1200" dirty="0"/>
              <a:t>SAG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5F50FFF-BC43-D993-372F-89F0F2294D2D}"/>
              </a:ext>
            </a:extLst>
          </p:cNvPr>
          <p:cNvSpPr txBox="1"/>
          <p:nvPr/>
        </p:nvSpPr>
        <p:spPr>
          <a:xfrm>
            <a:off x="2217649" y="332656"/>
            <a:ext cx="472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Acciones Realizadas SAG RMS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3CB58D8-ECAD-0A5D-95BC-726AA68F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CE05433-E982-C2EC-9311-A2FFCE56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611560" y="0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7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43052-0BBF-861A-DE3D-CCB9BA20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Acciones realizadas SEREMI RMS 2024</a:t>
            </a:r>
            <a:endParaRPr lang="es-CL" sz="2400" dirty="0"/>
          </a:p>
        </p:txBody>
      </p:sp>
      <p:pic>
        <p:nvPicPr>
          <p:cNvPr id="6" name="Marcador de contenido 5" descr="Puente de madera&#10;&#10;Descripción generada automáticamente con confianza media">
            <a:extLst>
              <a:ext uri="{FF2B5EF4-FFF2-40B4-BE49-F238E27FC236}">
                <a16:creationId xmlns:a16="http://schemas.microsoft.com/office/drawing/2014/main" id="{378F1392-AB68-5C35-3DBC-F82079B46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091655" cy="3068741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F2EEA-FF7C-7A65-B7E7-28C694B2B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Visita en Terreno Cantera Chacabuco junto  SAG RMS 7 de febrero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Reunión On line con Municipalidad de Colina 8 febrero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Reunión On line Delegado Provincial Chacabuco 8 de febrero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Reunión Seremi Medio Ambiente RMS 23 de febrero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Reunión Seremi Salud RMS 29 de febrero 2024</a:t>
            </a:r>
          </a:p>
        </p:txBody>
      </p:sp>
      <p:pic>
        <p:nvPicPr>
          <p:cNvPr id="8" name="Imagen 7" descr="Una torre de piedra&#10;&#10;Descripción generada automáticamente con confianza media">
            <a:extLst>
              <a:ext uri="{FF2B5EF4-FFF2-40B4-BE49-F238E27FC236}">
                <a16:creationId xmlns:a16="http://schemas.microsoft.com/office/drawing/2014/main" id="{E1C0BDC8-40B1-EDB8-D52C-AE5B0C189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645024"/>
            <a:ext cx="4091654" cy="306874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7A761FE-47C8-5836-1B3F-80142375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CAE8888-8472-C822-A84A-797F20A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68" t="14804" r="64198" b="82001"/>
          <a:stretch>
            <a:fillRect/>
          </a:stretch>
        </p:blipFill>
        <p:spPr bwMode="auto">
          <a:xfrm>
            <a:off x="611560" y="0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338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FE9BFD7-F51C-736E-05A9-5F1E4616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MEDIDAS AMBIENTALES EN MATERIA DE AGRICULTURA CONTEMPLADAS EN LA RCA </a:t>
            </a:r>
            <a:b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C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1C0407-317D-5EB8-11A4-5B06D9FBD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09687" y="1924546"/>
            <a:ext cx="6624736" cy="4464496"/>
          </a:xfrm>
        </p:spPr>
        <p:txBody>
          <a:bodyPr/>
          <a:lstStyle/>
          <a:p>
            <a:pPr algn="just"/>
            <a:r>
              <a:rPr lang="es-CL" sz="1600" dirty="0"/>
              <a:t>EXISTE EN LA RCA UNA SOLIC</a:t>
            </a:r>
            <a:r>
              <a:rPr lang="es-US" sz="1600" dirty="0"/>
              <a:t>ITU</a:t>
            </a:r>
            <a:r>
              <a:rPr lang="es-CL" sz="1600" dirty="0"/>
              <a:t>D DE EFECTUAR DE MANERA CONTINUA ACCIONES  PARA LA RECUPERACION DE SUELO LAS QU</a:t>
            </a:r>
            <a:r>
              <a:rPr lang="es-US" sz="1600" dirty="0"/>
              <a:t>E </a:t>
            </a:r>
            <a:r>
              <a:rPr lang="es-CL" sz="1600" dirty="0"/>
              <a:t>SE INICIAN A LOS 3 AÑOS DE OPERACIÓN.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RESPECTO DE LA MEDIDA ESTABLECIDA POR CONAF HAY UNA OBLIGACIÓN DE EECTUAR UN PLAN DE MANEJO FORESTAL QUE CONTEMPLA LA  PLANTACION DE ALGARROBOS. 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ADEMÁS, LA RCA CONTEMPLA EL MONITOREO DEL MATERIAL PARTICULADO SEDIMENTABLE  (MPS).</a:t>
            </a:r>
          </a:p>
          <a:p>
            <a:pPr marL="0" indent="0" algn="just">
              <a:buNone/>
            </a:pPr>
            <a:endParaRPr lang="es-CL" sz="1600" dirty="0"/>
          </a:p>
          <a:p>
            <a:pPr algn="just"/>
            <a:r>
              <a:rPr lang="es-CL" sz="1600" dirty="0"/>
              <a:t>POR ÚLTIMO, DENTRO DE LA RCA SE APROBÓ UN PLAN DE RECUPERACIÓN DE SUELO</a:t>
            </a:r>
          </a:p>
          <a:p>
            <a:endParaRPr lang="es-C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11DA8-4398-AD51-5B31-38B116FE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444500" y="6765925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4A4EA39-9990-6E1F-6FAC-1FA931D2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68" t="14804" r="64198" b="82001"/>
          <a:stretch>
            <a:fillRect/>
          </a:stretch>
        </p:blipFill>
        <p:spPr bwMode="auto">
          <a:xfrm>
            <a:off x="611560" y="0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548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858</Words>
  <Application>Microsoft Office PowerPoint</Application>
  <PresentationFormat>Presentación en pantalla (4:3)</PresentationFormat>
  <Paragraphs>93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Tema de Office</vt:lpstr>
      <vt:lpstr>Presentación de PowerPoint</vt:lpstr>
      <vt:lpstr>Antecedentes Generales</vt:lpstr>
      <vt:lpstr>Materias de Atención por parte SEREMI de Agricultura RMS  </vt:lpstr>
      <vt:lpstr>Materias de Atención por parte SEREMI de Agricultura RMS  </vt:lpstr>
      <vt:lpstr>Permisos Ambientales Sectoriales</vt:lpstr>
      <vt:lpstr>Presentación de PowerPoint</vt:lpstr>
      <vt:lpstr>Presentación de PowerPoint</vt:lpstr>
      <vt:lpstr>Acciones realizadas SEREMI RMS 2024</vt:lpstr>
      <vt:lpstr>MEDIDAS AMBIENTALES EN MATERIA DE AGRICULTURA CONTEMPLADAS EN LA RCA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 DE OBRA EN EL CAMPO</dc:title>
  <dc:creator>Patricio Fuenzalida</dc:creator>
  <cp:lastModifiedBy>Silvia Rivas Mena</cp:lastModifiedBy>
  <cp:revision>25</cp:revision>
  <dcterms:created xsi:type="dcterms:W3CDTF">2011-07-27T12:12:13Z</dcterms:created>
  <dcterms:modified xsi:type="dcterms:W3CDTF">2024-03-04T19:31:33Z</dcterms:modified>
</cp:coreProperties>
</file>