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8"/>
  </p:normalViewPr>
  <p:slideViewPr>
    <p:cSldViewPr snapToGrid="0">
      <p:cViewPr varScale="1">
        <p:scale>
          <a:sx n="62" d="100"/>
          <a:sy n="62" d="100"/>
        </p:scale>
        <p:origin x="6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8ED9A-443D-1F43-2514-BBD6938B8AF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57A5414F-A563-1EFC-7510-22D453D38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6981BFBC-2F4D-20D5-8EDC-0333F48ABB8B}"/>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5" name="Marcador de pie de página 4">
            <a:extLst>
              <a:ext uri="{FF2B5EF4-FFF2-40B4-BE49-F238E27FC236}">
                <a16:creationId xmlns:a16="http://schemas.microsoft.com/office/drawing/2014/main" id="{5E12E5CE-CFF2-7508-35E9-454A0406028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7740E0-40E2-BBD5-F62D-4DE519CB5DFF}"/>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408309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0B886-D556-930C-8271-25762F4CDAB1}"/>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DB214C78-218B-6E0A-DE8B-9FE83C07AA1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56D766B-7BDD-DB03-4CDD-C3D30264617C}"/>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5" name="Marcador de pie de página 4">
            <a:extLst>
              <a:ext uri="{FF2B5EF4-FFF2-40B4-BE49-F238E27FC236}">
                <a16:creationId xmlns:a16="http://schemas.microsoft.com/office/drawing/2014/main" id="{548BDF2A-DE28-A795-5F78-9D2D4CF7006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632E20-031B-55B5-7BC4-CD99FBEB7821}"/>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252700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0273D6-E567-073E-42B6-4E85B145EC2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A38584D5-3AF1-D6FA-4D24-B7E96F6B3888}"/>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CCBF70C5-0753-A7CD-4EA3-7DC764E01144}"/>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5" name="Marcador de pie de página 4">
            <a:extLst>
              <a:ext uri="{FF2B5EF4-FFF2-40B4-BE49-F238E27FC236}">
                <a16:creationId xmlns:a16="http://schemas.microsoft.com/office/drawing/2014/main" id="{BFACD633-1BE0-1B2A-5AA6-6D9113C0BAE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97E7736-0E1A-4B54-7820-2F6CBD55C557}"/>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405786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38D60-BDCE-AF90-6BC5-4E9DF26C8E1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DD3A9EC2-7BB2-6D20-91ED-9CC6CB390BB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38BEBCA6-7CAB-CF86-0015-6BB00A4BA452}"/>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5" name="Marcador de pie de página 4">
            <a:extLst>
              <a:ext uri="{FF2B5EF4-FFF2-40B4-BE49-F238E27FC236}">
                <a16:creationId xmlns:a16="http://schemas.microsoft.com/office/drawing/2014/main" id="{06B973B4-B37C-9CF3-08F5-BC3E9E8537F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6202E32-7661-1346-829F-A8A31AB738EF}"/>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225875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44672-D818-ECEF-F42E-461898487B4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1BDFDC5A-5602-12DD-0FA9-61A27FEB5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8765FF1-C11B-A9D0-2BA7-872F380625DE}"/>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5" name="Marcador de pie de página 4">
            <a:extLst>
              <a:ext uri="{FF2B5EF4-FFF2-40B4-BE49-F238E27FC236}">
                <a16:creationId xmlns:a16="http://schemas.microsoft.com/office/drawing/2014/main" id="{0E911502-08A8-D8AF-EDA8-182285805FA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11ED022-F7FD-491D-5EC8-C60038B37D99}"/>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93760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84572-6923-4A63-C358-B04ABCC2C1DC}"/>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61DDF78D-F72C-924B-13CB-A07E97CAC8B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40887002-6176-2C4E-A839-635A96F6503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8D31884F-85BF-B863-E9D4-CC21CF74F8AA}"/>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6" name="Marcador de pie de página 5">
            <a:extLst>
              <a:ext uri="{FF2B5EF4-FFF2-40B4-BE49-F238E27FC236}">
                <a16:creationId xmlns:a16="http://schemas.microsoft.com/office/drawing/2014/main" id="{3F35A113-67A2-3630-BB1C-D1F3FDFB26C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73717A2-1C29-47EC-832E-A3310FE7B2E9}"/>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281754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E61EC-DFCF-B5F7-3FB8-7639ACD37B2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AE1E63B5-2CD0-422B-7E6C-FEA8EA868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C6CC60C-A0E4-5100-84B5-EC1E0A213AB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D806403F-F8D4-51FB-8A9E-05112C97D5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17575EB-5F03-0091-F740-F1DE6E84CD9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3F1C37E9-530C-2342-F21B-072F024B7EB7}"/>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8" name="Marcador de pie de página 7">
            <a:extLst>
              <a:ext uri="{FF2B5EF4-FFF2-40B4-BE49-F238E27FC236}">
                <a16:creationId xmlns:a16="http://schemas.microsoft.com/office/drawing/2014/main" id="{1CEC3AD3-D610-832B-052E-5F7CD9BEA47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817B4D2-63D5-CAD4-4CBF-9E76B01C8746}"/>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44402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B9FF3-2A59-618A-5B75-B9F13F57F895}"/>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C59A7CF3-D74E-B807-DA05-9820081B7270}"/>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4" name="Marcador de pie de página 3">
            <a:extLst>
              <a:ext uri="{FF2B5EF4-FFF2-40B4-BE49-F238E27FC236}">
                <a16:creationId xmlns:a16="http://schemas.microsoft.com/office/drawing/2014/main" id="{6B7359AD-4465-5CE7-4F74-0967FA9C651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20C9C55-DFA1-2FC3-2659-FC00D64E7D11}"/>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206331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4CA710-B574-A3EE-BA8D-95AA4AA1438F}"/>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3" name="Marcador de pie de página 2">
            <a:extLst>
              <a:ext uri="{FF2B5EF4-FFF2-40B4-BE49-F238E27FC236}">
                <a16:creationId xmlns:a16="http://schemas.microsoft.com/office/drawing/2014/main" id="{3A3231AC-22CE-E75D-E0FE-D48198F067C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7F22A8E-24D4-F764-61CE-C14F3E0945CD}"/>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76734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A71B2-51A0-8DCE-9C0B-2E1506CF39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18243165-55DB-A982-C47E-A1B5C1945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2199461F-B332-5BE1-D2B3-04C9A6ED9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777853D-E510-7A8F-1486-8D25816F5149}"/>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6" name="Marcador de pie de página 5">
            <a:extLst>
              <a:ext uri="{FF2B5EF4-FFF2-40B4-BE49-F238E27FC236}">
                <a16:creationId xmlns:a16="http://schemas.microsoft.com/office/drawing/2014/main" id="{C72D1AE0-0991-D426-1464-99A37DE87E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7619E13-E65C-A62B-88E7-E40603166B2C}"/>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191522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0AE8C-CA96-B25C-39B7-992970227C6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39E8CE20-0910-69FA-EC04-669DC0E8C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6EC9A92-9B52-B6D2-F8E9-A1C62D7B1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423BDBE-60B8-BE01-B6BD-D664F4AC0441}"/>
              </a:ext>
            </a:extLst>
          </p:cNvPr>
          <p:cNvSpPr>
            <a:spLocks noGrp="1"/>
          </p:cNvSpPr>
          <p:nvPr>
            <p:ph type="dt" sz="half" idx="10"/>
          </p:nvPr>
        </p:nvSpPr>
        <p:spPr/>
        <p:txBody>
          <a:bodyPr/>
          <a:lstStyle/>
          <a:p>
            <a:fld id="{B5A8F060-DD86-0349-9A9B-05D0BDB738F4}" type="datetimeFigureOut">
              <a:rPr lang="es-CL" smtClean="0"/>
              <a:t>11-04-2024</a:t>
            </a:fld>
            <a:endParaRPr lang="es-CL"/>
          </a:p>
        </p:txBody>
      </p:sp>
      <p:sp>
        <p:nvSpPr>
          <p:cNvPr id="6" name="Marcador de pie de página 5">
            <a:extLst>
              <a:ext uri="{FF2B5EF4-FFF2-40B4-BE49-F238E27FC236}">
                <a16:creationId xmlns:a16="http://schemas.microsoft.com/office/drawing/2014/main" id="{22F438CE-DE25-2042-1EB0-B9424C68171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6C5DC38-B0E5-B875-8C7A-C85FE1EDA33B}"/>
              </a:ext>
            </a:extLst>
          </p:cNvPr>
          <p:cNvSpPr>
            <a:spLocks noGrp="1"/>
          </p:cNvSpPr>
          <p:nvPr>
            <p:ph type="sldNum" sz="quarter" idx="12"/>
          </p:nvPr>
        </p:nvSpPr>
        <p:spPr/>
        <p:txBody>
          <a:bodyPr/>
          <a:lstStyle/>
          <a:p>
            <a:fld id="{48F73737-688A-D048-97BA-9B503C7B3163}" type="slidenum">
              <a:rPr lang="es-CL" smtClean="0"/>
              <a:t>‹Nº›</a:t>
            </a:fld>
            <a:endParaRPr lang="es-CL"/>
          </a:p>
        </p:txBody>
      </p:sp>
    </p:spTree>
    <p:extLst>
      <p:ext uri="{BB962C8B-B14F-4D97-AF65-F5344CB8AC3E}">
        <p14:creationId xmlns:p14="http://schemas.microsoft.com/office/powerpoint/2010/main" val="115589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8B4B271-BA9F-0DF6-7C80-80C39AD21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3020A614-2310-B791-DD95-71D556DFE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4674E0A-2C65-F5B9-4012-A9FA2C0E5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8F060-DD86-0349-9A9B-05D0BDB738F4}" type="datetimeFigureOut">
              <a:rPr lang="es-CL" smtClean="0"/>
              <a:t>11-04-2024</a:t>
            </a:fld>
            <a:endParaRPr lang="es-CL"/>
          </a:p>
        </p:txBody>
      </p:sp>
      <p:sp>
        <p:nvSpPr>
          <p:cNvPr id="5" name="Marcador de pie de página 4">
            <a:extLst>
              <a:ext uri="{FF2B5EF4-FFF2-40B4-BE49-F238E27FC236}">
                <a16:creationId xmlns:a16="http://schemas.microsoft.com/office/drawing/2014/main" id="{CCC58158-6B5B-A4B5-9829-4F399B282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E721E67-0FEA-DB81-4A84-754E61C82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73737-688A-D048-97BA-9B503C7B3163}" type="slidenum">
              <a:rPr lang="es-CL" smtClean="0"/>
              <a:t>‹Nº›</a:t>
            </a:fld>
            <a:endParaRPr lang="es-CL"/>
          </a:p>
        </p:txBody>
      </p:sp>
    </p:spTree>
    <p:extLst>
      <p:ext uri="{BB962C8B-B14F-4D97-AF65-F5344CB8AC3E}">
        <p14:creationId xmlns:p14="http://schemas.microsoft.com/office/powerpoint/2010/main" val="124853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6C6B8-31A8-AD56-76A8-7016AD965EEF}"/>
              </a:ext>
            </a:extLst>
          </p:cNvPr>
          <p:cNvSpPr>
            <a:spLocks noGrp="1"/>
          </p:cNvSpPr>
          <p:nvPr>
            <p:ph type="ctrTitle"/>
          </p:nvPr>
        </p:nvSpPr>
        <p:spPr/>
        <p:txBody>
          <a:bodyPr>
            <a:normAutofit fontScale="90000"/>
          </a:bodyPr>
          <a:lstStyle/>
          <a:p>
            <a:r>
              <a:rPr lang="es-CL" dirty="0" err="1"/>
              <a:t>PYME’s</a:t>
            </a:r>
            <a:r>
              <a:rPr lang="es-CL" dirty="0"/>
              <a:t> Pesqueras de la Región de los Lagos de abastecimiento artesanal</a:t>
            </a:r>
          </a:p>
        </p:txBody>
      </p:sp>
      <p:sp>
        <p:nvSpPr>
          <p:cNvPr id="3" name="Subtítulo 2">
            <a:extLst>
              <a:ext uri="{FF2B5EF4-FFF2-40B4-BE49-F238E27FC236}">
                <a16:creationId xmlns:a16="http://schemas.microsoft.com/office/drawing/2014/main" id="{D680D885-BF46-2D83-CF35-9C47D639E23B}"/>
              </a:ext>
            </a:extLst>
          </p:cNvPr>
          <p:cNvSpPr>
            <a:spLocks noGrp="1"/>
          </p:cNvSpPr>
          <p:nvPr>
            <p:ph type="subTitle" idx="1"/>
          </p:nvPr>
        </p:nvSpPr>
        <p:spPr>
          <a:xfrm>
            <a:off x="1524000" y="4165563"/>
            <a:ext cx="9144000" cy="1655762"/>
          </a:xfrm>
        </p:spPr>
        <p:txBody>
          <a:bodyPr/>
          <a:lstStyle/>
          <a:p>
            <a:r>
              <a:rPr lang="es-CL" dirty="0"/>
              <a:t>Pesquera Los Elefantes - Pesquera Santa Marta - Pesquera </a:t>
            </a:r>
            <a:r>
              <a:rPr lang="es-CL" dirty="0" err="1"/>
              <a:t>Chaicas</a:t>
            </a:r>
            <a:r>
              <a:rPr lang="es-CL" dirty="0"/>
              <a:t> – Pesquera </a:t>
            </a:r>
            <a:r>
              <a:rPr lang="es-CL" dirty="0" err="1"/>
              <a:t>Cutter</a:t>
            </a:r>
            <a:r>
              <a:rPr lang="es-CL" dirty="0"/>
              <a:t> - Pesquera Pesca Mar</a:t>
            </a:r>
          </a:p>
        </p:txBody>
      </p:sp>
    </p:spTree>
    <p:extLst>
      <p:ext uri="{BB962C8B-B14F-4D97-AF65-F5344CB8AC3E}">
        <p14:creationId xmlns:p14="http://schemas.microsoft.com/office/powerpoint/2010/main" val="293081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A9AD-0F25-6914-75D2-1A274B1590B0}"/>
              </a:ext>
            </a:extLst>
          </p:cNvPr>
          <p:cNvSpPr>
            <a:spLocks noGrp="1"/>
          </p:cNvSpPr>
          <p:nvPr>
            <p:ph type="title"/>
          </p:nvPr>
        </p:nvSpPr>
        <p:spPr/>
        <p:txBody>
          <a:bodyPr/>
          <a:lstStyle/>
          <a:p>
            <a:r>
              <a:rPr lang="es-CL" dirty="0"/>
              <a:t>2) Licitación de cuotas para consumo humano (Art. 15 letra c)</a:t>
            </a:r>
          </a:p>
        </p:txBody>
      </p:sp>
      <p:sp>
        <p:nvSpPr>
          <p:cNvPr id="3" name="Marcador de contenido 2">
            <a:extLst>
              <a:ext uri="{FF2B5EF4-FFF2-40B4-BE49-F238E27FC236}">
                <a16:creationId xmlns:a16="http://schemas.microsoft.com/office/drawing/2014/main" id="{FD8C53DF-4A94-B2DE-099D-5070E4AB4AD5}"/>
              </a:ext>
            </a:extLst>
          </p:cNvPr>
          <p:cNvSpPr>
            <a:spLocks noGrp="1"/>
          </p:cNvSpPr>
          <p:nvPr>
            <p:ph idx="1"/>
          </p:nvPr>
        </p:nvSpPr>
        <p:spPr/>
        <p:txBody>
          <a:bodyPr>
            <a:normAutofit fontScale="77500" lnSpcReduction="20000"/>
          </a:bodyPr>
          <a:lstStyle/>
          <a:p>
            <a:r>
              <a:rPr lang="es-CL" dirty="0"/>
              <a:t>Se mantiene la cuota de reserva para consumo humano e incluso se amplia su porcentaje del 1 al 4%, lo que en el papel suena fantástico para las pequeñas plantas de proceso. </a:t>
            </a:r>
          </a:p>
          <a:p>
            <a:r>
              <a:rPr lang="es-CL" dirty="0"/>
              <a:t>Se mejoran algunas restricciones para su captura respecto de los posibles oferentes</a:t>
            </a:r>
          </a:p>
          <a:p>
            <a:r>
              <a:rPr lang="es-CL" dirty="0"/>
              <a:t>El adjudicatario no podrá encargar a terceros el procesamiento de las capturas</a:t>
            </a:r>
          </a:p>
          <a:p>
            <a:r>
              <a:rPr lang="es-CL" dirty="0"/>
              <a:t>Se reserva un porcentaje para ser entregado por INDESPA a armadores artesanales que hayan realizado cambios tecnológicos que favorezcan la extracción destinada a consumo humano directo.</a:t>
            </a:r>
          </a:p>
          <a:p>
            <a:pPr marL="0" indent="0">
              <a:buNone/>
            </a:pPr>
            <a:endParaRPr lang="es-CL" dirty="0"/>
          </a:p>
          <a:p>
            <a:r>
              <a:rPr lang="es-CL" dirty="0"/>
              <a:t>Sin embargo, </a:t>
            </a:r>
            <a:r>
              <a:rPr lang="es-CL" b="1" dirty="0"/>
              <a:t>nos preocupa el mecanismo de licitación propuesto</a:t>
            </a:r>
            <a:r>
              <a:rPr lang="es-CL" dirty="0"/>
              <a:t> y que las reglas para establecer los cortes queden a un reglamento. </a:t>
            </a:r>
          </a:p>
          <a:p>
            <a:r>
              <a:rPr lang="es-CL" dirty="0"/>
              <a:t>Lo anterior, porque en las licitaciones pasadas del 1% donde hemos intentado participar, nunca hemos logrado obtener ni un gramo de pescado por los sobreprecios pagados por los oferentes, </a:t>
            </a:r>
            <a:r>
              <a:rPr lang="es-CL" b="1" dirty="0"/>
              <a:t>donde esas cuotas posteriormente han ido todas a la gran industria en el mercado secundario.</a:t>
            </a:r>
          </a:p>
        </p:txBody>
      </p:sp>
    </p:spTree>
    <p:extLst>
      <p:ext uri="{BB962C8B-B14F-4D97-AF65-F5344CB8AC3E}">
        <p14:creationId xmlns:p14="http://schemas.microsoft.com/office/powerpoint/2010/main" val="356180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2F8645-E411-98F1-658C-F2154EB1FA7B}"/>
              </a:ext>
            </a:extLst>
          </p:cNvPr>
          <p:cNvSpPr>
            <a:spLocks noGrp="1"/>
          </p:cNvSpPr>
          <p:nvPr>
            <p:ph idx="1"/>
          </p:nvPr>
        </p:nvSpPr>
        <p:spPr/>
        <p:txBody>
          <a:bodyPr>
            <a:normAutofit fontScale="85000" lnSpcReduction="20000"/>
          </a:bodyPr>
          <a:lstStyle/>
          <a:p>
            <a:r>
              <a:rPr lang="es-CL" dirty="0"/>
              <a:t>Por lo anterior, el mecanismo de licitación es demasiado importante si se quiere lograr mayor participación, menor concentración e innovación.</a:t>
            </a:r>
          </a:p>
          <a:p>
            <a:r>
              <a:rPr lang="es-CL" dirty="0"/>
              <a:t>A lo anterior, se le debe sumar que el solo aumento del porcentaje a licitar para consumo humano (de 1% a 4%), por sí solo no va a lograr mejorar el consumo humano interno del país, que se establece como uno de los principios de la presente ley: </a:t>
            </a:r>
          </a:p>
          <a:p>
            <a:pPr marL="457200" lvl="1" indent="0">
              <a:buNone/>
            </a:pPr>
            <a:r>
              <a:rPr lang="es-CL" dirty="0"/>
              <a:t>	</a:t>
            </a:r>
            <a:r>
              <a:rPr lang="es-CL" i="1" dirty="0"/>
              <a:t>Seguridad alimentaria. El Estado fomentará el consumo humano directo de recursos hidrobiológicos a fin de propender a una alimentación adecuada, saludable e inocua para toda la población</a:t>
            </a:r>
            <a:endParaRPr lang="es-CL" dirty="0"/>
          </a:p>
          <a:p>
            <a:r>
              <a:rPr lang="es-CL" dirty="0"/>
              <a:t>Se debe desarrollar una política nacional de consumo humano, la que debiera tener como principales actores a los pescadores artesanales y las pymes pesqueras como proveedores.</a:t>
            </a:r>
          </a:p>
          <a:p>
            <a:r>
              <a:rPr lang="es-CL" dirty="0"/>
              <a:t>Casi el 100% de las pesquerías artesanales son para consumo humano y las pymes pesqueras pueden desarrollar productos de excelente calidad a partir de la pesca artesanal como se ha venido haciendo desde décadas.</a:t>
            </a:r>
          </a:p>
        </p:txBody>
      </p:sp>
      <p:sp>
        <p:nvSpPr>
          <p:cNvPr id="4" name="Título 1">
            <a:extLst>
              <a:ext uri="{FF2B5EF4-FFF2-40B4-BE49-F238E27FC236}">
                <a16:creationId xmlns:a16="http://schemas.microsoft.com/office/drawing/2014/main" id="{5B8860B2-B5CF-1369-68FA-5DB30FD4D9A1}"/>
              </a:ext>
            </a:extLst>
          </p:cNvPr>
          <p:cNvSpPr>
            <a:spLocks noGrp="1"/>
          </p:cNvSpPr>
          <p:nvPr>
            <p:ph type="title"/>
          </p:nvPr>
        </p:nvSpPr>
        <p:spPr/>
        <p:txBody>
          <a:bodyPr/>
          <a:lstStyle/>
          <a:p>
            <a:r>
              <a:rPr lang="es-CL" dirty="0"/>
              <a:t>2) Licitación de cuotas para consumo humano (Art. 15 letra c)</a:t>
            </a:r>
          </a:p>
        </p:txBody>
      </p:sp>
    </p:spTree>
    <p:extLst>
      <p:ext uri="{BB962C8B-B14F-4D97-AF65-F5344CB8AC3E}">
        <p14:creationId xmlns:p14="http://schemas.microsoft.com/office/powerpoint/2010/main" val="107013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B71DB-F791-6194-DBD6-AD2A15AE8A36}"/>
              </a:ext>
            </a:extLst>
          </p:cNvPr>
          <p:cNvSpPr>
            <a:spLocks noGrp="1"/>
          </p:cNvSpPr>
          <p:nvPr>
            <p:ph type="title"/>
          </p:nvPr>
        </p:nvSpPr>
        <p:spPr/>
        <p:txBody>
          <a:bodyPr/>
          <a:lstStyle/>
          <a:p>
            <a:r>
              <a:rPr lang="es-CL" dirty="0"/>
              <a:t>3) Licencias Transables de Pesca Clase A y B (Art. 54 y 55)</a:t>
            </a:r>
          </a:p>
        </p:txBody>
      </p:sp>
      <p:sp>
        <p:nvSpPr>
          <p:cNvPr id="3" name="Marcador de contenido 2">
            <a:extLst>
              <a:ext uri="{FF2B5EF4-FFF2-40B4-BE49-F238E27FC236}">
                <a16:creationId xmlns:a16="http://schemas.microsoft.com/office/drawing/2014/main" id="{FE7F9FAF-5D8B-BEA2-8180-BD61E47B86C0}"/>
              </a:ext>
            </a:extLst>
          </p:cNvPr>
          <p:cNvSpPr>
            <a:spLocks noGrp="1"/>
          </p:cNvSpPr>
          <p:nvPr>
            <p:ph idx="1"/>
          </p:nvPr>
        </p:nvSpPr>
        <p:spPr/>
        <p:txBody>
          <a:bodyPr>
            <a:normAutofit fontScale="77500" lnSpcReduction="20000"/>
          </a:bodyPr>
          <a:lstStyle/>
          <a:p>
            <a:r>
              <a:rPr lang="es-CL" dirty="0"/>
              <a:t>Se mantienen las Licencias Transables de Pesca (LTP) Clase A, es decir, el regalo de la Ley Longueira en un 50%.</a:t>
            </a:r>
          </a:p>
          <a:p>
            <a:r>
              <a:rPr lang="es-CL" dirty="0"/>
              <a:t>Quedando el 50% restante (LTP Clase B) para ser licitado de acuerdo al Articulo 59. Sin embargo, se debe recordar que las LTP Clase B ya existen en un 15%, que fueron asignadas por 20 años y que por el mecanismo de licitación fueron a parar a los mismos de siempre.</a:t>
            </a:r>
          </a:p>
          <a:p>
            <a:r>
              <a:rPr lang="es-CL" dirty="0"/>
              <a:t>Después de todos los discursos políticos sobre la ley corrupta, las condenas por cohecho, y que el presente Gobierno le propuso al país que se iba a cambiar la ley para poder limpiar la mancha que ensucia la Ley 20.657, nos parece aberrante que se les pretenda mantener el regalo del 50% a los mismos incumbentes, que actualmente en la realidad ya poseen el 65% de las cuotas.</a:t>
            </a:r>
          </a:p>
          <a:p>
            <a:r>
              <a:rPr lang="es-CL" b="1" dirty="0"/>
              <a:t>La licitación debiera ser del 100% de las cuotas</a:t>
            </a:r>
            <a:r>
              <a:rPr lang="es-CL" dirty="0"/>
              <a:t>, más aún cuando ha sido el mismo Subsecretario de Pesca quien ha mostrado con datos que </a:t>
            </a:r>
            <a:r>
              <a:rPr lang="es-CL" b="1" dirty="0"/>
              <a:t>se recauda 7,8 veces más mediante licitación que mediante asignación histórica</a:t>
            </a:r>
            <a:r>
              <a:rPr lang="es-CL" dirty="0"/>
              <a:t>. No se entiende mantener el regalo regulatorio ahora por 10 años, renovables nuevamente.</a:t>
            </a:r>
          </a:p>
        </p:txBody>
      </p:sp>
    </p:spTree>
    <p:extLst>
      <p:ext uri="{BB962C8B-B14F-4D97-AF65-F5344CB8AC3E}">
        <p14:creationId xmlns:p14="http://schemas.microsoft.com/office/powerpoint/2010/main" val="376923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B71DB-F791-6194-DBD6-AD2A15AE8A36}"/>
              </a:ext>
            </a:extLst>
          </p:cNvPr>
          <p:cNvSpPr>
            <a:spLocks noGrp="1"/>
          </p:cNvSpPr>
          <p:nvPr>
            <p:ph type="title"/>
          </p:nvPr>
        </p:nvSpPr>
        <p:spPr/>
        <p:txBody>
          <a:bodyPr/>
          <a:lstStyle/>
          <a:p>
            <a:r>
              <a:rPr lang="es-CL" dirty="0"/>
              <a:t>3) Licencias Transables de Pesca Clase A y B (Art. 54 y 55)</a:t>
            </a:r>
          </a:p>
        </p:txBody>
      </p:sp>
      <p:sp>
        <p:nvSpPr>
          <p:cNvPr id="3" name="Marcador de contenido 2">
            <a:extLst>
              <a:ext uri="{FF2B5EF4-FFF2-40B4-BE49-F238E27FC236}">
                <a16:creationId xmlns:a16="http://schemas.microsoft.com/office/drawing/2014/main" id="{FE7F9FAF-5D8B-BEA2-8180-BD61E47B86C0}"/>
              </a:ext>
            </a:extLst>
          </p:cNvPr>
          <p:cNvSpPr>
            <a:spLocks noGrp="1"/>
          </p:cNvSpPr>
          <p:nvPr>
            <p:ph idx="1"/>
          </p:nvPr>
        </p:nvSpPr>
        <p:spPr/>
        <p:txBody>
          <a:bodyPr>
            <a:normAutofit/>
          </a:bodyPr>
          <a:lstStyle/>
          <a:p>
            <a:pPr marL="0" indent="0">
              <a:buNone/>
            </a:pPr>
            <a:r>
              <a:rPr lang="es-CL" dirty="0"/>
              <a:t>De mantener este criterio histórico serán los mismo de siempre, quienes, por su posición dominante en el mercado, y con una licitación mal diseñada se quedarán con todas las cuotas de pesca, lo que mantendrá la fuerte concentración en el sector que se supone pretende corregir el Proyecto de Ley.</a:t>
            </a:r>
          </a:p>
          <a:p>
            <a:endParaRPr lang="es-CL" dirty="0"/>
          </a:p>
          <a:p>
            <a:pPr marL="0" indent="0">
              <a:buNone/>
            </a:pPr>
            <a:r>
              <a:rPr lang="es-CL" b="1" dirty="0"/>
              <a:t>Se debiera establecer al menos que el precio pagado por tonelada para las LTP Clase A para cada una de las especies sea el mismo que el pagado por licitación o LTP Clase B.</a:t>
            </a:r>
          </a:p>
        </p:txBody>
      </p:sp>
    </p:spTree>
    <p:extLst>
      <p:ext uri="{BB962C8B-B14F-4D97-AF65-F5344CB8AC3E}">
        <p14:creationId xmlns:p14="http://schemas.microsoft.com/office/powerpoint/2010/main" val="227349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24907-A3F0-57EA-7F82-35FFD21C7D60}"/>
              </a:ext>
            </a:extLst>
          </p:cNvPr>
          <p:cNvSpPr>
            <a:spLocks noGrp="1"/>
          </p:cNvSpPr>
          <p:nvPr>
            <p:ph type="title"/>
          </p:nvPr>
        </p:nvSpPr>
        <p:spPr/>
        <p:txBody>
          <a:bodyPr/>
          <a:lstStyle/>
          <a:p>
            <a:r>
              <a:rPr lang="es-CL" dirty="0"/>
              <a:t>4) Normas para la Licitación de las LTP Clase B (Art. 66).</a:t>
            </a:r>
          </a:p>
        </p:txBody>
      </p:sp>
      <p:sp>
        <p:nvSpPr>
          <p:cNvPr id="3" name="Marcador de contenido 2">
            <a:extLst>
              <a:ext uri="{FF2B5EF4-FFF2-40B4-BE49-F238E27FC236}">
                <a16:creationId xmlns:a16="http://schemas.microsoft.com/office/drawing/2014/main" id="{774F8BCC-B094-22B2-9E2C-67A582A43E9C}"/>
              </a:ext>
            </a:extLst>
          </p:cNvPr>
          <p:cNvSpPr>
            <a:spLocks noGrp="1"/>
          </p:cNvSpPr>
          <p:nvPr>
            <p:ph idx="1"/>
          </p:nvPr>
        </p:nvSpPr>
        <p:spPr/>
        <p:txBody>
          <a:bodyPr>
            <a:normAutofit lnSpcReduction="10000"/>
          </a:bodyPr>
          <a:lstStyle/>
          <a:p>
            <a:r>
              <a:rPr lang="es-CL" dirty="0"/>
              <a:t>Se establecen en el Articulo 66 las normas para las subastas de LTP Clase B y Permisos Extraordinarios de Pesca (PEP), donde se supone se debe promover </a:t>
            </a:r>
            <a:r>
              <a:rPr lang="es-CL" b="1" dirty="0"/>
              <a:t>“…la disminución de la concentración de mercado y entrada de nuevos actores..” </a:t>
            </a:r>
            <a:r>
              <a:rPr lang="es-CL" dirty="0"/>
              <a:t>(Inciso segundo Art. 66). Sin embargo, lo anterior no se logrará si se mantiene la posibilidad de participar a los mismos incumbentes en la actividad, que ya concentran el 65% de las cuotas.</a:t>
            </a:r>
          </a:p>
          <a:p>
            <a:r>
              <a:rPr lang="es-CL" dirty="0"/>
              <a:t>Por lo anterior, y considerando el objetivo que establece la ley de disminuir la concentración se debiera impedir la concentración de cuotas a un máximo de 10% de los actuales asignatarios de LTP Clase A y B.</a:t>
            </a:r>
          </a:p>
        </p:txBody>
      </p:sp>
    </p:spTree>
    <p:extLst>
      <p:ext uri="{BB962C8B-B14F-4D97-AF65-F5344CB8AC3E}">
        <p14:creationId xmlns:p14="http://schemas.microsoft.com/office/powerpoint/2010/main" val="67710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ABB67-A229-336A-3DD6-092895D47CF0}"/>
              </a:ext>
            </a:extLst>
          </p:cNvPr>
          <p:cNvSpPr>
            <a:spLocks noGrp="1"/>
          </p:cNvSpPr>
          <p:nvPr>
            <p:ph type="title"/>
          </p:nvPr>
        </p:nvSpPr>
        <p:spPr/>
        <p:txBody>
          <a:bodyPr/>
          <a:lstStyle/>
          <a:p>
            <a:r>
              <a:rPr lang="es-CL" dirty="0"/>
              <a:t>4) Normas para la Licitación de las LTP Clase B (Art. 66).</a:t>
            </a:r>
          </a:p>
        </p:txBody>
      </p:sp>
      <p:sp>
        <p:nvSpPr>
          <p:cNvPr id="3" name="Marcador de contenido 2">
            <a:extLst>
              <a:ext uri="{FF2B5EF4-FFF2-40B4-BE49-F238E27FC236}">
                <a16:creationId xmlns:a16="http://schemas.microsoft.com/office/drawing/2014/main" id="{007FDB84-EEFC-9993-8D83-0270D1FF0EF8}"/>
              </a:ext>
            </a:extLst>
          </p:cNvPr>
          <p:cNvSpPr>
            <a:spLocks noGrp="1"/>
          </p:cNvSpPr>
          <p:nvPr>
            <p:ph idx="1"/>
          </p:nvPr>
        </p:nvSpPr>
        <p:spPr/>
        <p:txBody>
          <a:bodyPr>
            <a:normAutofit fontScale="85000" lnSpcReduction="20000"/>
          </a:bodyPr>
          <a:lstStyle/>
          <a:p>
            <a:pPr marL="0" indent="0">
              <a:buNone/>
            </a:pPr>
            <a:r>
              <a:rPr lang="es-CL" dirty="0"/>
              <a:t>Por otro lado, se establece en el inciso sexto del Articulo 66 que: “…la determinación del porcentaje de licencias y permisos a subastar que estarán reservadas para pequeños y medianos oferentes, de conformidad con la </a:t>
            </a:r>
            <a:r>
              <a:rPr lang="es-CL" dirty="0" err="1"/>
              <a:t>deﬁnición</a:t>
            </a:r>
            <a:r>
              <a:rPr lang="es-CL" dirty="0"/>
              <a:t> establecida en la ley </a:t>
            </a:r>
            <a:r>
              <a:rPr lang="es-CL" dirty="0" err="1"/>
              <a:t>N°</a:t>
            </a:r>
            <a:r>
              <a:rPr lang="es-CL" dirty="0"/>
              <a:t> 20.416;...”, será determinado por un reglamento dictado por del Ministerio de Economía, Fomento y Turismo.</a:t>
            </a:r>
          </a:p>
          <a:p>
            <a:pPr marL="0" indent="0">
              <a:buNone/>
            </a:pPr>
            <a:endParaRPr lang="es-CL" dirty="0"/>
          </a:p>
          <a:p>
            <a:pPr marL="0" indent="0">
              <a:buNone/>
            </a:pPr>
            <a:r>
              <a:rPr lang="es-CL" dirty="0"/>
              <a:t>Lo anterior, nos parece preocupante que no quede establecido en la ley el porcentaje de reserva para las pequeñas y medianas empresas</a:t>
            </a:r>
            <a:r>
              <a:rPr lang="es-CL" b="1" dirty="0"/>
              <a:t>, ya que queda al arbitro del Ministro de turno pudiendo establecer una reserva de 1%, así como una de 99% de reserva, y cumplir con la ley.</a:t>
            </a:r>
          </a:p>
          <a:p>
            <a:pPr marL="0" indent="0">
              <a:buNone/>
            </a:pPr>
            <a:endParaRPr lang="es-CL" dirty="0"/>
          </a:p>
          <a:p>
            <a:pPr marL="0" indent="0">
              <a:buNone/>
            </a:pPr>
            <a:r>
              <a:rPr lang="es-CL" dirty="0"/>
              <a:t>Creemos que se debiera establecer en la ley, como se hizo para las cuotas de investigación, imprevistos y reserva para consumo humano el porcentaje que se reservara en las licitaciones del presente articulo.</a:t>
            </a:r>
          </a:p>
        </p:txBody>
      </p:sp>
    </p:spTree>
    <p:extLst>
      <p:ext uri="{BB962C8B-B14F-4D97-AF65-F5344CB8AC3E}">
        <p14:creationId xmlns:p14="http://schemas.microsoft.com/office/powerpoint/2010/main" val="276781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94E98-F63B-8F92-91B2-7014ED685D2C}"/>
              </a:ext>
            </a:extLst>
          </p:cNvPr>
          <p:cNvSpPr>
            <a:spLocks noGrp="1"/>
          </p:cNvSpPr>
          <p:nvPr>
            <p:ph type="title"/>
          </p:nvPr>
        </p:nvSpPr>
        <p:spPr/>
        <p:txBody>
          <a:bodyPr/>
          <a:lstStyle/>
          <a:p>
            <a:r>
              <a:rPr lang="es-CL" dirty="0"/>
              <a:t>5) Comité </a:t>
            </a:r>
            <a:r>
              <a:rPr lang="es-CL" dirty="0" err="1"/>
              <a:t>Cientiﬁco</a:t>
            </a:r>
            <a:r>
              <a:rPr lang="es-CL" dirty="0"/>
              <a:t> Técnico de Pares (Art. 231).</a:t>
            </a:r>
          </a:p>
        </p:txBody>
      </p:sp>
      <p:sp>
        <p:nvSpPr>
          <p:cNvPr id="3" name="Marcador de contenido 2">
            <a:extLst>
              <a:ext uri="{FF2B5EF4-FFF2-40B4-BE49-F238E27FC236}">
                <a16:creationId xmlns:a16="http://schemas.microsoft.com/office/drawing/2014/main" id="{E489DBF2-292F-953E-7493-5EE9B1C88E9F}"/>
              </a:ext>
            </a:extLst>
          </p:cNvPr>
          <p:cNvSpPr>
            <a:spLocks noGrp="1"/>
          </p:cNvSpPr>
          <p:nvPr>
            <p:ph idx="1"/>
          </p:nvPr>
        </p:nvSpPr>
        <p:spPr/>
        <p:txBody>
          <a:bodyPr>
            <a:normAutofit fontScale="85000" lnSpcReduction="20000"/>
          </a:bodyPr>
          <a:lstStyle/>
          <a:p>
            <a:pPr marL="0" indent="0">
              <a:buNone/>
            </a:pPr>
            <a:endParaRPr lang="es-CL" dirty="0"/>
          </a:p>
          <a:p>
            <a:r>
              <a:rPr lang="es-CL" dirty="0"/>
              <a:t>El articulo establece que: “Los Comités </a:t>
            </a:r>
            <a:r>
              <a:rPr lang="es-CL" dirty="0" err="1"/>
              <a:t>Cientiﬁcos</a:t>
            </a:r>
            <a:r>
              <a:rPr lang="es-CL" dirty="0"/>
              <a:t> Técnicos de Pares, o “Comité de Pares”, son un organismo asesor de la Subsecretaría para la revisión extraordinaria de los acuerdos adoptados por un Comité </a:t>
            </a:r>
            <a:r>
              <a:rPr lang="es-CL" dirty="0" err="1"/>
              <a:t>Cientiﬁco</a:t>
            </a:r>
            <a:r>
              <a:rPr lang="es-CL" dirty="0"/>
              <a:t> Técnico.”</a:t>
            </a:r>
          </a:p>
          <a:p>
            <a:endParaRPr lang="es-CL" dirty="0"/>
          </a:p>
          <a:p>
            <a:r>
              <a:rPr lang="es-CL" dirty="0"/>
              <a:t>Esto es un error y un gasto de recursos y energías al generar otro entre revisor de la información </a:t>
            </a:r>
            <a:r>
              <a:rPr lang="es-CL" dirty="0" err="1"/>
              <a:t>cientiﬁca</a:t>
            </a:r>
            <a:r>
              <a:rPr lang="es-CL" dirty="0"/>
              <a:t> con la que se </a:t>
            </a:r>
            <a:r>
              <a:rPr lang="es-CL" dirty="0" err="1"/>
              <a:t>deﬁnen</a:t>
            </a:r>
            <a:r>
              <a:rPr lang="es-CL" dirty="0"/>
              <a:t> las medidas de administración que le competen a los Comités </a:t>
            </a:r>
            <a:r>
              <a:rPr lang="es-CL" dirty="0" err="1"/>
              <a:t>Cientiﬁcos</a:t>
            </a:r>
            <a:r>
              <a:rPr lang="es-CL" dirty="0"/>
              <a:t> Técnicos (CCT). Lo único que va a generar este nuevo Comité es un desincentivo a participar en los CCT por parte de aquellos investigadores expertos que son precisamente los que se quiere atraer a los CCT pesqueros.</a:t>
            </a:r>
          </a:p>
          <a:p>
            <a:endParaRPr lang="es-CL" dirty="0"/>
          </a:p>
          <a:p>
            <a:r>
              <a:rPr lang="es-CL" dirty="0"/>
              <a:t>Se debiera eliminar este nuevo Comité que tendría un rol más político que técnico.</a:t>
            </a:r>
          </a:p>
        </p:txBody>
      </p:sp>
    </p:spTree>
    <p:extLst>
      <p:ext uri="{BB962C8B-B14F-4D97-AF65-F5344CB8AC3E}">
        <p14:creationId xmlns:p14="http://schemas.microsoft.com/office/powerpoint/2010/main" val="9482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B5E1-2CEF-AFDA-CE06-EDA860D65038}"/>
              </a:ext>
            </a:extLst>
          </p:cNvPr>
          <p:cNvSpPr>
            <a:spLocks noGrp="1"/>
          </p:cNvSpPr>
          <p:nvPr>
            <p:ph type="title"/>
          </p:nvPr>
        </p:nvSpPr>
        <p:spPr/>
        <p:txBody>
          <a:bodyPr/>
          <a:lstStyle/>
          <a:p>
            <a:r>
              <a:rPr lang="es-CL" dirty="0"/>
              <a:t>Otros temas que resultan preocupantes:</a:t>
            </a:r>
          </a:p>
        </p:txBody>
      </p:sp>
      <p:sp>
        <p:nvSpPr>
          <p:cNvPr id="3" name="Marcador de contenido 2">
            <a:extLst>
              <a:ext uri="{FF2B5EF4-FFF2-40B4-BE49-F238E27FC236}">
                <a16:creationId xmlns:a16="http://schemas.microsoft.com/office/drawing/2014/main" id="{2C920650-2735-4984-4153-8DFA3401290A}"/>
              </a:ext>
            </a:extLst>
          </p:cNvPr>
          <p:cNvSpPr>
            <a:spLocks noGrp="1"/>
          </p:cNvSpPr>
          <p:nvPr>
            <p:ph idx="1"/>
          </p:nvPr>
        </p:nvSpPr>
        <p:spPr>
          <a:xfrm>
            <a:off x="723900" y="1368425"/>
            <a:ext cx="10515600" cy="4351338"/>
          </a:xfrm>
        </p:spPr>
        <p:txBody>
          <a:bodyPr>
            <a:normAutofit fontScale="92500" lnSpcReduction="20000"/>
          </a:bodyPr>
          <a:lstStyle/>
          <a:p>
            <a:endParaRPr lang="es-CL" dirty="0"/>
          </a:p>
          <a:p>
            <a:r>
              <a:rPr lang="es-CL" dirty="0"/>
              <a:t>A) Filos de Cuchillo, ¿dónde quedan las 5 millas en la Zona Sur? ¿por qué un criterio en el norte y otro en el sur.</a:t>
            </a:r>
          </a:p>
          <a:p>
            <a:endParaRPr lang="es-CL" dirty="0"/>
          </a:p>
          <a:p>
            <a:r>
              <a:rPr lang="es-CL" dirty="0"/>
              <a:t>B) </a:t>
            </a:r>
            <a:r>
              <a:rPr lang="es-CL" dirty="0" err="1"/>
              <a:t>FrioSur</a:t>
            </a:r>
            <a:r>
              <a:rPr lang="es-CL" dirty="0"/>
              <a:t> está arrastrando en la boca del Canal Moraleda, Zona de avistamientos de Ballenas y de una riqueza en nutrientes única, similar a la de la reserva natural de Chañaral de Aceituno.</a:t>
            </a:r>
          </a:p>
          <a:p>
            <a:pPr marL="0" indent="0">
              <a:buNone/>
            </a:pPr>
            <a:endParaRPr lang="es-CL" dirty="0"/>
          </a:p>
          <a:p>
            <a:r>
              <a:rPr lang="es-CL" dirty="0"/>
              <a:t>C) Las tallas de la Merluza son cada vez más pequeñas… Pero seguimos permitiendo el arrastre, que de selectivo no tiene nada, de mantener los traspasos la gran industria debe exigírsele a la industria desarrolle sus capturas con espinel, así como lo deben hacer los pescadores artesanales (e industriales en otros países).</a:t>
            </a:r>
          </a:p>
        </p:txBody>
      </p:sp>
    </p:spTree>
    <p:extLst>
      <p:ext uri="{BB962C8B-B14F-4D97-AF65-F5344CB8AC3E}">
        <p14:creationId xmlns:p14="http://schemas.microsoft.com/office/powerpoint/2010/main" val="74675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EF21B-B2BC-22E1-B80A-49DAF6D4FE7D}"/>
              </a:ext>
            </a:extLst>
          </p:cNvPr>
          <p:cNvSpPr>
            <a:spLocks noGrp="1"/>
          </p:cNvSpPr>
          <p:nvPr>
            <p:ph type="title"/>
          </p:nvPr>
        </p:nvSpPr>
        <p:spPr/>
        <p:txBody>
          <a:bodyPr>
            <a:normAutofit/>
          </a:bodyPr>
          <a:lstStyle/>
          <a:p>
            <a:r>
              <a:rPr lang="es-CL" b="1" dirty="0"/>
              <a:t>Lo que NO queremos que vuelva a ocurrir es:</a:t>
            </a:r>
            <a:endParaRPr lang="es-CL" dirty="0"/>
          </a:p>
        </p:txBody>
      </p:sp>
      <p:sp>
        <p:nvSpPr>
          <p:cNvPr id="4" name="Marcador de contenido 3">
            <a:extLst>
              <a:ext uri="{FF2B5EF4-FFF2-40B4-BE49-F238E27FC236}">
                <a16:creationId xmlns:a16="http://schemas.microsoft.com/office/drawing/2014/main" id="{EBD6754B-8414-B756-2F8B-A300B8C0F08B}"/>
              </a:ext>
            </a:extLst>
          </p:cNvPr>
          <p:cNvSpPr txBox="1">
            <a:spLocks noGrp="1"/>
          </p:cNvSpPr>
          <p:nvPr>
            <p:ph idx="1"/>
          </p:nvPr>
        </p:nvSpPr>
        <p:spPr>
          <a:xfrm>
            <a:off x="552449" y="2282825"/>
            <a:ext cx="10515600" cy="3319883"/>
          </a:xfrm>
          <a:prstGeom prst="rect">
            <a:avLst/>
          </a:prstGeom>
          <a:noFill/>
        </p:spPr>
        <p:txBody>
          <a:bodyPr wrap="square">
            <a:spAutoFit/>
          </a:bodyPr>
          <a:lstStyle/>
          <a:p>
            <a:pPr marL="0" indent="0">
              <a:buNone/>
            </a:pPr>
            <a:r>
              <a:rPr lang="es-CL" b="1" dirty="0"/>
              <a:t>Un Escándalo de como Frio Sur, como la Industria, le pagó al ex diputado Iván Fuentes para que ingresara los traspasos del 100% artesanal a la Industrial de forma especial en el sur.</a:t>
            </a:r>
          </a:p>
          <a:p>
            <a:pPr marL="0" indent="0">
              <a:buNone/>
            </a:pPr>
            <a:endParaRPr lang="es-CL" b="1" dirty="0"/>
          </a:p>
          <a:p>
            <a:pPr marL="0" indent="0">
              <a:buNone/>
            </a:pPr>
            <a:r>
              <a:rPr lang="es-CL" b="1" dirty="0"/>
              <a:t>Frio Sur mantiene los traspasos.</a:t>
            </a:r>
          </a:p>
          <a:p>
            <a:pPr marL="0" indent="0">
              <a:buNone/>
            </a:pPr>
            <a:r>
              <a:rPr lang="es-CL" b="1" dirty="0"/>
              <a:t>A Patricio Walker le robaron el computador.</a:t>
            </a:r>
          </a:p>
          <a:p>
            <a:pPr marL="0" indent="0">
              <a:buNone/>
            </a:pPr>
            <a:r>
              <a:rPr lang="es-CL" b="1" dirty="0"/>
              <a:t>Iván Fuentes volvió a radicarse en el sur sin </a:t>
            </a:r>
            <a:r>
              <a:rPr lang="es-CL" b="1" dirty="0" err="1"/>
              <a:t>ﬁguración</a:t>
            </a:r>
            <a:r>
              <a:rPr lang="es-CL" b="1" dirty="0"/>
              <a:t> alguna.</a:t>
            </a:r>
          </a:p>
        </p:txBody>
      </p:sp>
    </p:spTree>
    <p:extLst>
      <p:ext uri="{BB962C8B-B14F-4D97-AF65-F5344CB8AC3E}">
        <p14:creationId xmlns:p14="http://schemas.microsoft.com/office/powerpoint/2010/main" val="110520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32E228A-9DC2-368D-B371-26CDD4FFA38B}"/>
              </a:ext>
            </a:extLst>
          </p:cNvPr>
          <p:cNvPicPr>
            <a:picLocks noGrp="1" noChangeAspect="1"/>
          </p:cNvPicPr>
          <p:nvPr>
            <p:ph idx="1"/>
          </p:nvPr>
        </p:nvPicPr>
        <p:blipFill>
          <a:blip r:embed="rId2"/>
          <a:stretch>
            <a:fillRect/>
          </a:stretch>
        </p:blipFill>
        <p:spPr>
          <a:xfrm>
            <a:off x="1592887" y="269325"/>
            <a:ext cx="9006225" cy="6319349"/>
          </a:xfrm>
        </p:spPr>
      </p:pic>
    </p:spTree>
    <p:extLst>
      <p:ext uri="{BB962C8B-B14F-4D97-AF65-F5344CB8AC3E}">
        <p14:creationId xmlns:p14="http://schemas.microsoft.com/office/powerpoint/2010/main" val="321058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0C61D-EE55-745E-715E-04D299FC2530}"/>
              </a:ext>
            </a:extLst>
          </p:cNvPr>
          <p:cNvSpPr>
            <a:spLocks noGrp="1"/>
          </p:cNvSpPr>
          <p:nvPr>
            <p:ph type="title"/>
          </p:nvPr>
        </p:nvSpPr>
        <p:spPr/>
        <p:txBody>
          <a:bodyPr>
            <a:normAutofit fontScale="90000"/>
          </a:bodyPr>
          <a:lstStyle/>
          <a:p>
            <a:pPr algn="ctr"/>
            <a:r>
              <a:rPr lang="es-CL" dirty="0"/>
              <a:t>Proyecto de ley presentado por el Gobierno (</a:t>
            </a:r>
            <a:r>
              <a:rPr lang="es-CL" dirty="0" err="1"/>
              <a:t>Boletin</a:t>
            </a:r>
            <a:r>
              <a:rPr lang="es-CL" dirty="0"/>
              <a:t> 16.500-21) para una nueva ley de pesca.</a:t>
            </a:r>
          </a:p>
        </p:txBody>
      </p:sp>
      <p:sp>
        <p:nvSpPr>
          <p:cNvPr id="3" name="Marcador de contenido 2">
            <a:extLst>
              <a:ext uri="{FF2B5EF4-FFF2-40B4-BE49-F238E27FC236}">
                <a16:creationId xmlns:a16="http://schemas.microsoft.com/office/drawing/2014/main" id="{9C96CD80-1B1C-0C2A-1AD6-B21D9470AA3A}"/>
              </a:ext>
            </a:extLst>
          </p:cNvPr>
          <p:cNvSpPr>
            <a:spLocks noGrp="1"/>
          </p:cNvSpPr>
          <p:nvPr>
            <p:ph idx="1"/>
          </p:nvPr>
        </p:nvSpPr>
        <p:spPr/>
        <p:txBody>
          <a:bodyPr>
            <a:normAutofit lnSpcReduction="10000"/>
          </a:bodyPr>
          <a:lstStyle/>
          <a:p>
            <a:r>
              <a:rPr lang="es-CL" dirty="0"/>
              <a:t>Consideramos de total necesidad y justicia reemplazar la Ley Longueira.</a:t>
            </a:r>
          </a:p>
          <a:p>
            <a:r>
              <a:rPr lang="es-CL" dirty="0"/>
              <a:t> Por los hechos sancionados por la justicia respecto de la corrupción establecida durante su tramitación.</a:t>
            </a:r>
          </a:p>
          <a:p>
            <a:r>
              <a:rPr lang="es-CL" dirty="0"/>
              <a:t>Sin embargo, tenemos diferencias de fondo en algunos de los aspectos centrales del proyecto y que nos afectan directa y de forma nefasta como pequeñas empresas procesadoras de productos del mar de la región de Los Lagos.</a:t>
            </a:r>
          </a:p>
          <a:p>
            <a:r>
              <a:rPr lang="es-CL" dirty="0"/>
              <a:t> Productos del mar que obtenemos en su totalidad de la pesca artesanal de la zona sur austral desde siempre, ya que al ser pymes no contamos con </a:t>
            </a:r>
            <a:r>
              <a:rPr lang="es-CL" dirty="0" err="1"/>
              <a:t>ﬂota</a:t>
            </a:r>
            <a:r>
              <a:rPr lang="es-CL" dirty="0"/>
              <a:t> pesquera.</a:t>
            </a:r>
          </a:p>
        </p:txBody>
      </p:sp>
    </p:spTree>
    <p:extLst>
      <p:ext uri="{BB962C8B-B14F-4D97-AF65-F5344CB8AC3E}">
        <p14:creationId xmlns:p14="http://schemas.microsoft.com/office/powerpoint/2010/main" val="42492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60718-F236-94B8-556E-09B8AA74ADFB}"/>
              </a:ext>
            </a:extLst>
          </p:cNvPr>
          <p:cNvSpPr>
            <a:spLocks noGrp="1"/>
          </p:cNvSpPr>
          <p:nvPr>
            <p:ph type="title"/>
          </p:nvPr>
        </p:nvSpPr>
        <p:spPr/>
        <p:txBody>
          <a:bodyPr/>
          <a:lstStyle/>
          <a:p>
            <a:r>
              <a:rPr lang="es-CL" dirty="0"/>
              <a:t>Aspectos positivos de la nueva propuesta de ley de pesca:</a:t>
            </a:r>
          </a:p>
        </p:txBody>
      </p:sp>
      <p:sp>
        <p:nvSpPr>
          <p:cNvPr id="3" name="Marcador de contenido 2">
            <a:extLst>
              <a:ext uri="{FF2B5EF4-FFF2-40B4-BE49-F238E27FC236}">
                <a16:creationId xmlns:a16="http://schemas.microsoft.com/office/drawing/2014/main" id="{6A2C46A8-EE4C-C5F2-6FDD-C4604C5CC879}"/>
              </a:ext>
            </a:extLst>
          </p:cNvPr>
          <p:cNvSpPr>
            <a:spLocks noGrp="1"/>
          </p:cNvSpPr>
          <p:nvPr>
            <p:ph idx="1"/>
          </p:nvPr>
        </p:nvSpPr>
        <p:spPr>
          <a:xfrm>
            <a:off x="838200" y="1690688"/>
            <a:ext cx="10515600" cy="4351338"/>
          </a:xfrm>
        </p:spPr>
        <p:txBody>
          <a:bodyPr>
            <a:normAutofit fontScale="77500" lnSpcReduction="20000"/>
          </a:bodyPr>
          <a:lstStyle/>
          <a:p>
            <a:pPr marL="0" indent="0">
              <a:buNone/>
            </a:pPr>
            <a:r>
              <a:rPr lang="es-CL" sz="2300" dirty="0"/>
              <a:t>a) Los principios rectores de la nueva ley aumentan a 13 y delinean en si un esqueleto de política pesquera que puede sentar las bases para el desarrollo de la actividad para las siguientes décadas.</a:t>
            </a:r>
          </a:p>
          <a:p>
            <a:pPr marL="0" indent="0">
              <a:buNone/>
            </a:pPr>
            <a:r>
              <a:rPr lang="es-CL" sz="2300" dirty="0"/>
              <a:t>b) Incorporación del cambio climático en la ley como una realidad a ser considerado y evaluado.</a:t>
            </a:r>
          </a:p>
          <a:p>
            <a:pPr marL="0" indent="0">
              <a:buNone/>
            </a:pPr>
            <a:r>
              <a:rPr lang="es-CL" sz="2300" dirty="0"/>
              <a:t>c) Mantención y ampliación de la reserva para consumo humano de 1 a 4%.</a:t>
            </a:r>
          </a:p>
          <a:p>
            <a:pPr marL="0" indent="0">
              <a:buNone/>
            </a:pPr>
            <a:r>
              <a:rPr lang="es-CL" sz="2300" dirty="0"/>
              <a:t>d) Se aumenta el porcentaje de la fracción artesanal de la cuota global en la mayoría de las especies de importancia comercial, lo que viene a hacer justicia con este sector respecto de las legislaciones anteriores.</a:t>
            </a:r>
          </a:p>
          <a:p>
            <a:pPr marL="0" indent="0">
              <a:buNone/>
            </a:pPr>
            <a:r>
              <a:rPr lang="es-CL" sz="2300" dirty="0"/>
              <a:t>e) Mantención y ampliación del criterio </a:t>
            </a:r>
            <a:r>
              <a:rPr lang="es-CL" sz="2300" dirty="0" err="1"/>
              <a:t>cientiﬁco</a:t>
            </a:r>
            <a:r>
              <a:rPr lang="es-CL" sz="2300" dirty="0"/>
              <a:t> para la determinación de las cuotas globales de captura para las especies hidrobiológicas.</a:t>
            </a:r>
          </a:p>
          <a:p>
            <a:pPr marL="0" indent="0">
              <a:buNone/>
            </a:pPr>
            <a:r>
              <a:rPr lang="es-CL" sz="2300" dirty="0"/>
              <a:t>f) Establecimiento de planes de manejo en todas las pesquerías.</a:t>
            </a:r>
          </a:p>
          <a:p>
            <a:pPr marL="0" indent="0">
              <a:buNone/>
            </a:pPr>
            <a:r>
              <a:rPr lang="es-CL" sz="2300" dirty="0"/>
              <a:t>g) Rol y </a:t>
            </a:r>
            <a:r>
              <a:rPr lang="es-CL" sz="2300" dirty="0" err="1"/>
              <a:t>ﬁnanciamiento</a:t>
            </a:r>
            <a:r>
              <a:rPr lang="es-CL" sz="2300" dirty="0"/>
              <a:t> para IFOP. entre otros muchos aspectos positivos.</a:t>
            </a:r>
          </a:p>
          <a:p>
            <a:pPr marL="457200" lvl="1" indent="0">
              <a:buNone/>
            </a:pPr>
            <a:endParaRPr lang="es-CL" dirty="0"/>
          </a:p>
          <a:p>
            <a:pPr marL="457200" lvl="1" indent="0">
              <a:buNone/>
            </a:pPr>
            <a:endParaRPr lang="es-CL" dirty="0"/>
          </a:p>
          <a:p>
            <a:pPr marL="457200" lvl="1" indent="0" algn="ctr">
              <a:buNone/>
            </a:pPr>
            <a:r>
              <a:rPr lang="es-CL" sz="2600" b="1" dirty="0"/>
              <a:t>Sin embargo lo anterior, en la zona Sur Austral la situación es completamente distinta del resto del país, </a:t>
            </a:r>
            <a:r>
              <a:rPr lang="es-CL" sz="2600" b="1" u="sng" dirty="0"/>
              <a:t>acá el proyecto de ley viene a mantener el estatus quo de la ley Longueira</a:t>
            </a:r>
            <a:r>
              <a:rPr lang="es-CL" sz="2600" b="1" dirty="0"/>
              <a:t>, y no sabemos si es sólo un error o hay mano negra.</a:t>
            </a:r>
          </a:p>
        </p:txBody>
      </p:sp>
    </p:spTree>
    <p:extLst>
      <p:ext uri="{BB962C8B-B14F-4D97-AF65-F5344CB8AC3E}">
        <p14:creationId xmlns:p14="http://schemas.microsoft.com/office/powerpoint/2010/main" val="351133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08AA2-2569-97EF-02F7-39C55BC88140}"/>
              </a:ext>
            </a:extLst>
          </p:cNvPr>
          <p:cNvSpPr>
            <a:spLocks noGrp="1"/>
          </p:cNvSpPr>
          <p:nvPr>
            <p:ph type="title"/>
          </p:nvPr>
        </p:nvSpPr>
        <p:spPr>
          <a:xfrm>
            <a:off x="838200" y="652204"/>
            <a:ext cx="10515600" cy="1325563"/>
          </a:xfrm>
        </p:spPr>
        <p:txBody>
          <a:bodyPr>
            <a:normAutofit fontScale="90000"/>
          </a:bodyPr>
          <a:lstStyle/>
          <a:p>
            <a:r>
              <a:rPr lang="es-CL" dirty="0"/>
              <a:t>Como </a:t>
            </a:r>
            <a:r>
              <a:rPr lang="es-CL" dirty="0" err="1"/>
              <a:t>PYME’s</a:t>
            </a:r>
            <a:r>
              <a:rPr lang="es-CL" dirty="0"/>
              <a:t> nosotros venimos a plantear nuestra desazón y preocupación a la Comisión de Pesca, respecto a:</a:t>
            </a:r>
          </a:p>
        </p:txBody>
      </p:sp>
      <p:sp>
        <p:nvSpPr>
          <p:cNvPr id="3" name="Marcador de contenido 2">
            <a:extLst>
              <a:ext uri="{FF2B5EF4-FFF2-40B4-BE49-F238E27FC236}">
                <a16:creationId xmlns:a16="http://schemas.microsoft.com/office/drawing/2014/main" id="{99AA24EE-E7F3-F7B2-8545-A2B6EE7B386D}"/>
              </a:ext>
            </a:extLst>
          </p:cNvPr>
          <p:cNvSpPr>
            <a:spLocks noGrp="1"/>
          </p:cNvSpPr>
          <p:nvPr>
            <p:ph idx="1"/>
          </p:nvPr>
        </p:nvSpPr>
        <p:spPr>
          <a:xfrm>
            <a:off x="689344" y="2325355"/>
            <a:ext cx="10515600" cy="2760995"/>
          </a:xfrm>
        </p:spPr>
        <p:txBody>
          <a:bodyPr/>
          <a:lstStyle/>
          <a:p>
            <a:pPr marL="514350" indent="-514350">
              <a:buAutoNum type="arabicParenR"/>
            </a:pPr>
            <a:r>
              <a:rPr lang="es-CL" dirty="0"/>
              <a:t>Cesiones de cuota entre sectores (Art. 114 y séptimo transitorio).</a:t>
            </a:r>
          </a:p>
          <a:p>
            <a:pPr marL="514350" indent="-514350">
              <a:buAutoNum type="arabicParenR"/>
            </a:pPr>
            <a:r>
              <a:rPr lang="es-CL" dirty="0"/>
              <a:t> Licitación de cuotas para consumo humano (Art. 15 letra c)</a:t>
            </a:r>
          </a:p>
          <a:p>
            <a:pPr marL="514350" indent="-514350">
              <a:buAutoNum type="arabicParenR"/>
            </a:pPr>
            <a:r>
              <a:rPr lang="es-CL" dirty="0"/>
              <a:t>Licencias Transables de Pesca Clase A y B (Art. 54 y 55)</a:t>
            </a:r>
          </a:p>
          <a:p>
            <a:pPr marL="514350" indent="-514350">
              <a:buAutoNum type="arabicParenR"/>
            </a:pPr>
            <a:r>
              <a:rPr lang="es-CL" dirty="0"/>
              <a:t>Normas para la Licitación de las LTP Clase B (Art. 66).</a:t>
            </a:r>
          </a:p>
          <a:p>
            <a:pPr marL="514350" indent="-514350">
              <a:buAutoNum type="arabicParenR"/>
            </a:pPr>
            <a:r>
              <a:rPr lang="es-CL" dirty="0"/>
              <a:t>Comité </a:t>
            </a:r>
            <a:r>
              <a:rPr lang="es-CL" dirty="0" err="1"/>
              <a:t>Cientiﬁco</a:t>
            </a:r>
            <a:r>
              <a:rPr lang="es-CL" dirty="0"/>
              <a:t> Técnico de Pares (Art. 231).</a:t>
            </a:r>
          </a:p>
        </p:txBody>
      </p:sp>
      <p:sp>
        <p:nvSpPr>
          <p:cNvPr id="5" name="CuadroTexto 4">
            <a:extLst>
              <a:ext uri="{FF2B5EF4-FFF2-40B4-BE49-F238E27FC236}">
                <a16:creationId xmlns:a16="http://schemas.microsoft.com/office/drawing/2014/main" id="{54F1FD44-D84D-C859-FB84-3149E42CABF1}"/>
              </a:ext>
            </a:extLst>
          </p:cNvPr>
          <p:cNvSpPr txBox="1"/>
          <p:nvPr/>
        </p:nvSpPr>
        <p:spPr>
          <a:xfrm>
            <a:off x="242859" y="5086350"/>
            <a:ext cx="11408570" cy="1200329"/>
          </a:xfrm>
          <a:prstGeom prst="rect">
            <a:avLst/>
          </a:prstGeom>
          <a:noFill/>
        </p:spPr>
        <p:txBody>
          <a:bodyPr wrap="square">
            <a:spAutoFit/>
          </a:bodyPr>
          <a:lstStyle/>
          <a:p>
            <a:pPr algn="ctr"/>
            <a:r>
              <a:rPr lang="es-CL" b="1" dirty="0"/>
              <a:t>Lo que NO queremos que vuelva a ocurrir es:</a:t>
            </a:r>
          </a:p>
          <a:p>
            <a:pPr algn="ctr"/>
            <a:r>
              <a:rPr lang="es-CL" b="1" dirty="0"/>
              <a:t>Un Escándalo de como Frio Sur, como la Industria, le pagó al ex diputado Iván Fuentes para que ingresara los traspasos del 100% artesanal a la Industrial de forma especial en el sur. Frio Sur mantiene los traspasos, a Patricio Walker le robaron el computador e Iván Fuentes volvió a radicarse en el sur sin </a:t>
            </a:r>
            <a:r>
              <a:rPr lang="es-CL" b="1" dirty="0" err="1"/>
              <a:t>ﬁguración</a:t>
            </a:r>
            <a:r>
              <a:rPr lang="es-CL" b="1" dirty="0"/>
              <a:t> alguna.</a:t>
            </a:r>
          </a:p>
        </p:txBody>
      </p:sp>
    </p:spTree>
    <p:extLst>
      <p:ext uri="{BB962C8B-B14F-4D97-AF65-F5344CB8AC3E}">
        <p14:creationId xmlns:p14="http://schemas.microsoft.com/office/powerpoint/2010/main" val="82931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88BF0-28A8-A977-6595-157B41103C55}"/>
              </a:ext>
            </a:extLst>
          </p:cNvPr>
          <p:cNvSpPr>
            <a:spLocks noGrp="1"/>
          </p:cNvSpPr>
          <p:nvPr>
            <p:ph type="title"/>
          </p:nvPr>
        </p:nvSpPr>
        <p:spPr/>
        <p:txBody>
          <a:bodyPr>
            <a:normAutofit/>
          </a:bodyPr>
          <a:lstStyle/>
          <a:p>
            <a:r>
              <a:rPr lang="es-CL" dirty="0"/>
              <a:t>1) Cesiones de cuota entre sectores (Art. 114 y séptimo transitorio).</a:t>
            </a:r>
          </a:p>
        </p:txBody>
      </p:sp>
      <p:sp>
        <p:nvSpPr>
          <p:cNvPr id="3" name="Marcador de contenido 2">
            <a:extLst>
              <a:ext uri="{FF2B5EF4-FFF2-40B4-BE49-F238E27FC236}">
                <a16:creationId xmlns:a16="http://schemas.microsoft.com/office/drawing/2014/main" id="{F005CAFD-3B39-DD8D-9C83-7900BDA44BDB}"/>
              </a:ext>
            </a:extLst>
          </p:cNvPr>
          <p:cNvSpPr>
            <a:spLocks noGrp="1"/>
          </p:cNvSpPr>
          <p:nvPr>
            <p:ph idx="1"/>
          </p:nvPr>
        </p:nvSpPr>
        <p:spPr/>
        <p:txBody>
          <a:bodyPr>
            <a:normAutofit fontScale="77500" lnSpcReduction="20000"/>
          </a:bodyPr>
          <a:lstStyle/>
          <a:p>
            <a:r>
              <a:rPr lang="es-CL" dirty="0"/>
              <a:t>El primer punto y central corresponde a la mantención de las cesiones del 100% de las cuotas de merluza del sur y congrio dorado, desde el sector artesanal al sector industrial, para las regiones de los Lagos, Aysén y Magallanes. Las que fueron establecidas por una indicación presentada por el ex Diputado Iván Fuentes y el ex Senador Patricio Walker durante la tramitación de la Ley Longueira (Art. 55 N).</a:t>
            </a:r>
          </a:p>
          <a:p>
            <a:pPr marL="0" indent="0">
              <a:buNone/>
            </a:pPr>
            <a:endParaRPr lang="es-CL" dirty="0"/>
          </a:p>
          <a:p>
            <a:r>
              <a:rPr lang="es-CL" dirty="0"/>
              <a:t>Aquí tenemos que separar:</a:t>
            </a:r>
          </a:p>
          <a:p>
            <a:pPr marL="0" indent="0">
              <a:buNone/>
            </a:pPr>
            <a:r>
              <a:rPr lang="es-CL" dirty="0"/>
              <a:t>	Pescadores: Gente que se hace a la mar a pescar.</a:t>
            </a:r>
          </a:p>
          <a:p>
            <a:pPr marL="0" indent="0">
              <a:buNone/>
            </a:pPr>
            <a:r>
              <a:rPr lang="es-CL" dirty="0"/>
              <a:t>	Comerciantes de cuotas: Gente que tiene una cuota de pesca y la vende a la industria y no pesca. 	</a:t>
            </a:r>
          </a:p>
          <a:p>
            <a:pPr marL="0" indent="0">
              <a:buNone/>
            </a:pPr>
            <a:r>
              <a:rPr lang="es-CL" dirty="0"/>
              <a:t>	Intermediarios: Trabajan para la industria, están a cargo de tentar a los pescadores de que dejen de trabajar y vendan sus cuotas. A estos últimos les ha ido muy bien con la ley Longueira y sabemos que defenderán su negocio, el que sólo trae miseria a las caletas de pescadores de las regiones australes.</a:t>
            </a:r>
          </a:p>
          <a:p>
            <a:pPr marL="0" indent="0">
              <a:buNone/>
            </a:pPr>
            <a:endParaRPr lang="es-CL" dirty="0"/>
          </a:p>
        </p:txBody>
      </p:sp>
    </p:spTree>
    <p:extLst>
      <p:ext uri="{BB962C8B-B14F-4D97-AF65-F5344CB8AC3E}">
        <p14:creationId xmlns:p14="http://schemas.microsoft.com/office/powerpoint/2010/main" val="392558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D5D39-1A72-1C3E-C0E5-FFB2B2DD1A2E}"/>
              </a:ext>
            </a:extLst>
          </p:cNvPr>
          <p:cNvSpPr>
            <a:spLocks noGrp="1"/>
          </p:cNvSpPr>
          <p:nvPr>
            <p:ph type="title"/>
          </p:nvPr>
        </p:nvSpPr>
        <p:spPr>
          <a:xfrm>
            <a:off x="709612" y="608014"/>
            <a:ext cx="10515600" cy="534987"/>
          </a:xfrm>
        </p:spPr>
        <p:txBody>
          <a:bodyPr>
            <a:normAutofit fontScale="90000"/>
          </a:bodyPr>
          <a:lstStyle/>
          <a:p>
            <a:r>
              <a:rPr lang="es-CL" dirty="0"/>
              <a:t>1) Cesiones de cuota entre sectores (Art. 114 y séptimo transitorio).</a:t>
            </a:r>
          </a:p>
        </p:txBody>
      </p:sp>
      <p:sp>
        <p:nvSpPr>
          <p:cNvPr id="3" name="Marcador de contenido 2">
            <a:extLst>
              <a:ext uri="{FF2B5EF4-FFF2-40B4-BE49-F238E27FC236}">
                <a16:creationId xmlns:a16="http://schemas.microsoft.com/office/drawing/2014/main" id="{D7168908-E808-E3F4-2420-91EE27F696B2}"/>
              </a:ext>
            </a:extLst>
          </p:cNvPr>
          <p:cNvSpPr>
            <a:spLocks noGrp="1"/>
          </p:cNvSpPr>
          <p:nvPr>
            <p:ph idx="1"/>
          </p:nvPr>
        </p:nvSpPr>
        <p:spPr>
          <a:xfrm>
            <a:off x="838200" y="1582737"/>
            <a:ext cx="10515600" cy="1146176"/>
          </a:xfrm>
        </p:spPr>
        <p:txBody>
          <a:bodyPr>
            <a:normAutofit fontScale="62500" lnSpcReduction="20000"/>
          </a:bodyPr>
          <a:lstStyle/>
          <a:p>
            <a:r>
              <a:rPr lang="es-CL" dirty="0"/>
              <a:t>Lo anterior, ha generado que sea imposible para las plantas de proceso pequeñas (como nosotros) poder competir con la gran industria para la compra de materia prima por parte de los pescadores artesanales. Lo anterior se visualiza en la Tabla 1, donde para la merluza del sur desde el año 2018 TODAS LAS CESIONES VAN A LA GRAN INDUSTRIA para que capture este recurso con </a:t>
            </a:r>
            <a:r>
              <a:rPr lang="es-CL" b="1" dirty="0"/>
              <a:t>ARRASTRE</a:t>
            </a:r>
            <a:r>
              <a:rPr lang="es-CL" dirty="0"/>
              <a:t> y que las regiones </a:t>
            </a:r>
            <a:r>
              <a:rPr lang="es-CL" b="1" dirty="0"/>
              <a:t>de Aysén y Magallanes traspasen el 100% de sus cuotas.</a:t>
            </a:r>
          </a:p>
          <a:p>
            <a:endParaRPr lang="es-CL" dirty="0"/>
          </a:p>
        </p:txBody>
      </p:sp>
      <p:pic>
        <p:nvPicPr>
          <p:cNvPr id="5" name="Imagen 4">
            <a:extLst>
              <a:ext uri="{FF2B5EF4-FFF2-40B4-BE49-F238E27FC236}">
                <a16:creationId xmlns:a16="http://schemas.microsoft.com/office/drawing/2014/main" id="{0A987271-923F-D338-E642-1934219F70CC}"/>
              </a:ext>
            </a:extLst>
          </p:cNvPr>
          <p:cNvPicPr>
            <a:picLocks noChangeAspect="1"/>
          </p:cNvPicPr>
          <p:nvPr/>
        </p:nvPicPr>
        <p:blipFill>
          <a:blip r:embed="rId2"/>
          <a:stretch>
            <a:fillRect/>
          </a:stretch>
        </p:blipFill>
        <p:spPr>
          <a:xfrm>
            <a:off x="2016125" y="2728913"/>
            <a:ext cx="7416800" cy="4000500"/>
          </a:xfrm>
          <a:prstGeom prst="rect">
            <a:avLst/>
          </a:prstGeom>
        </p:spPr>
      </p:pic>
    </p:spTree>
    <p:extLst>
      <p:ext uri="{BB962C8B-B14F-4D97-AF65-F5344CB8AC3E}">
        <p14:creationId xmlns:p14="http://schemas.microsoft.com/office/powerpoint/2010/main" val="266609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840263-69AE-DF99-CAB9-0BF88A2DD627}"/>
              </a:ext>
            </a:extLst>
          </p:cNvPr>
          <p:cNvSpPr>
            <a:spLocks noGrp="1"/>
          </p:cNvSpPr>
          <p:nvPr>
            <p:ph idx="1"/>
          </p:nvPr>
        </p:nvSpPr>
        <p:spPr/>
        <p:txBody>
          <a:bodyPr>
            <a:normAutofit fontScale="92500" lnSpcReduction="20000"/>
          </a:bodyPr>
          <a:lstStyle/>
          <a:p>
            <a:r>
              <a:rPr lang="es-CL" dirty="0"/>
              <a:t>Esta situación descrita nos ha generado la creciente </a:t>
            </a:r>
            <a:r>
              <a:rPr lang="es-CL" dirty="0" err="1"/>
              <a:t>diﬁcultad</a:t>
            </a:r>
            <a:r>
              <a:rPr lang="es-CL" dirty="0"/>
              <a:t> para la obtención de materia prima que nos permita mantener las operaciones como pequeñas plantas de proceso y de continuar nos llevará a la extinción.</a:t>
            </a:r>
          </a:p>
          <a:p>
            <a:r>
              <a:rPr lang="es-CL" dirty="0"/>
              <a:t>Lo que sumado a la pesca ilegal que se ha producido con estos traspasos al sector industrial va en contra de la sostenibilidad de estos recursos tan importantes para las regiones del sur del país. </a:t>
            </a:r>
          </a:p>
          <a:p>
            <a:r>
              <a:rPr lang="es-CL" dirty="0"/>
              <a:t>El fenómeno de pesca ilegal ya había sido planteado por la Subdirectora Jurídica del SERNAPESCA en una sesión de la Comisión de Pesca, Acuicultura e Intereses Marítimos. Fecha 25 de </a:t>
            </a:r>
            <a:r>
              <a:rPr lang="es-CL" dirty="0" err="1"/>
              <a:t>sep�embre</a:t>
            </a:r>
            <a:r>
              <a:rPr lang="es-CL" dirty="0"/>
              <a:t> de 2019, Sra. Jéssica Fuentes Olmos </a:t>
            </a:r>
          </a:p>
          <a:p>
            <a:r>
              <a:rPr lang="es-CL" dirty="0"/>
              <a:t>Ver video de la Comisión: </a:t>
            </a:r>
            <a:r>
              <a:rPr lang="es-CL" dirty="0" err="1"/>
              <a:t>htps</a:t>
            </a:r>
            <a:r>
              <a:rPr lang="es-CL" dirty="0"/>
              <a:t>://</a:t>
            </a:r>
            <a:r>
              <a:rPr lang="es-CL" dirty="0" err="1"/>
              <a:t>www.democraciaenvivo.cl</a:t>
            </a:r>
            <a:r>
              <a:rPr lang="es-CL" dirty="0"/>
              <a:t>/</a:t>
            </a:r>
            <a:r>
              <a:rPr lang="es-CL" dirty="0" err="1"/>
              <a:t>player.aspx?id</a:t>
            </a:r>
            <a:r>
              <a:rPr lang="es-CL" dirty="0"/>
              <a:t>=62099).</a:t>
            </a:r>
          </a:p>
        </p:txBody>
      </p:sp>
      <p:sp>
        <p:nvSpPr>
          <p:cNvPr id="4" name="Título 1">
            <a:extLst>
              <a:ext uri="{FF2B5EF4-FFF2-40B4-BE49-F238E27FC236}">
                <a16:creationId xmlns:a16="http://schemas.microsoft.com/office/drawing/2014/main" id="{5A222CD2-7B5E-C14B-E557-8CC029F72FE6}"/>
              </a:ext>
            </a:extLst>
          </p:cNvPr>
          <p:cNvSpPr>
            <a:spLocks noGrp="1"/>
          </p:cNvSpPr>
          <p:nvPr>
            <p:ph type="title"/>
          </p:nvPr>
        </p:nvSpPr>
        <p:spPr>
          <a:xfrm>
            <a:off x="709612" y="608014"/>
            <a:ext cx="10515600" cy="534987"/>
          </a:xfrm>
        </p:spPr>
        <p:txBody>
          <a:bodyPr>
            <a:normAutofit fontScale="90000"/>
          </a:bodyPr>
          <a:lstStyle/>
          <a:p>
            <a:r>
              <a:rPr lang="es-CL" dirty="0"/>
              <a:t>1) Cesiones de cuota entre sectores (Art. 114 y séptimo transitorio).</a:t>
            </a:r>
          </a:p>
        </p:txBody>
      </p:sp>
    </p:spTree>
    <p:extLst>
      <p:ext uri="{BB962C8B-B14F-4D97-AF65-F5344CB8AC3E}">
        <p14:creationId xmlns:p14="http://schemas.microsoft.com/office/powerpoint/2010/main" val="88643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DB9315-0CEC-2843-BA3F-3306C652BCBD}"/>
              </a:ext>
            </a:extLst>
          </p:cNvPr>
          <p:cNvSpPr>
            <a:spLocks noGrp="1"/>
          </p:cNvSpPr>
          <p:nvPr>
            <p:ph idx="1"/>
          </p:nvPr>
        </p:nvSpPr>
        <p:spPr/>
        <p:txBody>
          <a:bodyPr>
            <a:normAutofit fontScale="92500" lnSpcReduction="20000"/>
          </a:bodyPr>
          <a:lstStyle/>
          <a:p>
            <a:r>
              <a:rPr lang="es-CL" dirty="0"/>
              <a:t>Es por todo lo antes expuesto que nos parece increíble que la Subsecretaría de Pesca en este Proyecto de Ley y, el Subsecretario de Pesca que ha repetido como un Mantra “La pesca es para los que Pescan”, pretendan mantener mediante un Articulo Transitorio (Séptimo Transitorio) que se pueda:</a:t>
            </a:r>
          </a:p>
          <a:p>
            <a:pPr lvl="1"/>
            <a:r>
              <a:rPr lang="es-CL" dirty="0"/>
              <a:t> Traspasar el 100% de las cuotas artesanales de merluza del sur y congrio dorado.</a:t>
            </a:r>
          </a:p>
          <a:p>
            <a:pPr lvl="1"/>
            <a:r>
              <a:rPr lang="es-CL" dirty="0"/>
              <a:t> Por 10 años!!!</a:t>
            </a:r>
          </a:p>
          <a:p>
            <a:pPr lvl="1"/>
            <a:r>
              <a:rPr lang="es-CL" dirty="0"/>
              <a:t> Renovable a través del Consejo </a:t>
            </a:r>
            <a:r>
              <a:rPr lang="es-CL" dirty="0" err="1"/>
              <a:t>Macrozonal</a:t>
            </a:r>
            <a:r>
              <a:rPr lang="es-CL" dirty="0"/>
              <a:t> por otros 3 años más.</a:t>
            </a:r>
          </a:p>
          <a:p>
            <a:pPr lvl="1"/>
            <a:r>
              <a:rPr lang="es-CL" dirty="0"/>
              <a:t> Consejo que estará compuesto en su mayoría por la gran industria y sus trabajadores!</a:t>
            </a:r>
          </a:p>
          <a:p>
            <a:pPr lvl="1"/>
            <a:r>
              <a:rPr lang="es-CL" dirty="0"/>
              <a:t>LO QUE SIGNIFICA PARA SIEMPRE!</a:t>
            </a:r>
          </a:p>
          <a:p>
            <a:pPr marL="457200" lvl="1" indent="0">
              <a:buNone/>
            </a:pPr>
            <a:endParaRPr lang="es-CL" dirty="0"/>
          </a:p>
          <a:p>
            <a:pPr marL="457200" lvl="1" indent="0">
              <a:buNone/>
            </a:pPr>
            <a:r>
              <a:rPr lang="es-CL" dirty="0"/>
              <a:t>Si “La pesca es para los que Pescan”, entonces la Subsecretaría debería entregarle el 100% del fraccionamiento de las cuotas de estas especies, al menos en Aysén y Magallanes al Sector Industrial y nos vamos todos para la casa!</a:t>
            </a:r>
          </a:p>
        </p:txBody>
      </p:sp>
      <p:sp>
        <p:nvSpPr>
          <p:cNvPr id="4" name="Título 1">
            <a:extLst>
              <a:ext uri="{FF2B5EF4-FFF2-40B4-BE49-F238E27FC236}">
                <a16:creationId xmlns:a16="http://schemas.microsoft.com/office/drawing/2014/main" id="{A0FB60F6-9746-8830-8A6A-BDAB0C67A9D2}"/>
              </a:ext>
            </a:extLst>
          </p:cNvPr>
          <p:cNvSpPr>
            <a:spLocks noGrp="1"/>
          </p:cNvSpPr>
          <p:nvPr>
            <p:ph type="title"/>
          </p:nvPr>
        </p:nvSpPr>
        <p:spPr>
          <a:xfrm>
            <a:off x="709612" y="608014"/>
            <a:ext cx="10515600" cy="534987"/>
          </a:xfrm>
        </p:spPr>
        <p:txBody>
          <a:bodyPr>
            <a:normAutofit fontScale="90000"/>
          </a:bodyPr>
          <a:lstStyle/>
          <a:p>
            <a:r>
              <a:rPr lang="es-CL" dirty="0"/>
              <a:t>1) Cesiones de cuota entre sectores (Art. 114 y séptimo transitorio).</a:t>
            </a:r>
          </a:p>
        </p:txBody>
      </p:sp>
    </p:spTree>
    <p:extLst>
      <p:ext uri="{BB962C8B-B14F-4D97-AF65-F5344CB8AC3E}">
        <p14:creationId xmlns:p14="http://schemas.microsoft.com/office/powerpoint/2010/main" val="242992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790119-99AA-2CCA-FCE2-4E69E770210D}"/>
              </a:ext>
            </a:extLst>
          </p:cNvPr>
          <p:cNvSpPr>
            <a:spLocks noGrp="1"/>
          </p:cNvSpPr>
          <p:nvPr>
            <p:ph idx="1"/>
          </p:nvPr>
        </p:nvSpPr>
        <p:spPr>
          <a:xfrm>
            <a:off x="838200" y="1825626"/>
            <a:ext cx="10515600" cy="2403474"/>
          </a:xfrm>
        </p:spPr>
        <p:txBody>
          <a:bodyPr>
            <a:normAutofit fontScale="85000" lnSpcReduction="10000"/>
          </a:bodyPr>
          <a:lstStyle/>
          <a:p>
            <a:pPr marL="0" indent="0">
              <a:buNone/>
            </a:pPr>
            <a:r>
              <a:rPr lang="es-CL" dirty="0"/>
              <a:t>Por lo anterior, les solicitamos a la H. Comisión:</a:t>
            </a:r>
          </a:p>
          <a:p>
            <a:pPr marL="0" indent="0">
              <a:buNone/>
            </a:pPr>
            <a:r>
              <a:rPr lang="es-CL" dirty="0"/>
              <a:t>	a) Se elimine el Articulo Séptimo Transitorio.</a:t>
            </a:r>
          </a:p>
          <a:p>
            <a:pPr marL="0" indent="0">
              <a:buNone/>
            </a:pPr>
            <a:r>
              <a:rPr lang="es-CL" dirty="0"/>
              <a:t>	b) Se mantenga la norma general para todo el país que permite cesiones de cuotas hasta un máximo el 50% en tres años corridos (Art. 114)</a:t>
            </a:r>
          </a:p>
          <a:p>
            <a:pPr marL="0" indent="0">
              <a:buNone/>
            </a:pPr>
            <a:r>
              <a:rPr lang="es-CL" dirty="0"/>
              <a:t>Esto nos permitiría subsistir como pequeñas empresas procesadoras, disminuiría la pesca ilegal y reduciría los “vendedores de papeles o pescadores de </a:t>
            </a:r>
            <a:r>
              <a:rPr lang="es-CL" dirty="0" err="1"/>
              <a:t>pantuﬂas</a:t>
            </a:r>
            <a:r>
              <a:rPr lang="es-CL" dirty="0"/>
              <a:t>”.</a:t>
            </a:r>
          </a:p>
        </p:txBody>
      </p:sp>
      <p:sp>
        <p:nvSpPr>
          <p:cNvPr id="4" name="Título 1">
            <a:extLst>
              <a:ext uri="{FF2B5EF4-FFF2-40B4-BE49-F238E27FC236}">
                <a16:creationId xmlns:a16="http://schemas.microsoft.com/office/drawing/2014/main" id="{56546CA3-A61F-2E11-B9BE-D5926CC505BD}"/>
              </a:ext>
            </a:extLst>
          </p:cNvPr>
          <p:cNvSpPr>
            <a:spLocks noGrp="1"/>
          </p:cNvSpPr>
          <p:nvPr>
            <p:ph type="title"/>
          </p:nvPr>
        </p:nvSpPr>
        <p:spPr>
          <a:xfrm>
            <a:off x="709612" y="608014"/>
            <a:ext cx="10515600" cy="534987"/>
          </a:xfrm>
        </p:spPr>
        <p:txBody>
          <a:bodyPr>
            <a:normAutofit fontScale="90000"/>
          </a:bodyPr>
          <a:lstStyle/>
          <a:p>
            <a:r>
              <a:rPr lang="es-CL" dirty="0"/>
              <a:t>1) Cesiones de cuota entre sectores (Art. 114 y séptimo transitorio).</a:t>
            </a:r>
          </a:p>
        </p:txBody>
      </p:sp>
      <p:sp>
        <p:nvSpPr>
          <p:cNvPr id="6" name="CuadroTexto 5">
            <a:extLst>
              <a:ext uri="{FF2B5EF4-FFF2-40B4-BE49-F238E27FC236}">
                <a16:creationId xmlns:a16="http://schemas.microsoft.com/office/drawing/2014/main" id="{0D5A4FD4-4980-FCA8-29B6-5C20D137E3DF}"/>
              </a:ext>
            </a:extLst>
          </p:cNvPr>
          <p:cNvSpPr txBox="1"/>
          <p:nvPr/>
        </p:nvSpPr>
        <p:spPr>
          <a:xfrm>
            <a:off x="838200" y="4229100"/>
            <a:ext cx="10208420" cy="2308324"/>
          </a:xfrm>
          <a:prstGeom prst="rect">
            <a:avLst/>
          </a:prstGeom>
          <a:noFill/>
        </p:spPr>
        <p:txBody>
          <a:bodyPr wrap="square">
            <a:spAutoFit/>
          </a:bodyPr>
          <a:lstStyle/>
          <a:p>
            <a:r>
              <a:rPr lang="es-CL" dirty="0"/>
              <a:t>Esto ha sido solicitado ya por otras organizaciones como:</a:t>
            </a:r>
          </a:p>
          <a:p>
            <a:r>
              <a:rPr lang="es-CL" dirty="0"/>
              <a:t>	1) CONAPACH: </a:t>
            </a:r>
            <a:r>
              <a:rPr lang="es-CL" sz="900" dirty="0" err="1"/>
              <a:t>htps</a:t>
            </a:r>
            <a:r>
              <a:rPr lang="es-CL" sz="900" dirty="0"/>
              <a:t>://</a:t>
            </a:r>
            <a:r>
              <a:rPr lang="es-CL" sz="900" dirty="0" err="1"/>
              <a:t>www.conapach.cl</a:t>
            </a:r>
            <a:r>
              <a:rPr lang="es-CL" sz="900" dirty="0"/>
              <a:t>/se-aprueban-ar�culados-que-terminan-con-el-traspaso-de-100-delas-cuotas/</a:t>
            </a:r>
          </a:p>
          <a:p>
            <a:r>
              <a:rPr lang="es-CL" dirty="0"/>
              <a:t>	2) Pescadores de Aysén (Puerto Gaviota): </a:t>
            </a:r>
            <a:r>
              <a:rPr lang="es-CL" sz="900" dirty="0" err="1"/>
              <a:t>htps</a:t>
            </a:r>
            <a:r>
              <a:rPr lang="es-CL" sz="900" dirty="0"/>
              <a:t>://</a:t>
            </a:r>
            <a:r>
              <a:rPr lang="es-CL" sz="900" dirty="0" err="1"/>
              <a:t>www.subpesca.cl</a:t>
            </a:r>
            <a:r>
              <a:rPr lang="es-CL" sz="900" dirty="0"/>
              <a:t>/</a:t>
            </a:r>
            <a:r>
              <a:rPr lang="es-CL" sz="900" dirty="0" err="1"/>
              <a:t>nuevaleydepesca</a:t>
            </a:r>
            <a:r>
              <a:rPr lang="es-CL" sz="900" dirty="0"/>
              <a:t>/622/w3-article-117370.html</a:t>
            </a:r>
          </a:p>
          <a:p>
            <a:r>
              <a:rPr lang="es-CL" dirty="0"/>
              <a:t>	3) Tripulantes artesanales de Magallanes (Héctor Ruíz) en esta misma comisión hace unas semanas: </a:t>
            </a:r>
            <a:r>
              <a:rPr lang="es-CL" sz="900" dirty="0" err="1"/>
              <a:t>htps</a:t>
            </a:r>
            <a:r>
              <a:rPr lang="es-CL" sz="900" dirty="0"/>
              <a:t>://</a:t>
            </a:r>
            <a:r>
              <a:rPr lang="es-CL" sz="900" dirty="0" err="1"/>
              <a:t>www.democraciaenvivo.cl</a:t>
            </a:r>
            <a:r>
              <a:rPr lang="es-CL" sz="900" dirty="0"/>
              <a:t>/</a:t>
            </a:r>
            <a:r>
              <a:rPr lang="es-CL" sz="900" dirty="0" err="1"/>
              <a:t>player.aspx?id</a:t>
            </a:r>
            <a:r>
              <a:rPr lang="es-CL" sz="900" dirty="0"/>
              <a:t>=77445 (Minuto 01:01:30)</a:t>
            </a:r>
          </a:p>
          <a:p>
            <a:r>
              <a:rPr lang="es-CL" dirty="0"/>
              <a:t>	4) FETRAPES: </a:t>
            </a:r>
            <a:r>
              <a:rPr lang="es-CL" sz="900" dirty="0" err="1"/>
              <a:t>htps</a:t>
            </a:r>
            <a:r>
              <a:rPr lang="es-CL" sz="900" dirty="0"/>
              <a:t>://</a:t>
            </a:r>
            <a:r>
              <a:rPr lang="es-CL" sz="900" dirty="0" err="1"/>
              <a:t>www.df.cl</a:t>
            </a:r>
            <a:r>
              <a:rPr lang="es-CL" sz="900" dirty="0"/>
              <a:t>/empresas/industria/fetrapes-sobre-los-traspasos-de-cuotas-si-no-se-eliminanse-seguira</a:t>
            </a:r>
          </a:p>
          <a:p>
            <a:r>
              <a:rPr lang="es-CL" dirty="0"/>
              <a:t>	5) Incluso fue materia de una larga discusión en el periodo legislativo anterior en el Proyecto de Ley Corta del Gobierno del Ex Presidente Piñera: </a:t>
            </a:r>
            <a:r>
              <a:rPr lang="es-CL" sz="900" dirty="0" err="1"/>
              <a:t>htps</a:t>
            </a:r>
            <a:r>
              <a:rPr lang="es-CL" sz="900" dirty="0"/>
              <a:t>://</a:t>
            </a:r>
            <a:r>
              <a:rPr lang="es-CL" sz="900" dirty="0" err="1"/>
              <a:t>www.democraciaenvivo.cl</a:t>
            </a:r>
            <a:r>
              <a:rPr lang="es-CL" sz="900" dirty="0"/>
              <a:t>/</a:t>
            </a:r>
            <a:r>
              <a:rPr lang="es-CL" sz="900" dirty="0" err="1"/>
              <a:t>player.aspx?id</a:t>
            </a:r>
            <a:r>
              <a:rPr lang="es-CL" sz="900" dirty="0"/>
              <a:t>=62099</a:t>
            </a:r>
          </a:p>
        </p:txBody>
      </p:sp>
    </p:spTree>
    <p:extLst>
      <p:ext uri="{BB962C8B-B14F-4D97-AF65-F5344CB8AC3E}">
        <p14:creationId xmlns:p14="http://schemas.microsoft.com/office/powerpoint/2010/main" val="27838871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1FE0A5D7FC720418D25FF140C5EA71E" ma:contentTypeVersion="11" ma:contentTypeDescription="Crear nuevo documento." ma:contentTypeScope="" ma:versionID="62c463417aaaa202e983c1d2e815d842">
  <xsd:schema xmlns:xsd="http://www.w3.org/2001/XMLSchema" xmlns:xs="http://www.w3.org/2001/XMLSchema" xmlns:p="http://schemas.microsoft.com/office/2006/metadata/properties" xmlns:ns2="96f6c725-4322-41ea-839c-dc856c242e0b" xmlns:ns3="bbdfa8ac-5035-4881-b348-72649ee5ecd2" targetNamespace="http://schemas.microsoft.com/office/2006/metadata/properties" ma:root="true" ma:fieldsID="4a0a074c39928cf1629fd755aed81d31" ns2:_="" ns3:_="">
    <xsd:import namespace="96f6c725-4322-41ea-839c-dc856c242e0b"/>
    <xsd:import namespace="bbdfa8ac-5035-4881-b348-72649ee5ec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6c725-4322-41ea-839c-dc856c242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4e63c7c-7208-4412-ac02-20084f1ee6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fa8ac-5035-4881-b348-72649ee5ecd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e4c7fd-1a8b-423a-a84a-b703b25c719a}" ma:internalName="TaxCatchAll" ma:showField="CatchAllData" ma:web="bbdfa8ac-5035-4881-b348-72649ee5e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dfa8ac-5035-4881-b348-72649ee5ecd2" xsi:nil="true"/>
    <lcf76f155ced4ddcb4097134ff3c332f xmlns="96f6c725-4322-41ea-839c-dc856c242e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6AD843-94FF-46A8-8CC9-D6F5857691D7}"/>
</file>

<file path=customXml/itemProps2.xml><?xml version="1.0" encoding="utf-8"?>
<ds:datastoreItem xmlns:ds="http://schemas.openxmlformats.org/officeDocument/2006/customXml" ds:itemID="{6B449C5E-86C5-4B31-BE2F-536B7984559F}"/>
</file>

<file path=customXml/itemProps3.xml><?xml version="1.0" encoding="utf-8"?>
<ds:datastoreItem xmlns:ds="http://schemas.openxmlformats.org/officeDocument/2006/customXml" ds:itemID="{4E6A6DFD-762A-4558-A233-31C1D708E00A}"/>
</file>

<file path=docProps/app.xml><?xml version="1.0" encoding="utf-8"?>
<Properties xmlns="http://schemas.openxmlformats.org/officeDocument/2006/extended-properties" xmlns:vt="http://schemas.openxmlformats.org/officeDocument/2006/docPropsVTypes">
  <TotalTime>69</TotalTime>
  <Words>2738</Words>
  <Application>Microsoft Office PowerPoint</Application>
  <PresentationFormat>Panorámica</PresentationFormat>
  <Paragraphs>112</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PYME’s Pesqueras de la Región de los Lagos de abastecimiento artesanal</vt:lpstr>
      <vt:lpstr>Proyecto de ley presentado por el Gobierno (Boletin 16.500-21) para una nueva ley de pesca.</vt:lpstr>
      <vt:lpstr>Aspectos positivos de la nueva propuesta de ley de pesca:</vt:lpstr>
      <vt:lpstr>Como PYME’s nosotros venimos a plantear nuestra desazón y preocupación a la Comisión de Pesca, respecto a:</vt:lpstr>
      <vt:lpstr>1) Cesiones de cuota entre sectores (Art. 114 y séptimo transitorio).</vt:lpstr>
      <vt:lpstr>1) Cesiones de cuota entre sectores (Art. 114 y séptimo transitorio).</vt:lpstr>
      <vt:lpstr>1) Cesiones de cuota entre sectores (Art. 114 y séptimo transitorio).</vt:lpstr>
      <vt:lpstr>1) Cesiones de cuota entre sectores (Art. 114 y séptimo transitorio).</vt:lpstr>
      <vt:lpstr>1) Cesiones de cuota entre sectores (Art. 114 y séptimo transitorio).</vt:lpstr>
      <vt:lpstr>2) Licitación de cuotas para consumo humano (Art. 15 letra c)</vt:lpstr>
      <vt:lpstr>2) Licitación de cuotas para consumo humano (Art. 15 letra c)</vt:lpstr>
      <vt:lpstr>3) Licencias Transables de Pesca Clase A y B (Art. 54 y 55)</vt:lpstr>
      <vt:lpstr>3) Licencias Transables de Pesca Clase A y B (Art. 54 y 55)</vt:lpstr>
      <vt:lpstr>4) Normas para la Licitación de las LTP Clase B (Art. 66).</vt:lpstr>
      <vt:lpstr>4) Normas para la Licitación de las LTP Clase B (Art. 66).</vt:lpstr>
      <vt:lpstr>5) Comité Cientiﬁco Técnico de Pares (Art. 231).</vt:lpstr>
      <vt:lpstr>Otros temas que resultan preocupantes:</vt:lpstr>
      <vt:lpstr>Lo que NO queremos que vuelva a ocurrir 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PYME’s Pesqueras de la Región de los Lagos de abastecimiento artesanal</dc:title>
  <dc:creator>José montt strabucchi</dc:creator>
  <cp:lastModifiedBy>Francisca Javiera Navarro M.</cp:lastModifiedBy>
  <cp:revision>4</cp:revision>
  <dcterms:created xsi:type="dcterms:W3CDTF">2024-04-11T13:20:53Z</dcterms:created>
  <dcterms:modified xsi:type="dcterms:W3CDTF">2024-04-11T15:10:18Z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0x01010031FE0A5D7FC720418D25FF140C5EA71E</vt:lpwstr>
  </property>
</Properties>
</file>