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4"/>
  </p:sldMasterIdLst>
  <p:notesMasterIdLst>
    <p:notesMasterId r:id="rId18"/>
  </p:notesMasterIdLst>
  <p:sldIdLst>
    <p:sldId id="257" r:id="rId5"/>
    <p:sldId id="270" r:id="rId6"/>
    <p:sldId id="269" r:id="rId7"/>
    <p:sldId id="265" r:id="rId8"/>
    <p:sldId id="271" r:id="rId9"/>
    <p:sldId id="266" r:id="rId10"/>
    <p:sldId id="272" r:id="rId11"/>
    <p:sldId id="267" r:id="rId12"/>
    <p:sldId id="273" r:id="rId13"/>
    <p:sldId id="284" r:id="rId14"/>
    <p:sldId id="274" r:id="rId15"/>
    <p:sldId id="283" r:id="rId16"/>
    <p:sldId id="282" r:id="rId17"/>
  </p:sldIdLst>
  <p:sldSz cx="12192000" cy="6858000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D574E7E-AA84-BD4E-AB10-F59F808A5F26}">
          <p14:sldIdLst>
            <p14:sldId id="257"/>
            <p14:sldId id="270"/>
            <p14:sldId id="269"/>
            <p14:sldId id="265"/>
            <p14:sldId id="271"/>
            <p14:sldId id="266"/>
            <p14:sldId id="272"/>
            <p14:sldId id="267"/>
            <p14:sldId id="273"/>
            <p14:sldId id="284"/>
            <p14:sldId id="274"/>
            <p14:sldId id="283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86"/>
    <p:restoredTop sz="86443"/>
  </p:normalViewPr>
  <p:slideViewPr>
    <p:cSldViewPr snapToGrid="0" snapToObjects="1">
      <p:cViewPr varScale="1">
        <p:scale>
          <a:sx n="55" d="100"/>
          <a:sy n="55" d="100"/>
        </p:scale>
        <p:origin x="3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3D4758F-E221-F042-92D7-DE45EEE4DD32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5D6797A-6486-2040-A806-47940FC0E4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74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D6797A-6486-2040-A806-47940FC0E4CE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6948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02AD44-B089-AB4D-B988-E4D9D3171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E5DE69-40D8-A949-8092-C4A483BF5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C2FCC9-CD5E-6B4E-A05E-217106559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D04246-38A1-6745-84E6-57146022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3022B5-8DFE-A943-80B4-EB294CF4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96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E4AE0-5C37-FD48-BFED-C6E06D109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6C0485-8736-2540-B234-B807F3595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F148DB-DB3F-AB43-8C98-AFC51FA5B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6C7A09-7D62-6946-84E2-BA0726D2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2FDA91-4CFF-1345-B5A4-3B3D49C5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37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104CE0-7725-9645-8BFF-057D4F22A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CEDAAD-B03D-8041-8606-2F4C0B15A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EFC87F-1DB3-2847-8FB0-EDF0B6AF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E93857-AED6-6443-930D-46E08EA10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3A734A-66FE-6C4E-BAF7-B8BA912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904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C5DA1-E93B-C846-B890-8A6DCE0DA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056428-7A8E-3B41-9295-64582BB88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2E7A7-5B33-1841-9187-6A53BBFD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7F7519-9C81-EC42-AC94-F71F481C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FD163A-D840-6240-AC2D-7FA79418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226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5C41AD-CA43-4343-9258-CADC33D5B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723B9E-7C57-804E-B752-55DAA244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47857F-22B0-F243-9493-02954D49D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F8D1A4-436F-DC41-AA92-AB6E5264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9D279-F36E-694D-86CA-DF6D7266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094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D4EB6-81E6-AA43-B264-C8B9962A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70D27-1A20-CE4F-B226-84DF56A33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E08D20-B925-D744-8B50-052DE536E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59BE6F-3D4B-5E4A-99A1-6BF0A8651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CE9680-3D25-2643-90AD-30643066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3889CE-CF8A-224D-9629-18C18295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27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5697E-F629-154B-9C77-7067D0F2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0B4C48-5494-9740-9119-6629D6356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6B60DF-6688-FA44-AA5E-D7E998B51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A0116CC-7969-8D4B-937C-BDB909DEE9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20A1F6-2721-944D-8805-26FA43794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AF9A7D-951F-2749-A830-C8FB39225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BDC83F-4CFF-FE45-9F3C-D06B39CE9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C935DB8-0601-3E49-80FF-F8760ED4B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059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C92A1-6A4E-7B47-9AC1-E007397B9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23E873-CC25-0A4F-94D2-9D6008F8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06469C-AF00-9948-8559-E16383179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E89C83-4D43-9145-B9EC-CE5CAE00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167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370F62-B4F6-F040-91E0-4CB53AE0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4A50EE-4FAE-BB43-8082-4330BF7B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1042F2-AFDF-CC43-B88E-EF83C801E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95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143A1-F684-D549-8B08-B8EBDE21E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DAAF9E-2663-E74D-B88C-F589F3781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490CB2-EECD-9442-A260-EE4BF40DB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9A3C2E-852A-0846-80E1-71038C3CC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718D16-3B4C-6649-B518-D90FF7F4C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3BCBE1-B90E-E248-A1F7-D1AC895E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159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3AB7B5-1D39-764B-B7A5-9AD56152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583437-5A00-194F-B5CE-45EBE75B9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C689C3-19CC-AF4D-9BE6-D426922E3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F99AC7-82C6-ED4C-ACED-FF8408B1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AF3114-AF4D-F64D-A6BF-C5C6CF76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EFBCAE-2AAB-B549-9C10-71069C43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762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B13CDB-F2A0-0D4D-A352-07D81D79F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0DF888-6942-AB4E-AAF4-9B92B192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C5F538-8690-E144-8ECB-31A30FD7D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6CA2A-21CC-1F49-AF07-F2622CFB03C3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110ACD-E431-4447-B96D-76E1464DC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6B36C1-D357-C945-A6F9-5333C1511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2BAC-7F26-FE44-9516-A7CEFE1074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91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alphaModFix amt="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29883F1-3085-4F47-A05F-4A8B923BB76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83" y="26935"/>
            <a:ext cx="12168033" cy="6831065"/>
          </a:xfrm>
          <a:prstGeom prst="rect">
            <a:avLst/>
          </a:prstGeom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910C00E6-B351-5748-8062-399A37797ECB}"/>
              </a:ext>
            </a:extLst>
          </p:cNvPr>
          <p:cNvSpPr txBox="1">
            <a:spLocks/>
          </p:cNvSpPr>
          <p:nvPr/>
        </p:nvSpPr>
        <p:spPr>
          <a:xfrm>
            <a:off x="630937" y="1325754"/>
            <a:ext cx="8266176" cy="140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s-CL" sz="4800" b="1" dirty="0">
                <a:solidFill>
                  <a:schemeClr val="bg1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Puntos relevantes para la Subsecretaria de Educación </a:t>
            </a:r>
            <a:r>
              <a:rPr lang="es-CL" sz="4800" b="1" dirty="0" err="1">
                <a:solidFill>
                  <a:schemeClr val="bg1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Parvularia</a:t>
            </a:r>
            <a:r>
              <a:rPr lang="es-CL" sz="4800" b="1" dirty="0">
                <a:solidFill>
                  <a:schemeClr val="bg1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 respecto al PAIG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CEDF2FDD-EDCF-4646-BEE7-779FAEAC2A73}"/>
              </a:ext>
            </a:extLst>
          </p:cNvPr>
          <p:cNvSpPr txBox="1">
            <a:spLocks/>
          </p:cNvSpPr>
          <p:nvPr/>
        </p:nvSpPr>
        <p:spPr>
          <a:xfrm>
            <a:off x="2269250" y="4453430"/>
            <a:ext cx="2693378" cy="2954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50000"/>
              </a:lnSpc>
            </a:pPr>
            <a:r>
              <a:rPr lang="es-CL" dirty="0">
                <a:solidFill>
                  <a:schemeClr val="bg1"/>
                </a:solidFill>
                <a:latin typeface="Museo Sans 500" panose="02000000000000000000" pitchFamily="2" charset="77"/>
                <a:cs typeface="Arial" panose="020B0604020202020204" pitchFamily="34" charset="0"/>
              </a:rPr>
              <a:t>23/09/2024</a:t>
            </a:r>
          </a:p>
        </p:txBody>
      </p:sp>
    </p:spTree>
    <p:extLst>
      <p:ext uri="{BB962C8B-B14F-4D97-AF65-F5344CB8AC3E}">
        <p14:creationId xmlns:p14="http://schemas.microsoft.com/office/powerpoint/2010/main" val="29663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2">
            <a:extLst>
              <a:ext uri="{FF2B5EF4-FFF2-40B4-BE49-F238E27FC236}">
                <a16:creationId xmlns:a16="http://schemas.microsoft.com/office/drawing/2014/main" id="{F97E0876-C352-3246-B586-6F3709177D73}"/>
              </a:ext>
            </a:extLst>
          </p:cNvPr>
          <p:cNvSpPr txBox="1">
            <a:spLocks/>
          </p:cNvSpPr>
          <p:nvPr/>
        </p:nvSpPr>
        <p:spPr>
          <a:xfrm>
            <a:off x="1177494" y="1240751"/>
            <a:ext cx="8003554" cy="34816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800" b="1" dirty="0">
                <a:latin typeface="Museo Sans 300"/>
                <a:ea typeface="+mn-lt"/>
                <a:cs typeface="+mn-lt"/>
              </a:rPr>
              <a:t>1. Observación en el establecimiento educativo:</a:t>
            </a:r>
            <a:r>
              <a:rPr lang="es-MX" sz="1800" dirty="0">
                <a:latin typeface="Museo Sans 300"/>
                <a:ea typeface="+mn-lt"/>
                <a:cs typeface="+mn-lt"/>
              </a:rPr>
              <a:t> a. Observación del niño/niña y su familia b. Identificación de posibles señales de alerta c. Pesquisa.</a:t>
            </a:r>
            <a:endParaRPr lang="es-MX">
              <a:latin typeface="Museo Sans 300"/>
              <a:ea typeface="+mn-lt"/>
              <a:cs typeface="+mn-lt"/>
            </a:endParaRPr>
          </a:p>
          <a:p>
            <a:pPr algn="just"/>
            <a:r>
              <a:rPr lang="es-MX" sz="1800" b="1" dirty="0">
                <a:latin typeface="Museo Sans 300"/>
                <a:ea typeface="+mn-lt"/>
                <a:cs typeface="+mn-lt"/>
              </a:rPr>
              <a:t>2. Detección:</a:t>
            </a:r>
            <a:r>
              <a:rPr lang="es-MX" sz="1800" dirty="0">
                <a:latin typeface="Museo Sans 300"/>
                <a:ea typeface="+mn-lt"/>
                <a:cs typeface="+mn-lt"/>
              </a:rPr>
              <a:t> a. Análisis de la información b. Identificación o sospecha de posibles problemas de salud mental. c. Coordinación con el equipo interdisciplinario del establecimiento educativo y otros profesionales si es necesario.</a:t>
            </a:r>
            <a:endParaRPr lang="es-MX">
              <a:latin typeface="Museo Sans 300"/>
              <a:ea typeface="+mn-lt"/>
              <a:cs typeface="+mn-lt"/>
            </a:endParaRPr>
          </a:p>
          <a:p>
            <a:pPr algn="just"/>
            <a:r>
              <a:rPr lang="es-MX" sz="1800" b="1" dirty="0">
                <a:latin typeface="Museo Sans 300"/>
                <a:ea typeface="+mn-lt"/>
                <a:cs typeface="+mn-lt"/>
              </a:rPr>
              <a:t>3. Derivación: </a:t>
            </a:r>
            <a:r>
              <a:rPr lang="es-MX" sz="1800" dirty="0">
                <a:latin typeface="Museo Sans 300"/>
                <a:ea typeface="+mn-lt"/>
                <a:cs typeface="+mn-lt"/>
              </a:rPr>
              <a:t>a. Si se identifica la necesidad de apoyo, se realiza una derivación al centro de salud de su territorio </a:t>
            </a:r>
          </a:p>
          <a:p>
            <a:pPr algn="just"/>
            <a:r>
              <a:rPr lang="es-MX" sz="1800" b="1" dirty="0">
                <a:latin typeface="Museo Sans 300"/>
                <a:ea typeface="+mn-lt"/>
                <a:cs typeface="+mn-lt"/>
              </a:rPr>
              <a:t>4. Ingreso al Programa:</a:t>
            </a:r>
            <a:r>
              <a:rPr lang="es-MX" sz="1800" dirty="0">
                <a:latin typeface="Museo Sans 300"/>
                <a:ea typeface="+mn-lt"/>
                <a:cs typeface="+mn-lt"/>
              </a:rPr>
              <a:t> a. Evaluación diagnóstica integral del niño/niña y su familia b. Diseño de un plan de intervención c. Implementación del plan de intervención.</a:t>
            </a:r>
            <a:endParaRPr lang="es-MX">
              <a:latin typeface="Museo Sans 300"/>
              <a:cs typeface="Calibri" panose="020F0502020204030204"/>
            </a:endParaRPr>
          </a:p>
          <a:p>
            <a:pPr algn="just"/>
            <a:r>
              <a:rPr lang="es-MX" sz="1800" b="1" dirty="0">
                <a:latin typeface="Museo Sans 300"/>
                <a:ea typeface="+mn-lt"/>
                <a:cs typeface="+mn-lt"/>
              </a:rPr>
              <a:t>5. Seguimiento y monitoreo:</a:t>
            </a:r>
            <a:r>
              <a:rPr lang="es-MX" sz="1800" dirty="0">
                <a:latin typeface="Museo Sans 300"/>
                <a:ea typeface="+mn-lt"/>
                <a:cs typeface="+mn-lt"/>
              </a:rPr>
              <a:t> a. Evaluación periódica b. Ajustes al plan de intervención c. Coordinación y comunicación continua con el establecimiento educativo y otros profesionales involucrados. d. Reuniones </a:t>
            </a:r>
            <a:r>
              <a:rPr lang="es-MX" sz="1800" err="1">
                <a:latin typeface="Museo Sans 300"/>
                <a:ea typeface="+mn-lt"/>
                <a:cs typeface="+mn-lt"/>
              </a:rPr>
              <a:t>semiperiódicas</a:t>
            </a:r>
            <a:r>
              <a:rPr lang="es-MX" sz="1800" dirty="0">
                <a:latin typeface="Museo Sans 300"/>
                <a:ea typeface="+mn-lt"/>
                <a:cs typeface="+mn-lt"/>
              </a:rPr>
              <a:t> con la educadora a cargo y equipo del establecimiento </a:t>
            </a:r>
            <a:endParaRPr lang="es-MX" sz="1800">
              <a:latin typeface="Museo Sans 300"/>
              <a:cs typeface="Calibri"/>
            </a:endParaRPr>
          </a:p>
          <a:p>
            <a:pPr algn="just"/>
            <a:r>
              <a:rPr lang="es-MX" sz="1800" b="1" dirty="0">
                <a:latin typeface="Museo Sans 300"/>
                <a:ea typeface="+mn-lt"/>
                <a:cs typeface="+mn-lt"/>
              </a:rPr>
              <a:t>6. Egreso del Programa:</a:t>
            </a:r>
            <a:r>
              <a:rPr lang="es-MX" sz="1800" dirty="0">
                <a:latin typeface="Museo Sans 300"/>
                <a:ea typeface="+mn-lt"/>
                <a:cs typeface="+mn-lt"/>
              </a:rPr>
              <a:t> a. Una vez que se han cumplido los objetivos del plan de intervención.</a:t>
            </a:r>
            <a:endParaRPr lang="es-MX" sz="1800">
              <a:latin typeface="Museo Sans 300"/>
              <a:cs typeface="Calibri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1CE3A22-881E-974F-93D9-34D244B6DFA2}"/>
              </a:ext>
            </a:extLst>
          </p:cNvPr>
          <p:cNvSpPr txBox="1">
            <a:spLocks/>
          </p:cNvSpPr>
          <p:nvPr/>
        </p:nvSpPr>
        <p:spPr>
          <a:xfrm>
            <a:off x="869256" y="134558"/>
            <a:ext cx="8339297" cy="8004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700" b="1" dirty="0">
                <a:solidFill>
                  <a:srgbClr val="0069B7"/>
                </a:solidFill>
                <a:latin typeface="Museo Sans 900"/>
                <a:cs typeface="Arial"/>
              </a:rPr>
              <a:t>Propuesta de Flujo de derivación (PASMI)</a:t>
            </a:r>
            <a:endParaRPr lang="es-CL" sz="2700" b="1" dirty="0">
              <a:solidFill>
                <a:srgbClr val="0069B7"/>
              </a:solidFill>
              <a:latin typeface="Museo Sans 900" panose="02000000000000000000" pitchFamily="2" charset="77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3F7DF0C-1E73-CB43-5FB5-7A96C0B190B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81" y="6129752"/>
            <a:ext cx="1445696" cy="559518"/>
          </a:xfrm>
          <a:prstGeom prst="rect">
            <a:avLst/>
          </a:prstGeom>
        </p:spPr>
      </p:pic>
      <p:pic>
        <p:nvPicPr>
          <p:cNvPr id="2" name="Imagen 1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679CD411-DA0D-117E-0867-C893F3ADB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4" y="4729082"/>
            <a:ext cx="309562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650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8BE316E0-C247-A246-8DD7-1C481B24CED7}"/>
              </a:ext>
            </a:extLst>
          </p:cNvPr>
          <p:cNvSpPr txBox="1">
            <a:spLocks/>
          </p:cNvSpPr>
          <p:nvPr/>
        </p:nvSpPr>
        <p:spPr>
          <a:xfrm>
            <a:off x="671098" y="207603"/>
            <a:ext cx="10255982" cy="42627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4800" b="1" dirty="0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¿Qué se hace en un Establecimiento de Educación </a:t>
            </a:r>
            <a:r>
              <a:rPr lang="es-CL" sz="4800" b="1" dirty="0" err="1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Parvularia</a:t>
            </a:r>
            <a:r>
              <a:rPr lang="es-CL" sz="4800" b="1" dirty="0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 con un niño o niña si se pesquisa una posible derivación al PAIG?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86EDFE1-CDF0-E765-400F-006D64B5CFF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81" y="6129752"/>
            <a:ext cx="1445696" cy="55951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212FDEA-8C58-5580-3446-8C554B3FDA5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9287" y="4584500"/>
            <a:ext cx="3502713" cy="22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651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256363E-488D-2A89-1964-FA1C4316929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81" y="6129752"/>
            <a:ext cx="1445696" cy="55951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D17EFE1-15E9-DCA4-0259-962C4ECBEC1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9288" y="4144556"/>
            <a:ext cx="3966531" cy="276805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25E27E8-90DD-54E3-7F49-BE2313783BA1}"/>
              </a:ext>
            </a:extLst>
          </p:cNvPr>
          <p:cNvSpPr txBox="1"/>
          <p:nvPr/>
        </p:nvSpPr>
        <p:spPr>
          <a:xfrm>
            <a:off x="813816" y="1047095"/>
            <a:ext cx="6885432" cy="369331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endParaRPr lang="es-MX" b="1" kern="100" dirty="0">
              <a:latin typeface="Museo Sans 30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800" b="1" kern="100" dirty="0">
                <a:effectLst/>
                <a:latin typeface="Museo Sans 300"/>
                <a:ea typeface="Aptos" panose="020B0004020202020204" pitchFamily="34" charset="0"/>
                <a:cs typeface="Times New Roman"/>
              </a:rPr>
              <a:t>La derivación a tratamiento se realiza únicamente con el consentimiento de padres, madres o tutores legales. </a:t>
            </a:r>
            <a:r>
              <a:rPr lang="es-MX" sz="1800" b="1" u="sng" kern="100" dirty="0">
                <a:effectLst/>
                <a:latin typeface="Museo Sans 300"/>
                <a:ea typeface="Aptos" panose="020B0004020202020204" pitchFamily="34" charset="0"/>
                <a:cs typeface="Times New Roman"/>
              </a:rPr>
              <a:t>Por lo tanto, una derivación solo es posible si l</a:t>
            </a:r>
            <a:r>
              <a:rPr lang="es-MX" b="1" u="sng" kern="100" dirty="0">
                <a:latin typeface="Museo Sans 300"/>
                <a:ea typeface="Aptos" panose="020B0004020202020204" pitchFamily="34" charset="0"/>
                <a:cs typeface="Times New Roman"/>
              </a:rPr>
              <a:t>a familia está de acuerdo.</a:t>
            </a:r>
            <a:endParaRPr lang="es-CL" b="1" u="sng" kern="100" dirty="0">
              <a:latin typeface="Museo Sans 300"/>
              <a:ea typeface="Aptos" panose="020B0004020202020204" pitchFamily="34" charset="0"/>
              <a:cs typeface="Times New Roman"/>
            </a:endParaRPr>
          </a:p>
          <a:p>
            <a:pPr algn="just"/>
            <a:endParaRPr lang="es-MX" sz="1800" b="1" kern="100" dirty="0">
              <a:effectLst/>
              <a:latin typeface="Museo Sans 30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800" b="1" kern="100" dirty="0">
                <a:effectLst/>
                <a:latin typeface="Museo Sans 300"/>
                <a:ea typeface="Aptos" panose="020B0004020202020204" pitchFamily="34" charset="0"/>
                <a:cs typeface="Times New Roman" panose="02020603050405020304" pitchFamily="18" charset="0"/>
              </a:rPr>
              <a:t>Los establecimientos de educación </a:t>
            </a:r>
            <a:r>
              <a:rPr lang="es-MX" sz="1800" b="1" kern="100" dirty="0" err="1">
                <a:effectLst/>
                <a:latin typeface="Museo Sans 300"/>
                <a:ea typeface="Aptos" panose="020B0004020202020204" pitchFamily="34" charset="0"/>
                <a:cs typeface="Times New Roman" panose="02020603050405020304" pitchFamily="18" charset="0"/>
              </a:rPr>
              <a:t>parvularia</a:t>
            </a:r>
            <a:r>
              <a:rPr lang="es-MX" sz="1800" b="1" kern="100" dirty="0">
                <a:effectLst/>
                <a:latin typeface="Museo Sans 300"/>
                <a:ea typeface="Aptos" panose="020B0004020202020204" pitchFamily="34" charset="0"/>
                <a:cs typeface="Times New Roman" panose="02020603050405020304" pitchFamily="18" charset="0"/>
              </a:rPr>
              <a:t> no derivan directamente.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MX" sz="1800" b="1" kern="100" dirty="0">
              <a:effectLst/>
              <a:latin typeface="Museo Sans 30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b="1" kern="100" dirty="0">
                <a:latin typeface="Museo Sans 30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sz="1800" b="1" kern="100" dirty="0">
                <a:effectLst/>
                <a:latin typeface="Museo Sans 300"/>
                <a:ea typeface="Times New Roman" panose="02020603050405020304" pitchFamily="18" charset="0"/>
                <a:cs typeface="Times New Roman" panose="02020603050405020304" pitchFamily="18" charset="0"/>
              </a:rPr>
              <a:t>esde nuestra Subsecretaría se sugiere que las intervenciones que realice la dupla psicosocial del PAIG se hagan preferentemente con las personas adultas de la comunidad educativa y enfocadas en la transferencia de herramientas y capacidades.</a:t>
            </a:r>
          </a:p>
          <a:p>
            <a:endParaRPr lang="es-CL" sz="1800" b="1" dirty="0">
              <a:solidFill>
                <a:srgbClr val="0069B7"/>
              </a:solidFill>
              <a:latin typeface="Museo Sans 900" panose="02000000000000000000" pitchFamily="2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300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D0C2021-725B-DE46-0BB3-3F4829357E8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6239" y="3735315"/>
            <a:ext cx="5599522" cy="216714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DC0B6F7-D0F4-6DAB-F0B4-13B65D4AF0D8}"/>
              </a:ext>
            </a:extLst>
          </p:cNvPr>
          <p:cNvSpPr txBox="1"/>
          <p:nvPr/>
        </p:nvSpPr>
        <p:spPr>
          <a:xfrm>
            <a:off x="3769995" y="713776"/>
            <a:ext cx="465201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L" sz="4800" b="1" dirty="0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¡Muchas gracias!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298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0C98827-D64C-974F-BBD7-531B30EBA2C9}"/>
              </a:ext>
            </a:extLst>
          </p:cNvPr>
          <p:cNvSpPr txBox="1">
            <a:spLocks/>
          </p:cNvSpPr>
          <p:nvPr/>
        </p:nvSpPr>
        <p:spPr>
          <a:xfrm>
            <a:off x="3793786" y="644236"/>
            <a:ext cx="6612086" cy="6468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600" b="1" dirty="0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Contexto de transformaciones sociales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1A930F48-31A5-024D-AC2B-4B5853A928B4}"/>
              </a:ext>
            </a:extLst>
          </p:cNvPr>
          <p:cNvSpPr txBox="1">
            <a:spLocks/>
          </p:cNvSpPr>
          <p:nvPr/>
        </p:nvSpPr>
        <p:spPr>
          <a:xfrm>
            <a:off x="4005072" y="1727554"/>
            <a:ext cx="7068312" cy="37157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MX" sz="1800" b="1" kern="100" dirty="0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  <a:cs typeface="Times New Roman"/>
              </a:rPr>
              <a:t>Ley </a:t>
            </a:r>
            <a:r>
              <a:rPr lang="es-MX" sz="1800" b="1" kern="100" dirty="0" err="1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  <a:cs typeface="Times New Roman"/>
              </a:rPr>
              <a:t>N°</a:t>
            </a:r>
            <a:r>
              <a:rPr lang="es-MX" sz="1800" b="1" kern="100" dirty="0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  <a:cs typeface="Times New Roman"/>
              </a:rPr>
              <a:t> 21.120, </a:t>
            </a:r>
            <a:r>
              <a:rPr lang="es-MX" sz="1800" b="1" dirty="0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</a:rPr>
              <a:t>que reconoce y da protección al derecho a la identidad de género.</a:t>
            </a:r>
            <a:endParaRPr lang="es-MX" sz="1800" b="1" kern="100" dirty="0">
              <a:solidFill>
                <a:srgbClr val="000000"/>
              </a:solidFill>
              <a:effectLst/>
              <a:latin typeface="Museo Sans 3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MX" sz="1800" b="1" kern="100" dirty="0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  <a:cs typeface="Times New Roman"/>
              </a:rPr>
              <a:t>Circular </a:t>
            </a:r>
            <a:r>
              <a:rPr lang="es-MX" sz="1800" b="1" kern="100" dirty="0" err="1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  <a:cs typeface="Times New Roman"/>
              </a:rPr>
              <a:t>N°</a:t>
            </a:r>
            <a:r>
              <a:rPr lang="es-MX" sz="1800" b="1" kern="100" dirty="0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  <a:cs typeface="Times New Roman"/>
              </a:rPr>
              <a:t> 812 del 2021, </a:t>
            </a:r>
            <a:r>
              <a:rPr lang="es-MX" sz="1800" b="1" dirty="0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</a:rPr>
              <a:t>que garantiza el derecho a la identidad de género de niñas, niños y estudiantes en el ámbito educacional.</a:t>
            </a:r>
            <a:endParaRPr lang="es-MX" sz="1800" b="1" kern="100" dirty="0">
              <a:solidFill>
                <a:srgbClr val="000000"/>
              </a:solidFill>
              <a:effectLst/>
              <a:latin typeface="Museo Sans 3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MX" sz="1800" b="1" kern="100" dirty="0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  <a:cs typeface="Times New Roman"/>
              </a:rPr>
              <a:t>Programa de Apoyo a la Identidad de Género, que </a:t>
            </a:r>
            <a:r>
              <a:rPr lang="es-CL" sz="1800" b="1" kern="100" dirty="0">
                <a:solidFill>
                  <a:srgbClr val="000000"/>
                </a:solidFill>
                <a:effectLst/>
                <a:latin typeface="Museo Sans 300"/>
                <a:ea typeface="Times New Roman" panose="02020603050405020304" pitchFamily="18" charset="0"/>
                <a:cs typeface="Times New Roman"/>
              </a:rPr>
              <a:t>tiene por finalidad disponer de apoyo en la Red de Salud a personas entre 3 a 17 años de edad.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s-CL" sz="1800" kern="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s-CL" sz="18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2A656F4-CAE6-CB74-E00E-D076CE96E92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297" y="1150725"/>
            <a:ext cx="2417981" cy="455655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385B561-5F4B-ACAC-BA4E-C90F76B61B4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81" y="6129752"/>
            <a:ext cx="1445696" cy="55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5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70D1C82-1521-2E48-B3CD-8761889ED93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39" y="4955"/>
            <a:ext cx="12180722" cy="6848089"/>
          </a:xfrm>
          <a:prstGeom prst="rect">
            <a:avLst/>
          </a:prstGeom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F0AA8F0F-995D-AE43-BA8A-E03319FBCA1B}"/>
              </a:ext>
            </a:extLst>
          </p:cNvPr>
          <p:cNvSpPr txBox="1">
            <a:spLocks/>
          </p:cNvSpPr>
          <p:nvPr/>
        </p:nvSpPr>
        <p:spPr>
          <a:xfrm>
            <a:off x="4708187" y="1554106"/>
            <a:ext cx="6056796" cy="3308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s-CL" b="1" dirty="0">
                <a:latin typeface="Museo Sans 500" panose="02000000000000000000" pitchFamily="2" charset="77"/>
                <a:cs typeface="Arial" panose="020B0604020202020204" pitchFamily="34" charset="0"/>
              </a:rPr>
              <a:t>Enfoque de derechos en Educación </a:t>
            </a:r>
            <a:r>
              <a:rPr lang="es-CL" b="1" dirty="0" err="1">
                <a:latin typeface="Museo Sans 500" panose="02000000000000000000" pitchFamily="2" charset="77"/>
                <a:cs typeface="Arial" panose="020B0604020202020204" pitchFamily="34" charset="0"/>
              </a:rPr>
              <a:t>Parvularia</a:t>
            </a:r>
            <a:r>
              <a:rPr lang="es-CL" b="1" dirty="0">
                <a:latin typeface="Museo Sans 500" panose="02000000000000000000" pitchFamily="2" charset="77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10000"/>
              </a:lnSpc>
              <a:buFont typeface="+mj-lt"/>
              <a:buAutoNum type="arabicPeriod"/>
            </a:pPr>
            <a:endParaRPr lang="es-CL" b="1" dirty="0">
              <a:latin typeface="Museo Sans 500" panose="02000000000000000000" pitchFamily="2" charset="77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s-CL" b="1" dirty="0">
                <a:latin typeface="Museo Sans 500" panose="02000000000000000000" pitchFamily="2" charset="77"/>
                <a:cs typeface="Arial" panose="020B0604020202020204" pitchFamily="34" charset="0"/>
              </a:rPr>
              <a:t>Responsabilidad de la Subsecretaria de Educación </a:t>
            </a:r>
            <a:r>
              <a:rPr lang="es-CL" b="1" dirty="0" err="1">
                <a:latin typeface="Museo Sans 500" panose="02000000000000000000" pitchFamily="2" charset="77"/>
                <a:cs typeface="Arial" panose="020B0604020202020204" pitchFamily="34" charset="0"/>
              </a:rPr>
              <a:t>Parvularia</a:t>
            </a:r>
            <a:r>
              <a:rPr lang="es-CL" b="1" dirty="0">
                <a:latin typeface="Museo Sans 500" panose="02000000000000000000" pitchFamily="2" charset="77"/>
                <a:cs typeface="Arial" panose="020B0604020202020204" pitchFamily="34" charset="0"/>
              </a:rPr>
              <a:t> respecto al Programa de Apoyo a la Identidad de Género.</a:t>
            </a:r>
          </a:p>
          <a:p>
            <a:pPr marL="457200" indent="-457200" algn="just">
              <a:lnSpc>
                <a:spcPct val="110000"/>
              </a:lnSpc>
              <a:buFont typeface="+mj-lt"/>
              <a:buAutoNum type="arabicPeriod"/>
            </a:pPr>
            <a:endParaRPr lang="es-CL" b="1" dirty="0">
              <a:latin typeface="Museo Sans 500" panose="02000000000000000000" pitchFamily="2" charset="77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s-CL" b="1" dirty="0">
                <a:latin typeface="Museo Sans 500" panose="02000000000000000000" pitchFamily="2" charset="77"/>
                <a:cs typeface="Arial" panose="020B0604020202020204" pitchFamily="34" charset="0"/>
              </a:rPr>
              <a:t>Orientaciones trabajadas para el nivel.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F8EF122-8A8E-99D5-455C-035E8F92C95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80" y="6129752"/>
            <a:ext cx="1445696" cy="55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4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AC82901-6275-DB48-A02E-45AE3C059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6754"/>
            <a:ext cx="12180016" cy="6864754"/>
          </a:xfrm>
          <a:prstGeom prst="rect">
            <a:avLst/>
          </a:prstGeom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97BC4632-6BF1-2140-B26A-5A0B7B66B3BF}"/>
              </a:ext>
            </a:extLst>
          </p:cNvPr>
          <p:cNvSpPr txBox="1">
            <a:spLocks/>
          </p:cNvSpPr>
          <p:nvPr/>
        </p:nvSpPr>
        <p:spPr>
          <a:xfrm>
            <a:off x="2837383" y="2435544"/>
            <a:ext cx="6517233" cy="349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CL" sz="3200" b="1" dirty="0">
                <a:solidFill>
                  <a:schemeClr val="bg1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1. Enfoque de derechos en Educación </a:t>
            </a:r>
            <a:r>
              <a:rPr lang="es-CL" sz="3200" b="1" dirty="0" err="1">
                <a:solidFill>
                  <a:schemeClr val="bg1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Parvularia</a:t>
            </a:r>
            <a:endParaRPr lang="es-CL" sz="3200" b="1" dirty="0">
              <a:solidFill>
                <a:schemeClr val="bg1"/>
              </a:solidFill>
              <a:latin typeface="Museo Sans 900" panose="02000000000000000000" pitchFamily="2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98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>
            <a:extLst>
              <a:ext uri="{FF2B5EF4-FFF2-40B4-BE49-F238E27FC236}">
                <a16:creationId xmlns:a16="http://schemas.microsoft.com/office/drawing/2014/main" id="{AC2D414B-A758-D24C-B4E8-B4F482ED8947}"/>
              </a:ext>
            </a:extLst>
          </p:cNvPr>
          <p:cNvSpPr txBox="1">
            <a:spLocks/>
          </p:cNvSpPr>
          <p:nvPr/>
        </p:nvSpPr>
        <p:spPr>
          <a:xfrm>
            <a:off x="2984474" y="3998259"/>
            <a:ext cx="1551667" cy="5737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s-CL" sz="2000" dirty="0">
              <a:latin typeface="Museo Sans 500" panose="02000000000000000000" pitchFamily="2" charset="77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F7D3436F-C4FA-F249-ABD3-F6068704F869}"/>
              </a:ext>
            </a:extLst>
          </p:cNvPr>
          <p:cNvSpPr txBox="1">
            <a:spLocks/>
          </p:cNvSpPr>
          <p:nvPr/>
        </p:nvSpPr>
        <p:spPr>
          <a:xfrm>
            <a:off x="905115" y="1488476"/>
            <a:ext cx="6684405" cy="36961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1800" b="1" i="0" dirty="0">
                <a:effectLst/>
                <a:latin typeface="Museo Sans 300" panose="02000000000000000000"/>
              </a:rPr>
              <a:t>Convención sobre los Derechos de los Niños, exige </a:t>
            </a:r>
            <a:r>
              <a:rPr lang="es-CL" sz="1800" b="1" dirty="0">
                <a:effectLst/>
                <a:latin typeface="Museo Sans 300" panose="02000000000000000000"/>
                <a:ea typeface="Times New Roman" panose="02020603050405020304" pitchFamily="18" charset="0"/>
              </a:rPr>
              <a:t>que niños y niñas, sean reconocidos y respetados como titulares de derechos, incluyendo sus inquietudes, intereses y puntos de vista.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CL" sz="1800" b="1" dirty="0">
                <a:latin typeface="Museo Sans 300" panose="02000000000000000000"/>
                <a:ea typeface="Times New Roman" panose="02020603050405020304" pitchFamily="18" charset="0"/>
              </a:rPr>
              <a:t>G</a:t>
            </a:r>
            <a:r>
              <a:rPr lang="es-CL" sz="1800" b="1" dirty="0">
                <a:effectLst/>
                <a:latin typeface="Museo Sans 300" panose="02000000000000000000"/>
                <a:ea typeface="Times New Roman" panose="02020603050405020304" pitchFamily="18" charset="0"/>
              </a:rPr>
              <a:t>arantizar a niñas y niños la máxima satisfacción en el ejercicio efectivo de todos sus derechos dentro de los contextos educativos del nivel, incluyendo, el derecho a la educación, al más alto nivel de salud, a ser protegidos de toda forma de discriminación, a la participación efectiva, entre otros.</a:t>
            </a:r>
            <a:r>
              <a:rPr lang="es-MX" sz="1800" b="1" i="0" dirty="0">
                <a:effectLst/>
                <a:latin typeface="Museo Sans 300" panose="02000000000000000000"/>
              </a:rPr>
              <a:t> </a:t>
            </a:r>
            <a:endParaRPr lang="es-MX" sz="1400" b="1" i="0" dirty="0">
              <a:effectLst/>
              <a:latin typeface="Museo Sans 300" panose="02000000000000000000"/>
            </a:endParaRPr>
          </a:p>
          <a:p>
            <a:pPr algn="l">
              <a:lnSpc>
                <a:spcPct val="120000"/>
              </a:lnSpc>
            </a:pPr>
            <a:endParaRPr lang="es-CL" sz="1800" dirty="0">
              <a:latin typeface="Museo Sans 300" panose="02000000000000000000" pitchFamily="2" charset="77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44EBEADB-D4BC-E347-AD45-0CF3D664229C}"/>
              </a:ext>
            </a:extLst>
          </p:cNvPr>
          <p:cNvSpPr txBox="1">
            <a:spLocks/>
          </p:cNvSpPr>
          <p:nvPr/>
        </p:nvSpPr>
        <p:spPr>
          <a:xfrm>
            <a:off x="905115" y="470599"/>
            <a:ext cx="5190885" cy="6127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b="1" dirty="0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1. Enfoque de derechos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B77109-B092-E52E-C6E7-5746E87D51F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81" y="6129752"/>
            <a:ext cx="1445696" cy="55951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FE28DB6-974D-D7EC-F68E-99D56BDA4E7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3163" y="4905345"/>
            <a:ext cx="4428896" cy="184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6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F421FF1-5A37-8544-9367-BDEACF03F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3" y="0"/>
            <a:ext cx="12168033" cy="6858000"/>
          </a:xfrm>
          <a:prstGeom prst="rect">
            <a:avLst/>
          </a:prstGeom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E3666EB9-FD70-B14A-BDAC-CF718C6C65F6}"/>
              </a:ext>
            </a:extLst>
          </p:cNvPr>
          <p:cNvSpPr txBox="1">
            <a:spLocks/>
          </p:cNvSpPr>
          <p:nvPr/>
        </p:nvSpPr>
        <p:spPr>
          <a:xfrm>
            <a:off x="2837383" y="2435544"/>
            <a:ext cx="6517233" cy="349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CL" sz="3200" b="1" dirty="0">
                <a:solidFill>
                  <a:schemeClr val="bg1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2. Responsabilidad de esta Subsecretaria respecto al PAIG</a:t>
            </a:r>
          </a:p>
        </p:txBody>
      </p:sp>
    </p:spTree>
    <p:extLst>
      <p:ext uri="{BB962C8B-B14F-4D97-AF65-F5344CB8AC3E}">
        <p14:creationId xmlns:p14="http://schemas.microsoft.com/office/powerpoint/2010/main" val="301040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>
            <a:extLst>
              <a:ext uri="{FF2B5EF4-FFF2-40B4-BE49-F238E27FC236}">
                <a16:creationId xmlns:a16="http://schemas.microsoft.com/office/drawing/2014/main" id="{9CA8708C-6A4A-E543-9F96-D0C3FA2B3C2F}"/>
              </a:ext>
            </a:extLst>
          </p:cNvPr>
          <p:cNvSpPr txBox="1">
            <a:spLocks/>
          </p:cNvSpPr>
          <p:nvPr/>
        </p:nvSpPr>
        <p:spPr>
          <a:xfrm>
            <a:off x="905115" y="1767953"/>
            <a:ext cx="6656973" cy="10169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1800" b="1" dirty="0">
                <a:effectLst/>
                <a:latin typeface="Museo Sans 300" panose="02000000000000000000"/>
              </a:rPr>
              <a:t>Como se estableció en el diseño técnico del PAIG, el ámbito educativo constituye uno de los contextos de intervención del programa.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1800" b="1" dirty="0">
                <a:latin typeface="Museo Sans 300"/>
                <a:ea typeface="Times New Roman" panose="02020603050405020304" pitchFamily="18" charset="0"/>
              </a:rPr>
              <a:t>N</a:t>
            </a:r>
            <a:r>
              <a:rPr lang="es-MX" sz="1800" b="1" dirty="0">
                <a:effectLst/>
                <a:latin typeface="Museo Sans 300"/>
                <a:ea typeface="Times New Roman" panose="02020603050405020304" pitchFamily="18" charset="0"/>
              </a:rPr>
              <a:t>uestra responsabilidad como órgano rector es orientar a los equipos educativos para que resguarden la adecuada implementación del programa, priorizando y situando al centro de cualquier coordinación el resguardo del bienestar integral y la garantía de derechos de niñas y niños de nuestro nivel.</a:t>
            </a:r>
            <a:endParaRPr lang="es-CL" sz="1800" dirty="0">
              <a:latin typeface="Museo Sans 300"/>
              <a:cs typeface="Arial" panose="020B060402020202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F266122B-E974-5A4A-AFC4-C3E48601CF9F}"/>
              </a:ext>
            </a:extLst>
          </p:cNvPr>
          <p:cNvSpPr txBox="1">
            <a:spLocks/>
          </p:cNvSpPr>
          <p:nvPr/>
        </p:nvSpPr>
        <p:spPr>
          <a:xfrm>
            <a:off x="905115" y="3097989"/>
            <a:ext cx="9381886" cy="10169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endParaRPr lang="es-CL" sz="1800" dirty="0">
              <a:latin typeface="Museo Sans 500" panose="02000000000000000000" pitchFamily="2" charset="77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84E91EB-68EE-1246-812D-D49B05F028BA}"/>
              </a:ext>
            </a:extLst>
          </p:cNvPr>
          <p:cNvSpPr txBox="1">
            <a:spLocks/>
          </p:cNvSpPr>
          <p:nvPr/>
        </p:nvSpPr>
        <p:spPr>
          <a:xfrm>
            <a:off x="905115" y="692345"/>
            <a:ext cx="7432773" cy="6127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700" b="1" dirty="0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2. Responsabilidad de la Subsecretaría de Educación </a:t>
            </a:r>
            <a:r>
              <a:rPr lang="es-CL" sz="2700" b="1" dirty="0" err="1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Parvularia</a:t>
            </a:r>
            <a:r>
              <a:rPr lang="es-CL" sz="2700" b="1" dirty="0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 respecto al PAIG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C0505C1-3C3C-C35D-4765-DCACD6BF67B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81" y="6129752"/>
            <a:ext cx="1445696" cy="55951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7EC863A-D423-7307-8E42-A3C9EEE01D5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6577" y="4162780"/>
            <a:ext cx="3765812" cy="257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2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84158B2-A128-E54B-B52D-4E6AE2EE3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6754"/>
            <a:ext cx="12180016" cy="6864754"/>
          </a:xfrm>
          <a:prstGeom prst="rect">
            <a:avLst/>
          </a:prstGeom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CC1FE0CC-51C1-7740-BA66-C299633D0419}"/>
              </a:ext>
            </a:extLst>
          </p:cNvPr>
          <p:cNvSpPr txBox="1">
            <a:spLocks/>
          </p:cNvSpPr>
          <p:nvPr/>
        </p:nvSpPr>
        <p:spPr>
          <a:xfrm>
            <a:off x="2837383" y="2435544"/>
            <a:ext cx="6517233" cy="349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CL" sz="3200" b="1" dirty="0">
                <a:solidFill>
                  <a:schemeClr val="bg1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3. Orientaciones en las cuales se ha avanzado</a:t>
            </a:r>
          </a:p>
        </p:txBody>
      </p:sp>
    </p:spTree>
    <p:extLst>
      <p:ext uri="{BB962C8B-B14F-4D97-AF65-F5344CB8AC3E}">
        <p14:creationId xmlns:p14="http://schemas.microsoft.com/office/powerpoint/2010/main" val="3284409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2">
            <a:extLst>
              <a:ext uri="{FF2B5EF4-FFF2-40B4-BE49-F238E27FC236}">
                <a16:creationId xmlns:a16="http://schemas.microsoft.com/office/drawing/2014/main" id="{F97E0876-C352-3246-B586-6F3709177D73}"/>
              </a:ext>
            </a:extLst>
          </p:cNvPr>
          <p:cNvSpPr txBox="1">
            <a:spLocks/>
          </p:cNvSpPr>
          <p:nvPr/>
        </p:nvSpPr>
        <p:spPr>
          <a:xfrm>
            <a:off x="1177494" y="1240751"/>
            <a:ext cx="6146850" cy="34816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1800" b="1" i="0" dirty="0">
                <a:effectLst/>
                <a:latin typeface="Museo Sans 300"/>
              </a:rPr>
              <a:t>En el contexto de la coordinación de MINEDUC con MINSAL realizamos observaciones y comentarios a la propuesta de flujo de ingreso desde los establecimientos educativos al PAIG.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1800" b="1" dirty="0">
                <a:latin typeface="Museo Sans 300"/>
                <a:ea typeface="Times New Roman" panose="02020603050405020304" pitchFamily="18" charset="0"/>
              </a:rPr>
              <a:t>Utilizar como modelo de flujo  para la implementación del PAIG el p</a:t>
            </a:r>
            <a:r>
              <a:rPr lang="es-MX" sz="1800" b="1" dirty="0">
                <a:effectLst/>
                <a:latin typeface="Museo Sans 300"/>
                <a:ea typeface="Times New Roman" panose="02020603050405020304" pitchFamily="18" charset="0"/>
              </a:rPr>
              <a:t>rotocolo de derivación PASMI (</a:t>
            </a:r>
            <a:r>
              <a:rPr lang="es-MX" sz="1800" b="1" dirty="0">
                <a:latin typeface="Museo Sans 300"/>
                <a:ea typeface="Times New Roman" panose="02020603050405020304" pitchFamily="18" charset="0"/>
              </a:rPr>
              <a:t>Programa</a:t>
            </a:r>
            <a:r>
              <a:rPr lang="es-MX" sz="1800" b="1" dirty="0">
                <a:effectLst/>
                <a:latin typeface="Museo Sans 300"/>
                <a:ea typeface="Times New Roman" panose="02020603050405020304" pitchFamily="18" charset="0"/>
              </a:rPr>
              <a:t> de Apoyo a la Salud Mental Infantil) ya existente entre MINSAL y MINEDUC.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1800" b="1" dirty="0">
                <a:latin typeface="Museo Sans 300"/>
                <a:ea typeface="Times New Roman" panose="02020603050405020304" pitchFamily="18" charset="0"/>
              </a:rPr>
              <a:t>G</a:t>
            </a:r>
            <a:r>
              <a:rPr lang="es-MX" sz="1800" b="1" dirty="0">
                <a:effectLst/>
                <a:latin typeface="Museo Sans 300"/>
                <a:ea typeface="Times New Roman" panose="02020603050405020304" pitchFamily="18" charset="0"/>
              </a:rPr>
              <a:t>enerar un documento y/o instancias de acompañamiento a los equipos directivos y pedagógicos que permitan adquirir conocimientos y herramientas para la implementación del Programa.</a:t>
            </a:r>
            <a:endParaRPr lang="es-CL" sz="1800" dirty="0">
              <a:latin typeface="Museo Sans 300"/>
              <a:cs typeface="Arial" panose="020B0604020202020204" pitchFamily="34" charset="0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CF381A53-4DB4-1143-9750-4979D37A2EAA}"/>
              </a:ext>
            </a:extLst>
          </p:cNvPr>
          <p:cNvSpPr txBox="1">
            <a:spLocks/>
          </p:cNvSpPr>
          <p:nvPr/>
        </p:nvSpPr>
        <p:spPr>
          <a:xfrm>
            <a:off x="932822" y="1506033"/>
            <a:ext cx="3826214" cy="3481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endParaRPr lang="es-C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1CE3A22-881E-974F-93D9-34D244B6DFA2}"/>
              </a:ext>
            </a:extLst>
          </p:cNvPr>
          <p:cNvSpPr txBox="1">
            <a:spLocks/>
          </p:cNvSpPr>
          <p:nvPr/>
        </p:nvSpPr>
        <p:spPr>
          <a:xfrm>
            <a:off x="869256" y="134558"/>
            <a:ext cx="7351917" cy="8004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700" b="1" dirty="0">
                <a:solidFill>
                  <a:srgbClr val="0069B7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3. Orientaciones en las cuales hemos avanzado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E00835-9C4B-F4F2-0844-C1D79B59250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8558" y="4901648"/>
            <a:ext cx="3183442" cy="21143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3F7DF0C-1E73-CB43-5FB5-7A96C0B190B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81" y="6129752"/>
            <a:ext cx="1445696" cy="55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991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2523e38-5eff-4d34-830b-e5e1dc1623c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32E43EA0AB0E488608788BD131CC80" ma:contentTypeVersion="10" ma:contentTypeDescription="Crear nuevo documento." ma:contentTypeScope="" ma:versionID="c3a7e70a1683d0b3626859a880fac1bc">
  <xsd:schema xmlns:xsd="http://www.w3.org/2001/XMLSchema" xmlns:xs="http://www.w3.org/2001/XMLSchema" xmlns:p="http://schemas.microsoft.com/office/2006/metadata/properties" xmlns:ns3="02523e38-5eff-4d34-830b-e5e1dc1623ce" targetNamespace="http://schemas.microsoft.com/office/2006/metadata/properties" ma:root="true" ma:fieldsID="ac0724ba3019fd1d87046b7f1b65089f" ns3:_="">
    <xsd:import namespace="02523e38-5eff-4d34-830b-e5e1dc1623ce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23e38-5eff-4d34-830b-e5e1dc1623ce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9" nillable="true" ma:displayName="_activity" ma:hidden="true" ma:internalName="_activity">
      <xsd:simpleType>
        <xsd:restriction base="dms:Note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F2165F-5BC2-46C5-B838-A9145A8F36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06372D-C9D7-4A69-9591-5C4DD8223850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02523e38-5eff-4d34-830b-e5e1dc1623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575F915-397C-46B9-B46D-218AC3F036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523e38-5eff-4d34-830b-e5e1dc1623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</TotalTime>
  <Words>729</Words>
  <Application>Microsoft Office PowerPoint</Application>
  <PresentationFormat>Panorámica</PresentationFormat>
  <Paragraphs>40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Museo Sans 300</vt:lpstr>
      <vt:lpstr>Museo Sans 500</vt:lpstr>
      <vt:lpstr>Museo Sans 900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Silvia Rivas Mena</cp:lastModifiedBy>
  <cp:revision>104</cp:revision>
  <cp:lastPrinted>2024-09-17T16:19:16Z</cp:lastPrinted>
  <dcterms:created xsi:type="dcterms:W3CDTF">2022-04-07T20:55:49Z</dcterms:created>
  <dcterms:modified xsi:type="dcterms:W3CDTF">2024-09-23T16:01:42Z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0x0101003432E43EA0AB0E488608788BD131CC80</vt:lpwstr>
  </property>
</Properties>
</file>