
<file path=[Content_Types].xml><?xml version="1.0" encoding="utf-8"?>
<Types xmlns="http://schemas.openxmlformats.org/package/2006/content-types">
  <Default Extension="emf" ContentType="image/x-emf"/>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4"/>
    <p:sldMasterId id="2147483786" r:id="rId5"/>
  </p:sldMasterIdLst>
  <p:notesMasterIdLst>
    <p:notesMasterId r:id="rId70"/>
  </p:notesMasterIdLst>
  <p:sldIdLst>
    <p:sldId id="280" r:id="rId6"/>
    <p:sldId id="281" r:id="rId7"/>
    <p:sldId id="613" r:id="rId8"/>
    <p:sldId id="278" r:id="rId9"/>
    <p:sldId id="266" r:id="rId10"/>
    <p:sldId id="269" r:id="rId11"/>
    <p:sldId id="549" r:id="rId12"/>
    <p:sldId id="614" r:id="rId13"/>
    <p:sldId id="615" r:id="rId14"/>
    <p:sldId id="616" r:id="rId15"/>
    <p:sldId id="617" r:id="rId16"/>
    <p:sldId id="618" r:id="rId17"/>
    <p:sldId id="619" r:id="rId18"/>
    <p:sldId id="620" r:id="rId19"/>
    <p:sldId id="621" r:id="rId20"/>
    <p:sldId id="622" r:id="rId21"/>
    <p:sldId id="623" r:id="rId22"/>
    <p:sldId id="624" r:id="rId23"/>
    <p:sldId id="625" r:id="rId24"/>
    <p:sldId id="626" r:id="rId25"/>
    <p:sldId id="627" r:id="rId26"/>
    <p:sldId id="628" r:id="rId27"/>
    <p:sldId id="629" r:id="rId28"/>
    <p:sldId id="630" r:id="rId29"/>
    <p:sldId id="631" r:id="rId30"/>
    <p:sldId id="632" r:id="rId31"/>
    <p:sldId id="633" r:id="rId32"/>
    <p:sldId id="634" r:id="rId33"/>
    <p:sldId id="635" r:id="rId34"/>
    <p:sldId id="636" r:id="rId35"/>
    <p:sldId id="637" r:id="rId36"/>
    <p:sldId id="638" r:id="rId37"/>
    <p:sldId id="639" r:id="rId38"/>
    <p:sldId id="640" r:id="rId39"/>
    <p:sldId id="641" r:id="rId40"/>
    <p:sldId id="642" r:id="rId41"/>
    <p:sldId id="643" r:id="rId42"/>
    <p:sldId id="644" r:id="rId43"/>
    <p:sldId id="645" r:id="rId44"/>
    <p:sldId id="589" r:id="rId45"/>
    <p:sldId id="646" r:id="rId46"/>
    <p:sldId id="647" r:id="rId47"/>
    <p:sldId id="648" r:id="rId48"/>
    <p:sldId id="649" r:id="rId49"/>
    <p:sldId id="650" r:id="rId50"/>
    <p:sldId id="651" r:id="rId51"/>
    <p:sldId id="652" r:id="rId52"/>
    <p:sldId id="653" r:id="rId53"/>
    <p:sldId id="654" r:id="rId54"/>
    <p:sldId id="655" r:id="rId55"/>
    <p:sldId id="656" r:id="rId56"/>
    <p:sldId id="657" r:id="rId57"/>
    <p:sldId id="658" r:id="rId58"/>
    <p:sldId id="659" r:id="rId59"/>
    <p:sldId id="660" r:id="rId60"/>
    <p:sldId id="661" r:id="rId61"/>
    <p:sldId id="662" r:id="rId62"/>
    <p:sldId id="663" r:id="rId63"/>
    <p:sldId id="664" r:id="rId64"/>
    <p:sldId id="665" r:id="rId65"/>
    <p:sldId id="666" r:id="rId66"/>
    <p:sldId id="667" r:id="rId67"/>
    <p:sldId id="668" r:id="rId68"/>
    <p:sldId id="669" r:id="rId6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D574E7E-AA84-BD4E-AB10-F59F808A5F26}">
          <p14:sldIdLst>
            <p14:sldId id="280"/>
            <p14:sldId id="281"/>
            <p14:sldId id="613"/>
            <p14:sldId id="278"/>
            <p14:sldId id="266"/>
            <p14:sldId id="269"/>
            <p14:sldId id="549"/>
            <p14:sldId id="614"/>
            <p14:sldId id="615"/>
            <p14:sldId id="616"/>
            <p14:sldId id="617"/>
            <p14:sldId id="618"/>
            <p14:sldId id="619"/>
            <p14:sldId id="620"/>
            <p14:sldId id="621"/>
            <p14:sldId id="622"/>
            <p14:sldId id="623"/>
            <p14:sldId id="624"/>
            <p14:sldId id="625"/>
            <p14:sldId id="626"/>
            <p14:sldId id="627"/>
            <p14:sldId id="628"/>
            <p14:sldId id="629"/>
            <p14:sldId id="630"/>
            <p14:sldId id="631"/>
            <p14:sldId id="632"/>
            <p14:sldId id="633"/>
            <p14:sldId id="634"/>
            <p14:sldId id="635"/>
            <p14:sldId id="636"/>
            <p14:sldId id="637"/>
            <p14:sldId id="638"/>
            <p14:sldId id="639"/>
            <p14:sldId id="640"/>
            <p14:sldId id="641"/>
            <p14:sldId id="642"/>
            <p14:sldId id="643"/>
            <p14:sldId id="644"/>
            <p14:sldId id="645"/>
            <p14:sldId id="589"/>
            <p14:sldId id="646"/>
            <p14:sldId id="647"/>
            <p14:sldId id="648"/>
            <p14:sldId id="649"/>
            <p14:sldId id="650"/>
            <p14:sldId id="651"/>
            <p14:sldId id="652"/>
            <p14:sldId id="653"/>
            <p14:sldId id="654"/>
            <p14:sldId id="655"/>
            <p14:sldId id="656"/>
            <p14:sldId id="657"/>
            <p14:sldId id="658"/>
            <p14:sldId id="659"/>
            <p14:sldId id="660"/>
            <p14:sldId id="661"/>
            <p14:sldId id="662"/>
            <p14:sldId id="663"/>
            <p14:sldId id="664"/>
            <p14:sldId id="665"/>
            <p14:sldId id="666"/>
            <p14:sldId id="667"/>
            <p14:sldId id="668"/>
            <p14:sldId id="6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9C2B2D-B70B-5A54-B46D-279FB5F9E3BC}" name="Javier Sutil Martinez" initials="JM" userId="S::jsutil@desarrollosocial.cl::8a12f2d6-4d74-4b86-8282-ad102f09a96c" providerId="AD"/>
  <p188:author id="{CBE52588-9A4C-8543-9B74-AF08C88F49DE}" name="Loreto Catalina Godoy Flores" initials="LF" userId="S::lgodoy@desarrollosocial.cl::46da34d6-06ad-4ad1-97ae-a11ca1feda4d" providerId="AD"/>
  <p188:author id="{6827F7C1-2778-C244-3ED7-DAC55A75832A}" name="Cristina Luna Jara" initials="CJ" userId="S::cluna@desarrollosocial.cl::98fedcc1-3161-4945-afc9-b7e4a4e358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58E"/>
    <a:srgbClr val="F0B1B0"/>
    <a:srgbClr val="90ADCC"/>
    <a:srgbClr val="E9E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95" autoAdjust="0"/>
    <p:restoredTop sz="77209" autoAdjust="0"/>
  </p:normalViewPr>
  <p:slideViewPr>
    <p:cSldViewPr snapToGrid="0">
      <p:cViewPr varScale="1">
        <p:scale>
          <a:sx n="148" d="100"/>
          <a:sy n="148" d="100"/>
        </p:scale>
        <p:origin x="16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image" Target="../media/image9.jfif"/><Relationship Id="rId4" Type="http://schemas.openxmlformats.org/officeDocument/2006/relationships/image" Target="../media/image12.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image" Target="../media/image9.jfif"/><Relationship Id="rId4" Type="http://schemas.openxmlformats.org/officeDocument/2006/relationships/image" Target="../media/image12.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85685-E7E0-4914-980F-194D74E18D55}" type="doc">
      <dgm:prSet loTypeId="urn:microsoft.com/office/officeart/2005/8/layout/hList7" loCatId="list" qsTypeId="urn:microsoft.com/office/officeart/2005/8/quickstyle/simple1" qsCatId="simple" csTypeId="urn:microsoft.com/office/officeart/2005/8/colors/accent1_2" csCatId="accent1" phldr="1"/>
      <dgm:spPr/>
    </dgm:pt>
    <dgm:pt modelId="{E610B520-89DC-4C9B-9FBE-5322068767EA}">
      <dgm:prSet phldrT="[Texto]" custT="1"/>
      <dgm:spPr>
        <a:solidFill>
          <a:srgbClr val="21558E"/>
        </a:solidFill>
      </dgm:spPr>
      <dgm:t>
        <a:bodyPr/>
        <a:lstStyle/>
        <a:p>
          <a:r>
            <a:rPr lang="es-ES" sz="2000" b="0" i="0" dirty="0">
              <a:latin typeface="Verdana" panose="020B0604030504040204" pitchFamily="34" charset="0"/>
              <a:ea typeface="Verdana" panose="020B0604030504040204" pitchFamily="34" charset="0"/>
              <a:cs typeface="Verdana" panose="020B0604030504040204" pitchFamily="34" charset="0"/>
            </a:rPr>
            <a:t>Segundo trámite constitucional</a:t>
          </a:r>
          <a:endParaRPr lang="es-CL" sz="2000" b="0" i="0" dirty="0">
            <a:latin typeface="Verdana" panose="020B0604030504040204" pitchFamily="34" charset="0"/>
            <a:ea typeface="Verdana" panose="020B0604030504040204" pitchFamily="34" charset="0"/>
            <a:cs typeface="Verdana" panose="020B0604030504040204" pitchFamily="34" charset="0"/>
          </a:endParaRPr>
        </a:p>
      </dgm:t>
    </dgm:pt>
    <dgm:pt modelId="{B2DFA7BB-F234-4F52-9585-4C3108D2BC89}" type="parTrans" cxnId="{AEA512BD-34D2-43A5-8F47-8944724B9401}">
      <dgm:prSet/>
      <dgm:spPr/>
      <dgm:t>
        <a:bodyPr/>
        <a:lstStyle/>
        <a:p>
          <a:endParaRPr lang="es-CL"/>
        </a:p>
      </dgm:t>
    </dgm:pt>
    <dgm:pt modelId="{E4531959-E2A0-43C1-8C95-8C40BE285A55}" type="sibTrans" cxnId="{AEA512BD-34D2-43A5-8F47-8944724B9401}">
      <dgm:prSet/>
      <dgm:spPr/>
      <dgm:t>
        <a:bodyPr/>
        <a:lstStyle/>
        <a:p>
          <a:endParaRPr lang="es-CL"/>
        </a:p>
      </dgm:t>
    </dgm:pt>
    <dgm:pt modelId="{40A82258-539D-40B0-BB1B-9FC8648D8B79}">
      <dgm:prSet phldrT="[Texto]" custT="1"/>
      <dgm:spPr>
        <a:solidFill>
          <a:schemeClr val="accent5">
            <a:lumMod val="40000"/>
            <a:lumOff val="60000"/>
          </a:schemeClr>
        </a:solidFill>
      </dgm:spPr>
      <dgm:t>
        <a:bodyPr/>
        <a:lstStyle/>
        <a:p>
          <a:r>
            <a:rPr lang="es-ES" sz="2400" b="1" i="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Cámara de Diputados</a:t>
          </a:r>
          <a:endParaRPr lang="es-CL" sz="2400" b="1" i="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dgm:t>
    </dgm:pt>
    <dgm:pt modelId="{CFB416A2-C681-4BCD-996E-E3F736A989D5}" type="parTrans" cxnId="{179BF992-E8AB-4C61-8DF4-E3BE56293332}">
      <dgm:prSet/>
      <dgm:spPr/>
      <dgm:t>
        <a:bodyPr/>
        <a:lstStyle/>
        <a:p>
          <a:endParaRPr lang="es-CL"/>
        </a:p>
      </dgm:t>
    </dgm:pt>
    <dgm:pt modelId="{E4760A34-44E7-4A83-9F4F-027EBB2378B0}" type="sibTrans" cxnId="{179BF992-E8AB-4C61-8DF4-E3BE56293332}">
      <dgm:prSet/>
      <dgm:spPr/>
      <dgm:t>
        <a:bodyPr/>
        <a:lstStyle/>
        <a:p>
          <a:endParaRPr lang="es-CL"/>
        </a:p>
      </dgm:t>
    </dgm:pt>
    <dgm:pt modelId="{F013A9CE-71D7-4681-A1BF-8CB311CCD3CA}">
      <dgm:prSet phldrT="[Texto]" custT="1"/>
      <dgm:spPr>
        <a:solidFill>
          <a:srgbClr val="21558E"/>
        </a:solidFill>
      </dgm:spPr>
      <dgm:t>
        <a:bodyPr/>
        <a:lstStyle/>
        <a:p>
          <a:r>
            <a:rPr lang="es-ES" sz="1400" b="0" i="0" dirty="0">
              <a:latin typeface="Verdana" panose="020B0604030504040204" pitchFamily="34" charset="0"/>
              <a:ea typeface="Verdana" panose="020B0604030504040204" pitchFamily="34" charset="0"/>
              <a:cs typeface="Verdana" panose="020B0604030504040204" pitchFamily="34" charset="0"/>
            </a:rPr>
            <a:t>- Comisión de Personas Mayores y Discapacidad</a:t>
          </a:r>
        </a:p>
        <a:p>
          <a:r>
            <a:rPr lang="es-ES" sz="1400" b="0" i="0" dirty="0">
              <a:latin typeface="Verdana" panose="020B0604030504040204" pitchFamily="34" charset="0"/>
              <a:ea typeface="Verdana" panose="020B0604030504040204" pitchFamily="34" charset="0"/>
              <a:cs typeface="Verdana" panose="020B0604030504040204" pitchFamily="34" charset="0"/>
            </a:rPr>
            <a:t>- Comisión de Hacienda</a:t>
          </a:r>
          <a:endParaRPr lang="es-CL" sz="1400" b="0" i="0" dirty="0">
            <a:latin typeface="Verdana" panose="020B0604030504040204" pitchFamily="34" charset="0"/>
            <a:ea typeface="Verdana" panose="020B0604030504040204" pitchFamily="34" charset="0"/>
            <a:cs typeface="Verdana" panose="020B0604030504040204" pitchFamily="34" charset="0"/>
          </a:endParaRPr>
        </a:p>
      </dgm:t>
    </dgm:pt>
    <dgm:pt modelId="{299B7F25-7A3D-4C3F-80D0-66368EF8FE46}" type="parTrans" cxnId="{A47B0651-1956-47DA-B647-47613771F167}">
      <dgm:prSet/>
      <dgm:spPr/>
      <dgm:t>
        <a:bodyPr/>
        <a:lstStyle/>
        <a:p>
          <a:endParaRPr lang="es-CL"/>
        </a:p>
      </dgm:t>
    </dgm:pt>
    <dgm:pt modelId="{D65A769E-10AD-4F00-8AD4-4ED05677FACE}" type="sibTrans" cxnId="{A47B0651-1956-47DA-B647-47613771F167}">
      <dgm:prSet/>
      <dgm:spPr/>
      <dgm:t>
        <a:bodyPr/>
        <a:lstStyle/>
        <a:p>
          <a:endParaRPr lang="es-CL"/>
        </a:p>
      </dgm:t>
    </dgm:pt>
    <dgm:pt modelId="{7D576E0C-9960-42E8-A12E-25B7FDF11CAA}">
      <dgm:prSet phldrT="[Texto]" custT="1"/>
      <dgm:spPr>
        <a:solidFill>
          <a:srgbClr val="21558E"/>
        </a:solidFill>
      </dgm:spPr>
      <dgm:t>
        <a:bodyPr/>
        <a:lstStyle/>
        <a:p>
          <a:r>
            <a:rPr lang="es-ES" sz="1400" b="0" i="0" dirty="0">
              <a:latin typeface="Verdana" panose="020B0604030504040204" pitchFamily="34" charset="0"/>
              <a:ea typeface="Verdana" panose="020B0604030504040204" pitchFamily="34" charset="0"/>
              <a:cs typeface="Verdana" panose="020B0604030504040204" pitchFamily="34" charset="0"/>
            </a:rPr>
            <a:t>Comisión de PM y Discapacidad abrió plazo de indicaciones hasta el 26 de marzo de 2024</a:t>
          </a:r>
          <a:endParaRPr lang="es-CL" sz="1400" b="0" i="0" dirty="0">
            <a:latin typeface="Verdana" panose="020B0604030504040204" pitchFamily="34" charset="0"/>
            <a:ea typeface="Verdana" panose="020B0604030504040204" pitchFamily="34" charset="0"/>
            <a:cs typeface="Verdana" panose="020B0604030504040204" pitchFamily="34" charset="0"/>
          </a:endParaRPr>
        </a:p>
      </dgm:t>
    </dgm:pt>
    <dgm:pt modelId="{6EAF02F9-8E90-4C71-8248-FE62752A376B}" type="parTrans" cxnId="{D8B3A35D-20E6-450F-B8D1-0BF26A7C2BE0}">
      <dgm:prSet/>
      <dgm:spPr/>
      <dgm:t>
        <a:bodyPr/>
        <a:lstStyle/>
        <a:p>
          <a:endParaRPr lang="es-CL"/>
        </a:p>
      </dgm:t>
    </dgm:pt>
    <dgm:pt modelId="{1B84BBD6-E537-46E4-A89F-7DBB70428658}" type="sibTrans" cxnId="{D8B3A35D-20E6-450F-B8D1-0BF26A7C2BE0}">
      <dgm:prSet/>
      <dgm:spPr/>
      <dgm:t>
        <a:bodyPr/>
        <a:lstStyle/>
        <a:p>
          <a:endParaRPr lang="es-CL"/>
        </a:p>
      </dgm:t>
    </dgm:pt>
    <dgm:pt modelId="{94D5FE42-6BE3-4CA2-844B-D1252989A112}" type="pres">
      <dgm:prSet presAssocID="{BC185685-E7E0-4914-980F-194D74E18D55}" presName="Name0" presStyleCnt="0">
        <dgm:presLayoutVars>
          <dgm:dir/>
          <dgm:resizeHandles val="exact"/>
        </dgm:presLayoutVars>
      </dgm:prSet>
      <dgm:spPr/>
    </dgm:pt>
    <dgm:pt modelId="{6D072896-DA08-43E0-A8FD-FAAC74D39807}" type="pres">
      <dgm:prSet presAssocID="{BC185685-E7E0-4914-980F-194D74E18D55}" presName="fgShape" presStyleLbl="fgShp" presStyleIdx="0" presStyleCnt="1" custLinFactNeighborY="-22468"/>
      <dgm:spPr/>
    </dgm:pt>
    <dgm:pt modelId="{B8D089B4-9933-4951-96D3-B9BF93A37255}" type="pres">
      <dgm:prSet presAssocID="{BC185685-E7E0-4914-980F-194D74E18D55}" presName="linComp" presStyleCnt="0"/>
      <dgm:spPr/>
    </dgm:pt>
    <dgm:pt modelId="{15120B84-2E02-4507-841E-B72DA7D4A274}" type="pres">
      <dgm:prSet presAssocID="{E610B520-89DC-4C9B-9FBE-5322068767EA}" presName="compNode" presStyleCnt="0"/>
      <dgm:spPr/>
    </dgm:pt>
    <dgm:pt modelId="{1946E5DA-87B4-4910-A088-0893ACCC5CA2}" type="pres">
      <dgm:prSet presAssocID="{E610B520-89DC-4C9B-9FBE-5322068767EA}" presName="bkgdShape" presStyleLbl="node1" presStyleIdx="0" presStyleCnt="4"/>
      <dgm:spPr/>
    </dgm:pt>
    <dgm:pt modelId="{9CC32D4B-C731-4D35-B577-C7E90A5B46A4}" type="pres">
      <dgm:prSet presAssocID="{E610B520-89DC-4C9B-9FBE-5322068767EA}" presName="nodeTx" presStyleLbl="node1" presStyleIdx="0" presStyleCnt="4">
        <dgm:presLayoutVars>
          <dgm:bulletEnabled val="1"/>
        </dgm:presLayoutVars>
      </dgm:prSet>
      <dgm:spPr/>
    </dgm:pt>
    <dgm:pt modelId="{70E7A4AB-32A8-4847-8A81-C107E72CF679}" type="pres">
      <dgm:prSet presAssocID="{E610B520-89DC-4C9B-9FBE-5322068767EA}" presName="invisiNode" presStyleLbl="node1" presStyleIdx="0" presStyleCnt="4"/>
      <dgm:spPr/>
    </dgm:pt>
    <dgm:pt modelId="{3C832462-AB29-4B73-B2D5-4145E651D7F1}" type="pres">
      <dgm:prSet presAssocID="{E610B520-89DC-4C9B-9FBE-5322068767EA}"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FF0737C3-D88C-4927-A1D9-23275F0074ED}" type="pres">
      <dgm:prSet presAssocID="{E4531959-E2A0-43C1-8C95-8C40BE285A55}" presName="sibTrans" presStyleLbl="sibTrans2D1" presStyleIdx="0" presStyleCnt="0"/>
      <dgm:spPr/>
    </dgm:pt>
    <dgm:pt modelId="{A6D4C105-D0E0-4AD6-BEAF-7C8D5BBD055C}" type="pres">
      <dgm:prSet presAssocID="{40A82258-539D-40B0-BB1B-9FC8648D8B79}" presName="compNode" presStyleCnt="0"/>
      <dgm:spPr/>
    </dgm:pt>
    <dgm:pt modelId="{9A4EC45C-EB8F-40A1-9892-B27418D75854}" type="pres">
      <dgm:prSet presAssocID="{40A82258-539D-40B0-BB1B-9FC8648D8B79}" presName="bkgdShape" presStyleLbl="node1" presStyleIdx="1" presStyleCnt="4"/>
      <dgm:spPr/>
    </dgm:pt>
    <dgm:pt modelId="{D4648924-BE2D-45E9-BA78-46D3F33FCC2F}" type="pres">
      <dgm:prSet presAssocID="{40A82258-539D-40B0-BB1B-9FC8648D8B79}" presName="nodeTx" presStyleLbl="node1" presStyleIdx="1" presStyleCnt="4">
        <dgm:presLayoutVars>
          <dgm:bulletEnabled val="1"/>
        </dgm:presLayoutVars>
      </dgm:prSet>
      <dgm:spPr/>
    </dgm:pt>
    <dgm:pt modelId="{D6A7DD6F-7EE1-4E7E-8AC2-C931D536CB12}" type="pres">
      <dgm:prSet presAssocID="{40A82258-539D-40B0-BB1B-9FC8648D8B79}" presName="invisiNode" presStyleLbl="node1" presStyleIdx="1" presStyleCnt="4"/>
      <dgm:spPr/>
    </dgm:pt>
    <dgm:pt modelId="{CFFDB1BC-4512-4212-88BE-A32D38F4508C}" type="pres">
      <dgm:prSet presAssocID="{40A82258-539D-40B0-BB1B-9FC8648D8B79}"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69F5FE6A-01F2-4081-A251-5806F2AC6DB3}" type="pres">
      <dgm:prSet presAssocID="{E4760A34-44E7-4A83-9F4F-027EBB2378B0}" presName="sibTrans" presStyleLbl="sibTrans2D1" presStyleIdx="0" presStyleCnt="0"/>
      <dgm:spPr/>
    </dgm:pt>
    <dgm:pt modelId="{A237C96B-F62B-4D66-B401-86AB45F400AD}" type="pres">
      <dgm:prSet presAssocID="{F013A9CE-71D7-4681-A1BF-8CB311CCD3CA}" presName="compNode" presStyleCnt="0"/>
      <dgm:spPr/>
    </dgm:pt>
    <dgm:pt modelId="{B08B2AAD-50A8-48BA-815C-6705957E60F5}" type="pres">
      <dgm:prSet presAssocID="{F013A9CE-71D7-4681-A1BF-8CB311CCD3CA}" presName="bkgdShape" presStyleLbl="node1" presStyleIdx="2" presStyleCnt="4"/>
      <dgm:spPr/>
    </dgm:pt>
    <dgm:pt modelId="{8516E93E-8DFC-4D46-BA77-8A71C7EDF4F8}" type="pres">
      <dgm:prSet presAssocID="{F013A9CE-71D7-4681-A1BF-8CB311CCD3CA}" presName="nodeTx" presStyleLbl="node1" presStyleIdx="2" presStyleCnt="4">
        <dgm:presLayoutVars>
          <dgm:bulletEnabled val="1"/>
        </dgm:presLayoutVars>
      </dgm:prSet>
      <dgm:spPr/>
    </dgm:pt>
    <dgm:pt modelId="{ABAB2FCB-251C-4AE6-A183-3AD845D4F19B}" type="pres">
      <dgm:prSet presAssocID="{F013A9CE-71D7-4681-A1BF-8CB311CCD3CA}" presName="invisiNode" presStyleLbl="node1" presStyleIdx="2" presStyleCnt="4"/>
      <dgm:spPr/>
    </dgm:pt>
    <dgm:pt modelId="{6756F8E1-FF38-4B24-8AC8-A28B96D8F353}" type="pres">
      <dgm:prSet presAssocID="{F013A9CE-71D7-4681-A1BF-8CB311CCD3CA}"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23616BA8-B524-4798-B1BE-682D35CE676D}" type="pres">
      <dgm:prSet presAssocID="{D65A769E-10AD-4F00-8AD4-4ED05677FACE}" presName="sibTrans" presStyleLbl="sibTrans2D1" presStyleIdx="0" presStyleCnt="0"/>
      <dgm:spPr/>
    </dgm:pt>
    <dgm:pt modelId="{D2BE8240-5220-4C18-B751-5B22DB542C73}" type="pres">
      <dgm:prSet presAssocID="{7D576E0C-9960-42E8-A12E-25B7FDF11CAA}" presName="compNode" presStyleCnt="0"/>
      <dgm:spPr/>
    </dgm:pt>
    <dgm:pt modelId="{6D78C38C-40FA-4C9D-8FD9-A96FEE182654}" type="pres">
      <dgm:prSet presAssocID="{7D576E0C-9960-42E8-A12E-25B7FDF11CAA}" presName="bkgdShape" presStyleLbl="node1" presStyleIdx="3" presStyleCnt="4"/>
      <dgm:spPr/>
    </dgm:pt>
    <dgm:pt modelId="{1FB7FDF8-479E-4807-AFC2-87CF7B88C2F6}" type="pres">
      <dgm:prSet presAssocID="{7D576E0C-9960-42E8-A12E-25B7FDF11CAA}" presName="nodeTx" presStyleLbl="node1" presStyleIdx="3" presStyleCnt="4">
        <dgm:presLayoutVars>
          <dgm:bulletEnabled val="1"/>
        </dgm:presLayoutVars>
      </dgm:prSet>
      <dgm:spPr/>
    </dgm:pt>
    <dgm:pt modelId="{DD545827-1DE9-4C83-A72B-B3992EEBD8C8}" type="pres">
      <dgm:prSet presAssocID="{7D576E0C-9960-42E8-A12E-25B7FDF11CAA}" presName="invisiNode" presStyleLbl="node1" presStyleIdx="3" presStyleCnt="4"/>
      <dgm:spPr/>
    </dgm:pt>
    <dgm:pt modelId="{42E8BDC3-7F72-4EBE-8015-811260078052}" type="pres">
      <dgm:prSet presAssocID="{7D576E0C-9960-42E8-A12E-25B7FDF11CAA}"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F54C4A14-A2E3-44DB-86D5-D185FE958766}" type="presOf" srcId="{7D576E0C-9960-42E8-A12E-25B7FDF11CAA}" destId="{1FB7FDF8-479E-4807-AFC2-87CF7B88C2F6}" srcOrd="1" destOrd="0" presId="urn:microsoft.com/office/officeart/2005/8/layout/hList7"/>
    <dgm:cxn modelId="{00CEEB19-E95B-4FD1-9249-DA4DB0E72F55}" type="presOf" srcId="{E4531959-E2A0-43C1-8C95-8C40BE285A55}" destId="{FF0737C3-D88C-4927-A1D9-23275F0074ED}" srcOrd="0" destOrd="0" presId="urn:microsoft.com/office/officeart/2005/8/layout/hList7"/>
    <dgm:cxn modelId="{94A0001F-C40E-4032-AF4A-CF83F1C8E74A}" type="presOf" srcId="{BC185685-E7E0-4914-980F-194D74E18D55}" destId="{94D5FE42-6BE3-4CA2-844B-D1252989A112}" srcOrd="0" destOrd="0" presId="urn:microsoft.com/office/officeart/2005/8/layout/hList7"/>
    <dgm:cxn modelId="{A47B0651-1956-47DA-B647-47613771F167}" srcId="{BC185685-E7E0-4914-980F-194D74E18D55}" destId="{F013A9CE-71D7-4681-A1BF-8CB311CCD3CA}" srcOrd="2" destOrd="0" parTransId="{299B7F25-7A3D-4C3F-80D0-66368EF8FE46}" sibTransId="{D65A769E-10AD-4F00-8AD4-4ED05677FACE}"/>
    <dgm:cxn modelId="{42906A5A-0116-47B0-8D4F-49C906C96E3E}" type="presOf" srcId="{E4760A34-44E7-4A83-9F4F-027EBB2378B0}" destId="{69F5FE6A-01F2-4081-A251-5806F2AC6DB3}" srcOrd="0" destOrd="0" presId="urn:microsoft.com/office/officeart/2005/8/layout/hList7"/>
    <dgm:cxn modelId="{D8B3A35D-20E6-450F-B8D1-0BF26A7C2BE0}" srcId="{BC185685-E7E0-4914-980F-194D74E18D55}" destId="{7D576E0C-9960-42E8-A12E-25B7FDF11CAA}" srcOrd="3" destOrd="0" parTransId="{6EAF02F9-8E90-4C71-8248-FE62752A376B}" sibTransId="{1B84BBD6-E537-46E4-A89F-7DBB70428658}"/>
    <dgm:cxn modelId="{89DC6770-D4DF-42D8-8AF2-40B807782C11}" type="presOf" srcId="{F013A9CE-71D7-4681-A1BF-8CB311CCD3CA}" destId="{8516E93E-8DFC-4D46-BA77-8A71C7EDF4F8}" srcOrd="1" destOrd="0" presId="urn:microsoft.com/office/officeart/2005/8/layout/hList7"/>
    <dgm:cxn modelId="{E6350B8B-84C1-4CA3-8C5E-4D3522A3BAC6}" type="presOf" srcId="{E610B520-89DC-4C9B-9FBE-5322068767EA}" destId="{9CC32D4B-C731-4D35-B577-C7E90A5B46A4}" srcOrd="1" destOrd="0" presId="urn:microsoft.com/office/officeart/2005/8/layout/hList7"/>
    <dgm:cxn modelId="{179BF992-E8AB-4C61-8DF4-E3BE56293332}" srcId="{BC185685-E7E0-4914-980F-194D74E18D55}" destId="{40A82258-539D-40B0-BB1B-9FC8648D8B79}" srcOrd="1" destOrd="0" parTransId="{CFB416A2-C681-4BCD-996E-E3F736A989D5}" sibTransId="{E4760A34-44E7-4A83-9F4F-027EBB2378B0}"/>
    <dgm:cxn modelId="{A4F9E594-5F5B-4302-AEFF-B21AA22E7FA6}" type="presOf" srcId="{40A82258-539D-40B0-BB1B-9FC8648D8B79}" destId="{9A4EC45C-EB8F-40A1-9892-B27418D75854}" srcOrd="0" destOrd="0" presId="urn:microsoft.com/office/officeart/2005/8/layout/hList7"/>
    <dgm:cxn modelId="{2D141F9A-AD27-46B2-ABE1-99456426A236}" type="presOf" srcId="{7D576E0C-9960-42E8-A12E-25B7FDF11CAA}" destId="{6D78C38C-40FA-4C9D-8FD9-A96FEE182654}" srcOrd="0" destOrd="0" presId="urn:microsoft.com/office/officeart/2005/8/layout/hList7"/>
    <dgm:cxn modelId="{D7F0A6AA-C3F3-4CEF-BADB-676D0EDC1517}" type="presOf" srcId="{F013A9CE-71D7-4681-A1BF-8CB311CCD3CA}" destId="{B08B2AAD-50A8-48BA-815C-6705957E60F5}" srcOrd="0" destOrd="0" presId="urn:microsoft.com/office/officeart/2005/8/layout/hList7"/>
    <dgm:cxn modelId="{996F4EAC-3EA8-4821-9C23-5198105BA8A3}" type="presOf" srcId="{D65A769E-10AD-4F00-8AD4-4ED05677FACE}" destId="{23616BA8-B524-4798-B1BE-682D35CE676D}" srcOrd="0" destOrd="0" presId="urn:microsoft.com/office/officeart/2005/8/layout/hList7"/>
    <dgm:cxn modelId="{AEA512BD-34D2-43A5-8F47-8944724B9401}" srcId="{BC185685-E7E0-4914-980F-194D74E18D55}" destId="{E610B520-89DC-4C9B-9FBE-5322068767EA}" srcOrd="0" destOrd="0" parTransId="{B2DFA7BB-F234-4F52-9585-4C3108D2BC89}" sibTransId="{E4531959-E2A0-43C1-8C95-8C40BE285A55}"/>
    <dgm:cxn modelId="{D206A1E0-18D4-4F26-BD16-DA6B6C8A382D}" type="presOf" srcId="{40A82258-539D-40B0-BB1B-9FC8648D8B79}" destId="{D4648924-BE2D-45E9-BA78-46D3F33FCC2F}" srcOrd="1" destOrd="0" presId="urn:microsoft.com/office/officeart/2005/8/layout/hList7"/>
    <dgm:cxn modelId="{DAA7D4E3-70B6-4A9B-A722-243A18DA44D4}" type="presOf" srcId="{E610B520-89DC-4C9B-9FBE-5322068767EA}" destId="{1946E5DA-87B4-4910-A088-0893ACCC5CA2}" srcOrd="0" destOrd="0" presId="urn:microsoft.com/office/officeart/2005/8/layout/hList7"/>
    <dgm:cxn modelId="{10A19527-EBFC-4499-9F58-A118112446D5}" type="presParOf" srcId="{94D5FE42-6BE3-4CA2-844B-D1252989A112}" destId="{6D072896-DA08-43E0-A8FD-FAAC74D39807}" srcOrd="0" destOrd="0" presId="urn:microsoft.com/office/officeart/2005/8/layout/hList7"/>
    <dgm:cxn modelId="{16F6A301-78A5-4A7E-9E62-0EEF7973AA85}" type="presParOf" srcId="{94D5FE42-6BE3-4CA2-844B-D1252989A112}" destId="{B8D089B4-9933-4951-96D3-B9BF93A37255}" srcOrd="1" destOrd="0" presId="urn:microsoft.com/office/officeart/2005/8/layout/hList7"/>
    <dgm:cxn modelId="{5FE55B79-1226-47C2-A22E-6A2AFFF47FEB}" type="presParOf" srcId="{B8D089B4-9933-4951-96D3-B9BF93A37255}" destId="{15120B84-2E02-4507-841E-B72DA7D4A274}" srcOrd="0" destOrd="0" presId="urn:microsoft.com/office/officeart/2005/8/layout/hList7"/>
    <dgm:cxn modelId="{416608C8-B3D1-4DB9-A97E-3775FBECDD8F}" type="presParOf" srcId="{15120B84-2E02-4507-841E-B72DA7D4A274}" destId="{1946E5DA-87B4-4910-A088-0893ACCC5CA2}" srcOrd="0" destOrd="0" presId="urn:microsoft.com/office/officeart/2005/8/layout/hList7"/>
    <dgm:cxn modelId="{F5B52BA2-D64C-4690-96E7-5C6DAF55CB90}" type="presParOf" srcId="{15120B84-2E02-4507-841E-B72DA7D4A274}" destId="{9CC32D4B-C731-4D35-B577-C7E90A5B46A4}" srcOrd="1" destOrd="0" presId="urn:microsoft.com/office/officeart/2005/8/layout/hList7"/>
    <dgm:cxn modelId="{90F1C67C-301A-41B2-BC6D-487ACB13CC66}" type="presParOf" srcId="{15120B84-2E02-4507-841E-B72DA7D4A274}" destId="{70E7A4AB-32A8-4847-8A81-C107E72CF679}" srcOrd="2" destOrd="0" presId="urn:microsoft.com/office/officeart/2005/8/layout/hList7"/>
    <dgm:cxn modelId="{D1557729-7A94-47B7-BFDF-FA9DFB8AA520}" type="presParOf" srcId="{15120B84-2E02-4507-841E-B72DA7D4A274}" destId="{3C832462-AB29-4B73-B2D5-4145E651D7F1}" srcOrd="3" destOrd="0" presId="urn:microsoft.com/office/officeart/2005/8/layout/hList7"/>
    <dgm:cxn modelId="{B93A5CEA-4724-4941-833A-94EC32E87259}" type="presParOf" srcId="{B8D089B4-9933-4951-96D3-B9BF93A37255}" destId="{FF0737C3-D88C-4927-A1D9-23275F0074ED}" srcOrd="1" destOrd="0" presId="urn:microsoft.com/office/officeart/2005/8/layout/hList7"/>
    <dgm:cxn modelId="{32FA1837-1D0A-4825-B134-470289F3BD90}" type="presParOf" srcId="{B8D089B4-9933-4951-96D3-B9BF93A37255}" destId="{A6D4C105-D0E0-4AD6-BEAF-7C8D5BBD055C}" srcOrd="2" destOrd="0" presId="urn:microsoft.com/office/officeart/2005/8/layout/hList7"/>
    <dgm:cxn modelId="{42B3922D-5F37-4371-BEF0-5216BBD30FFB}" type="presParOf" srcId="{A6D4C105-D0E0-4AD6-BEAF-7C8D5BBD055C}" destId="{9A4EC45C-EB8F-40A1-9892-B27418D75854}" srcOrd="0" destOrd="0" presId="urn:microsoft.com/office/officeart/2005/8/layout/hList7"/>
    <dgm:cxn modelId="{27863633-F924-4535-A24F-7CFA01DC81EA}" type="presParOf" srcId="{A6D4C105-D0E0-4AD6-BEAF-7C8D5BBD055C}" destId="{D4648924-BE2D-45E9-BA78-46D3F33FCC2F}" srcOrd="1" destOrd="0" presId="urn:microsoft.com/office/officeart/2005/8/layout/hList7"/>
    <dgm:cxn modelId="{3A137E7B-1DA6-4A1B-BB2D-C1D5DC8006C3}" type="presParOf" srcId="{A6D4C105-D0E0-4AD6-BEAF-7C8D5BBD055C}" destId="{D6A7DD6F-7EE1-4E7E-8AC2-C931D536CB12}" srcOrd="2" destOrd="0" presId="urn:microsoft.com/office/officeart/2005/8/layout/hList7"/>
    <dgm:cxn modelId="{A63E6B60-602F-484E-AAE8-A7A466674352}" type="presParOf" srcId="{A6D4C105-D0E0-4AD6-BEAF-7C8D5BBD055C}" destId="{CFFDB1BC-4512-4212-88BE-A32D38F4508C}" srcOrd="3" destOrd="0" presId="urn:microsoft.com/office/officeart/2005/8/layout/hList7"/>
    <dgm:cxn modelId="{3B289716-D8C4-4F19-A301-99F9FD64227B}" type="presParOf" srcId="{B8D089B4-9933-4951-96D3-B9BF93A37255}" destId="{69F5FE6A-01F2-4081-A251-5806F2AC6DB3}" srcOrd="3" destOrd="0" presId="urn:microsoft.com/office/officeart/2005/8/layout/hList7"/>
    <dgm:cxn modelId="{3BDD1B87-73FB-452B-89D7-D068D67792BF}" type="presParOf" srcId="{B8D089B4-9933-4951-96D3-B9BF93A37255}" destId="{A237C96B-F62B-4D66-B401-86AB45F400AD}" srcOrd="4" destOrd="0" presId="urn:microsoft.com/office/officeart/2005/8/layout/hList7"/>
    <dgm:cxn modelId="{8B3CF310-0629-4268-B682-D99E8BC77872}" type="presParOf" srcId="{A237C96B-F62B-4D66-B401-86AB45F400AD}" destId="{B08B2AAD-50A8-48BA-815C-6705957E60F5}" srcOrd="0" destOrd="0" presId="urn:microsoft.com/office/officeart/2005/8/layout/hList7"/>
    <dgm:cxn modelId="{F1A00514-E2EE-4572-8B9A-9AD788952590}" type="presParOf" srcId="{A237C96B-F62B-4D66-B401-86AB45F400AD}" destId="{8516E93E-8DFC-4D46-BA77-8A71C7EDF4F8}" srcOrd="1" destOrd="0" presId="urn:microsoft.com/office/officeart/2005/8/layout/hList7"/>
    <dgm:cxn modelId="{F7B7D98A-4665-4232-B79C-068EC45FA0F9}" type="presParOf" srcId="{A237C96B-F62B-4D66-B401-86AB45F400AD}" destId="{ABAB2FCB-251C-4AE6-A183-3AD845D4F19B}" srcOrd="2" destOrd="0" presId="urn:microsoft.com/office/officeart/2005/8/layout/hList7"/>
    <dgm:cxn modelId="{546BA014-7D83-47DD-A8EE-6F8CBFEF65F6}" type="presParOf" srcId="{A237C96B-F62B-4D66-B401-86AB45F400AD}" destId="{6756F8E1-FF38-4B24-8AC8-A28B96D8F353}" srcOrd="3" destOrd="0" presId="urn:microsoft.com/office/officeart/2005/8/layout/hList7"/>
    <dgm:cxn modelId="{4E66B22A-5FF5-4E38-8ECC-5BDDFDFF1E96}" type="presParOf" srcId="{B8D089B4-9933-4951-96D3-B9BF93A37255}" destId="{23616BA8-B524-4798-B1BE-682D35CE676D}" srcOrd="5" destOrd="0" presId="urn:microsoft.com/office/officeart/2005/8/layout/hList7"/>
    <dgm:cxn modelId="{15852D82-F9F6-4E54-931C-48B70AB3E655}" type="presParOf" srcId="{B8D089B4-9933-4951-96D3-B9BF93A37255}" destId="{D2BE8240-5220-4C18-B751-5B22DB542C73}" srcOrd="6" destOrd="0" presId="urn:microsoft.com/office/officeart/2005/8/layout/hList7"/>
    <dgm:cxn modelId="{6CEAEA92-DB75-4682-9C43-1AF9E3139AC2}" type="presParOf" srcId="{D2BE8240-5220-4C18-B751-5B22DB542C73}" destId="{6D78C38C-40FA-4C9D-8FD9-A96FEE182654}" srcOrd="0" destOrd="0" presId="urn:microsoft.com/office/officeart/2005/8/layout/hList7"/>
    <dgm:cxn modelId="{30B22688-1A05-49BD-BF93-80E3A502DD23}" type="presParOf" srcId="{D2BE8240-5220-4C18-B751-5B22DB542C73}" destId="{1FB7FDF8-479E-4807-AFC2-87CF7B88C2F6}" srcOrd="1" destOrd="0" presId="urn:microsoft.com/office/officeart/2005/8/layout/hList7"/>
    <dgm:cxn modelId="{9086FAA0-7A8B-4B5F-8735-6FC662568DD6}" type="presParOf" srcId="{D2BE8240-5220-4C18-B751-5B22DB542C73}" destId="{DD545827-1DE9-4C83-A72B-B3992EEBD8C8}" srcOrd="2" destOrd="0" presId="urn:microsoft.com/office/officeart/2005/8/layout/hList7"/>
    <dgm:cxn modelId="{CB4DAEF8-E570-4D1C-8651-F5FECD9B153E}" type="presParOf" srcId="{D2BE8240-5220-4C18-B751-5B22DB542C73}" destId="{42E8BDC3-7F72-4EBE-8015-81126007805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6E5DA-87B4-4910-A088-0893ACCC5CA2}">
      <dsp:nvSpPr>
        <dsp:cNvPr id="0" name=""/>
        <dsp:cNvSpPr/>
      </dsp:nvSpPr>
      <dsp:spPr>
        <a:xfrm>
          <a:off x="2451" y="0"/>
          <a:ext cx="2569852" cy="4351338"/>
        </a:xfrm>
        <a:prstGeom prst="roundRect">
          <a:avLst>
            <a:gd name="adj" fmla="val 10000"/>
          </a:avLst>
        </a:prstGeom>
        <a:solidFill>
          <a:srgbClr val="2155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0" i="0" kern="1200" dirty="0">
              <a:latin typeface="Verdana" panose="020B0604030504040204" pitchFamily="34" charset="0"/>
              <a:ea typeface="Verdana" panose="020B0604030504040204" pitchFamily="34" charset="0"/>
              <a:cs typeface="Verdana" panose="020B0604030504040204" pitchFamily="34" charset="0"/>
            </a:rPr>
            <a:t>Segundo trámite constitucional</a:t>
          </a:r>
          <a:endParaRPr lang="es-CL" sz="2000" b="0" i="0" kern="1200" dirty="0">
            <a:latin typeface="Verdana" panose="020B0604030504040204" pitchFamily="34" charset="0"/>
            <a:ea typeface="Verdana" panose="020B0604030504040204" pitchFamily="34" charset="0"/>
            <a:cs typeface="Verdana" panose="020B0604030504040204" pitchFamily="34" charset="0"/>
          </a:endParaRPr>
        </a:p>
      </dsp:txBody>
      <dsp:txXfrm>
        <a:off x="2451" y="1740535"/>
        <a:ext cx="2569852" cy="1740535"/>
      </dsp:txXfrm>
    </dsp:sp>
    <dsp:sp modelId="{3C832462-AB29-4B73-B2D5-4145E651D7F1}">
      <dsp:nvSpPr>
        <dsp:cNvPr id="0" name=""/>
        <dsp:cNvSpPr/>
      </dsp:nvSpPr>
      <dsp:spPr>
        <a:xfrm>
          <a:off x="562880"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4EC45C-EB8F-40A1-9892-B27418D75854}">
      <dsp:nvSpPr>
        <dsp:cNvPr id="0" name=""/>
        <dsp:cNvSpPr/>
      </dsp:nvSpPr>
      <dsp:spPr>
        <a:xfrm>
          <a:off x="2649399" y="0"/>
          <a:ext cx="2569852" cy="4351338"/>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i="0" kern="12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Cámara de Diputados</a:t>
          </a:r>
          <a:endParaRPr lang="es-CL" sz="2400" b="1" i="0" kern="12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2649399" y="1740535"/>
        <a:ext cx="2569852" cy="1740535"/>
      </dsp:txXfrm>
    </dsp:sp>
    <dsp:sp modelId="{CFFDB1BC-4512-4212-88BE-A32D38F4508C}">
      <dsp:nvSpPr>
        <dsp:cNvPr id="0" name=""/>
        <dsp:cNvSpPr/>
      </dsp:nvSpPr>
      <dsp:spPr>
        <a:xfrm>
          <a:off x="3209828" y="26108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8B2AAD-50A8-48BA-815C-6705957E60F5}">
      <dsp:nvSpPr>
        <dsp:cNvPr id="0" name=""/>
        <dsp:cNvSpPr/>
      </dsp:nvSpPr>
      <dsp:spPr>
        <a:xfrm>
          <a:off x="5296347" y="0"/>
          <a:ext cx="2569852" cy="4351338"/>
        </a:xfrm>
        <a:prstGeom prst="roundRect">
          <a:avLst>
            <a:gd name="adj" fmla="val 10000"/>
          </a:avLst>
        </a:prstGeom>
        <a:solidFill>
          <a:srgbClr val="2155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dirty="0">
              <a:latin typeface="Verdana" panose="020B0604030504040204" pitchFamily="34" charset="0"/>
              <a:ea typeface="Verdana" panose="020B0604030504040204" pitchFamily="34" charset="0"/>
              <a:cs typeface="Verdana" panose="020B0604030504040204" pitchFamily="34" charset="0"/>
            </a:rPr>
            <a:t>- Comisión de Personas Mayores y Discapacidad</a:t>
          </a:r>
        </a:p>
        <a:p>
          <a:pPr marL="0" lvl="0" indent="0" algn="ctr" defTabSz="622300">
            <a:lnSpc>
              <a:spcPct val="90000"/>
            </a:lnSpc>
            <a:spcBef>
              <a:spcPct val="0"/>
            </a:spcBef>
            <a:spcAft>
              <a:spcPct val="35000"/>
            </a:spcAft>
            <a:buNone/>
          </a:pPr>
          <a:r>
            <a:rPr lang="es-ES" sz="1400" b="0" i="0" kern="1200" dirty="0">
              <a:latin typeface="Verdana" panose="020B0604030504040204" pitchFamily="34" charset="0"/>
              <a:ea typeface="Verdana" panose="020B0604030504040204" pitchFamily="34" charset="0"/>
              <a:cs typeface="Verdana" panose="020B0604030504040204" pitchFamily="34" charset="0"/>
            </a:rPr>
            <a:t>- Comisión de Hacienda</a:t>
          </a:r>
          <a:endParaRPr lang="es-CL" sz="1400" b="0" i="0" kern="1200" dirty="0">
            <a:latin typeface="Verdana" panose="020B0604030504040204" pitchFamily="34" charset="0"/>
            <a:ea typeface="Verdana" panose="020B0604030504040204" pitchFamily="34" charset="0"/>
            <a:cs typeface="Verdana" panose="020B0604030504040204" pitchFamily="34" charset="0"/>
          </a:endParaRPr>
        </a:p>
      </dsp:txBody>
      <dsp:txXfrm>
        <a:off x="5296347" y="1740535"/>
        <a:ext cx="2569852" cy="1740535"/>
      </dsp:txXfrm>
    </dsp:sp>
    <dsp:sp modelId="{6756F8E1-FF38-4B24-8AC8-A28B96D8F353}">
      <dsp:nvSpPr>
        <dsp:cNvPr id="0" name=""/>
        <dsp:cNvSpPr/>
      </dsp:nvSpPr>
      <dsp:spPr>
        <a:xfrm>
          <a:off x="5856776"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8C38C-40FA-4C9D-8FD9-A96FEE182654}">
      <dsp:nvSpPr>
        <dsp:cNvPr id="0" name=""/>
        <dsp:cNvSpPr/>
      </dsp:nvSpPr>
      <dsp:spPr>
        <a:xfrm>
          <a:off x="7943295" y="0"/>
          <a:ext cx="2569852" cy="4351338"/>
        </a:xfrm>
        <a:prstGeom prst="roundRect">
          <a:avLst>
            <a:gd name="adj" fmla="val 10000"/>
          </a:avLst>
        </a:prstGeom>
        <a:solidFill>
          <a:srgbClr val="2155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i="0" kern="1200" dirty="0">
              <a:latin typeface="Verdana" panose="020B0604030504040204" pitchFamily="34" charset="0"/>
              <a:ea typeface="Verdana" panose="020B0604030504040204" pitchFamily="34" charset="0"/>
              <a:cs typeface="Verdana" panose="020B0604030504040204" pitchFamily="34" charset="0"/>
            </a:rPr>
            <a:t>Comisión de PM y Discapacidad abrió plazo de indicaciones hasta el 26 de marzo de 2024</a:t>
          </a:r>
          <a:endParaRPr lang="es-CL" sz="1400" b="0" i="0" kern="1200" dirty="0">
            <a:latin typeface="Verdana" panose="020B0604030504040204" pitchFamily="34" charset="0"/>
            <a:ea typeface="Verdana" panose="020B0604030504040204" pitchFamily="34" charset="0"/>
            <a:cs typeface="Verdana" panose="020B0604030504040204" pitchFamily="34" charset="0"/>
          </a:endParaRPr>
        </a:p>
      </dsp:txBody>
      <dsp:txXfrm>
        <a:off x="7943295" y="1740535"/>
        <a:ext cx="2569852" cy="1740535"/>
      </dsp:txXfrm>
    </dsp:sp>
    <dsp:sp modelId="{42E8BDC3-7F72-4EBE-8015-811260078052}">
      <dsp:nvSpPr>
        <dsp:cNvPr id="0" name=""/>
        <dsp:cNvSpPr/>
      </dsp:nvSpPr>
      <dsp:spPr>
        <a:xfrm>
          <a:off x="8503724" y="261080"/>
          <a:ext cx="1448995" cy="1448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072896-DA08-43E0-A8FD-FAAC74D39807}">
      <dsp:nvSpPr>
        <dsp:cNvPr id="0" name=""/>
        <dsp:cNvSpPr/>
      </dsp:nvSpPr>
      <dsp:spPr>
        <a:xfrm>
          <a:off x="420623" y="3334421"/>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4B23F-35AF-47A8-9BD6-6018F0B44FF6}" type="datetimeFigureOut">
              <a:t>16-04-24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7AFB-ACB6-4BB7-8A88-7409DFF628F2}" type="slidenum">
              <a:t>‹Nº›</a:t>
            </a:fld>
            <a:endParaRPr lang="es-ES"/>
          </a:p>
        </p:txBody>
      </p:sp>
    </p:spTree>
    <p:extLst>
      <p:ext uri="{BB962C8B-B14F-4D97-AF65-F5344CB8AC3E}">
        <p14:creationId xmlns:p14="http://schemas.microsoft.com/office/powerpoint/2010/main" val="225408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2AD44-B089-AB4D-B988-E4D9D3171BA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9E5DE69-40D8-A949-8092-C4A483BF5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AC2FCC9-CD5E-6B4E-A05E-217106559E85}"/>
              </a:ext>
            </a:extLst>
          </p:cNvPr>
          <p:cNvSpPr>
            <a:spLocks noGrp="1"/>
          </p:cNvSpPr>
          <p:nvPr>
            <p:ph type="dt" sz="half" idx="10"/>
          </p:nvPr>
        </p:nvSpPr>
        <p:spPr/>
        <p:txBody>
          <a:bodyPr/>
          <a:lstStyle/>
          <a:p>
            <a:fld id="{416C7F6D-F8B7-D54C-8B89-37816CF0F8EC}" type="datetime1">
              <a:rPr lang="es-CL" smtClean="0"/>
              <a:t>16-04-24</a:t>
            </a:fld>
            <a:endParaRPr lang="es-CL"/>
          </a:p>
        </p:txBody>
      </p:sp>
      <p:sp>
        <p:nvSpPr>
          <p:cNvPr id="5" name="Marcador de pie de página 4">
            <a:extLst>
              <a:ext uri="{FF2B5EF4-FFF2-40B4-BE49-F238E27FC236}">
                <a16:creationId xmlns:a16="http://schemas.microsoft.com/office/drawing/2014/main" id="{99D04246-38A1-6745-84E6-571460223D4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E3022B5-8DFE-A943-80B4-EB294CF41F6C}"/>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43496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E4AE0-5C37-FD48-BFED-C6E06D1091F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C6C0485-8736-2540-B234-B807F3595B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FF148DB-DB3F-AB43-8C98-AFC51FA5BBCF}"/>
              </a:ext>
            </a:extLst>
          </p:cNvPr>
          <p:cNvSpPr>
            <a:spLocks noGrp="1"/>
          </p:cNvSpPr>
          <p:nvPr>
            <p:ph type="dt" sz="half" idx="10"/>
          </p:nvPr>
        </p:nvSpPr>
        <p:spPr/>
        <p:txBody>
          <a:bodyPr/>
          <a:lstStyle/>
          <a:p>
            <a:fld id="{414A3D7C-2E3D-E848-8D6F-8A43ED12A799}" type="datetime1">
              <a:rPr lang="es-CL" smtClean="0"/>
              <a:t>16-04-24</a:t>
            </a:fld>
            <a:endParaRPr lang="es-CL"/>
          </a:p>
        </p:txBody>
      </p:sp>
      <p:sp>
        <p:nvSpPr>
          <p:cNvPr id="5" name="Marcador de pie de página 4">
            <a:extLst>
              <a:ext uri="{FF2B5EF4-FFF2-40B4-BE49-F238E27FC236}">
                <a16:creationId xmlns:a16="http://schemas.microsoft.com/office/drawing/2014/main" id="{C46C7A09-7D62-6946-84E2-BA0726D2A61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B2FDA91-4CFF-1345-B5A4-3B3D49C5E2BD}"/>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236337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E104CE0-7725-9645-8BFF-057D4F22AEA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4CEDAAD-B03D-8041-8606-2F4C0B15A9C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AEFC87F-1DB3-2847-8FB0-EDF0B6AFFEAD}"/>
              </a:ext>
            </a:extLst>
          </p:cNvPr>
          <p:cNvSpPr>
            <a:spLocks noGrp="1"/>
          </p:cNvSpPr>
          <p:nvPr>
            <p:ph type="dt" sz="half" idx="10"/>
          </p:nvPr>
        </p:nvSpPr>
        <p:spPr/>
        <p:txBody>
          <a:bodyPr/>
          <a:lstStyle/>
          <a:p>
            <a:fld id="{4E2B832B-1ED8-A84F-867C-CDDB21492EC1}" type="datetime1">
              <a:rPr lang="es-CL" smtClean="0"/>
              <a:t>16-04-24</a:t>
            </a:fld>
            <a:endParaRPr lang="es-CL"/>
          </a:p>
        </p:txBody>
      </p:sp>
      <p:sp>
        <p:nvSpPr>
          <p:cNvPr id="5" name="Marcador de pie de página 4">
            <a:extLst>
              <a:ext uri="{FF2B5EF4-FFF2-40B4-BE49-F238E27FC236}">
                <a16:creationId xmlns:a16="http://schemas.microsoft.com/office/drawing/2014/main" id="{42E93857-AED6-6443-930D-46E08EA106F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63A734A-66FE-6C4E-BAF7-B8BA912D7CBC}"/>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1769045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ortad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39259"/>
            <a:ext cx="10515600" cy="837710"/>
          </a:xfrm>
        </p:spPr>
        <p:txBody>
          <a:bodyPr>
            <a:normAutofit/>
          </a:bodyPr>
          <a:lstStyle>
            <a:lvl1pPr algn="ctr">
              <a:defRPr sz="4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a:t>Haz clic para modificar el estilo de título del patrón</a:t>
            </a:r>
            <a:endParaRPr lang="es-CL"/>
          </a:p>
        </p:txBody>
      </p:sp>
      <p:sp>
        <p:nvSpPr>
          <p:cNvPr id="14" name="Marcador de texto 13"/>
          <p:cNvSpPr>
            <a:spLocks noGrp="1"/>
          </p:cNvSpPr>
          <p:nvPr>
            <p:ph type="body" sz="quarter" idx="11"/>
          </p:nvPr>
        </p:nvSpPr>
        <p:spPr>
          <a:xfrm>
            <a:off x="2882212" y="3264816"/>
            <a:ext cx="6427574" cy="346738"/>
          </a:xfrm>
        </p:spPr>
        <p:txBody>
          <a:bodyPr>
            <a:noAutofit/>
          </a:bodyPr>
          <a:lstStyle>
            <a:lvl1pPr marL="0" indent="0" algn="ctr">
              <a:buNone/>
              <a:defRPr sz="2800">
                <a:solidFill>
                  <a:schemeClr val="bg1"/>
                </a:solidFill>
              </a:defRPr>
            </a:lvl1pPr>
          </a:lstStyle>
          <a:p>
            <a:pPr lvl="0"/>
            <a:r>
              <a:rPr lang="es-MX"/>
              <a:t>Haga clic para modificar los estilos de texto del patrón</a:t>
            </a:r>
          </a:p>
        </p:txBody>
      </p:sp>
      <p:sp>
        <p:nvSpPr>
          <p:cNvPr id="8" name="Marcador de texto 7"/>
          <p:cNvSpPr>
            <a:spLocks noGrp="1"/>
          </p:cNvSpPr>
          <p:nvPr>
            <p:ph type="body" sz="quarter" idx="12"/>
          </p:nvPr>
        </p:nvSpPr>
        <p:spPr>
          <a:xfrm>
            <a:off x="4101379" y="1989474"/>
            <a:ext cx="3989238" cy="261938"/>
          </a:xfrm>
        </p:spPr>
        <p:txBody>
          <a:bodyPr/>
          <a:lstStyle>
            <a:lvl1pPr marL="0" indent="0" algn="ctr">
              <a:buNone/>
              <a:defRPr sz="1600"/>
            </a:lvl1pPr>
          </a:lstStyle>
          <a:p>
            <a:pPr lvl="0"/>
            <a:r>
              <a:rPr lang="es-MX"/>
              <a:t>Haga clic para modificar los estilos de texto del patrón</a:t>
            </a:r>
          </a:p>
        </p:txBody>
      </p:sp>
    </p:spTree>
    <p:extLst>
      <p:ext uri="{BB962C8B-B14F-4D97-AF65-F5344CB8AC3E}">
        <p14:creationId xmlns:p14="http://schemas.microsoft.com/office/powerpoint/2010/main" val="3352803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ortadill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79843"/>
            <a:ext cx="10515600" cy="837710"/>
          </a:xfrm>
        </p:spPr>
        <p:txBody>
          <a:bodyPr>
            <a:normAutofit/>
          </a:bodyPr>
          <a:lstStyle>
            <a:lvl1pPr algn="ctr">
              <a:defRPr sz="46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MX"/>
              <a:t>Haz clic para modificar el estilo de título del patrón</a:t>
            </a:r>
            <a:endParaRPr lang="es-CL"/>
          </a:p>
        </p:txBody>
      </p:sp>
      <p:sp>
        <p:nvSpPr>
          <p:cNvPr id="14" name="Marcador de texto 13"/>
          <p:cNvSpPr>
            <a:spLocks noGrp="1"/>
          </p:cNvSpPr>
          <p:nvPr>
            <p:ph type="body" sz="quarter" idx="11"/>
          </p:nvPr>
        </p:nvSpPr>
        <p:spPr>
          <a:xfrm>
            <a:off x="4201159" y="3264816"/>
            <a:ext cx="3789682" cy="346738"/>
          </a:xfrm>
        </p:spPr>
        <p:txBody>
          <a:bodyPr>
            <a:normAutofit/>
          </a:bodyPr>
          <a:lstStyle>
            <a:lvl1pPr marL="0" indent="0" algn="ctr">
              <a:buNone/>
              <a:defRPr sz="2000">
                <a:solidFill>
                  <a:srgbClr val="0B4581"/>
                </a:solidFill>
              </a:defRPr>
            </a:lvl1pPr>
          </a:lstStyle>
          <a:p>
            <a:pPr lvl="0"/>
            <a:r>
              <a:rPr lang="es-MX"/>
              <a:t>Haga clic para modificar los estilos de texto del patrón</a:t>
            </a:r>
          </a:p>
        </p:txBody>
      </p:sp>
    </p:spTree>
    <p:extLst>
      <p:ext uri="{BB962C8B-B14F-4D97-AF65-F5344CB8AC3E}">
        <p14:creationId xmlns:p14="http://schemas.microsoft.com/office/powerpoint/2010/main" val="77508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ámina interior_op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1850" y="623078"/>
            <a:ext cx="10515600" cy="518388"/>
          </a:xfrm>
        </p:spPr>
        <p:txBody>
          <a:bodyPr>
            <a:normAutofit/>
          </a:bodyPr>
          <a:lstStyle>
            <a:lvl1pPr marL="0" indent="0">
              <a:buNone/>
              <a:defRPr sz="40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13" name="Marcador de texto 12"/>
          <p:cNvSpPr>
            <a:spLocks noGrp="1"/>
          </p:cNvSpPr>
          <p:nvPr>
            <p:ph type="body" sz="quarter" idx="16"/>
          </p:nvPr>
        </p:nvSpPr>
        <p:spPr>
          <a:xfrm>
            <a:off x="3821113" y="1991656"/>
            <a:ext cx="7569200" cy="3584575"/>
          </a:xfrm>
        </p:spPr>
        <p:txBody>
          <a:bodyPr/>
          <a:lstStyle>
            <a:lvl1pPr marL="0" indent="0">
              <a:buNone/>
              <a:defRPr sz="2000">
                <a:solidFill>
                  <a:srgbClr val="0C4581"/>
                </a:solidFill>
              </a:defRPr>
            </a:lvl1pPr>
          </a:lstStyle>
          <a:p>
            <a:pPr lvl="0"/>
            <a:r>
              <a:rPr lang="es-MX"/>
              <a:t>Haga clic para modificar los estilos de texto del patrón</a:t>
            </a:r>
          </a:p>
        </p:txBody>
      </p:sp>
    </p:spTree>
    <p:extLst>
      <p:ext uri="{BB962C8B-B14F-4D97-AF65-F5344CB8AC3E}">
        <p14:creationId xmlns:p14="http://schemas.microsoft.com/office/powerpoint/2010/main" val="2895520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Lámina interior_op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1850" y="623078"/>
            <a:ext cx="10515600" cy="518388"/>
          </a:xfrm>
        </p:spPr>
        <p:txBody>
          <a:bodyPr>
            <a:normAutofit/>
          </a:bodyPr>
          <a:lstStyle>
            <a:lvl1pPr marL="0" indent="0">
              <a:buNone/>
              <a:defRPr sz="40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13" name="Marcador de texto 12"/>
          <p:cNvSpPr>
            <a:spLocks noGrp="1"/>
          </p:cNvSpPr>
          <p:nvPr>
            <p:ph type="body" sz="quarter" idx="16"/>
          </p:nvPr>
        </p:nvSpPr>
        <p:spPr>
          <a:xfrm>
            <a:off x="3821113" y="1991656"/>
            <a:ext cx="7569200" cy="3584575"/>
          </a:xfrm>
        </p:spPr>
        <p:txBody>
          <a:bodyPr/>
          <a:lstStyle>
            <a:lvl1pPr marL="0" indent="0">
              <a:buNone/>
              <a:defRPr sz="2000">
                <a:solidFill>
                  <a:srgbClr val="0C4581"/>
                </a:solidFill>
              </a:defRPr>
            </a:lvl1pPr>
          </a:lstStyle>
          <a:p>
            <a:pPr lvl="0"/>
            <a:r>
              <a:rPr lang="es-MX"/>
              <a:t>Haga clic para modificar los estilos de texto del patrón</a:t>
            </a:r>
          </a:p>
        </p:txBody>
      </p:sp>
    </p:spTree>
    <p:extLst>
      <p:ext uri="{BB962C8B-B14F-4D97-AF65-F5344CB8AC3E}">
        <p14:creationId xmlns:p14="http://schemas.microsoft.com/office/powerpoint/2010/main" val="1471775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os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38200" y="1485090"/>
            <a:ext cx="5181600" cy="4351338"/>
          </a:xfrm>
        </p:spPr>
        <p:txBody>
          <a:bodyPr/>
          <a:lstStyle/>
          <a:p>
            <a:pPr lvl="0"/>
            <a:endParaRPr lang="es-CL"/>
          </a:p>
        </p:txBody>
      </p:sp>
      <p:sp>
        <p:nvSpPr>
          <p:cNvPr id="11" name="Marcador de texto 9"/>
          <p:cNvSpPr>
            <a:spLocks noGrp="1"/>
          </p:cNvSpPr>
          <p:nvPr>
            <p:ph type="body" sz="quarter" idx="11"/>
          </p:nvPr>
        </p:nvSpPr>
        <p:spPr>
          <a:xfrm>
            <a:off x="6172200" y="1484313"/>
            <a:ext cx="5181600" cy="4351337"/>
          </a:xfrm>
        </p:spPr>
        <p:txBody>
          <a:bodyPr/>
          <a:lstStyle>
            <a:lvl1pPr>
              <a:defRPr sz="2400">
                <a:solidFill>
                  <a:srgbClr val="0C4581"/>
                </a:solidFill>
              </a:defRPr>
            </a:lvl1pPr>
            <a:lvl2pPr>
              <a:defRPr sz="2000">
                <a:solidFill>
                  <a:srgbClr val="0C4581"/>
                </a:solidFill>
              </a:defRPr>
            </a:lvl2pPr>
            <a:lvl3pPr>
              <a:defRPr sz="1800">
                <a:solidFill>
                  <a:srgbClr val="0C4581"/>
                </a:solidFill>
              </a:defRPr>
            </a:lvl3pPr>
            <a:lvl4pPr>
              <a:defRPr sz="1600">
                <a:solidFill>
                  <a:srgbClr val="0C4581"/>
                </a:solidFill>
              </a:defRPr>
            </a:lvl4pPr>
            <a:lvl5pPr>
              <a:defRPr sz="1600">
                <a:solidFill>
                  <a:srgbClr val="0C458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12" name="Marcador de texto 2"/>
          <p:cNvSpPr>
            <a:spLocks noGrp="1"/>
          </p:cNvSpPr>
          <p:nvPr>
            <p:ph type="body" idx="12"/>
          </p:nvPr>
        </p:nvSpPr>
        <p:spPr>
          <a:xfrm>
            <a:off x="831850" y="623078"/>
            <a:ext cx="10515600" cy="518388"/>
          </a:xfrm>
        </p:spPr>
        <p:txBody>
          <a:bodyPr>
            <a:normAutofit/>
          </a:bodyPr>
          <a:lstStyle>
            <a:lvl1pPr marL="0" indent="0">
              <a:buNone/>
              <a:defRPr sz="400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Tree>
    <p:extLst>
      <p:ext uri="{BB962C8B-B14F-4D97-AF65-F5344CB8AC3E}">
        <p14:creationId xmlns:p14="http://schemas.microsoft.com/office/powerpoint/2010/main" val="189164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ierr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777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76D833-EC35-8CF0-4ECA-73B32F8714B1}"/>
              </a:ext>
            </a:extLst>
          </p:cNvPr>
          <p:cNvSpPr>
            <a:spLocks noGrp="1"/>
          </p:cNvSpPr>
          <p:nvPr>
            <p:ph type="dt" sz="half" idx="10"/>
          </p:nvPr>
        </p:nvSpPr>
        <p:spPr/>
        <p:txBody>
          <a:bodyPr/>
          <a:lstStyle/>
          <a:p>
            <a:fld id="{BFD9F3B2-29A9-423D-B389-4E6C875E44A3}" type="datetime1">
              <a:rPr lang="es-ES" smtClean="0"/>
              <a:t>16/4/24</a:t>
            </a:fld>
            <a:endParaRPr lang="es-ES"/>
          </a:p>
        </p:txBody>
      </p:sp>
      <p:sp>
        <p:nvSpPr>
          <p:cNvPr id="3" name="Marcador de pie de página 2">
            <a:extLst>
              <a:ext uri="{FF2B5EF4-FFF2-40B4-BE49-F238E27FC236}">
                <a16:creationId xmlns:a16="http://schemas.microsoft.com/office/drawing/2014/main" id="{AF7570A8-2B7B-AB7A-976A-368AE27488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4401C92-B47C-D97B-B6B3-26C83BF748B8}"/>
              </a:ext>
            </a:extLst>
          </p:cNvPr>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478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5C5DA1-E93B-C846-B890-8A6DCE0DA98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B056428-7A8E-3B41-9295-64582BB887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852E7A7-5B33-1841-9187-6A53BBFD08CF}"/>
              </a:ext>
            </a:extLst>
          </p:cNvPr>
          <p:cNvSpPr>
            <a:spLocks noGrp="1"/>
          </p:cNvSpPr>
          <p:nvPr>
            <p:ph type="dt" sz="half" idx="10"/>
          </p:nvPr>
        </p:nvSpPr>
        <p:spPr/>
        <p:txBody>
          <a:bodyPr/>
          <a:lstStyle/>
          <a:p>
            <a:fld id="{60252BFD-5361-054A-B33C-CBD7B18D73C3}" type="datetime1">
              <a:rPr lang="es-CL" smtClean="0"/>
              <a:t>16-04-24</a:t>
            </a:fld>
            <a:endParaRPr lang="es-CL"/>
          </a:p>
        </p:txBody>
      </p:sp>
      <p:sp>
        <p:nvSpPr>
          <p:cNvPr id="5" name="Marcador de pie de página 4">
            <a:extLst>
              <a:ext uri="{FF2B5EF4-FFF2-40B4-BE49-F238E27FC236}">
                <a16:creationId xmlns:a16="http://schemas.microsoft.com/office/drawing/2014/main" id="{907F7519-9C81-EC42-AC94-F71F481C5BE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9FD163A-D840-6240-AC2D-7FA7941820CF}"/>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375226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C41AD-CA43-4343-9258-CADC33D5B36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D723B9E-7C57-804E-B752-55DAA244A3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47857F-22B0-F243-9493-02954D49D036}"/>
              </a:ext>
            </a:extLst>
          </p:cNvPr>
          <p:cNvSpPr>
            <a:spLocks noGrp="1"/>
          </p:cNvSpPr>
          <p:nvPr>
            <p:ph type="dt" sz="half" idx="10"/>
          </p:nvPr>
        </p:nvSpPr>
        <p:spPr/>
        <p:txBody>
          <a:bodyPr/>
          <a:lstStyle/>
          <a:p>
            <a:fld id="{A60AC5A5-FA4A-F849-8E0E-51611B51CF46}" type="datetime1">
              <a:rPr lang="es-CL" smtClean="0"/>
              <a:t>16-04-24</a:t>
            </a:fld>
            <a:endParaRPr lang="es-CL"/>
          </a:p>
        </p:txBody>
      </p:sp>
      <p:sp>
        <p:nvSpPr>
          <p:cNvPr id="5" name="Marcador de pie de página 4">
            <a:extLst>
              <a:ext uri="{FF2B5EF4-FFF2-40B4-BE49-F238E27FC236}">
                <a16:creationId xmlns:a16="http://schemas.microsoft.com/office/drawing/2014/main" id="{DDF8D1A4-436F-DC41-AA92-AB6E52646A8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F29D279-F36E-694D-86CA-DF6D72662778}"/>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43094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D4EB6-81E6-AA43-B264-C8B9962A8A5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3770D27-1A20-CE4F-B226-84DF56A33E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F8E08D20-B925-D744-8B50-052DE536E0D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2459BE6F-3D4B-5E4A-99A1-6BF0A86513BF}"/>
              </a:ext>
            </a:extLst>
          </p:cNvPr>
          <p:cNvSpPr>
            <a:spLocks noGrp="1"/>
          </p:cNvSpPr>
          <p:nvPr>
            <p:ph type="dt" sz="half" idx="10"/>
          </p:nvPr>
        </p:nvSpPr>
        <p:spPr/>
        <p:txBody>
          <a:bodyPr/>
          <a:lstStyle/>
          <a:p>
            <a:fld id="{FA7078FF-7D8D-E84E-9504-9D5721620A2C}" type="datetime1">
              <a:rPr lang="es-CL" smtClean="0"/>
              <a:t>16-04-24</a:t>
            </a:fld>
            <a:endParaRPr lang="es-CL"/>
          </a:p>
        </p:txBody>
      </p:sp>
      <p:sp>
        <p:nvSpPr>
          <p:cNvPr id="6" name="Marcador de pie de página 5">
            <a:extLst>
              <a:ext uri="{FF2B5EF4-FFF2-40B4-BE49-F238E27FC236}">
                <a16:creationId xmlns:a16="http://schemas.microsoft.com/office/drawing/2014/main" id="{05CE9680-3D25-2643-90AD-30643066317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63889CE-CF8A-224D-9629-18C18295E544}"/>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94927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5697E-F629-154B-9C77-7067D0F22A8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F0B4C48-5494-9740-9119-6629D63561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86B60DF-6688-FA44-AA5E-D7E998B515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A0116CC-7969-8D4B-937C-BDB909DEE9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D20A1F6-2721-944D-8805-26FA43794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AFAF9A7D-951F-2749-A830-C8FB39225580}"/>
              </a:ext>
            </a:extLst>
          </p:cNvPr>
          <p:cNvSpPr>
            <a:spLocks noGrp="1"/>
          </p:cNvSpPr>
          <p:nvPr>
            <p:ph type="dt" sz="half" idx="10"/>
          </p:nvPr>
        </p:nvSpPr>
        <p:spPr/>
        <p:txBody>
          <a:bodyPr/>
          <a:lstStyle/>
          <a:p>
            <a:fld id="{6A4C8B7F-4B72-9A49-B031-4C910AD98B50}" type="datetime1">
              <a:rPr lang="es-CL" smtClean="0"/>
              <a:t>16-04-24</a:t>
            </a:fld>
            <a:endParaRPr lang="es-CL"/>
          </a:p>
        </p:txBody>
      </p:sp>
      <p:sp>
        <p:nvSpPr>
          <p:cNvPr id="8" name="Marcador de pie de página 7">
            <a:extLst>
              <a:ext uri="{FF2B5EF4-FFF2-40B4-BE49-F238E27FC236}">
                <a16:creationId xmlns:a16="http://schemas.microsoft.com/office/drawing/2014/main" id="{EFBDC83F-4CFF-FE45-9F3C-D06B39CE9FF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C935DB8-0601-3E49-80FF-F8760ED4B813}"/>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173059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C92A1-6A4E-7B47-9AC1-E007397B901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EB23E873-CC25-0A4F-94D2-9D6008F8F95B}"/>
              </a:ext>
            </a:extLst>
          </p:cNvPr>
          <p:cNvSpPr>
            <a:spLocks noGrp="1"/>
          </p:cNvSpPr>
          <p:nvPr>
            <p:ph type="dt" sz="half" idx="10"/>
          </p:nvPr>
        </p:nvSpPr>
        <p:spPr/>
        <p:txBody>
          <a:bodyPr/>
          <a:lstStyle/>
          <a:p>
            <a:fld id="{3D249395-090D-9E4A-9E3C-93152269BE13}" type="datetime1">
              <a:rPr lang="es-CL" smtClean="0"/>
              <a:t>16-04-24</a:t>
            </a:fld>
            <a:endParaRPr lang="es-CL"/>
          </a:p>
        </p:txBody>
      </p:sp>
      <p:sp>
        <p:nvSpPr>
          <p:cNvPr id="4" name="Marcador de pie de página 3">
            <a:extLst>
              <a:ext uri="{FF2B5EF4-FFF2-40B4-BE49-F238E27FC236}">
                <a16:creationId xmlns:a16="http://schemas.microsoft.com/office/drawing/2014/main" id="{0506469C-AF00-9948-8559-E1638317935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8E89C83-4D43-9145-B9EC-CE5CAE0050AB}"/>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217167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370F62-B4F6-F040-91E0-4CB53AE07EF5}"/>
              </a:ext>
            </a:extLst>
          </p:cNvPr>
          <p:cNvSpPr>
            <a:spLocks noGrp="1"/>
          </p:cNvSpPr>
          <p:nvPr>
            <p:ph type="dt" sz="half" idx="10"/>
          </p:nvPr>
        </p:nvSpPr>
        <p:spPr/>
        <p:txBody>
          <a:bodyPr/>
          <a:lstStyle/>
          <a:p>
            <a:fld id="{A9F7A707-9C43-A841-85FF-F156A831D52E}" type="datetime1">
              <a:rPr lang="es-CL" smtClean="0"/>
              <a:t>16-04-24</a:t>
            </a:fld>
            <a:endParaRPr lang="es-CL"/>
          </a:p>
        </p:txBody>
      </p:sp>
      <p:sp>
        <p:nvSpPr>
          <p:cNvPr id="3" name="Marcador de pie de página 2">
            <a:extLst>
              <a:ext uri="{FF2B5EF4-FFF2-40B4-BE49-F238E27FC236}">
                <a16:creationId xmlns:a16="http://schemas.microsoft.com/office/drawing/2014/main" id="{0B4A50EE-4FAE-BB43-8082-4330BF7B09B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EE1042F2-AFDF-CC43-B88E-EF83C801EAFC}"/>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366995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F143A1-F684-D549-8B08-B8EBDE21E1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9DAAF9E-2663-E74D-B88C-F589F3781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26490CB2-EECD-9442-A260-EE4BF40DB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9A3C2E-852A-0846-80E1-71038C3CC278}"/>
              </a:ext>
            </a:extLst>
          </p:cNvPr>
          <p:cNvSpPr>
            <a:spLocks noGrp="1"/>
          </p:cNvSpPr>
          <p:nvPr>
            <p:ph type="dt" sz="half" idx="10"/>
          </p:nvPr>
        </p:nvSpPr>
        <p:spPr/>
        <p:txBody>
          <a:bodyPr/>
          <a:lstStyle/>
          <a:p>
            <a:fld id="{186CAF22-4F27-DB4F-A63A-0D3ED93C955E}" type="datetime1">
              <a:rPr lang="es-CL" smtClean="0"/>
              <a:t>16-04-24</a:t>
            </a:fld>
            <a:endParaRPr lang="es-CL"/>
          </a:p>
        </p:txBody>
      </p:sp>
      <p:sp>
        <p:nvSpPr>
          <p:cNvPr id="6" name="Marcador de pie de página 5">
            <a:extLst>
              <a:ext uri="{FF2B5EF4-FFF2-40B4-BE49-F238E27FC236}">
                <a16:creationId xmlns:a16="http://schemas.microsoft.com/office/drawing/2014/main" id="{FE718D16-3B4C-6649-B518-D90FF7F4C9A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73BCBE1-B90E-E248-A1F7-D1AC895EB4B2}"/>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133159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AB7B5-1D39-764B-B7A5-9AD5615230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55583437-5A00-194F-B5CE-45EBE75B9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FC689C3-19CC-AF4D-9BE6-D426922E3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F99AC7-82C6-ED4C-ACED-FF8408B196BE}"/>
              </a:ext>
            </a:extLst>
          </p:cNvPr>
          <p:cNvSpPr>
            <a:spLocks noGrp="1"/>
          </p:cNvSpPr>
          <p:nvPr>
            <p:ph type="dt" sz="half" idx="10"/>
          </p:nvPr>
        </p:nvSpPr>
        <p:spPr/>
        <p:txBody>
          <a:bodyPr/>
          <a:lstStyle/>
          <a:p>
            <a:fld id="{13D3755C-579F-9C4D-81E8-DB3AD5492D89}" type="datetime1">
              <a:rPr lang="es-CL" smtClean="0"/>
              <a:t>16-04-24</a:t>
            </a:fld>
            <a:endParaRPr lang="es-CL"/>
          </a:p>
        </p:txBody>
      </p:sp>
      <p:sp>
        <p:nvSpPr>
          <p:cNvPr id="6" name="Marcador de pie de página 5">
            <a:extLst>
              <a:ext uri="{FF2B5EF4-FFF2-40B4-BE49-F238E27FC236}">
                <a16:creationId xmlns:a16="http://schemas.microsoft.com/office/drawing/2014/main" id="{27AF3114-AF4D-F64D-A6BF-C5C6CF76B95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BEFBCAE-2AAB-B549-9C10-71069C4343BA}"/>
              </a:ext>
            </a:extLst>
          </p:cNvPr>
          <p:cNvSpPr>
            <a:spLocks noGrp="1"/>
          </p:cNvSpPr>
          <p:nvPr>
            <p:ph type="sldNum" sz="quarter" idx="12"/>
          </p:nvPr>
        </p:nvSpPr>
        <p:spPr/>
        <p:txBody>
          <a:bodyPr/>
          <a:lstStyle/>
          <a:p>
            <a:fld id="{BACD2BAC-7F26-FE44-9516-A7CEFE10744F}" type="slidenum">
              <a:rPr lang="es-CL" smtClean="0"/>
              <a:t>‹Nº›</a:t>
            </a:fld>
            <a:endParaRPr lang="es-CL"/>
          </a:p>
        </p:txBody>
      </p:sp>
    </p:spTree>
    <p:extLst>
      <p:ext uri="{BB962C8B-B14F-4D97-AF65-F5344CB8AC3E}">
        <p14:creationId xmlns:p14="http://schemas.microsoft.com/office/powerpoint/2010/main" val="202762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B13CDB-F2A0-0D4D-A352-07D81D79FB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D0DF888-6942-AB4E-AAF4-9B92B1929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0C5F538-8690-E144-8ECB-31A30FD7D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B3B5B-2B1B-E44D-B431-B0FE38CA441B}" type="datetime1">
              <a:rPr lang="es-CL" smtClean="0"/>
              <a:t>16-04-24</a:t>
            </a:fld>
            <a:endParaRPr lang="es-CL"/>
          </a:p>
        </p:txBody>
      </p:sp>
      <p:sp>
        <p:nvSpPr>
          <p:cNvPr id="5" name="Marcador de pie de página 4">
            <a:extLst>
              <a:ext uri="{FF2B5EF4-FFF2-40B4-BE49-F238E27FC236}">
                <a16:creationId xmlns:a16="http://schemas.microsoft.com/office/drawing/2014/main" id="{6D110ACD-E431-4447-B96D-76E1464DC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0B6B36C1-D357-C945-A6F9-5333C15118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D2BAC-7F26-FE44-9516-A7CEFE10744F}" type="slidenum">
              <a:rPr lang="es-CL" smtClean="0"/>
              <a:t>‹Nº›</a:t>
            </a:fld>
            <a:endParaRPr lang="es-CL"/>
          </a:p>
        </p:txBody>
      </p:sp>
    </p:spTree>
    <p:extLst>
      <p:ext uri="{BB962C8B-B14F-4D97-AF65-F5344CB8AC3E}">
        <p14:creationId xmlns:p14="http://schemas.microsoft.com/office/powerpoint/2010/main" val="17889175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3E7443DE-86EC-71AB-E4A4-6980FE72862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MX" altLang="es-CL"/>
              <a:t>Haz clic para modificar el estilo de título del patrón</a:t>
            </a:r>
            <a:endParaRPr lang="es-CL" altLang="es-CL"/>
          </a:p>
        </p:txBody>
      </p:sp>
      <p:sp>
        <p:nvSpPr>
          <p:cNvPr id="1027" name="Marcador de texto 2">
            <a:extLst>
              <a:ext uri="{FF2B5EF4-FFF2-40B4-BE49-F238E27FC236}">
                <a16:creationId xmlns:a16="http://schemas.microsoft.com/office/drawing/2014/main" id="{1C73D290-3C96-5309-10B0-F1B255CED3D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es-CL"/>
              <a:t>Haga clic para modificar los estilos de texto del patrón</a:t>
            </a:r>
          </a:p>
          <a:p>
            <a:pPr lvl="1"/>
            <a:r>
              <a:rPr lang="es-MX" altLang="es-CL"/>
              <a:t>Segundo nivel</a:t>
            </a:r>
          </a:p>
          <a:p>
            <a:pPr lvl="2"/>
            <a:r>
              <a:rPr lang="es-MX" altLang="es-CL"/>
              <a:t>Tercer nivel</a:t>
            </a:r>
          </a:p>
          <a:p>
            <a:pPr lvl="3"/>
            <a:r>
              <a:rPr lang="es-MX" altLang="es-CL"/>
              <a:t>Cuarto nivel</a:t>
            </a:r>
          </a:p>
          <a:p>
            <a:pPr lvl="4"/>
            <a:r>
              <a:rPr lang="es-MX" altLang="es-CL"/>
              <a:t>Quinto nivel</a:t>
            </a:r>
            <a:endParaRPr lang="es-CL" altLang="es-CL"/>
          </a:p>
        </p:txBody>
      </p:sp>
      <p:sp>
        <p:nvSpPr>
          <p:cNvPr id="4" name="Marcador de fecha 3">
            <a:extLst>
              <a:ext uri="{FF2B5EF4-FFF2-40B4-BE49-F238E27FC236}">
                <a16:creationId xmlns:a16="http://schemas.microsoft.com/office/drawing/2014/main" id="{3C7D58E4-2505-309E-5955-1C65CB42D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E3E3161-2E28-3F4A-85F0-2FBC26D09ADE}" type="datetimeFigureOut">
              <a:rPr lang="es-CL"/>
              <a:pPr>
                <a:defRPr/>
              </a:pPr>
              <a:t>16-04-24</a:t>
            </a:fld>
            <a:endParaRPr lang="es-CL"/>
          </a:p>
        </p:txBody>
      </p:sp>
      <p:sp>
        <p:nvSpPr>
          <p:cNvPr id="5" name="Marcador de pie de página 4">
            <a:extLst>
              <a:ext uri="{FF2B5EF4-FFF2-40B4-BE49-F238E27FC236}">
                <a16:creationId xmlns:a16="http://schemas.microsoft.com/office/drawing/2014/main" id="{2829B2F1-8AFB-C23F-89F7-28D714628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L"/>
          </a:p>
        </p:txBody>
      </p:sp>
      <p:sp>
        <p:nvSpPr>
          <p:cNvPr id="6" name="Marcador de número de diapositiva 5">
            <a:extLst>
              <a:ext uri="{FF2B5EF4-FFF2-40B4-BE49-F238E27FC236}">
                <a16:creationId xmlns:a16="http://schemas.microsoft.com/office/drawing/2014/main" id="{4F5F6B85-1A15-9B3D-D1D2-45DE3DE4E8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8785FDE-3FBC-8344-BF3C-62B8C75FE839}" type="slidenum">
              <a:rPr lang="es-CL"/>
              <a:pPr>
                <a:defRPr/>
              </a:pPr>
              <a:t>‹Nº›</a:t>
            </a:fld>
            <a:endParaRPr lang="es-CL"/>
          </a:p>
        </p:txBody>
      </p:sp>
    </p:spTree>
    <p:extLst>
      <p:ext uri="{BB962C8B-B14F-4D97-AF65-F5344CB8AC3E}">
        <p14:creationId xmlns:p14="http://schemas.microsoft.com/office/powerpoint/2010/main" val="40505541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Lst>
  <p:txStyles>
    <p:titleStyle>
      <a:lvl1pPr algn="l" rtl="0" fontAlgn="base">
        <a:lnSpc>
          <a:spcPct val="90000"/>
        </a:lnSpc>
        <a:spcBef>
          <a:spcPct val="0"/>
        </a:spcBef>
        <a:spcAft>
          <a:spcPct val="0"/>
        </a:spcAft>
        <a:defRPr sz="4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457200"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914400"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7pPr>
      <a:lvl8pPr marL="1371600"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8pPr>
      <a:lvl9pPr marL="1828800"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DA8B0D1-DBE8-055C-F8A5-DB891E24E5FD}"/>
              </a:ext>
            </a:extLst>
          </p:cNvPr>
          <p:cNvSpPr txBox="1">
            <a:spLocks/>
          </p:cNvSpPr>
          <p:nvPr/>
        </p:nvSpPr>
        <p:spPr bwMode="auto">
          <a:xfrm>
            <a:off x="1841830" y="1347951"/>
            <a:ext cx="8508330" cy="144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lnSpc>
                <a:spcPct val="90000"/>
              </a:lnSpc>
              <a:spcBef>
                <a:spcPct val="0"/>
              </a:spcBef>
              <a:spcAft>
                <a:spcPct val="0"/>
              </a:spcAft>
              <a:defRPr sz="4600" b="1" i="0" kern="1200">
                <a:solidFill>
                  <a:srgbClr val="0B4581"/>
                </a:solidFill>
                <a:latin typeface="Verdana" panose="020B0604030504040204" pitchFamily="34" charset="0"/>
                <a:ea typeface="Verdana" panose="020B0604030504040204" pitchFamily="34" charset="0"/>
                <a:cs typeface="Verdana" panose="020B0604030504040204" pitchFamily="34" charset="0"/>
              </a:defRPr>
            </a:lvl1pPr>
            <a:lvl2pPr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457200"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914400"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7pPr>
            <a:lvl8pPr marL="1371600"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8pPr>
            <a:lvl9pPr marL="1828800" algn="l" rtl="0" fontAlgn="base">
              <a:lnSpc>
                <a:spcPct val="90000"/>
              </a:lnSpc>
              <a:spcBef>
                <a:spcPct val="0"/>
              </a:spcBef>
              <a:spcAft>
                <a:spcPct val="0"/>
              </a:spcAft>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9pPr>
          </a:lstStyle>
          <a:p>
            <a:r>
              <a:rPr lang="es-CL" sz="2600" spc="300" dirty="0">
                <a:solidFill>
                  <a:schemeClr val="bg1"/>
                </a:solidFill>
              </a:rPr>
              <a:t>Ley integral de las personas mayores</a:t>
            </a:r>
            <a:br>
              <a:rPr lang="es-CL" sz="2600" spc="300" dirty="0">
                <a:solidFill>
                  <a:schemeClr val="bg1"/>
                </a:solidFill>
              </a:rPr>
            </a:br>
            <a:r>
              <a:rPr lang="es-CL" sz="2600" spc="300" dirty="0">
                <a:solidFill>
                  <a:schemeClr val="bg1"/>
                </a:solidFill>
              </a:rPr>
              <a:t> y de promoción del envejecimiento digno, activo y saludable</a:t>
            </a:r>
          </a:p>
        </p:txBody>
      </p:sp>
      <p:sp>
        <p:nvSpPr>
          <p:cNvPr id="8" name="Subtítulo 2">
            <a:extLst>
              <a:ext uri="{FF2B5EF4-FFF2-40B4-BE49-F238E27FC236}">
                <a16:creationId xmlns:a16="http://schemas.microsoft.com/office/drawing/2014/main" id="{0D8EBADB-2D07-CCCF-6B2C-8749C110FC83}"/>
              </a:ext>
              <a:ext uri="{C183D7F6-B498-43B3-948B-1728B52AA6E4}">
                <adec:decorative xmlns:adec="http://schemas.microsoft.com/office/drawing/2017/decorative" val="1"/>
              </a:ext>
            </a:extLst>
          </p:cNvPr>
          <p:cNvSpPr txBox="1">
            <a:spLocks/>
          </p:cNvSpPr>
          <p:nvPr/>
        </p:nvSpPr>
        <p:spPr>
          <a:xfrm>
            <a:off x="2780109" y="3025715"/>
            <a:ext cx="6968247" cy="685800"/>
          </a:xfrm>
          <a:prstGeom prst="rect">
            <a:avLst/>
          </a:prstGeom>
        </p:spPr>
        <p:txBody>
          <a:bodyPr vert="horz" lIns="91440" tIns="45720" rIns="91440" bIns="45720" rtlCol="0" anchor="t">
            <a:normAutofit fontScale="92500" lnSpcReduction="10000"/>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sz="2000" b="1" spc="160" dirty="0">
                <a:solidFill>
                  <a:srgbClr val="90ADCC"/>
                </a:solidFill>
              </a:rPr>
              <a:t>Boletín N°13822-07</a:t>
            </a:r>
          </a:p>
          <a:p>
            <a:pPr algn="ctr"/>
            <a:r>
              <a:rPr lang="es-CL" sz="1500" b="1" spc="160" dirty="0">
                <a:solidFill>
                  <a:srgbClr val="90ADCC"/>
                </a:solidFill>
              </a:rPr>
              <a:t>Refundidos:  </a:t>
            </a:r>
            <a:r>
              <a:rPr lang="es-CL" sz="1500" b="1" spc="160" dirty="0" err="1">
                <a:solidFill>
                  <a:srgbClr val="90ADCC"/>
                </a:solidFill>
              </a:rPr>
              <a:t>N°</a:t>
            </a:r>
            <a:r>
              <a:rPr lang="es-CL" sz="1500" b="1" spc="160" dirty="0">
                <a:solidFill>
                  <a:srgbClr val="90ADCC"/>
                </a:solidFill>
              </a:rPr>
              <a:t> 12.451-13, 12.452-13</a:t>
            </a:r>
            <a:r>
              <a:rPr lang="es-CL" sz="2000" b="1" spc="160" dirty="0">
                <a:solidFill>
                  <a:srgbClr val="90ADCC"/>
                </a:solidFill>
              </a:rPr>
              <a:t> </a:t>
            </a:r>
          </a:p>
          <a:p>
            <a:pPr algn="ctr"/>
            <a:endParaRPr lang="es-CL" sz="2000" b="1" spc="160" dirty="0">
              <a:solidFill>
                <a:srgbClr val="90ADCC"/>
              </a:solidFill>
            </a:endParaRPr>
          </a:p>
        </p:txBody>
      </p:sp>
      <p:pic>
        <p:nvPicPr>
          <p:cNvPr id="12" name="Imagen 11">
            <a:extLst>
              <a:ext uri="{FF2B5EF4-FFF2-40B4-BE49-F238E27FC236}">
                <a16:creationId xmlns:a16="http://schemas.microsoft.com/office/drawing/2014/main" id="{E8D6253D-B98B-9978-B313-40D5D1062A65}"/>
              </a:ext>
            </a:extLst>
          </p:cNvPr>
          <p:cNvPicPr>
            <a:picLocks noChangeAspect="1"/>
          </p:cNvPicPr>
          <p:nvPr/>
        </p:nvPicPr>
        <p:blipFill>
          <a:blip r:embed="rId3"/>
          <a:stretch>
            <a:fillRect/>
          </a:stretch>
        </p:blipFill>
        <p:spPr>
          <a:xfrm>
            <a:off x="5413910" y="4201062"/>
            <a:ext cx="1700644" cy="1542571"/>
          </a:xfrm>
          <a:prstGeom prst="rect">
            <a:avLst/>
          </a:prstGeom>
        </p:spPr>
      </p:pic>
    </p:spTree>
    <p:extLst>
      <p:ext uri="{BB962C8B-B14F-4D97-AF65-F5344CB8AC3E}">
        <p14:creationId xmlns:p14="http://schemas.microsoft.com/office/powerpoint/2010/main" val="381355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1971223"/>
            <a:ext cx="5538535" cy="4111107"/>
          </a:xfrm>
          <a:ln>
            <a:solidFill>
              <a:schemeClr val="accent1">
                <a:lumMod val="75000"/>
              </a:schemeClr>
            </a:solidFill>
          </a:ln>
        </p:spPr>
        <p:txBody>
          <a:bodyPr>
            <a:normAutofit/>
          </a:bodyPr>
          <a:lstStyle/>
          <a:p>
            <a:pPr marL="342900" indent="-342900" algn="just">
              <a:lnSpc>
                <a:spcPct val="100000"/>
              </a:lnSpc>
              <a:buFont typeface="+mj-lt"/>
              <a:buAutoNum type="alphaLcParenR" startAt="9"/>
            </a:pPr>
            <a:r>
              <a:rPr lang="es-ES" sz="1200" dirty="0">
                <a:latin typeface="Verdana" panose="020B0604030504040204" pitchFamily="34" charset="0"/>
                <a:ea typeface="Verdana" panose="020B0604030504040204" pitchFamily="34" charset="0"/>
                <a:cs typeface="Verdana" panose="020B0604030504040204" pitchFamily="34" charset="0"/>
              </a:rPr>
              <a:t>La equidad e igualdad de género y enfoque de curso de vida.</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00000"/>
              </a:lnSpc>
              <a:buFont typeface="+mj-lt"/>
              <a:buAutoNum type="alphaLcParenR" startAt="9"/>
            </a:pPr>
            <a:r>
              <a:rPr lang="es-ES" sz="1200" dirty="0">
                <a:latin typeface="Verdana" panose="020B0604030504040204" pitchFamily="34" charset="0"/>
                <a:ea typeface="Verdana" panose="020B0604030504040204" pitchFamily="34" charset="0"/>
                <a:cs typeface="Verdana" panose="020B0604030504040204" pitchFamily="34" charset="0"/>
              </a:rPr>
              <a:t>La solidaridad y fortalecimiento de la protección familiar y comunitaria.</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k) El buen trato y la atención preferencial.</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l) El enfoque diferencial para el goce efectivo de los derechos de la persona mayor.</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pPr>
            <a:r>
              <a:rPr lang="es-ES" sz="1200" dirty="0">
                <a:latin typeface="Verdana" panose="020B0604030504040204" pitchFamily="34" charset="0"/>
                <a:ea typeface="Verdana" panose="020B0604030504040204" pitchFamily="34" charset="0"/>
                <a:cs typeface="Verdana" panose="020B0604030504040204" pitchFamily="34" charset="0"/>
              </a:rPr>
              <a:t>m) El respeto y valorización de la diversidad cultural.</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pPr>
            <a:r>
              <a:rPr lang="es-ES" sz="1200" dirty="0">
                <a:latin typeface="Verdana" panose="020B0604030504040204" pitchFamily="34" charset="0"/>
                <a:ea typeface="Verdana" panose="020B0604030504040204" pitchFamily="34" charset="0"/>
                <a:cs typeface="Verdana" panose="020B0604030504040204" pitchFamily="34" charset="0"/>
              </a:rPr>
              <a:t>n) La protección judicial efectiva.</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1971223"/>
            <a:ext cx="5560760" cy="4111107"/>
          </a:xfrm>
          <a:ln>
            <a:solidFill>
              <a:schemeClr val="accent1">
                <a:lumMod val="75000"/>
              </a:schemeClr>
            </a:solidFill>
          </a:ln>
        </p:spPr>
        <p:txBody>
          <a:bodyPr>
            <a:noAutofit/>
          </a:bodyPr>
          <a:lstStyle/>
          <a:p>
            <a:pPr marL="0" indent="0" algn="just">
              <a:buNone/>
            </a:pPr>
            <a:r>
              <a:rPr lang="es-ES" sz="1200" dirty="0">
                <a:latin typeface="Verdana" panose="020B0604030504040204" pitchFamily="34" charset="0"/>
                <a:ea typeface="Verdana" panose="020B0604030504040204" pitchFamily="34" charset="0"/>
                <a:cs typeface="Verdana" panose="020B0604030504040204" pitchFamily="34" charset="0"/>
              </a:rPr>
              <a:t>i) La equidad e igualdad de género y enfoque de curso de vida. </a:t>
            </a:r>
          </a:p>
          <a:p>
            <a:pPr marL="0" indent="0" algn="just">
              <a:buNone/>
            </a:pP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j) El enfoque de curso de vida.</a:t>
            </a:r>
          </a:p>
          <a:p>
            <a:pPr marL="0" indent="0" algn="just">
              <a:buNone/>
            </a:pP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k</a:t>
            </a:r>
            <a:r>
              <a:rPr lang="es-ES" sz="1200" dirty="0">
                <a:latin typeface="Verdana" panose="020B0604030504040204" pitchFamily="34" charset="0"/>
                <a:ea typeface="Verdana" panose="020B0604030504040204" pitchFamily="34" charset="0"/>
                <a:cs typeface="Verdana" panose="020B0604030504040204" pitchFamily="34" charset="0"/>
              </a:rPr>
              <a:t>) La solidaridad y fortalecimiento de la protección familiar y comunitaria.</a:t>
            </a:r>
          </a:p>
          <a:p>
            <a:pPr marL="0" indent="0" algn="just">
              <a:buNone/>
            </a:pP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l</a:t>
            </a:r>
            <a:r>
              <a:rPr lang="es-ES" sz="1200" dirty="0">
                <a:latin typeface="Verdana" panose="020B0604030504040204" pitchFamily="34" charset="0"/>
                <a:ea typeface="Verdana" panose="020B0604030504040204" pitchFamily="34" charset="0"/>
                <a:cs typeface="Verdana" panose="020B0604030504040204" pitchFamily="34" charset="0"/>
              </a:rPr>
              <a:t>) El buen trato y la atención preferencial.</a:t>
            </a:r>
          </a:p>
          <a:p>
            <a:pPr marL="0" indent="0" algn="just">
              <a:lnSpc>
                <a:spcPct val="115000"/>
              </a:lnSpc>
              <a:buNone/>
            </a:pPr>
            <a:r>
              <a:rPr lang="es-ES" sz="12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m</a:t>
            </a:r>
            <a:r>
              <a:rPr lang="es-ES" sz="1200" dirty="0">
                <a:effectLst/>
                <a:latin typeface="Verdana" panose="020B0604030504040204" pitchFamily="34" charset="0"/>
                <a:ea typeface="Verdana" panose="020B0604030504040204" pitchFamily="34" charset="0"/>
                <a:cs typeface="Verdana" panose="020B0604030504040204" pitchFamily="34" charset="0"/>
              </a:rPr>
              <a:t>) </a:t>
            </a:r>
            <a:r>
              <a:rPr lang="es-ES" sz="1200" dirty="0">
                <a:latin typeface="Verdana" panose="020B0604030504040204" pitchFamily="34" charset="0"/>
                <a:ea typeface="Verdana" panose="020B0604030504040204" pitchFamily="34" charset="0"/>
                <a:cs typeface="Verdana" panose="020B0604030504040204" pitchFamily="34" charset="0"/>
              </a:rPr>
              <a:t>El enfoque diferencial para el goce efectivo de los derechos de la persona mayor.</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None/>
            </a:pPr>
            <a:r>
              <a:rPr lang="es-ES" sz="1200" dirty="0">
                <a:latin typeface="Verdana" panose="020B0604030504040204" pitchFamily="34" charset="0"/>
                <a:ea typeface="Verdana" panose="020B0604030504040204" pitchFamily="34" charset="0"/>
                <a:cs typeface="Verdana" panose="020B0604030504040204" pitchFamily="34" charset="0"/>
              </a:rPr>
              <a:t>n) El respeto y valorización de la diversidad cultural.</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o) El acceso igualitario a la justicia. </a:t>
            </a: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494916"/>
            <a:ext cx="10514010" cy="347275"/>
          </a:xfrm>
          <a:prstGeom prst="rect">
            <a:avLst/>
          </a:prstGeom>
          <a:noFill/>
        </p:spPr>
        <p:txBody>
          <a:bodyPr wrap="square" rtlCol="0">
            <a:spAutoFit/>
          </a:bodyPr>
          <a:lstStyle/>
          <a:p>
            <a:pPr algn="ctr">
              <a:lnSpc>
                <a:spcPct val="115000"/>
              </a:lnSpc>
            </a:pPr>
            <a:r>
              <a:rPr lang="es-ES" sz="1600" b="1" i="1" dirty="0">
                <a:effectLst/>
                <a:latin typeface="Verdana" panose="020B0604030504040204" pitchFamily="34" charset="0"/>
                <a:ea typeface="Verdana" panose="020B0604030504040204" pitchFamily="34" charset="0"/>
                <a:cs typeface="Verdana" panose="020B0604030504040204" pitchFamily="34" charset="0"/>
              </a:rPr>
              <a:t>TÍTULO PRELIMINAR - </a:t>
            </a:r>
            <a:r>
              <a:rPr lang="es-ES" sz="1600" b="1" i="1" kern="0" dirty="0">
                <a:effectLst/>
                <a:latin typeface="Verdana" panose="020B0604030504040204" pitchFamily="34" charset="0"/>
                <a:ea typeface="Verdana" panose="020B0604030504040204" pitchFamily="34" charset="0"/>
                <a:cs typeface="Verdana" panose="020B0604030504040204" pitchFamily="34" charset="0"/>
              </a:rPr>
              <a:t>OBJETO, PRINCIPIOS Y CONCEPTOS</a:t>
            </a:r>
            <a:endParaRPr lang="es-CL" sz="1600" b="1"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8367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1971223"/>
            <a:ext cx="5538535" cy="4111107"/>
          </a:xfrm>
          <a:ln>
            <a:solidFill>
              <a:schemeClr val="accent1">
                <a:lumMod val="75000"/>
              </a:schemeClr>
            </a:solidFill>
          </a:ln>
        </p:spPr>
        <p:txBody>
          <a:bodyPr>
            <a:normAutofit/>
          </a:bodyPr>
          <a:lstStyle/>
          <a:p>
            <a:pPr marL="0" indent="0" algn="just">
              <a:buNone/>
            </a:pPr>
            <a:r>
              <a:rPr lang="es-ES" sz="1200" b="1" dirty="0">
                <a:latin typeface="Verdana" panose="020B0604030504040204" pitchFamily="34" charset="0"/>
                <a:ea typeface="Verdana" panose="020B0604030504040204" pitchFamily="34" charset="0"/>
                <a:cs typeface="Verdana" panose="020B0604030504040204" pitchFamily="34" charset="0"/>
              </a:rPr>
              <a:t>Artículo 3.- Conceptos. Para los efectos de la presente ley, se entenderá por:</a:t>
            </a:r>
          </a:p>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a) Persona mayor: toda persona que ha cumplido sesenta años, en conformidad con lo establecido en el artículo 1° de la ley </a:t>
            </a:r>
            <a:r>
              <a:rPr lang="es-ES" sz="1200" dirty="0" err="1">
                <a:latin typeface="Verdana" panose="020B0604030504040204" pitchFamily="34" charset="0"/>
                <a:ea typeface="Verdana" panose="020B0604030504040204" pitchFamily="34" charset="0"/>
                <a:cs typeface="Verdana" panose="020B0604030504040204" pitchFamily="34" charset="0"/>
              </a:rPr>
              <a:t>N°</a:t>
            </a:r>
            <a:r>
              <a:rPr lang="es-ES" sz="1200" dirty="0">
                <a:latin typeface="Verdana" panose="020B0604030504040204" pitchFamily="34" charset="0"/>
                <a:ea typeface="Verdana" panose="020B0604030504040204" pitchFamily="34" charset="0"/>
                <a:cs typeface="Verdana" panose="020B0604030504040204" pitchFamily="34" charset="0"/>
              </a:rPr>
              <a:t> 19.828, que crea el Servicio Nacional del Adulto Mayor, y en la Convención Interamericana sobre la Protección de los Derechos Humanos de las Personas Mayores. Este concepto incluye el de adulto mayor y el de adulto mayor en la cuarta edad.</a:t>
            </a:r>
          </a:p>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b) Envejecimiento activo y saludable: proceso por el cual se optimizan las oportunidades de bienestar, de participación y protección de las personas, con el fin de ampliar la esperanza de vida saludable y la calidad de vida de todas las personas en la vejez. El concepto de envejecimiento activo y saludable se aplica tanto a individuos como a grupos de población.</a:t>
            </a:r>
          </a:p>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c) Cuidado integral: atención de las necesidades centradas en las personas, en las áreas físicas, materiales, biológicas, mentales, espirituales, sociales, económicas, laborales y productivas de las personas mayores, en consideración a sus hábitos, capacidades funcionales y preferencias.</a:t>
            </a: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1971223"/>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Artículo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es-ES" sz="1200" b="1" dirty="0">
                <a:latin typeface="Verdana" panose="020B0604030504040204" pitchFamily="34" charset="0"/>
                <a:ea typeface="Verdana" panose="020B0604030504040204" pitchFamily="34" charset="0"/>
                <a:cs typeface="Verdana" panose="020B0604030504040204" pitchFamily="34" charset="0"/>
              </a:rPr>
              <a:t>.-</a:t>
            </a:r>
            <a:r>
              <a:rPr lang="es-ES" sz="1200" dirty="0">
                <a:latin typeface="Verdana" panose="020B0604030504040204" pitchFamily="34" charset="0"/>
                <a:ea typeface="Verdana" panose="020B0604030504040204" pitchFamily="34" charset="0"/>
                <a:cs typeface="Verdana" panose="020B0604030504040204" pitchFamily="34" charset="0"/>
              </a:rPr>
              <a:t> Conceptos. Para los efectos de la presente ley, se entenderá por:</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 Persona mayor: toda persona con sesenta años y más, en conformidad con lo establecido en el artículo 1° de la ley </a:t>
            </a:r>
            <a:r>
              <a:rPr lang="es-ES" sz="1200" dirty="0" err="1">
                <a:latin typeface="Verdana" panose="020B0604030504040204" pitchFamily="34" charset="0"/>
                <a:ea typeface="Verdana" panose="020B0604030504040204" pitchFamily="34" charset="0"/>
                <a:cs typeface="Verdana" panose="020B0604030504040204" pitchFamily="34" charset="0"/>
              </a:rPr>
              <a:t>N°</a:t>
            </a:r>
            <a:r>
              <a:rPr lang="es-ES" sz="1200" dirty="0">
                <a:latin typeface="Verdana" panose="020B0604030504040204" pitchFamily="34" charset="0"/>
                <a:ea typeface="Verdana" panose="020B0604030504040204" pitchFamily="34" charset="0"/>
                <a:cs typeface="Verdana" panose="020B0604030504040204" pitchFamily="34" charset="0"/>
              </a:rPr>
              <a:t> 19.828, que crea el Servicio Nacional del Adulto Mayor, y en la Convención Interamericana sobre la Protección de los Derechos Humanos de las Personas Mayores. Este concepto incluye el de adulto mayor y el de adulto mayor en la cuarta edad</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 que corresponde a las personas con ochenta años y más. Toda referencia en leyes, reglamentos y demás normativa vigente que se realice a estas expresiones deberá entenderse efectuada a persona mayor</a:t>
            </a:r>
            <a:r>
              <a:rPr lang="es-ES" sz="1200" dirty="0">
                <a:latin typeface="Verdana" panose="020B0604030504040204" pitchFamily="34" charset="0"/>
                <a:ea typeface="Verdana" panose="020B0604030504040204" pitchFamily="34" charset="0"/>
                <a:cs typeface="Verdana" panose="020B0604030504040204" pitchFamily="34" charset="0"/>
              </a:rPr>
              <a:t>.</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b) Envejecimiento: proceso gradual que se desarrolla durante el curso de vida y que supone cambios biológicos, fisiológicos, psico-sociales y funcionales de variadas consecuencias, las cuales se asocian con interacciones dinámicas y permanentes entre el sujeto y el medio. </a:t>
            </a:r>
          </a:p>
          <a:p>
            <a:pPr marL="0" indent="0" algn="just">
              <a:buNone/>
            </a:pP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c) Vejez: construcción social de la última etapa del curso de vida. </a:t>
            </a: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494916"/>
            <a:ext cx="10514010" cy="347275"/>
          </a:xfrm>
          <a:prstGeom prst="rect">
            <a:avLst/>
          </a:prstGeom>
          <a:noFill/>
        </p:spPr>
        <p:txBody>
          <a:bodyPr wrap="square" rtlCol="0">
            <a:spAutoFit/>
          </a:bodyPr>
          <a:lstStyle/>
          <a:p>
            <a:pPr algn="ctr">
              <a:lnSpc>
                <a:spcPct val="115000"/>
              </a:lnSpc>
            </a:pPr>
            <a:r>
              <a:rPr lang="es-ES" sz="1600" b="1" i="1" dirty="0">
                <a:effectLst/>
                <a:latin typeface="Verdana" panose="020B0604030504040204" pitchFamily="34" charset="0"/>
                <a:ea typeface="Verdana" panose="020B0604030504040204" pitchFamily="34" charset="0"/>
                <a:cs typeface="Verdana" panose="020B0604030504040204" pitchFamily="34" charset="0"/>
              </a:rPr>
              <a:t>TÍTULO PRELIMINAR - </a:t>
            </a:r>
            <a:r>
              <a:rPr lang="es-ES" sz="1600" b="1" i="1" kern="0" dirty="0">
                <a:effectLst/>
                <a:latin typeface="Verdana" panose="020B0604030504040204" pitchFamily="34" charset="0"/>
                <a:ea typeface="Verdana" panose="020B0604030504040204" pitchFamily="34" charset="0"/>
                <a:cs typeface="Verdana" panose="020B0604030504040204" pitchFamily="34" charset="0"/>
              </a:rPr>
              <a:t>OBJETO, PRINCIPIOS Y CONCEPTOS</a:t>
            </a:r>
            <a:endParaRPr lang="es-CL" sz="1600" b="1"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7120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1971223"/>
            <a:ext cx="5538535" cy="4111107"/>
          </a:xfrm>
          <a:ln>
            <a:solidFill>
              <a:schemeClr val="accent1">
                <a:lumMod val="75000"/>
              </a:schemeClr>
            </a:solidFill>
          </a:ln>
        </p:spPr>
        <p:txBody>
          <a:bodyPr>
            <a:normAutofit/>
          </a:bodyPr>
          <a:lstStyle/>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d) Persona mayor con dependencia: aquélla que, por razones derivadas de una o más condiciones de salud de origen física, mental o sensorial, presenta dificultades en la realización de actividades de la vida diaria, sean estas básicas o instrumentales, requiriendo de la ayuda permanente de otra persona para realizarlas.</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e) Discriminación por edad en la vejez: cualquier distinción, exclusión o restricción basada en la edad que tenga como objetivo o efecto anular o restringir el reconocimiento, goce o ejercicio en igualdad de condiciones de los derechos humanos y libertades fundamentales en la esfera política y social, cultural o en cualquier otra esfera de la vida pública y privada.</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f) Organizaciones promotoras del envejecimiento digno, activo y saludable: todos aquellos servicios públicos e instituciones, sean éstas públicas, privadas u organizaciones de la sociedad civil, encargadas de promover, diseñar, ejecutar y evaluar programas que entreguen servicios orientados a fomentar el envejecimiento digno, activo y saludable de las personas mayores, su autonomía, independencia y participación, respetando los derechos de las personas mayores.</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1971223"/>
            <a:ext cx="5560760" cy="4111107"/>
          </a:xfrm>
          <a:ln>
            <a:solidFill>
              <a:schemeClr val="accent1">
                <a:lumMod val="75000"/>
              </a:schemeClr>
            </a:solidFill>
          </a:ln>
        </p:spPr>
        <p:txBody>
          <a:bodyPr>
            <a:noAutofit/>
          </a:bodyPr>
          <a:lstStyle/>
          <a:p>
            <a:pPr marL="0" indent="0" algn="just">
              <a:lnSpc>
                <a:spcPct val="100000"/>
              </a:lnSpc>
              <a:spcAft>
                <a:spcPts val="0"/>
              </a:spcAft>
              <a:buNone/>
            </a:pP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es-ES" sz="1100" b="1" dirty="0">
                <a:latin typeface="Verdana" panose="020B0604030504040204" pitchFamily="34" charset="0"/>
                <a:ea typeface="Verdana" panose="020B0604030504040204" pitchFamily="34" charset="0"/>
                <a:cs typeface="Verdana" panose="020B0604030504040204" pitchFamily="34" charset="0"/>
              </a:rPr>
              <a:t>)</a:t>
            </a:r>
            <a:r>
              <a:rPr lang="es-ES" sz="1100" dirty="0">
                <a:latin typeface="Verdana" panose="020B0604030504040204" pitchFamily="34" charset="0"/>
                <a:ea typeface="Verdana" panose="020B0604030504040204" pitchFamily="34" charset="0"/>
                <a:cs typeface="Verdana" panose="020B0604030504040204" pitchFamily="34" charset="0"/>
              </a:rPr>
              <a:t> Envejecimiento activo y saludable: proceso por el cual se optimizan las oportunidades de bienestar, de participación y protección de las personas, con el fin de </a:t>
            </a: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promover la dignidad y autonomía en la vejez, </a:t>
            </a:r>
            <a:r>
              <a:rPr lang="es-ES" sz="1100" dirty="0">
                <a:latin typeface="Verdana" panose="020B0604030504040204" pitchFamily="34" charset="0"/>
                <a:ea typeface="Verdana" panose="020B0604030504040204" pitchFamily="34" charset="0"/>
                <a:cs typeface="Verdana" panose="020B0604030504040204" pitchFamily="34" charset="0"/>
              </a:rPr>
              <a:t>ampliar la esperanza de vida saludable y la calidad de vida de todas las personas. El concepto de envejecimiento activo y saludable se aplica tanto a individuos como a grupos de población.</a:t>
            </a:r>
            <a:endParaRPr lang="es-CL" sz="11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s-ES" sz="1100" b="1" dirty="0">
                <a:latin typeface="Verdana" panose="020B0604030504040204" pitchFamily="34" charset="0"/>
                <a:ea typeface="Verdana" panose="020B0604030504040204" pitchFamily="34" charset="0"/>
                <a:cs typeface="Verdana" panose="020B0604030504040204" pitchFamily="34" charset="0"/>
              </a:rPr>
              <a:t> </a:t>
            </a: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e</a:t>
            </a:r>
            <a:r>
              <a:rPr lang="es-ES" sz="1100" b="1" dirty="0">
                <a:latin typeface="Verdana" panose="020B0604030504040204" pitchFamily="34" charset="0"/>
                <a:ea typeface="Verdana" panose="020B0604030504040204" pitchFamily="34" charset="0"/>
                <a:cs typeface="Verdana" panose="020B0604030504040204" pitchFamily="34" charset="0"/>
              </a:rPr>
              <a:t>)</a:t>
            </a:r>
            <a:r>
              <a:rPr lang="es-ES" sz="1100" dirty="0">
                <a:latin typeface="Verdana" panose="020B0604030504040204" pitchFamily="34" charset="0"/>
                <a:ea typeface="Verdana" panose="020B0604030504040204" pitchFamily="34" charset="0"/>
                <a:cs typeface="Verdana" panose="020B0604030504040204" pitchFamily="34" charset="0"/>
              </a:rPr>
              <a:t> Cuidado integral: atención de las necesidades centrada en las personas, en las áreas físicas, materiales, biológicas, mentales, espirituales, sociales, económicas, laborales y productivas de las personas mayores, en consideración a sus hábitos, capacidades funcionales y preferencias.</a:t>
            </a:r>
            <a:endParaRPr lang="es-CL" sz="11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f</a:t>
            </a:r>
            <a:r>
              <a:rPr lang="es-ES" sz="1100" b="1" dirty="0">
                <a:latin typeface="Verdana" panose="020B0604030504040204" pitchFamily="34" charset="0"/>
                <a:ea typeface="Verdana" panose="020B0604030504040204" pitchFamily="34" charset="0"/>
                <a:cs typeface="Verdana" panose="020B0604030504040204" pitchFamily="34" charset="0"/>
              </a:rPr>
              <a:t>)</a:t>
            </a:r>
            <a:r>
              <a:rPr lang="es-ES" sz="1100" dirty="0">
                <a:latin typeface="Verdana" panose="020B0604030504040204" pitchFamily="34" charset="0"/>
                <a:ea typeface="Verdana" panose="020B0604030504040204" pitchFamily="34" charset="0"/>
                <a:cs typeface="Verdana" panose="020B0604030504040204" pitchFamily="34" charset="0"/>
              </a:rPr>
              <a:t> Persona mayor con dependencia: aquélla que, por razones derivadas de una o más condiciones de salud de origen física, mental o sensorial,</a:t>
            </a:r>
            <a:r>
              <a:rPr lang="es-ES" sz="1100" strike="sngStrike"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requiere del apoyo de una o más personas para </a:t>
            </a:r>
            <a:r>
              <a:rPr lang="es-ES" sz="1100" dirty="0">
                <a:latin typeface="Verdana" panose="020B0604030504040204" pitchFamily="34" charset="0"/>
                <a:ea typeface="Verdana" panose="020B0604030504040204" pitchFamily="34" charset="0"/>
                <a:cs typeface="Verdana" panose="020B0604030504040204" pitchFamily="34" charset="0"/>
              </a:rPr>
              <a:t>la</a:t>
            </a:r>
            <a:r>
              <a:rPr lang="es-ES" sz="11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 sz="1100" dirty="0">
                <a:latin typeface="Verdana" panose="020B0604030504040204" pitchFamily="34" charset="0"/>
                <a:ea typeface="Verdana" panose="020B0604030504040204" pitchFamily="34" charset="0"/>
                <a:cs typeface="Verdana" panose="020B0604030504040204" pitchFamily="34" charset="0"/>
              </a:rPr>
              <a:t>realización de actividades de la vida diaria, sean estas básicas o instrumentales.</a:t>
            </a:r>
            <a:endParaRPr lang="es-CL" sz="11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s-ES" sz="11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g</a:t>
            </a:r>
            <a:r>
              <a:rPr lang="es-ES" sz="1100" b="1" kern="0" dirty="0">
                <a:latin typeface="Verdana" panose="020B0604030504040204" pitchFamily="34" charset="0"/>
                <a:ea typeface="Verdana" panose="020B0604030504040204" pitchFamily="34" charset="0"/>
                <a:cs typeface="Verdana" panose="020B0604030504040204" pitchFamily="34" charset="0"/>
              </a:rPr>
              <a:t>)</a:t>
            </a:r>
            <a:r>
              <a:rPr lang="es-ES" sz="1100" kern="0" dirty="0">
                <a:latin typeface="Verdana" panose="020B0604030504040204" pitchFamily="34" charset="0"/>
                <a:ea typeface="Verdana" panose="020B0604030504040204" pitchFamily="34" charset="0"/>
                <a:cs typeface="Verdana" panose="020B0604030504040204" pitchFamily="34" charset="0"/>
              </a:rPr>
              <a:t> Discriminación por edad en la vejez: cualquier distinción, exclusión o restricción </a:t>
            </a:r>
            <a:r>
              <a:rPr lang="es-ES" sz="11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arbitraria</a:t>
            </a:r>
            <a:r>
              <a:rPr lang="es-ES" sz="1100" kern="0" dirty="0">
                <a:latin typeface="Verdana" panose="020B0604030504040204" pitchFamily="34" charset="0"/>
                <a:ea typeface="Verdana" panose="020B0604030504040204" pitchFamily="34" charset="0"/>
                <a:cs typeface="Verdana" panose="020B0604030504040204" pitchFamily="34" charset="0"/>
              </a:rPr>
              <a:t> basada en la edad que tenga como objetivo o efecto anular o restringir el reconocimiento, goce o ejercicio en igualdad de condiciones de los derechos humanos y libertades fundamentales en la esfera política y social, </a:t>
            </a:r>
            <a:r>
              <a:rPr lang="es-ES" sz="11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económica,</a:t>
            </a:r>
            <a:r>
              <a:rPr lang="es-ES" sz="1100" kern="0" dirty="0">
                <a:latin typeface="Verdana" panose="020B0604030504040204" pitchFamily="34" charset="0"/>
                <a:ea typeface="Verdana" panose="020B0604030504040204" pitchFamily="34" charset="0"/>
                <a:cs typeface="Verdana" panose="020B0604030504040204" pitchFamily="34" charset="0"/>
              </a:rPr>
              <a:t> cultural o en cualquier otra esfera de la vida pública y privada.</a:t>
            </a:r>
            <a:endParaRPr lang="es-CL" sz="11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494916"/>
            <a:ext cx="10514010" cy="347275"/>
          </a:xfrm>
          <a:prstGeom prst="rect">
            <a:avLst/>
          </a:prstGeom>
          <a:noFill/>
        </p:spPr>
        <p:txBody>
          <a:bodyPr wrap="square" rtlCol="0">
            <a:spAutoFit/>
          </a:bodyPr>
          <a:lstStyle/>
          <a:p>
            <a:pPr algn="ctr">
              <a:lnSpc>
                <a:spcPct val="115000"/>
              </a:lnSpc>
            </a:pPr>
            <a:r>
              <a:rPr lang="es-ES" sz="1600" b="1" i="1" dirty="0">
                <a:effectLst/>
                <a:latin typeface="Verdana" panose="020B0604030504040204" pitchFamily="34" charset="0"/>
                <a:ea typeface="Verdana" panose="020B0604030504040204" pitchFamily="34" charset="0"/>
                <a:cs typeface="Verdana" panose="020B0604030504040204" pitchFamily="34" charset="0"/>
              </a:rPr>
              <a:t>TÍTULO PRELIMINAR - </a:t>
            </a:r>
            <a:r>
              <a:rPr lang="es-ES" sz="1600" b="1" i="1" kern="0" dirty="0">
                <a:effectLst/>
                <a:latin typeface="Verdana" panose="020B0604030504040204" pitchFamily="34" charset="0"/>
                <a:ea typeface="Verdana" panose="020B0604030504040204" pitchFamily="34" charset="0"/>
                <a:cs typeface="Verdana" panose="020B0604030504040204" pitchFamily="34" charset="0"/>
              </a:rPr>
              <a:t>OBJETO, PRINCIPIOS Y CONCEPTOS</a:t>
            </a:r>
            <a:endParaRPr lang="es-CL" sz="1600" b="1"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2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1971223"/>
            <a:ext cx="5538535" cy="4111107"/>
          </a:xfrm>
          <a:ln>
            <a:solidFill>
              <a:schemeClr val="accent1">
                <a:lumMod val="75000"/>
              </a:schemeClr>
            </a:solidFill>
          </a:ln>
        </p:spPr>
        <p:txBody>
          <a:bodyPr>
            <a:normAutofit/>
          </a:bodyPr>
          <a:lstStyle/>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 </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1971223"/>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h</a:t>
            </a:r>
            <a:r>
              <a:rPr lang="es-ES" sz="1100" kern="0" dirty="0">
                <a:latin typeface="Verdana" panose="020B0604030504040204" pitchFamily="34" charset="0"/>
                <a:ea typeface="Verdana" panose="020B0604030504040204" pitchFamily="34" charset="0"/>
                <a:cs typeface="Verdana" panose="020B0604030504040204" pitchFamily="34" charset="0"/>
              </a:rPr>
              <a:t>) Organizaciones promotoras del envejecimiento digno, activo y saludable: todos aquellos servicios públicos e instituciones, sean éstas públicas, privadas u organizaciones de la sociedad civil, encargadas de promover, diseñar, ejecutar y evaluar programas que entreguen servicios orientados a fomentar el envejecimiento digno, activo y saludable de las personas mayores, su autonomía, independencia y participación, respetando los derechos de las personas mayores.</a:t>
            </a:r>
            <a:endParaRPr lang="es-CL" sz="11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494916"/>
            <a:ext cx="10514010" cy="347275"/>
          </a:xfrm>
          <a:prstGeom prst="rect">
            <a:avLst/>
          </a:prstGeom>
          <a:noFill/>
        </p:spPr>
        <p:txBody>
          <a:bodyPr wrap="square" rtlCol="0">
            <a:spAutoFit/>
          </a:bodyPr>
          <a:lstStyle/>
          <a:p>
            <a:pPr algn="ctr">
              <a:lnSpc>
                <a:spcPct val="115000"/>
              </a:lnSpc>
            </a:pPr>
            <a:r>
              <a:rPr lang="es-ES" sz="1600" b="1" i="1" dirty="0">
                <a:effectLst/>
                <a:latin typeface="Verdana" panose="020B0604030504040204" pitchFamily="34" charset="0"/>
                <a:ea typeface="Verdana" panose="020B0604030504040204" pitchFamily="34" charset="0"/>
                <a:cs typeface="Verdana" panose="020B0604030504040204" pitchFamily="34" charset="0"/>
              </a:rPr>
              <a:t>TÍTULO PRELIMINAR - </a:t>
            </a:r>
            <a:r>
              <a:rPr lang="es-ES" sz="1600" b="1" i="1" kern="0" dirty="0">
                <a:effectLst/>
                <a:latin typeface="Verdana" panose="020B0604030504040204" pitchFamily="34" charset="0"/>
                <a:ea typeface="Verdana" panose="020B0604030504040204" pitchFamily="34" charset="0"/>
                <a:cs typeface="Verdana" panose="020B0604030504040204" pitchFamily="34" charset="0"/>
              </a:rPr>
              <a:t>OBJETO, PRINCIPIOS Y CONCEPTOS</a:t>
            </a:r>
            <a:endParaRPr lang="es-CL" sz="1600" b="1"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1528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buNone/>
            </a:pPr>
            <a:r>
              <a:rPr lang="es-ES" sz="1200" b="1" dirty="0">
                <a:latin typeface="Verdana" panose="020B0604030504040204" pitchFamily="34" charset="0"/>
                <a:ea typeface="Verdana" panose="020B0604030504040204" pitchFamily="34" charset="0"/>
                <a:cs typeface="Verdana" panose="020B0604030504040204" pitchFamily="34" charset="0"/>
              </a:rPr>
              <a:t>Artículo 4.- Igualdad y no discriminación por razones de edad en la vejez</a:t>
            </a:r>
            <a:r>
              <a:rPr lang="es-ES" sz="1200" dirty="0">
                <a:latin typeface="Verdana" panose="020B0604030504040204" pitchFamily="34" charset="0"/>
                <a:ea typeface="Verdana" panose="020B0604030504040204" pitchFamily="34" charset="0"/>
                <a:cs typeface="Verdana" panose="020B0604030504040204" pitchFamily="34" charset="0"/>
              </a:rPr>
              <a:t>. Las personas mayores tienen derecho a gozar y ejercer sus derechos en igualdad de condiciones que las demás.</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ES" sz="1200" dirty="0">
                <a:latin typeface="Verdana" panose="020B0604030504040204" pitchFamily="34" charset="0"/>
                <a:ea typeface="Verdana" panose="020B0604030504040204" pitchFamily="34" charset="0"/>
                <a:cs typeface="Verdana" panose="020B0604030504040204" pitchFamily="34" charset="0"/>
              </a:rPr>
              <a:t>Con el fin de proteger este derecho, el Estado establecerá enfoques específicos en sus políticas, planes y programas, sobre envejecimiento y vejez, especialmente respecto de aquellas personas mayores que son víctimas de discriminación múltiple, tales como, mujeres, personas con diversas orientaciones sexuales e identidades de género, personas con discapacidad, personas migrantes, personas en situación de pobreza o marginación social, personas pertenecientes a pueblos indígenas y las personas privadas de libertad.</a:t>
            </a:r>
          </a:p>
          <a:p>
            <a:pPr marL="0" indent="0" algn="just">
              <a:buNone/>
            </a:pPr>
            <a:r>
              <a:rPr lang="es-ES" sz="1200" dirty="0">
                <a:latin typeface="Verdana" panose="020B0604030504040204" pitchFamily="34" charset="0"/>
                <a:ea typeface="Verdana" panose="020B0604030504040204" pitchFamily="34" charset="0"/>
                <a:cs typeface="Verdana" panose="020B0604030504040204" pitchFamily="34" charset="0"/>
              </a:rPr>
              <a:t>El Estado y sus organismos promoverán la erradicación de la discriminación por edad en la vejez, especialmente, en el ámbito de la salud, la educación, la seguridad social, laboral, comunicacional, digital, financiero, el acceso a la justicia, la vivienda, la cultura, el deporte y el esparcimiento.</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100" dirty="0">
                <a:latin typeface="Verdana" panose="020B0604030504040204" pitchFamily="34" charset="0"/>
                <a:ea typeface="Verdana" panose="020B0604030504040204" pitchFamily="34" charset="0"/>
                <a:cs typeface="Verdana" panose="020B0604030504040204" pitchFamily="34" charset="0"/>
              </a:rPr>
              <a:t>Artículo </a:t>
            </a: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5</a:t>
            </a:r>
            <a:r>
              <a:rPr lang="es-ES" sz="1100" b="1" dirty="0">
                <a:latin typeface="Verdana" panose="020B0604030504040204" pitchFamily="34" charset="0"/>
                <a:ea typeface="Verdana" panose="020B0604030504040204" pitchFamily="34" charset="0"/>
                <a:cs typeface="Verdana" panose="020B0604030504040204" pitchFamily="34" charset="0"/>
              </a:rPr>
              <a:t>.-</a:t>
            </a:r>
            <a:r>
              <a:rPr lang="es-ES" sz="1100" dirty="0">
                <a:latin typeface="Verdana" panose="020B0604030504040204" pitchFamily="34" charset="0"/>
                <a:ea typeface="Verdana" panose="020B0604030504040204" pitchFamily="34" charset="0"/>
                <a:cs typeface="Verdana" panose="020B0604030504040204" pitchFamily="34" charset="0"/>
              </a:rPr>
              <a:t> Igualdad y no discriminación </a:t>
            </a: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arbitraria</a:t>
            </a:r>
            <a:r>
              <a:rPr lang="es-ES" sz="1100" dirty="0">
                <a:latin typeface="Verdana" panose="020B0604030504040204" pitchFamily="34" charset="0"/>
                <a:ea typeface="Verdana" panose="020B0604030504040204" pitchFamily="34" charset="0"/>
                <a:cs typeface="Verdana" panose="020B0604030504040204" pitchFamily="34" charset="0"/>
              </a:rPr>
              <a:t> por razones de edad en la vejez. Las personas mayores tienen derecho a gozar y ejercer sus derechos en igualdad de condiciones.</a:t>
            </a:r>
          </a:p>
          <a:p>
            <a:pPr marL="0" indent="0" algn="just">
              <a:lnSpc>
                <a:spcPct val="115000"/>
              </a:lnSpc>
              <a:spcAft>
                <a:spcPts val="0"/>
              </a:spcAft>
              <a:buNone/>
            </a:pP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El Estado y sus organismos promoverán la erradicación de la discriminación arbitraria por edad en la vejez, especialmente, en el ámbito de la salud, la educación, la seguridad social, laboral, comunicacional, digital, financiero, del acceso a la justicia, de la vivienda, cultural, del deporte y del esparcimiento.</a:t>
            </a:r>
            <a:endParaRPr lang="es-CL" sz="16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100" dirty="0">
                <a:latin typeface="Verdana" panose="020B0604030504040204" pitchFamily="34" charset="0"/>
                <a:ea typeface="Verdana" panose="020B0604030504040204" pitchFamily="34" charset="0"/>
                <a:cs typeface="Verdana" panose="020B0604030504040204" pitchFamily="34" charset="0"/>
              </a:rPr>
              <a:t>Con el fin de proteger este derecho, el Estado establecerá enfoques específicos</a:t>
            </a: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 como, por ejemplo, el enfoque de género,</a:t>
            </a:r>
            <a:r>
              <a:rPr lang="es-ES" sz="1100" dirty="0">
                <a:latin typeface="Verdana" panose="020B0604030504040204" pitchFamily="34" charset="0"/>
                <a:ea typeface="Verdana" panose="020B0604030504040204" pitchFamily="34" charset="0"/>
                <a:cs typeface="Verdana" panose="020B0604030504040204" pitchFamily="34" charset="0"/>
              </a:rPr>
              <a:t> en sus políticas, planes y programas, sobre envejecimiento y vejez, especialmente respecto de aquellas personas mayores que son víctimas de discriminación múltiple, tales como, mujeres, personas con diversas orientaciones sexuales e identidades de género, personas con discapacidad, personas migrantes, personas en situación de pobreza o marginación social, personas pertenecientes a pueblos indígenas y las personas privadas de libertad.</a:t>
            </a:r>
            <a:endParaRPr lang="es-CL" sz="16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Todo acto de discriminación arbitraria por edad en la vejez contra las personas mayores, podrá ser denunciado de conformidad a la ley </a:t>
            </a:r>
            <a:r>
              <a:rPr lang="es-ES" sz="1100" b="1" dirty="0" err="1">
                <a:solidFill>
                  <a:srgbClr val="FF0000"/>
                </a:solidFill>
                <a:latin typeface="Verdana" panose="020B0604030504040204" pitchFamily="34" charset="0"/>
                <a:ea typeface="Verdana" panose="020B0604030504040204" pitchFamily="34" charset="0"/>
                <a:cs typeface="Verdana" panose="020B0604030504040204" pitchFamily="34" charset="0"/>
              </a:rPr>
              <a:t>N°</a:t>
            </a: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 20.609, que establece medidas contra la discriminación. </a:t>
            </a:r>
            <a:endParaRPr lang="es-CL" sz="16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algn="ctr">
              <a:lnSpc>
                <a:spcPct val="115000"/>
              </a:lnSpc>
            </a:pPr>
            <a:r>
              <a:rPr lang="es-ES" sz="1200" b="1" i="1" dirty="0">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lang="es-CL" sz="1200" b="1" i="1" dirty="0">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algn="ctr">
              <a:lnSpc>
                <a:spcPct val="115000"/>
              </a:lnSpc>
            </a:pPr>
            <a:r>
              <a:rPr lang="es-ES" sz="1200" b="1" i="1" dirty="0">
                <a:latin typeface="Verdana" panose="020B0604030504040204" pitchFamily="34" charset="0"/>
                <a:ea typeface="Verdana" panose="020B0604030504040204" pitchFamily="34" charset="0"/>
                <a:cs typeface="Verdana" panose="020B0604030504040204" pitchFamily="34" charset="0"/>
              </a:rPr>
              <a:t>TÍTULO I DERECHOS DE LAS PERSONAS MAYORES </a:t>
            </a:r>
            <a:r>
              <a:rPr lang="es-ES" sz="1200" b="1" i="1" dirty="0">
                <a:solidFill>
                  <a:srgbClr val="FF0000"/>
                </a:solidFill>
                <a:latin typeface="Verdana" panose="020B0604030504040204" pitchFamily="34" charset="0"/>
                <a:ea typeface="Verdana" panose="020B0604030504040204" pitchFamily="34" charset="0"/>
                <a:cs typeface="Verdana" panose="020B0604030504040204" pitchFamily="34" charset="0"/>
              </a:rPr>
              <a:t>Y ACCIONES DEL ESTADO</a:t>
            </a:r>
            <a:endParaRPr lang="es-CL" sz="12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735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buNone/>
            </a:pPr>
            <a:r>
              <a:rPr lang="es-ES" sz="1200" b="1" dirty="0">
                <a:latin typeface="Verdana" panose="020B0604030504040204" pitchFamily="34" charset="0"/>
                <a:ea typeface="Verdana" panose="020B0604030504040204" pitchFamily="34" charset="0"/>
                <a:cs typeface="Verdana" panose="020B0604030504040204" pitchFamily="34" charset="0"/>
              </a:rPr>
              <a:t>Se intercalan los artículos nuevos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6</a:t>
            </a:r>
            <a:r>
              <a:rPr lang="es-ES" sz="1200" b="1" dirty="0">
                <a:latin typeface="Verdana" panose="020B0604030504040204" pitchFamily="34" charset="0"/>
                <a:ea typeface="Verdana" panose="020B0604030504040204" pitchFamily="34" charset="0"/>
                <a:cs typeface="Verdana" panose="020B0604030504040204" pitchFamily="34" charset="0"/>
              </a:rPr>
              <a:t>, 7 y 8.</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Artículo 6.- Derecho a un trato digno y respetuoso y a la atención preferente</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 Las personas mayores tienen derecho a recibir un trato digno y respetuoso en todas las esferas de su vida.  </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Los órganos del Estado y el sector privado deberán, en sus establecimientos u oficinas de atención al público, así como en sus canales digitales de atención, propender al establecimiento de canales de atención preferente y oportunos para las personas mayores. Asimismo, deberán velar por el uso de lenguaje claro, simple y adecuado, en el trato a las personas mayores.  </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kern="0" dirty="0">
                <a:solidFill>
                  <a:srgbClr val="FF0000"/>
                </a:solidFill>
                <a:latin typeface="Verdana" panose="020B0604030504040204" pitchFamily="34" charset="0"/>
                <a:ea typeface="Verdana" panose="020B0604030504040204" pitchFamily="34" charset="0"/>
                <a:cs typeface="Verdana" panose="020B0604030504040204" pitchFamily="34" charset="0"/>
              </a:rPr>
              <a:t>Cuando una infracción a lo dispuesto en el inciso precedente se verifique por un proveedor de conformidad con la definición provista por la ley </a:t>
            </a:r>
            <a:r>
              <a:rPr lang="es-ES" sz="1200" kern="0" dirty="0" err="1">
                <a:solidFill>
                  <a:srgbClr val="FF0000"/>
                </a:solidFill>
                <a:latin typeface="Verdana" panose="020B0604030504040204" pitchFamily="34" charset="0"/>
                <a:ea typeface="Verdana" panose="020B0604030504040204" pitchFamily="34" charset="0"/>
                <a:cs typeface="Verdana" panose="020B0604030504040204" pitchFamily="34" charset="0"/>
              </a:rPr>
              <a:t>Nº</a:t>
            </a:r>
            <a:r>
              <a:rPr lang="es-ES" sz="1200" kern="0" dirty="0">
                <a:solidFill>
                  <a:srgbClr val="FF0000"/>
                </a:solidFill>
                <a:latin typeface="Verdana" panose="020B0604030504040204" pitchFamily="34" charset="0"/>
                <a:ea typeface="Verdana" panose="020B0604030504040204" pitchFamily="34" charset="0"/>
                <a:cs typeface="Verdana" panose="020B0604030504040204" pitchFamily="34" charset="0"/>
              </a:rPr>
              <a:t> 19.496 que establece normas sobre protección de los derechos de los consumidores, se entenderá como una infracción concreta del derecho a la no discriminación arbitraria que establece el artículo 3° letra c) de dicho cuerpo normativo, sin perjuicio de los demás derechos que asisten a las personas mayores en calidad de consumidores. </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algn="ctr">
              <a:lnSpc>
                <a:spcPct val="115000"/>
              </a:lnSpc>
            </a:pPr>
            <a:r>
              <a:rPr lang="es-ES" sz="1200" b="1" i="1" dirty="0">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lang="es-CL" sz="1200" b="1" i="1" dirty="0">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algn="ctr">
              <a:lnSpc>
                <a:spcPct val="115000"/>
              </a:lnSpc>
            </a:pPr>
            <a:r>
              <a:rPr lang="es-ES" sz="1200" b="1" i="1" dirty="0">
                <a:latin typeface="Verdana" panose="020B0604030504040204" pitchFamily="34" charset="0"/>
                <a:ea typeface="Verdana" panose="020B0604030504040204" pitchFamily="34" charset="0"/>
                <a:cs typeface="Verdana" panose="020B0604030504040204" pitchFamily="34" charset="0"/>
              </a:rPr>
              <a:t>TÍTULO I DERECHOS DE LAS PERSONAS MAYORES </a:t>
            </a:r>
            <a:r>
              <a:rPr lang="es-ES" sz="1200" b="1" i="1" dirty="0">
                <a:solidFill>
                  <a:srgbClr val="FF0000"/>
                </a:solidFill>
                <a:latin typeface="Verdana" panose="020B0604030504040204" pitchFamily="34" charset="0"/>
                <a:ea typeface="Verdana" panose="020B0604030504040204" pitchFamily="34" charset="0"/>
                <a:cs typeface="Verdana" panose="020B0604030504040204" pitchFamily="34" charset="0"/>
              </a:rPr>
              <a:t>Y ACCIONES DEL ESTADO</a:t>
            </a:r>
            <a:endParaRPr lang="es-CL" sz="12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218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buNone/>
            </a:pPr>
            <a:r>
              <a:rPr lang="es-ES" sz="1200" b="1" dirty="0">
                <a:latin typeface="Verdana" panose="020B0604030504040204" pitchFamily="34" charset="0"/>
                <a:ea typeface="Verdana" panose="020B0604030504040204" pitchFamily="34" charset="0"/>
                <a:cs typeface="Verdana" panose="020B0604030504040204" pitchFamily="34" charset="0"/>
              </a:rPr>
              <a:t>Se intercalan los artículos nuevos 6,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7</a:t>
            </a:r>
            <a:r>
              <a:rPr lang="es-ES" sz="1200" b="1" dirty="0">
                <a:latin typeface="Verdana" panose="020B0604030504040204" pitchFamily="34" charset="0"/>
                <a:ea typeface="Verdana" panose="020B0604030504040204" pitchFamily="34" charset="0"/>
                <a:cs typeface="Verdana" panose="020B0604030504040204" pitchFamily="34" charset="0"/>
              </a:rPr>
              <a:t> y 8.</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Artículo 7.- Acceso a la justicia. </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Para resguardar el ejercicio de los derechos de las personas mayores que intervengan como parte, testigo o perito en un procedimiento judicial y, especialmente su derecho de acceso a la justicia, los tribunales de justicia deberán propender a la realización de las siguientes acciones:</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a) Velar porque se respete el principio de igualdad y no discriminación arbitraria por razones de edad en la tramitación de los procesos judiciales en los que intervengan personas mayores en las calidades señaladas en el párrafo primero. </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b) Resguardar en las decisiones judiciales el derecho a la vida y a la dignidad en la vejez de las personas mayores, así como su derecho a la seguridad, a una vida sin ningún tipo de violencia y maltrato, a recibir un trato digno y a ser respetado y valorado sin discriminación alguna.</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9777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buNone/>
            </a:pPr>
            <a:r>
              <a:rPr lang="es-ES" sz="1200" b="1" dirty="0">
                <a:latin typeface="Verdana" panose="020B0604030504040204" pitchFamily="34" charset="0"/>
                <a:ea typeface="Verdana" panose="020B0604030504040204" pitchFamily="34" charset="0"/>
                <a:cs typeface="Verdana" panose="020B0604030504040204" pitchFamily="34" charset="0"/>
              </a:rPr>
              <a:t>Se intercalan los artículos nuevos 6,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7</a:t>
            </a:r>
            <a:r>
              <a:rPr lang="es-ES" sz="1200" b="1" dirty="0">
                <a:latin typeface="Verdana" panose="020B0604030504040204" pitchFamily="34" charset="0"/>
                <a:ea typeface="Verdana" panose="020B0604030504040204" pitchFamily="34" charset="0"/>
                <a:cs typeface="Verdana" panose="020B0604030504040204" pitchFamily="34" charset="0"/>
              </a:rPr>
              <a:t> y 8.</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nSpc>
                <a:spcPct val="120000"/>
              </a:lnSpc>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c) Promover que las personas mayores sean atendidas de manera preferente y prioritaria en todos los procesos judiciales en los que intervengan en las calidades señaladas en el párrafo primero, procurando resguardar siempre las garantías del debido proceso.</a:t>
            </a:r>
            <a:endParaRPr lang="es-CL"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20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d) Garantizar la debida diligencia y el tratamiento preferencial para la tramitación de las causas en que intervengan personas mayores de la cuarta edad, en las calidades señaladas en el párrafo primero. En las actuaciones efectuadas en las Cortes de Apelaciones y en la Corte Suprema, priorizar la atención y agilizar el procedimiento en los casos en que se encuentre en riesgo la salud o la vida de la persona mayor,</a:t>
            </a:r>
            <a:r>
              <a:rPr lang="es-ES" sz="1200" dirty="0">
                <a:latin typeface="Verdana" panose="020B0604030504040204" pitchFamily="34" charset="0"/>
                <a:ea typeface="Verdana" panose="020B0604030504040204" pitchFamily="34" charset="0"/>
                <a:cs typeface="Verdana" panose="020B0604030504040204" pitchFamily="34" charset="0"/>
              </a:rPr>
              <a:t>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cuando esta sea interviniente, en las mismas calidades referidas previamente.</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Lo dispuesto en los literales anteriores también será aplicable a los auxiliares de la administración de justicia, en lo que corresponda a sus actuaciones dentro de un procedimiento. </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37374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buNone/>
            </a:pPr>
            <a:r>
              <a:rPr lang="es-ES" sz="1200" b="1" dirty="0">
                <a:latin typeface="Verdana" panose="020B0604030504040204" pitchFamily="34" charset="0"/>
                <a:ea typeface="Verdana" panose="020B0604030504040204" pitchFamily="34" charset="0"/>
                <a:cs typeface="Verdana" panose="020B0604030504040204" pitchFamily="34" charset="0"/>
              </a:rPr>
              <a:t>Artículo 5.- </a:t>
            </a:r>
            <a:r>
              <a:rPr lang="es-ES" sz="1200" dirty="0">
                <a:latin typeface="Verdana" panose="020B0604030504040204" pitchFamily="34" charset="0"/>
                <a:ea typeface="Verdana" panose="020B0604030504040204" pitchFamily="34" charset="0"/>
                <a:cs typeface="Verdana" panose="020B0604030504040204" pitchFamily="34" charset="0"/>
              </a:rPr>
              <a:t>Derecho a la independencia y autonomía (igual)</a:t>
            </a:r>
          </a:p>
          <a:p>
            <a:pPr marL="0" indent="0" algn="just">
              <a:lnSpc>
                <a:spcPct val="100000"/>
              </a:lnSpc>
              <a:buNone/>
            </a:pP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lvl="0" indent="0" algn="jus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Artículo 9.- </a:t>
            </a:r>
            <a:r>
              <a:rPr lang="es-ES" sz="1200" dirty="0">
                <a:solidFill>
                  <a:prstClr val="black"/>
                </a:solidFill>
                <a:latin typeface="Verdana" panose="020B0604030504040204" pitchFamily="34" charset="0"/>
                <a:ea typeface="Verdana" panose="020B0604030504040204" pitchFamily="34" charset="0"/>
                <a:cs typeface="Verdana" panose="020B0604030504040204" pitchFamily="34" charset="0"/>
              </a:rPr>
              <a:t>Derecho a la independencia y autonomía (igual)</a:t>
            </a: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14821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buNone/>
            </a:pPr>
            <a:r>
              <a:rPr lang="es-ES" sz="1200" b="1" dirty="0">
                <a:latin typeface="Verdana" panose="020B0604030504040204" pitchFamily="34" charset="0"/>
                <a:ea typeface="Verdana" panose="020B0604030504040204" pitchFamily="34" charset="0"/>
                <a:cs typeface="Verdana" panose="020B0604030504040204" pitchFamily="34" charset="0"/>
              </a:rPr>
              <a:t>Artículo 6.- </a:t>
            </a:r>
            <a:r>
              <a:rPr lang="es-ES" sz="1200" dirty="0">
                <a:latin typeface="Verdana" panose="020B0604030504040204" pitchFamily="34" charset="0"/>
                <a:ea typeface="Verdana" panose="020B0604030504040204" pitchFamily="34" charset="0"/>
                <a:cs typeface="Verdana" panose="020B0604030504040204" pitchFamily="34" charset="0"/>
              </a:rPr>
              <a:t>Derecho a una vida libre de violencia. Las personas mayores tienen derecho a una vida libre de violencia y maltrato, a recibir un trato digno y a ser respetadas y valoradas.</a:t>
            </a:r>
          </a:p>
          <a:p>
            <a:pPr marL="0" indent="0" algn="just">
              <a:buNone/>
            </a:pPr>
            <a:r>
              <a:rPr lang="es-ES" sz="1200" dirty="0">
                <a:latin typeface="Verdana" panose="020B0604030504040204" pitchFamily="34" charset="0"/>
                <a:ea typeface="Verdana" panose="020B0604030504040204" pitchFamily="34" charset="0"/>
                <a:cs typeface="Verdana" panose="020B0604030504040204" pitchFamily="34" charset="0"/>
              </a:rPr>
              <a:t>Se entenderá que el concepto de violencia contra la persona mayor comprende distintos tipos de abuso, incluyendo el maltrato físico, sexual, psicológico, laboral, patrimonial y financiero.</a:t>
            </a:r>
          </a:p>
          <a:p>
            <a:pPr marL="0" indent="0" algn="just">
              <a:buNone/>
            </a:pPr>
            <a:r>
              <a:rPr lang="es-ES" sz="1200" dirty="0">
                <a:latin typeface="Verdana" panose="020B0604030504040204" pitchFamily="34" charset="0"/>
                <a:ea typeface="Verdana" panose="020B0604030504040204" pitchFamily="34" charset="0"/>
                <a:cs typeface="Verdana" panose="020B0604030504040204" pitchFamily="34" charset="0"/>
              </a:rPr>
              <a:t>Para los efectos de esta ley, se entenderá por abuso patrimonial y financiero el mal uso, explotación o apropiación de los bienes de una persona mayor por parte de terceros sin consentimiento o con consentimiento viciado, fraude o estafa, engaño o robo de su patrimonio, así como también el abuso por parte de algunas empresas y servicios, mediante publicidad engañosa, apropiación indebida de recursos económicos, enseres, patrimonio, entre otros, según los procedimientos establecidos en la ley </a:t>
            </a:r>
            <a:r>
              <a:rPr lang="es-ES" sz="1200" dirty="0" err="1">
                <a:latin typeface="Verdana" panose="020B0604030504040204" pitchFamily="34" charset="0"/>
                <a:ea typeface="Verdana" panose="020B0604030504040204" pitchFamily="34" charset="0"/>
                <a:cs typeface="Verdana" panose="020B0604030504040204" pitchFamily="34" charset="0"/>
              </a:rPr>
              <a:t>N°</a:t>
            </a:r>
            <a:r>
              <a:rPr lang="es-ES" sz="1200" dirty="0">
                <a:latin typeface="Verdana" panose="020B0604030504040204" pitchFamily="34" charset="0"/>
                <a:ea typeface="Verdana" panose="020B0604030504040204" pitchFamily="34" charset="0"/>
                <a:cs typeface="Verdana" panose="020B0604030504040204" pitchFamily="34" charset="0"/>
              </a:rPr>
              <a:t> 19.496, que establece normas sobre protección de los derechos de los consumidores.</a:t>
            </a: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00000"/>
              </a:lnSpc>
              <a:spcAft>
                <a:spcPts val="0"/>
              </a:spcAft>
              <a:buNone/>
            </a:pPr>
            <a:r>
              <a:rPr lang="es-ES" sz="1100" dirty="0">
                <a:latin typeface="Verdana" panose="020B0604030504040204" pitchFamily="34" charset="0"/>
                <a:ea typeface="Verdana" panose="020B0604030504040204" pitchFamily="34" charset="0"/>
                <a:cs typeface="Verdana" panose="020B0604030504040204" pitchFamily="34" charset="0"/>
              </a:rPr>
              <a:t>Artículo </a:t>
            </a: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10.- </a:t>
            </a:r>
            <a:r>
              <a:rPr lang="es-ES" sz="1100" dirty="0">
                <a:latin typeface="Verdana" panose="020B0604030504040204" pitchFamily="34" charset="0"/>
                <a:ea typeface="Verdana" panose="020B0604030504040204" pitchFamily="34" charset="0"/>
                <a:cs typeface="Verdana" panose="020B0604030504040204" pitchFamily="34" charset="0"/>
              </a:rPr>
              <a:t>Derecho a una vida libre de violencia. Las personas mayores tienen derecho a una vida libre de violencia.</a:t>
            </a:r>
            <a:r>
              <a:rPr lang="es-ES" sz="1100" b="1" dirty="0">
                <a:latin typeface="Verdana" panose="020B0604030504040204" pitchFamily="34" charset="0"/>
                <a:ea typeface="Verdana" panose="020B0604030504040204" pitchFamily="34" charset="0"/>
                <a:cs typeface="Verdana" panose="020B0604030504040204" pitchFamily="34" charset="0"/>
              </a:rPr>
              <a:t> </a:t>
            </a:r>
            <a:endParaRPr lang="es-CL" sz="11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r>
              <a:rPr lang="es-ES" sz="1100" kern="0" dirty="0">
                <a:solidFill>
                  <a:srgbClr val="FF0000"/>
                </a:solidFill>
                <a:latin typeface="Verdana" panose="020B0604030504040204" pitchFamily="34" charset="0"/>
                <a:ea typeface="Verdana" panose="020B0604030504040204" pitchFamily="34" charset="0"/>
                <a:cs typeface="Verdana" panose="020B0604030504040204" pitchFamily="34" charset="0"/>
              </a:rPr>
              <a:t>Es deber del Estado promover la prevención de la violencia en contra de las personas mayores, en cualquiera de sus manifestaciones, y especialmente, dentro de la familia, en los lugares donde reciben servicios de cuidado a largo plazo y en la sociedad, para la efectiva protección de sus derechos. Asimismo, es deber del Estado promover, dentro del ámbito judicial y administrativo, procedimientos y mecanismos adecuados para la atención de casos de violencia.</a:t>
            </a:r>
            <a:endParaRPr lang="es-ES" sz="11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s-ES" sz="11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E</a:t>
            </a:r>
            <a:r>
              <a:rPr lang="es-ES" sz="1100" kern="0" dirty="0">
                <a:latin typeface="Verdana" panose="020B0604030504040204" pitchFamily="34" charset="0"/>
                <a:ea typeface="Verdana" panose="020B0604030504040204" pitchFamily="34" charset="0"/>
                <a:cs typeface="Verdana" panose="020B0604030504040204" pitchFamily="34" charset="0"/>
              </a:rPr>
              <a:t>l concepto de violencia contra la persona mayor comprende distintos tipos de abuso, incluyendo el maltrato físico, sexual, psicológico, laboral, patrimonial y financiero.</a:t>
            </a:r>
            <a:r>
              <a:rPr lang="es-ES" sz="1100" b="1" kern="0" dirty="0">
                <a:latin typeface="Verdana" panose="020B0604030504040204" pitchFamily="34" charset="0"/>
                <a:ea typeface="Verdana" panose="020B0604030504040204" pitchFamily="34" charset="0"/>
                <a:cs typeface="Verdana" panose="020B0604030504040204" pitchFamily="34" charset="0"/>
              </a:rPr>
              <a:t> </a:t>
            </a:r>
          </a:p>
          <a:p>
            <a:pPr marL="0" indent="0" algn="just">
              <a:lnSpc>
                <a:spcPct val="100000"/>
              </a:lnSpc>
              <a:spcAft>
                <a:spcPts val="0"/>
              </a:spcAft>
              <a:buNone/>
            </a:pPr>
            <a:r>
              <a:rPr lang="es-ES" sz="1100" kern="0" dirty="0">
                <a:latin typeface="Verdana" panose="020B0604030504040204" pitchFamily="34" charset="0"/>
                <a:ea typeface="Verdana" panose="020B0604030504040204" pitchFamily="34" charset="0"/>
                <a:cs typeface="Verdana" panose="020B0604030504040204" pitchFamily="34" charset="0"/>
              </a:rPr>
              <a:t>Para los efectos de esta ley, se entenderá por abuso patrimonial el mal uso, explotación o apropiación de los bienes de una persona mayor </a:t>
            </a:r>
            <a:r>
              <a:rPr lang="es-ES" sz="1100" dirty="0">
                <a:solidFill>
                  <a:srgbClr val="FF0000"/>
                </a:solidFill>
                <a:latin typeface="Verdana" panose="020B0604030504040204" pitchFamily="34" charset="0"/>
                <a:ea typeface="Verdana" panose="020B0604030504040204" pitchFamily="34" charset="0"/>
                <a:cs typeface="Verdana" panose="020B0604030504040204" pitchFamily="34" charset="0"/>
              </a:rPr>
              <a:t>realizado sin su consentimiento o con consentimiento viciado, fraude o engaño, realizado por parte de terceros, que resulte en un perjuicio patrimonial de la persona mayor. El abuso patrimonial se denominará abuso económico cuando el perjuicio provenga de un proveedor y se haya generado con ocasión de una infracción a la ley </a:t>
            </a:r>
            <a:r>
              <a:rPr lang="es-ES" sz="1100" dirty="0" err="1">
                <a:solidFill>
                  <a:srgbClr val="FF0000"/>
                </a:solidFill>
                <a:latin typeface="Verdana" panose="020B0604030504040204" pitchFamily="34" charset="0"/>
                <a:ea typeface="Verdana" panose="020B0604030504040204" pitchFamily="34" charset="0"/>
                <a:cs typeface="Verdana" panose="020B0604030504040204" pitchFamily="34" charset="0"/>
              </a:rPr>
              <a:t>Nº</a:t>
            </a:r>
            <a:r>
              <a:rPr lang="es-ES" sz="1100" dirty="0">
                <a:solidFill>
                  <a:srgbClr val="FF0000"/>
                </a:solidFill>
                <a:latin typeface="Verdana" panose="020B0604030504040204" pitchFamily="34" charset="0"/>
                <a:ea typeface="Verdana" panose="020B0604030504040204" pitchFamily="34" charset="0"/>
                <a:cs typeface="Verdana" panose="020B0604030504040204" pitchFamily="34" charset="0"/>
              </a:rPr>
              <a:t> 19.496 que establece normas sobre protección de los derechos de los consumidores. Este abuso económico se considerará una agravante para efectos de la determinación de las sanciones establecidas en el artículo 24 de la ley </a:t>
            </a:r>
            <a:r>
              <a:rPr lang="es-ES" sz="1100" dirty="0" err="1">
                <a:solidFill>
                  <a:srgbClr val="FF0000"/>
                </a:solidFill>
                <a:latin typeface="Verdana" panose="020B0604030504040204" pitchFamily="34" charset="0"/>
                <a:ea typeface="Verdana" panose="020B0604030504040204" pitchFamily="34" charset="0"/>
                <a:cs typeface="Verdana" panose="020B0604030504040204" pitchFamily="34" charset="0"/>
              </a:rPr>
              <a:t>N°</a:t>
            </a:r>
            <a:r>
              <a:rPr lang="es-ES" sz="1100" dirty="0">
                <a:solidFill>
                  <a:srgbClr val="FF0000"/>
                </a:solidFill>
                <a:latin typeface="Verdana" panose="020B0604030504040204" pitchFamily="34" charset="0"/>
                <a:ea typeface="Verdana" panose="020B0604030504040204" pitchFamily="34" charset="0"/>
                <a:cs typeface="Verdana" panose="020B0604030504040204" pitchFamily="34" charset="0"/>
              </a:rPr>
              <a:t> 19.496.</a:t>
            </a:r>
            <a:endParaRPr lang="es-CL" sz="11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648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242" name="Marcador de texto 1">
            <a:extLst>
              <a:ext uri="{FF2B5EF4-FFF2-40B4-BE49-F238E27FC236}">
                <a16:creationId xmlns:a16="http://schemas.microsoft.com/office/drawing/2014/main" id="{8D7C15AF-B4C1-298B-2DDF-1CD0E2085E54}"/>
              </a:ext>
            </a:extLst>
          </p:cNvPr>
          <p:cNvSpPr>
            <a:spLocks noGrp="1" noChangeArrowheads="1"/>
          </p:cNvSpPr>
          <p:nvPr>
            <p:ph type="body" idx="1"/>
          </p:nvPr>
        </p:nvSpPr>
        <p:spPr>
          <a:xfrm>
            <a:off x="501770" y="595210"/>
            <a:ext cx="10515600" cy="5175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s-CL" altLang="es-CL" sz="3600" dirty="0"/>
              <a:t>Tramitación Parlamentaria</a:t>
            </a:r>
          </a:p>
        </p:txBody>
      </p:sp>
      <p:sp>
        <p:nvSpPr>
          <p:cNvPr id="3" name="Flecha derecha 2">
            <a:extLst>
              <a:ext uri="{FF2B5EF4-FFF2-40B4-BE49-F238E27FC236}">
                <a16:creationId xmlns:a16="http://schemas.microsoft.com/office/drawing/2014/main" id="{3505A2B0-CA46-88A9-86A8-0E472BEB3E47}"/>
              </a:ext>
            </a:extLst>
          </p:cNvPr>
          <p:cNvSpPr/>
          <p:nvPr/>
        </p:nvSpPr>
        <p:spPr>
          <a:xfrm>
            <a:off x="1847586" y="4874673"/>
            <a:ext cx="847002" cy="656438"/>
          </a:xfrm>
          <a:prstGeom prst="rightArrow">
            <a:avLst/>
          </a:prstGeom>
          <a:solidFill>
            <a:schemeClr val="accent5">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a:solidFill>
                <a:schemeClr val="accent1">
                  <a:lumMod val="20000"/>
                  <a:lumOff val="80000"/>
                </a:schemeClr>
              </a:solidFill>
            </a:endParaRPr>
          </a:p>
        </p:txBody>
      </p:sp>
      <p:grpSp>
        <p:nvGrpSpPr>
          <p:cNvPr id="4" name="Grupo 3">
            <a:extLst>
              <a:ext uri="{FF2B5EF4-FFF2-40B4-BE49-F238E27FC236}">
                <a16:creationId xmlns:a16="http://schemas.microsoft.com/office/drawing/2014/main" id="{A55E04F5-9337-7CDB-98F0-D60F110A6EA7}"/>
              </a:ext>
            </a:extLst>
          </p:cNvPr>
          <p:cNvGrpSpPr/>
          <p:nvPr/>
        </p:nvGrpSpPr>
        <p:grpSpPr>
          <a:xfrm>
            <a:off x="478534" y="2087880"/>
            <a:ext cx="1792553" cy="2682240"/>
            <a:chOff x="3404" y="2011680"/>
            <a:chExt cx="1792553" cy="2682240"/>
          </a:xfrm>
        </p:grpSpPr>
        <p:sp>
          <p:nvSpPr>
            <p:cNvPr id="20" name="Rectángulo redondeado 19">
              <a:extLst>
                <a:ext uri="{FF2B5EF4-FFF2-40B4-BE49-F238E27FC236}">
                  <a16:creationId xmlns:a16="http://schemas.microsoft.com/office/drawing/2014/main" id="{942EDEA4-AFF4-9AE7-F06C-FFED621A50A0}"/>
                </a:ext>
              </a:extLst>
            </p:cNvPr>
            <p:cNvSpPr/>
            <p:nvPr/>
          </p:nvSpPr>
          <p:spPr>
            <a:xfrm>
              <a:off x="3404" y="2011680"/>
              <a:ext cx="1792553" cy="2682240"/>
            </a:xfrm>
            <a:prstGeom prst="roundRect">
              <a:avLst/>
            </a:prstGeom>
            <a:solidFill>
              <a:srgbClr val="21558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CL" sz="1400">
                <a:latin typeface="Verdana" panose="020B0604030504040204" pitchFamily="34" charset="0"/>
                <a:ea typeface="Verdana" panose="020B0604030504040204" pitchFamily="34" charset="0"/>
                <a:cs typeface="Verdana" panose="020B0604030504040204" pitchFamily="34" charset="0"/>
              </a:endParaRPr>
            </a:p>
          </p:txBody>
        </p:sp>
        <p:sp>
          <p:nvSpPr>
            <p:cNvPr id="21" name="CuadroTexto 20">
              <a:extLst>
                <a:ext uri="{FF2B5EF4-FFF2-40B4-BE49-F238E27FC236}">
                  <a16:creationId xmlns:a16="http://schemas.microsoft.com/office/drawing/2014/main" id="{A8102F80-053B-927B-7BB0-B10DBAD94DD2}"/>
                </a:ext>
              </a:extLst>
            </p:cNvPr>
            <p:cNvSpPr txBox="1"/>
            <p:nvPr/>
          </p:nvSpPr>
          <p:spPr>
            <a:xfrm>
              <a:off x="90909" y="2099185"/>
              <a:ext cx="1617543" cy="250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kern="1200" dirty="0">
                  <a:latin typeface="Verdana" panose="020B0604030504040204" pitchFamily="34" charset="0"/>
                  <a:ea typeface="Verdana" panose="020B0604030504040204" pitchFamily="34" charset="0"/>
                  <a:cs typeface="Verdana" panose="020B0604030504040204" pitchFamily="34" charset="0"/>
                </a:rPr>
                <a:t>16/10/2020</a:t>
              </a:r>
            </a:p>
            <a:p>
              <a:pPr marL="0" lvl="0" indent="0" algn="ctr" defTabSz="977900">
                <a:lnSpc>
                  <a:spcPct val="90000"/>
                </a:lnSpc>
                <a:spcBef>
                  <a:spcPct val="0"/>
                </a:spcBef>
                <a:spcAft>
                  <a:spcPct val="35000"/>
                </a:spcAft>
                <a:buNone/>
              </a:pPr>
              <a:r>
                <a:rPr lang="es-ES" kern="1200" dirty="0">
                  <a:latin typeface="Verdana" panose="020B0604030504040204" pitchFamily="34" charset="0"/>
                  <a:ea typeface="Verdana" panose="020B0604030504040204" pitchFamily="34" charset="0"/>
                  <a:cs typeface="Verdana" panose="020B0604030504040204" pitchFamily="34" charset="0"/>
                </a:rPr>
                <a:t>Se presenta al Senado el </a:t>
              </a:r>
              <a:r>
                <a:rPr lang="es-ES" kern="1200" dirty="0" err="1">
                  <a:latin typeface="Verdana" panose="020B0604030504040204" pitchFamily="34" charset="0"/>
                  <a:ea typeface="Verdana" panose="020B0604030504040204" pitchFamily="34" charset="0"/>
                  <a:cs typeface="Verdana" panose="020B0604030504040204" pitchFamily="34" charset="0"/>
                </a:rPr>
                <a:t>PdL</a:t>
              </a:r>
              <a:r>
                <a:rPr lang="es-ES" kern="1200" dirty="0">
                  <a:latin typeface="Verdana" panose="020B0604030504040204" pitchFamily="34" charset="0"/>
                  <a:ea typeface="Verdana" panose="020B0604030504040204" pitchFamily="34" charset="0"/>
                  <a:cs typeface="Verdana" panose="020B0604030504040204" pitchFamily="34" charset="0"/>
                </a:rPr>
                <a:t>.</a:t>
              </a:r>
              <a:endParaRPr lang="es-CL"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Grupo 4">
            <a:extLst>
              <a:ext uri="{FF2B5EF4-FFF2-40B4-BE49-F238E27FC236}">
                <a16:creationId xmlns:a16="http://schemas.microsoft.com/office/drawing/2014/main" id="{5A5F150B-87AE-1398-73A5-088CC071D171}"/>
              </a:ext>
            </a:extLst>
          </p:cNvPr>
          <p:cNvGrpSpPr/>
          <p:nvPr/>
        </p:nvGrpSpPr>
        <p:grpSpPr>
          <a:xfrm>
            <a:off x="2367010" y="2087880"/>
            <a:ext cx="1792553" cy="2682240"/>
            <a:chOff x="1891880" y="2011680"/>
            <a:chExt cx="1792553" cy="2682240"/>
          </a:xfrm>
        </p:grpSpPr>
        <p:sp>
          <p:nvSpPr>
            <p:cNvPr id="18" name="Rectángulo redondeado 17">
              <a:extLst>
                <a:ext uri="{FF2B5EF4-FFF2-40B4-BE49-F238E27FC236}">
                  <a16:creationId xmlns:a16="http://schemas.microsoft.com/office/drawing/2014/main" id="{890E7B5B-FE3F-A319-29E1-992AFC9E6457}"/>
                </a:ext>
              </a:extLst>
            </p:cNvPr>
            <p:cNvSpPr/>
            <p:nvPr/>
          </p:nvSpPr>
          <p:spPr>
            <a:xfrm>
              <a:off x="1891880" y="2011680"/>
              <a:ext cx="1792553" cy="2682240"/>
            </a:xfrm>
            <a:prstGeom prst="roundRect">
              <a:avLst/>
            </a:prstGeom>
            <a:solidFill>
              <a:srgbClr val="21558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CL" sz="1400">
                <a:latin typeface="Verdana" panose="020B0604030504040204" pitchFamily="34" charset="0"/>
                <a:ea typeface="Verdana" panose="020B0604030504040204" pitchFamily="34" charset="0"/>
                <a:cs typeface="Verdana" panose="020B0604030504040204" pitchFamily="34" charset="0"/>
              </a:endParaRPr>
            </a:p>
          </p:txBody>
        </p:sp>
        <p:sp>
          <p:nvSpPr>
            <p:cNvPr id="19" name="CuadroTexto 18">
              <a:extLst>
                <a:ext uri="{FF2B5EF4-FFF2-40B4-BE49-F238E27FC236}">
                  <a16:creationId xmlns:a16="http://schemas.microsoft.com/office/drawing/2014/main" id="{92701A07-F66E-217B-3860-7EED03ED200E}"/>
                </a:ext>
              </a:extLst>
            </p:cNvPr>
            <p:cNvSpPr txBox="1"/>
            <p:nvPr/>
          </p:nvSpPr>
          <p:spPr>
            <a:xfrm>
              <a:off x="1979385" y="2099185"/>
              <a:ext cx="1617543" cy="250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1600" kern="1200" dirty="0">
                  <a:latin typeface="Verdana" panose="020B0604030504040204" pitchFamily="34" charset="0"/>
                  <a:ea typeface="Verdana" panose="020B0604030504040204" pitchFamily="34" charset="0"/>
                  <a:cs typeface="Verdana" panose="020B0604030504040204" pitchFamily="34" charset="0"/>
                </a:rPr>
                <a:t>3/05/2022</a:t>
              </a:r>
            </a:p>
            <a:p>
              <a:pPr marL="0" lvl="0" indent="0" algn="ctr" defTabSz="889000">
                <a:lnSpc>
                  <a:spcPct val="90000"/>
                </a:lnSpc>
                <a:spcBef>
                  <a:spcPct val="0"/>
                </a:spcBef>
                <a:spcAft>
                  <a:spcPct val="35000"/>
                </a:spcAft>
                <a:buNone/>
              </a:pPr>
              <a:r>
                <a:rPr lang="es-ES" kern="1200" dirty="0">
                  <a:latin typeface="Verdana" panose="020B0604030504040204" pitchFamily="34" charset="0"/>
                  <a:ea typeface="Verdana" panose="020B0604030504040204" pitchFamily="34" charset="0"/>
                  <a:cs typeface="Verdana" panose="020B0604030504040204" pitchFamily="34" charset="0"/>
                </a:rPr>
                <a:t>Ejecutivo solicita plazo para presentar indicaciones</a:t>
              </a:r>
              <a:r>
                <a:rPr lang="es-ES" sz="1600" kern="1200" dirty="0">
                  <a:latin typeface="Verdana" panose="020B0604030504040204" pitchFamily="34" charset="0"/>
                  <a:ea typeface="Verdana" panose="020B0604030504040204" pitchFamily="34" charset="0"/>
                  <a:cs typeface="Verdana" panose="020B0604030504040204" pitchFamily="34" charset="0"/>
                </a:rPr>
                <a:t>.</a:t>
              </a:r>
              <a:endParaRPr lang="es-CL" sz="1600"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upo 5">
            <a:extLst>
              <a:ext uri="{FF2B5EF4-FFF2-40B4-BE49-F238E27FC236}">
                <a16:creationId xmlns:a16="http://schemas.microsoft.com/office/drawing/2014/main" id="{54A1F2AE-817D-5D4E-CE47-16D9CD40C46F}"/>
              </a:ext>
            </a:extLst>
          </p:cNvPr>
          <p:cNvGrpSpPr/>
          <p:nvPr/>
        </p:nvGrpSpPr>
        <p:grpSpPr>
          <a:xfrm>
            <a:off x="4255486" y="2087880"/>
            <a:ext cx="1792553" cy="2682240"/>
            <a:chOff x="3780356" y="2011680"/>
            <a:chExt cx="1792553" cy="2682240"/>
          </a:xfrm>
        </p:grpSpPr>
        <p:sp>
          <p:nvSpPr>
            <p:cNvPr id="16" name="Rectángulo redondeado 15">
              <a:extLst>
                <a:ext uri="{FF2B5EF4-FFF2-40B4-BE49-F238E27FC236}">
                  <a16:creationId xmlns:a16="http://schemas.microsoft.com/office/drawing/2014/main" id="{A19400A9-39A1-BF1F-CA5B-59115FB98EC3}"/>
                </a:ext>
              </a:extLst>
            </p:cNvPr>
            <p:cNvSpPr/>
            <p:nvPr/>
          </p:nvSpPr>
          <p:spPr>
            <a:xfrm>
              <a:off x="3780356" y="2011680"/>
              <a:ext cx="1792553" cy="2682240"/>
            </a:xfrm>
            <a:prstGeom prst="roundRect">
              <a:avLst/>
            </a:prstGeom>
            <a:solidFill>
              <a:srgbClr val="21558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CL" sz="1400">
                <a:latin typeface="Verdana" panose="020B0604030504040204" pitchFamily="34" charset="0"/>
                <a:ea typeface="Verdana" panose="020B0604030504040204" pitchFamily="34" charset="0"/>
                <a:cs typeface="Verdana" panose="020B0604030504040204" pitchFamily="34" charset="0"/>
              </a:endParaRPr>
            </a:p>
          </p:txBody>
        </p:sp>
        <p:sp>
          <p:nvSpPr>
            <p:cNvPr id="17" name="CuadroTexto 16">
              <a:extLst>
                <a:ext uri="{FF2B5EF4-FFF2-40B4-BE49-F238E27FC236}">
                  <a16:creationId xmlns:a16="http://schemas.microsoft.com/office/drawing/2014/main" id="{F98F3EEA-C2FE-7EDF-D495-B50233E2AC63}"/>
                </a:ext>
              </a:extLst>
            </p:cNvPr>
            <p:cNvSpPr txBox="1"/>
            <p:nvPr/>
          </p:nvSpPr>
          <p:spPr>
            <a:xfrm>
              <a:off x="3867861" y="2099185"/>
              <a:ext cx="1617543" cy="250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1600" kern="1200" dirty="0">
                  <a:latin typeface="Verdana" panose="020B0604030504040204" pitchFamily="34" charset="0"/>
                  <a:ea typeface="Verdana" panose="020B0604030504040204" pitchFamily="34" charset="0"/>
                  <a:cs typeface="Verdana" panose="020B0604030504040204" pitchFamily="34" charset="0"/>
                </a:rPr>
                <a:t>27/05/2022</a:t>
              </a:r>
            </a:p>
            <a:p>
              <a:pPr marL="0" lvl="0" indent="0" algn="ctr" defTabSz="889000">
                <a:lnSpc>
                  <a:spcPct val="90000"/>
                </a:lnSpc>
                <a:spcBef>
                  <a:spcPct val="0"/>
                </a:spcBef>
                <a:spcAft>
                  <a:spcPct val="35000"/>
                </a:spcAft>
                <a:buNone/>
              </a:pPr>
              <a:r>
                <a:rPr lang="es-ES" kern="1200" dirty="0">
                  <a:latin typeface="Verdana" panose="020B0604030504040204" pitchFamily="34" charset="0"/>
                  <a:ea typeface="Verdana" panose="020B0604030504040204" pitchFamily="34" charset="0"/>
                  <a:cs typeface="Verdana" panose="020B0604030504040204" pitchFamily="34" charset="0"/>
                </a:rPr>
                <a:t>Ejecutivo y Senadores/as presentan indicaciones</a:t>
              </a:r>
              <a:endParaRPr lang="es-CL"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upo 6">
            <a:extLst>
              <a:ext uri="{FF2B5EF4-FFF2-40B4-BE49-F238E27FC236}">
                <a16:creationId xmlns:a16="http://schemas.microsoft.com/office/drawing/2014/main" id="{3D09D27C-1927-34D0-AAA9-4B2CD8244066}"/>
              </a:ext>
            </a:extLst>
          </p:cNvPr>
          <p:cNvGrpSpPr/>
          <p:nvPr/>
        </p:nvGrpSpPr>
        <p:grpSpPr>
          <a:xfrm>
            <a:off x="6095999" y="2087182"/>
            <a:ext cx="1888476" cy="2683634"/>
            <a:chOff x="5620869" y="2010982"/>
            <a:chExt cx="1888476" cy="2683634"/>
          </a:xfrm>
        </p:grpSpPr>
        <p:sp>
          <p:nvSpPr>
            <p:cNvPr id="14" name="Rectángulo redondeado 13">
              <a:extLst>
                <a:ext uri="{FF2B5EF4-FFF2-40B4-BE49-F238E27FC236}">
                  <a16:creationId xmlns:a16="http://schemas.microsoft.com/office/drawing/2014/main" id="{8950834D-E082-E36A-E59D-CFC76A65589B}"/>
                </a:ext>
              </a:extLst>
            </p:cNvPr>
            <p:cNvSpPr/>
            <p:nvPr/>
          </p:nvSpPr>
          <p:spPr>
            <a:xfrm>
              <a:off x="5668831" y="2010982"/>
              <a:ext cx="1792553" cy="2683634"/>
            </a:xfrm>
            <a:prstGeom prst="roundRect">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CL" sz="1400">
                <a:latin typeface="Verdana" panose="020B0604030504040204" pitchFamily="34" charset="0"/>
                <a:ea typeface="Verdana" panose="020B0604030504040204" pitchFamily="34" charset="0"/>
                <a:cs typeface="Verdana" panose="020B0604030504040204" pitchFamily="34" charset="0"/>
              </a:endParaRPr>
            </a:p>
          </p:txBody>
        </p:sp>
        <p:sp>
          <p:nvSpPr>
            <p:cNvPr id="15" name="CuadroTexto 14">
              <a:extLst>
                <a:ext uri="{FF2B5EF4-FFF2-40B4-BE49-F238E27FC236}">
                  <a16:creationId xmlns:a16="http://schemas.microsoft.com/office/drawing/2014/main" id="{7D7BC482-5F16-A836-A4EA-F9B6357F67FB}"/>
                </a:ext>
              </a:extLst>
            </p:cNvPr>
            <p:cNvSpPr txBox="1"/>
            <p:nvPr/>
          </p:nvSpPr>
          <p:spPr>
            <a:xfrm>
              <a:off x="5620869" y="2012510"/>
              <a:ext cx="1888476" cy="25086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1600" b="1" kern="1200" dirty="0">
                  <a:solidFill>
                    <a:srgbClr val="21558E"/>
                  </a:solidFill>
                  <a:latin typeface="Verdana" panose="020B0604030504040204" pitchFamily="34" charset="0"/>
                  <a:ea typeface="Verdana" panose="020B0604030504040204" pitchFamily="34" charset="0"/>
                  <a:cs typeface="Verdana" panose="020B0604030504040204" pitchFamily="34" charset="0"/>
                </a:rPr>
                <a:t>Ejecutivo presenta INDICACIÓN SUSTITUTIVA</a:t>
              </a:r>
              <a:endParaRPr lang="es-CL" sz="1600" b="1" kern="12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upo 7">
            <a:extLst>
              <a:ext uri="{FF2B5EF4-FFF2-40B4-BE49-F238E27FC236}">
                <a16:creationId xmlns:a16="http://schemas.microsoft.com/office/drawing/2014/main" id="{957B2331-0E81-F19A-E2B0-16E574E833A1}"/>
              </a:ext>
            </a:extLst>
          </p:cNvPr>
          <p:cNvGrpSpPr/>
          <p:nvPr/>
        </p:nvGrpSpPr>
        <p:grpSpPr>
          <a:xfrm>
            <a:off x="8032437" y="2087880"/>
            <a:ext cx="1792553" cy="2682240"/>
            <a:chOff x="7557307" y="2011680"/>
            <a:chExt cx="1792553" cy="2682240"/>
          </a:xfrm>
        </p:grpSpPr>
        <p:sp>
          <p:nvSpPr>
            <p:cNvPr id="12" name="Rectángulo redondeado 11">
              <a:extLst>
                <a:ext uri="{FF2B5EF4-FFF2-40B4-BE49-F238E27FC236}">
                  <a16:creationId xmlns:a16="http://schemas.microsoft.com/office/drawing/2014/main" id="{F2D83E64-AF87-9D5F-C6E0-CE6DD6A16624}"/>
                </a:ext>
              </a:extLst>
            </p:cNvPr>
            <p:cNvSpPr/>
            <p:nvPr/>
          </p:nvSpPr>
          <p:spPr>
            <a:xfrm>
              <a:off x="7557307" y="2011680"/>
              <a:ext cx="1792553" cy="2682240"/>
            </a:xfrm>
            <a:prstGeom prst="roundRect">
              <a:avLst/>
            </a:prstGeom>
            <a:solidFill>
              <a:srgbClr val="21558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CL" sz="1400">
                <a:latin typeface="Verdana" panose="020B0604030504040204" pitchFamily="34" charset="0"/>
                <a:ea typeface="Verdana" panose="020B0604030504040204" pitchFamily="34" charset="0"/>
                <a:cs typeface="Verdana" panose="020B0604030504040204" pitchFamily="34" charset="0"/>
              </a:endParaRPr>
            </a:p>
          </p:txBody>
        </p:sp>
        <p:sp>
          <p:nvSpPr>
            <p:cNvPr id="13" name="CuadroTexto 12">
              <a:extLst>
                <a:ext uri="{FF2B5EF4-FFF2-40B4-BE49-F238E27FC236}">
                  <a16:creationId xmlns:a16="http://schemas.microsoft.com/office/drawing/2014/main" id="{564D4E5B-560E-E776-661A-6D59F18ECFA1}"/>
                </a:ext>
              </a:extLst>
            </p:cNvPr>
            <p:cNvSpPr txBox="1"/>
            <p:nvPr/>
          </p:nvSpPr>
          <p:spPr>
            <a:xfrm>
              <a:off x="7644812" y="2099185"/>
              <a:ext cx="1617543" cy="250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1600" kern="1200" dirty="0">
                  <a:latin typeface="Verdana" panose="020B0604030504040204" pitchFamily="34" charset="0"/>
                  <a:ea typeface="Verdana" panose="020B0604030504040204" pitchFamily="34" charset="0"/>
                  <a:cs typeface="Verdana" panose="020B0604030504040204" pitchFamily="34" charset="0"/>
                </a:rPr>
                <a:t>Octubre 2020</a:t>
              </a:r>
            </a:p>
            <a:p>
              <a:pPr marL="0" lvl="0" indent="0" algn="ctr" defTabSz="889000">
                <a:lnSpc>
                  <a:spcPct val="90000"/>
                </a:lnSpc>
                <a:spcBef>
                  <a:spcPct val="0"/>
                </a:spcBef>
                <a:spcAft>
                  <a:spcPct val="35000"/>
                </a:spcAft>
                <a:buNone/>
              </a:pPr>
              <a:r>
                <a:rPr lang="es-CL" sz="1600" kern="1200" dirty="0">
                  <a:latin typeface="Verdana" panose="020B0604030504040204" pitchFamily="34" charset="0"/>
                  <a:ea typeface="Verdana" panose="020B0604030504040204" pitchFamily="34" charset="0"/>
                  <a:cs typeface="Verdana" panose="020B0604030504040204" pitchFamily="34" charset="0"/>
                </a:rPr>
                <a:t>Comisión Especial PM </a:t>
              </a:r>
              <a:r>
                <a:rPr lang="es-CL" sz="100" kern="1200" dirty="0">
                  <a:latin typeface="Verdana" panose="020B0604030504040204" pitchFamily="34" charset="0"/>
                  <a:ea typeface="Verdana" panose="020B0604030504040204" pitchFamily="34" charset="0"/>
                  <a:cs typeface="Verdana" panose="020B0604030504040204" pitchFamily="34" charset="0"/>
                </a:rPr>
                <a:t>aprueba</a:t>
              </a:r>
              <a:r>
                <a:rPr lang="es-CL" sz="1600" kern="1200" dirty="0">
                  <a:latin typeface="Verdana" panose="020B0604030504040204" pitchFamily="34" charset="0"/>
                  <a:ea typeface="Verdana" panose="020B0604030504040204" pitchFamily="34" charset="0"/>
                  <a:cs typeface="Verdana" panose="020B0604030504040204" pitchFamily="34" charset="0"/>
                </a:rPr>
                <a:t> el proyecto y pasa a la Sala del Senado</a:t>
              </a:r>
            </a:p>
          </p:txBody>
        </p:sp>
      </p:grpSp>
      <p:grpSp>
        <p:nvGrpSpPr>
          <p:cNvPr id="9" name="Grupo 8">
            <a:extLst>
              <a:ext uri="{FF2B5EF4-FFF2-40B4-BE49-F238E27FC236}">
                <a16:creationId xmlns:a16="http://schemas.microsoft.com/office/drawing/2014/main" id="{1C218C88-8C9E-333E-CCAF-361F6096FC6C}"/>
              </a:ext>
            </a:extLst>
          </p:cNvPr>
          <p:cNvGrpSpPr/>
          <p:nvPr/>
        </p:nvGrpSpPr>
        <p:grpSpPr>
          <a:xfrm>
            <a:off x="9920912" y="2087880"/>
            <a:ext cx="1792553" cy="2682240"/>
            <a:chOff x="9445782" y="2011680"/>
            <a:chExt cx="1792553" cy="2682240"/>
          </a:xfrm>
        </p:grpSpPr>
        <p:sp>
          <p:nvSpPr>
            <p:cNvPr id="10" name="Rectángulo redondeado 9">
              <a:extLst>
                <a:ext uri="{FF2B5EF4-FFF2-40B4-BE49-F238E27FC236}">
                  <a16:creationId xmlns:a16="http://schemas.microsoft.com/office/drawing/2014/main" id="{A9D9D1D0-EF68-4807-0C3F-323BA1D0D9A4}"/>
                </a:ext>
              </a:extLst>
            </p:cNvPr>
            <p:cNvSpPr/>
            <p:nvPr/>
          </p:nvSpPr>
          <p:spPr>
            <a:xfrm>
              <a:off x="9445782" y="2011680"/>
              <a:ext cx="1792553" cy="2682240"/>
            </a:xfrm>
            <a:prstGeom prst="roundRect">
              <a:avLst/>
            </a:prstGeom>
            <a:solidFill>
              <a:srgbClr val="21558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s-CL" sz="1400">
                <a:latin typeface="Verdana" panose="020B0604030504040204" pitchFamily="34" charset="0"/>
                <a:ea typeface="Verdana" panose="020B0604030504040204" pitchFamily="34" charset="0"/>
                <a:cs typeface="Verdana" panose="020B0604030504040204" pitchFamily="34" charset="0"/>
              </a:endParaRPr>
            </a:p>
          </p:txBody>
        </p:sp>
        <p:sp>
          <p:nvSpPr>
            <p:cNvPr id="11" name="CuadroTexto 10">
              <a:extLst>
                <a:ext uri="{FF2B5EF4-FFF2-40B4-BE49-F238E27FC236}">
                  <a16:creationId xmlns:a16="http://schemas.microsoft.com/office/drawing/2014/main" id="{01949744-F4D2-3D46-55AD-4167DF832681}"/>
                </a:ext>
              </a:extLst>
            </p:cNvPr>
            <p:cNvSpPr txBox="1"/>
            <p:nvPr/>
          </p:nvSpPr>
          <p:spPr>
            <a:xfrm>
              <a:off x="9533287" y="2099185"/>
              <a:ext cx="1617543" cy="250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kern="1200" dirty="0">
                  <a:latin typeface="Verdana" panose="020B0604030504040204" pitchFamily="34" charset="0"/>
                  <a:ea typeface="Verdana" panose="020B0604030504040204" pitchFamily="34" charset="0"/>
                  <a:cs typeface="Verdana" panose="020B0604030504040204" pitchFamily="34" charset="0"/>
                </a:rPr>
                <a:t>23/01/2023 </a:t>
              </a:r>
            </a:p>
            <a:p>
              <a:pPr marL="0" lvl="0" indent="0" algn="ctr" defTabSz="1022350">
                <a:lnSpc>
                  <a:spcPct val="90000"/>
                </a:lnSpc>
                <a:spcBef>
                  <a:spcPct val="0"/>
                </a:spcBef>
                <a:spcAft>
                  <a:spcPct val="35000"/>
                </a:spcAft>
                <a:buNone/>
              </a:pPr>
              <a:r>
                <a:rPr lang="es-ES" kern="1200" dirty="0">
                  <a:latin typeface="Verdana" panose="020B0604030504040204" pitchFamily="34" charset="0"/>
                  <a:ea typeface="Verdana" panose="020B0604030504040204" pitchFamily="34" charset="0"/>
                  <a:cs typeface="Verdana" panose="020B0604030504040204" pitchFamily="34" charset="0"/>
                </a:rPr>
                <a:t>Sala del Senado aprueba </a:t>
              </a:r>
              <a:r>
                <a:rPr lang="es-ES" kern="1200" dirty="0" err="1">
                  <a:latin typeface="Verdana" panose="020B0604030504040204" pitchFamily="34" charset="0"/>
                  <a:ea typeface="Verdana" panose="020B0604030504040204" pitchFamily="34" charset="0"/>
                  <a:cs typeface="Verdana" panose="020B0604030504040204" pitchFamily="34" charset="0"/>
                </a:rPr>
                <a:t>PdL</a:t>
              </a:r>
              <a:r>
                <a:rPr lang="es-ES" kern="1200" dirty="0">
                  <a:latin typeface="Verdana" panose="020B0604030504040204" pitchFamily="34" charset="0"/>
                  <a:ea typeface="Verdana" panose="020B0604030504040204" pitchFamily="34" charset="0"/>
                  <a:cs typeface="Verdana" panose="020B0604030504040204" pitchFamily="34" charset="0"/>
                </a:rPr>
                <a:t> </a:t>
              </a:r>
              <a:endParaRPr lang="es-CL"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22" name="Flecha derecha 21">
            <a:extLst>
              <a:ext uri="{FF2B5EF4-FFF2-40B4-BE49-F238E27FC236}">
                <a16:creationId xmlns:a16="http://schemas.microsoft.com/office/drawing/2014/main" id="{4954D161-C899-DDA1-F188-23F96B71079B}"/>
              </a:ext>
            </a:extLst>
          </p:cNvPr>
          <p:cNvSpPr/>
          <p:nvPr/>
        </p:nvSpPr>
        <p:spPr>
          <a:xfrm>
            <a:off x="3762650" y="4874673"/>
            <a:ext cx="847002" cy="656438"/>
          </a:xfrm>
          <a:prstGeom prst="rightArrow">
            <a:avLst/>
          </a:prstGeom>
          <a:solidFill>
            <a:schemeClr val="accent5">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a:solidFill>
                <a:schemeClr val="accent1">
                  <a:lumMod val="20000"/>
                  <a:lumOff val="80000"/>
                </a:schemeClr>
              </a:solidFill>
            </a:endParaRPr>
          </a:p>
        </p:txBody>
      </p:sp>
      <p:sp>
        <p:nvSpPr>
          <p:cNvPr id="23" name="Flecha derecha 22">
            <a:extLst>
              <a:ext uri="{FF2B5EF4-FFF2-40B4-BE49-F238E27FC236}">
                <a16:creationId xmlns:a16="http://schemas.microsoft.com/office/drawing/2014/main" id="{2BBAAF1A-BC94-8025-F837-ADC37F07793D}"/>
              </a:ext>
            </a:extLst>
          </p:cNvPr>
          <p:cNvSpPr/>
          <p:nvPr/>
        </p:nvSpPr>
        <p:spPr>
          <a:xfrm>
            <a:off x="5625955" y="4874673"/>
            <a:ext cx="847002" cy="656438"/>
          </a:xfrm>
          <a:prstGeom prst="rightArrow">
            <a:avLst/>
          </a:prstGeom>
          <a:solidFill>
            <a:schemeClr val="accent5">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a:solidFill>
                <a:schemeClr val="accent1">
                  <a:lumMod val="20000"/>
                  <a:lumOff val="80000"/>
                </a:schemeClr>
              </a:solidFill>
            </a:endParaRPr>
          </a:p>
        </p:txBody>
      </p:sp>
      <p:sp>
        <p:nvSpPr>
          <p:cNvPr id="24" name="Flecha derecha 23">
            <a:extLst>
              <a:ext uri="{FF2B5EF4-FFF2-40B4-BE49-F238E27FC236}">
                <a16:creationId xmlns:a16="http://schemas.microsoft.com/office/drawing/2014/main" id="{0AC6D7EA-DDB5-C49E-BBE6-E933A11EF027}"/>
              </a:ext>
            </a:extLst>
          </p:cNvPr>
          <p:cNvSpPr/>
          <p:nvPr/>
        </p:nvSpPr>
        <p:spPr>
          <a:xfrm>
            <a:off x="7523767" y="4874673"/>
            <a:ext cx="847002" cy="656438"/>
          </a:xfrm>
          <a:prstGeom prst="rightArrow">
            <a:avLst/>
          </a:prstGeom>
          <a:solidFill>
            <a:schemeClr val="accent5">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a:solidFill>
                <a:schemeClr val="accent1">
                  <a:lumMod val="20000"/>
                  <a:lumOff val="80000"/>
                </a:schemeClr>
              </a:solidFill>
            </a:endParaRPr>
          </a:p>
        </p:txBody>
      </p:sp>
      <p:sp>
        <p:nvSpPr>
          <p:cNvPr id="25" name="Flecha derecha 24">
            <a:extLst>
              <a:ext uri="{FF2B5EF4-FFF2-40B4-BE49-F238E27FC236}">
                <a16:creationId xmlns:a16="http://schemas.microsoft.com/office/drawing/2014/main" id="{7B0DB60A-7925-3FB0-1A72-1983C08FD6E5}"/>
              </a:ext>
            </a:extLst>
          </p:cNvPr>
          <p:cNvSpPr/>
          <p:nvPr/>
        </p:nvSpPr>
        <p:spPr>
          <a:xfrm>
            <a:off x="9456084" y="4874673"/>
            <a:ext cx="847002" cy="656438"/>
          </a:xfrm>
          <a:prstGeom prst="rightArrow">
            <a:avLst/>
          </a:prstGeom>
          <a:solidFill>
            <a:schemeClr val="accent5">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a:solidFill>
                <a:schemeClr val="accent1">
                  <a:lumMod val="20000"/>
                  <a:lumOff val="80000"/>
                </a:schemeClr>
              </a:solidFill>
            </a:endParaRPr>
          </a:p>
        </p:txBody>
      </p:sp>
    </p:spTree>
    <p:extLst>
      <p:ext uri="{BB962C8B-B14F-4D97-AF65-F5344CB8AC3E}">
        <p14:creationId xmlns:p14="http://schemas.microsoft.com/office/powerpoint/2010/main" val="2871586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Es deber del Estado promover la prevención de la violencia, en cualquiera de sus manifestaciones, dentro de la familia, en los lugares donde recibe servicios de cuidado a largo plazo y en la sociedad, para la efectiva protección de los derechos de la persona mayor.</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Asimismo, el Estado deberá informar a la sociedad en su conjunto sobre las diversas formas de violencia contra la persona mayor y la manera de identificarlas y prevenirlas.</a:t>
            </a:r>
          </a:p>
          <a:p>
            <a:pPr marL="0" indent="0" algn="just">
              <a:lnSpc>
                <a:spcPct val="100000"/>
              </a:lnSpc>
              <a:buNone/>
            </a:pPr>
            <a:r>
              <a:rPr lang="es-ES" sz="1200" dirty="0">
                <a:latin typeface="Verdana" panose="020B0604030504040204" pitchFamily="34" charset="0"/>
                <a:ea typeface="Verdana" panose="020B0604030504040204" pitchFamily="34" charset="0"/>
                <a:cs typeface="Verdana" panose="020B0604030504040204" pitchFamily="34" charset="0"/>
              </a:rPr>
              <a:t>Los órganos del Estado, en el ámbito de sus competencias, son responsables de informar a la sociedad en su conjunto sobre las diversas formas de violencia contra la persona mayor y la manera de identificarlas y prevenirlas.”.</a:t>
            </a: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kern="0" dirty="0">
                <a:solidFill>
                  <a:srgbClr val="FF0000"/>
                </a:solidFill>
                <a:latin typeface="Verdana" panose="020B0604030504040204" pitchFamily="34" charset="0"/>
                <a:ea typeface="Verdana" panose="020B0604030504040204" pitchFamily="34" charset="0"/>
                <a:cs typeface="Verdana" panose="020B0604030504040204" pitchFamily="34" charset="0"/>
              </a:rPr>
              <a:t>Los órganos del Estado, en el ámbito de sus competencias, son responsables de informar a la sociedad en su conjunto sobre las diversas formas de violencia contra la persona mayor y la manera de identificarlas y prevenirlas. </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2084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lnSpc>
                <a:spcPct val="115000"/>
              </a:lnSpc>
              <a:spcAft>
                <a:spcPts val="0"/>
              </a:spcAft>
              <a:buNone/>
            </a:pPr>
            <a:r>
              <a:rPr lang="es-ES" sz="1200" b="1" dirty="0">
                <a:latin typeface="Verdana" panose="020B0604030504040204" pitchFamily="34" charset="0"/>
                <a:ea typeface="Verdana" panose="020B0604030504040204" pitchFamily="34" charset="0"/>
                <a:cs typeface="Verdana" panose="020B0604030504040204" pitchFamily="34" charset="0"/>
              </a:rPr>
              <a:t>Artículo 7.- </a:t>
            </a:r>
            <a:r>
              <a:rPr lang="es-ES" sz="1200" dirty="0">
                <a:latin typeface="Verdana" panose="020B0604030504040204" pitchFamily="34" charset="0"/>
                <a:ea typeface="Verdana" panose="020B0604030504040204" pitchFamily="34" charset="0"/>
                <a:cs typeface="Verdana" panose="020B0604030504040204" pitchFamily="34" charset="0"/>
              </a:rPr>
              <a:t>Derecho a la accesibilidad y a la movilidad personal. Las personas mayores tienen derecho a la accesibilidad al entorno físico, social, económico, cultural, el transporte y a su movilidad personal.</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kern="0" dirty="0">
                <a:latin typeface="Verdana" panose="020B0604030504040204" pitchFamily="34" charset="0"/>
                <a:ea typeface="Verdana" panose="020B0604030504040204" pitchFamily="34" charset="0"/>
                <a:cs typeface="Verdana" panose="020B0604030504040204" pitchFamily="34" charset="0"/>
              </a:rPr>
              <a:t>A fin de garantizar la accesibilidad y la movilidad personal de la persona mayor para que pueda vivir en forma independiente y participar plenamente en todos los aspectos de la vida, el Estado adoptará de manera progresiva medidas pertinentes para asegurar el acceso de la persona mayor, en igualdad de condiciones con las demás, al entorno físico, el transporte, la información y las comunicaciones y a otros servicios e instalaciones abiertos al público o de uso público, tanto en zonas urbanas como rurales, de acuerdo a lo dispuesto en la ley </a:t>
            </a:r>
            <a:r>
              <a:rPr lang="es-ES" sz="1200" kern="0" dirty="0" err="1">
                <a:latin typeface="Verdana" panose="020B0604030504040204" pitchFamily="34" charset="0"/>
                <a:ea typeface="Verdana" panose="020B0604030504040204" pitchFamily="34" charset="0"/>
                <a:cs typeface="Verdana" panose="020B0604030504040204" pitchFamily="34" charset="0"/>
              </a:rPr>
              <a:t>N°</a:t>
            </a:r>
            <a:r>
              <a:rPr lang="es-ES" sz="1200" kern="0" dirty="0">
                <a:latin typeface="Verdana" panose="020B0604030504040204" pitchFamily="34" charset="0"/>
                <a:ea typeface="Verdana" panose="020B0604030504040204" pitchFamily="34" charset="0"/>
                <a:cs typeface="Verdana" panose="020B0604030504040204" pitchFamily="34" charset="0"/>
              </a:rPr>
              <a:t> 20.422, que establece normas sobre igualdad de oportunidades e inclusión social de personas con discapacidad</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Artículo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11.- Derecho al acceso, participación y movilidad personal. </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Las personas mayores tienen derecho a acceder y participar en el entorno físico, social, económico, cultural, y a movilizarse en los diferentes modos de transporte.</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 fin de garantizar </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el acceso, la participación y movilidad</a:t>
            </a:r>
            <a:r>
              <a:rPr lang="es-ES" sz="1200" dirty="0">
                <a:latin typeface="Verdana" panose="020B0604030504040204" pitchFamily="34" charset="0"/>
                <a:ea typeface="Verdana" panose="020B0604030504040204" pitchFamily="34" charset="0"/>
                <a:cs typeface="Verdana" panose="020B0604030504040204" pitchFamily="34" charset="0"/>
              </a:rPr>
              <a:t> de la persona mayor, </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en igualdad de condiciones con las demás personas, en forma independiente, segura y plena,</a:t>
            </a:r>
            <a:r>
              <a:rPr lang="es-ES" sz="1200" dirty="0">
                <a:latin typeface="Verdana" panose="020B0604030504040204" pitchFamily="34" charset="0"/>
                <a:ea typeface="Verdana" panose="020B0604030504040204" pitchFamily="34" charset="0"/>
                <a:cs typeface="Verdana" panose="020B0604030504040204" pitchFamily="34" charset="0"/>
              </a:rPr>
              <a:t> el Estado establecerá</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s-ES" sz="1200" dirty="0">
                <a:latin typeface="Verdana" panose="020B0604030504040204" pitchFamily="34" charset="0"/>
                <a:ea typeface="Verdana" panose="020B0604030504040204" pitchFamily="34" charset="0"/>
                <a:cs typeface="Verdana" panose="020B0604030504040204" pitchFamily="34" charset="0"/>
              </a:rPr>
              <a:t> de manera progresiva</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s-ES" sz="1200" dirty="0">
                <a:latin typeface="Verdana" panose="020B0604030504040204" pitchFamily="34" charset="0"/>
                <a:ea typeface="Verdana" panose="020B0604030504040204" pitchFamily="34" charset="0"/>
                <a:cs typeface="Verdana" panose="020B0604030504040204" pitchFamily="34" charset="0"/>
              </a:rPr>
              <a:t> las medidas pertinentes</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 en el</a:t>
            </a:r>
            <a:r>
              <a:rPr lang="es-ES" sz="1200" dirty="0">
                <a:latin typeface="Verdana" panose="020B0604030504040204" pitchFamily="34" charset="0"/>
                <a:ea typeface="Verdana" panose="020B0604030504040204" pitchFamily="34" charset="0"/>
                <a:cs typeface="Verdana" panose="020B0604030504040204" pitchFamily="34" charset="0"/>
              </a:rPr>
              <a:t> entorno físico, el transporte, y otros servicios e instalaciones abiertos al público o de uso público, tanto en zonas urbanas como rurales; sin perjuicio de lo establecido en la ley </a:t>
            </a:r>
            <a:r>
              <a:rPr lang="es-ES" sz="1200" dirty="0" err="1">
                <a:latin typeface="Verdana" panose="020B0604030504040204" pitchFamily="34" charset="0"/>
                <a:ea typeface="Verdana" panose="020B0604030504040204" pitchFamily="34" charset="0"/>
                <a:cs typeface="Verdana" panose="020B0604030504040204" pitchFamily="34" charset="0"/>
              </a:rPr>
              <a:t>N°</a:t>
            </a:r>
            <a:r>
              <a:rPr lang="es-ES" sz="1200" dirty="0">
                <a:latin typeface="Verdana" panose="020B0604030504040204" pitchFamily="34" charset="0"/>
                <a:ea typeface="Verdana" panose="020B0604030504040204" pitchFamily="34" charset="0"/>
                <a:cs typeface="Verdana" panose="020B0604030504040204" pitchFamily="34" charset="0"/>
              </a:rPr>
              <a:t> 20.422, que establece normas sobre igualdad de oportunidades e inclusión social de personas con discapacidad.</a:t>
            </a: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348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lnSpc>
                <a:spcPct val="115000"/>
              </a:lnSpc>
              <a:spcAft>
                <a:spcPts val="0"/>
              </a:spcAft>
              <a:buNone/>
            </a:pPr>
            <a:r>
              <a:rPr lang="es-ES" sz="1200" b="1" dirty="0">
                <a:latin typeface="Verdana" panose="020B0604030504040204" pitchFamily="34" charset="0"/>
                <a:ea typeface="Verdana" panose="020B0604030504040204" pitchFamily="34" charset="0"/>
                <a:cs typeface="Verdana" panose="020B0604030504040204" pitchFamily="34" charset="0"/>
              </a:rPr>
              <a:t> </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kern="0" dirty="0">
                <a:solidFill>
                  <a:srgbClr val="FF0000"/>
                </a:solidFill>
                <a:latin typeface="Verdana" panose="020B0604030504040204" pitchFamily="34" charset="0"/>
                <a:ea typeface="Verdana" panose="020B0604030504040204" pitchFamily="34" charset="0"/>
                <a:cs typeface="Verdana" panose="020B0604030504040204" pitchFamily="34" charset="0"/>
              </a:rPr>
              <a:t>Para dicho efecto, los Ministerios de Vivienda y Urbanismo, y de Transporte y Telecomunicaciones deberán procurar adoptar medidas que consideren la accesibilidad universal y la eliminación de barreras, en la definición, diseño e implementación de sus políticas, planes y programas sectoriales, y en los reglamentos que correspondan, que promuevan y faciliten el acceso, participación y movilidad de las personas mayores antes referido.</a:t>
            </a:r>
          </a:p>
          <a:p>
            <a:pPr marL="0" indent="0" algn="just">
              <a:spcAft>
                <a:spcPts val="0"/>
              </a:spcAft>
              <a:buNone/>
            </a:pPr>
            <a:r>
              <a:rPr lang="es-ES" sz="1200" kern="0" dirty="0">
                <a:solidFill>
                  <a:srgbClr val="FF0000"/>
                </a:solidFill>
                <a:latin typeface="Verdana" panose="020B0604030504040204" pitchFamily="34" charset="0"/>
                <a:ea typeface="Verdana" panose="020B0604030504040204" pitchFamily="34" charset="0"/>
                <a:cs typeface="Verdana" panose="020B0604030504040204" pitchFamily="34" charset="0"/>
              </a:rPr>
              <a:t>Igualmente, el Ministerio de Desarrollo Social y Familia coordinará la elaboración de un plan intersectorial con el objeto de establecer medidas de acción en el entorno físico, en los servicios e instalaciones abiertos al público y en el transporte señaladas en los incisos anteriores, tanto en zonas urbanas como rurales, donde la necesidad de accesibilidad y movilidad de las personas mayores se considere prioritaria.</a:t>
            </a:r>
          </a:p>
          <a:p>
            <a:pPr marL="0" indent="0" algn="just">
              <a:spcAft>
                <a:spcPts val="0"/>
              </a:spcAft>
              <a:buNone/>
            </a:pPr>
            <a:r>
              <a:rPr lang="es-ES" sz="1200" kern="0" dirty="0">
                <a:solidFill>
                  <a:srgbClr val="FF0000"/>
                </a:solidFill>
                <a:latin typeface="Verdana" panose="020B0604030504040204" pitchFamily="34" charset="0"/>
                <a:ea typeface="Verdana" panose="020B0604030504040204" pitchFamily="34" charset="0"/>
                <a:cs typeface="Verdana" panose="020B0604030504040204" pitchFamily="34" charset="0"/>
              </a:rPr>
              <a:t>Para la elaboración de dicho plan, el Ministerio de Desarrollo Social y Familia convocará a los Ministerios de Transportes y Telecomunicaciones, Vivienda Urbanismo, Hacienda y otros organismos de la administración del Estado que considere necesarios, incluidas las municipalidades.</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511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lnSpc>
                <a:spcPct val="115000"/>
              </a:lnSpc>
              <a:spcAft>
                <a:spcPts val="0"/>
              </a:spcAft>
              <a:buNone/>
            </a:pPr>
            <a:r>
              <a:rPr lang="es-ES" sz="1200" b="1" dirty="0">
                <a:latin typeface="Verdana" panose="020B0604030504040204" pitchFamily="34" charset="0"/>
                <a:ea typeface="Verdana" panose="020B0604030504040204" pitchFamily="34" charset="0"/>
                <a:cs typeface="Verdana" panose="020B0604030504040204" pitchFamily="34" charset="0"/>
              </a:rPr>
              <a:t>Artículo 8.- </a:t>
            </a:r>
            <a:r>
              <a:rPr lang="es-ES" sz="1200" dirty="0">
                <a:latin typeface="Verdana" panose="020B0604030504040204" pitchFamily="34" charset="0"/>
                <a:ea typeface="Verdana" panose="020B0604030504040204" pitchFamily="34" charset="0"/>
                <a:cs typeface="Verdana" panose="020B0604030504040204" pitchFamily="34" charset="0"/>
              </a:rPr>
              <a:t>Derecho a la participación e integración comunitaria. Las personas mayores tienen derecho a la participación activa, productiva, plena y efectiva dentro de la familia, la comunidad y la sociedad.</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El Estado deberá adoptar medidas para que las personas mayores puedan participar activamente en la comunidad y en actividades culturales, recreativas y deportivas, ya sean de iniciativa del Estado, sus organismos, organizaciones promotoras del envejecimiento digno, activo y saludable o de los particulares.</a:t>
            </a: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Artículo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12</a:t>
            </a:r>
            <a:r>
              <a:rPr lang="es-ES" sz="1200" dirty="0">
                <a:latin typeface="Verdana" panose="020B0604030504040204" pitchFamily="34" charset="0"/>
                <a:ea typeface="Verdana" panose="020B0604030504040204" pitchFamily="34" charset="0"/>
                <a:cs typeface="Verdana" panose="020B0604030504040204" pitchFamily="34" charset="0"/>
              </a:rPr>
              <a:t>.- Derecho a la participación e integración comunitaria. Las personas mayores tienen derecho a la participación activa, productiva, plena y efectiva dentro de la familia, la comunidad y la sociedad.</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El Estado deberá adoptar medidas para que las personas mayores puedan participar activamente en la comunidad y en actividades culturales, recreativas y deportivas, ya sean de iniciativa del Estado, sus organismos, organizaciones promotoras del envejecimiento digno, activo y saludable o de los particulares.</a:t>
            </a: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84401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lvl="0" indent="0" algn="just">
              <a:lnSpc>
                <a:spcPct val="115000"/>
              </a:lnSpc>
              <a:buNone/>
            </a:pPr>
            <a:r>
              <a:rPr lang="es-ES" sz="1200" kern="0" dirty="0">
                <a:solidFill>
                  <a:prstClr val="black"/>
                </a:solidFill>
                <a:latin typeface="Verdana" panose="020B0604030504040204" pitchFamily="34" charset="0"/>
                <a:ea typeface="Verdana" panose="020B0604030504040204" pitchFamily="34" charset="0"/>
                <a:cs typeface="Verdana" panose="020B0604030504040204" pitchFamily="34" charset="0"/>
              </a:rPr>
              <a:t>Para la protección de este derecho, el Estado deberá establecer los mecanismos de participación en los organismos pertinentes.</a:t>
            </a:r>
            <a:endParaRPr lang="es-CL"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kern="0" dirty="0">
                <a:latin typeface="Verdana" panose="020B0604030504040204" pitchFamily="34" charset="0"/>
                <a:ea typeface="Verdana" panose="020B0604030504040204" pitchFamily="34" charset="0"/>
                <a:cs typeface="Verdana" panose="020B0604030504040204" pitchFamily="34" charset="0"/>
              </a:rPr>
              <a:t>Para la protección de este derecho, el Estado deberá establecer los mecanismos de participación en los organismos pertinentes.</a:t>
            </a:r>
            <a:r>
              <a:rPr lang="es-ES" sz="1200" b="1" kern="0" dirty="0">
                <a:latin typeface="Verdana" panose="020B0604030504040204" pitchFamily="34" charset="0"/>
                <a:ea typeface="Verdana" panose="020B0604030504040204" pitchFamily="34" charset="0"/>
                <a:cs typeface="Verdana" panose="020B0604030504040204" pitchFamily="34" charset="0"/>
              </a:rPr>
              <a:t> </a:t>
            </a:r>
            <a:r>
              <a:rPr lang="es-ES" sz="12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Las personas mayores y las organizaciones que las representen participarán en el Comité Consultivo del Servicio Nacional del Adulto Mayor y los Consejos Asesores Regionales de Personas Mayores, en conformidad a la ley </a:t>
            </a:r>
            <a:r>
              <a:rPr lang="es-ES" sz="1200" b="1" kern="0" dirty="0" err="1">
                <a:solidFill>
                  <a:srgbClr val="FF0000"/>
                </a:solidFill>
                <a:latin typeface="Verdana" panose="020B0604030504040204" pitchFamily="34" charset="0"/>
                <a:ea typeface="Verdana" panose="020B0604030504040204" pitchFamily="34" charset="0"/>
                <a:cs typeface="Verdana" panose="020B0604030504040204" pitchFamily="34" charset="0"/>
              </a:rPr>
              <a:t>N°</a:t>
            </a:r>
            <a:r>
              <a:rPr lang="es-ES" sz="12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 19.828, que crea el Servicio Nacional del Adulto Mayor. Estos últimos tendrán el carácter de Consejos de la Sociedad Civil, de acuerdo con el artículo 74 del decreto con fuerza de ley </a:t>
            </a:r>
            <a:r>
              <a:rPr lang="es-ES" sz="1200" b="1" kern="0" dirty="0" err="1">
                <a:solidFill>
                  <a:srgbClr val="FF0000"/>
                </a:solidFill>
                <a:latin typeface="Verdana" panose="020B0604030504040204" pitchFamily="34" charset="0"/>
                <a:ea typeface="Verdana" panose="020B0604030504040204" pitchFamily="34" charset="0"/>
                <a:cs typeface="Verdana" panose="020B0604030504040204" pitchFamily="34" charset="0"/>
              </a:rPr>
              <a:t>N°</a:t>
            </a:r>
            <a:r>
              <a:rPr lang="es-ES" sz="12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 1-19653, de 2000, del Ministerio Secretaría General de la Presidencia, que fija el texto refundido, coordinado y sistematizado de la ley </a:t>
            </a:r>
            <a:r>
              <a:rPr lang="es-ES" sz="1200" b="1" kern="0" dirty="0" err="1">
                <a:solidFill>
                  <a:srgbClr val="FF0000"/>
                </a:solidFill>
                <a:latin typeface="Verdana" panose="020B0604030504040204" pitchFamily="34" charset="0"/>
                <a:ea typeface="Verdana" panose="020B0604030504040204" pitchFamily="34" charset="0"/>
                <a:cs typeface="Verdana" panose="020B0604030504040204" pitchFamily="34" charset="0"/>
              </a:rPr>
              <a:t>N°</a:t>
            </a:r>
            <a:r>
              <a:rPr lang="es-ES" sz="12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 18.575, orgánica constitucional de bases generales de la administración del Estado.</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247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buNone/>
            </a:pPr>
            <a:r>
              <a:rPr lang="es-ES" sz="1200" b="1" dirty="0">
                <a:latin typeface="Verdana" panose="020B0604030504040204" pitchFamily="34" charset="0"/>
                <a:ea typeface="Verdana" panose="020B0604030504040204" pitchFamily="34" charset="0"/>
                <a:cs typeface="Verdana" panose="020B0604030504040204" pitchFamily="34" charset="0"/>
              </a:rPr>
              <a:t>Artículo 9.- </a:t>
            </a:r>
            <a:r>
              <a:rPr lang="es-ES" sz="1200" dirty="0">
                <a:latin typeface="Verdana" panose="020B0604030504040204" pitchFamily="34" charset="0"/>
                <a:ea typeface="Verdana" panose="020B0604030504040204" pitchFamily="34" charset="0"/>
                <a:cs typeface="Verdana" panose="020B0604030504040204" pitchFamily="34" charset="0"/>
              </a:rPr>
              <a:t>Derecho a la salud y a manifestar su consentimiento libre e informado en el ámbito de la salud. Las personas mayores tienen derecho a la protección de su salud física y mental y a acceder al sistema de salud sin ningún tipo de discriminación.</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El Estado, a través de sus organismos competentes, podrá desarrollar acciones y programas de atención de salud temprana y preventiva de las personas mayores.</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b="1" dirty="0">
                <a:latin typeface="Verdana" panose="020B0604030504040204" pitchFamily="34" charset="0"/>
                <a:ea typeface="Verdana" panose="020B0604030504040204" pitchFamily="34" charset="0"/>
                <a:cs typeface="Verdana" panose="020B0604030504040204" pitchFamily="34" charset="0"/>
              </a:rPr>
              <a:t>Artículo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13</a:t>
            </a:r>
            <a:r>
              <a:rPr lang="es-ES" sz="1200" b="1" dirty="0">
                <a:latin typeface="Verdana" panose="020B0604030504040204" pitchFamily="34" charset="0"/>
                <a:ea typeface="Verdana" panose="020B0604030504040204" pitchFamily="34" charset="0"/>
                <a:cs typeface="Verdana" panose="020B0604030504040204" pitchFamily="34" charset="0"/>
              </a:rPr>
              <a:t>.- </a:t>
            </a:r>
            <a:r>
              <a:rPr lang="es-ES" sz="1200" dirty="0">
                <a:latin typeface="Verdana" panose="020B0604030504040204" pitchFamily="34" charset="0"/>
                <a:ea typeface="Verdana" panose="020B0604030504040204" pitchFamily="34" charset="0"/>
                <a:cs typeface="Verdana" panose="020B0604030504040204" pitchFamily="34" charset="0"/>
              </a:rPr>
              <a:t>Derecho a la salud y a manifestar su consentimiento libre e informado. Las personas mayores tienen derecho a la protección de su salud física, mental y sexual</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s-ES" sz="1200" dirty="0">
                <a:latin typeface="Verdana" panose="020B0604030504040204" pitchFamily="34" charset="0"/>
                <a:ea typeface="Verdana" panose="020B0604030504040204" pitchFamily="34" charset="0"/>
                <a:cs typeface="Verdana" panose="020B0604030504040204" pitchFamily="34" charset="0"/>
              </a:rPr>
              <a:t> y a acceder al sistema de salud sin ningún tipo de discriminación. </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El Ministerio de Salud elaborará una Política Nacional de Salud de las Personas Mayores, la que considerará los lineamientos establecidos en la Política Nacional de Envejecimiento, y deberá contemplar un plan de acción, en el que se consideren acciones y programas de atención de salud temprana, preventiva y de salud mental de las personas mayores</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4769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Las personas mayores tienen derecho a ser atendidas preferente y oportunamente en las instituciones del sistema de salud y a que se les brinde la información completa en lenguaje claro, debiendo el Estado velar para que se adopten actitudes que se ajusten a las normas de cortesía y amabilidad generalmente aceptadas, de acuerdo a lo establecido en la ley </a:t>
            </a:r>
            <a:r>
              <a:rPr lang="es-ES" sz="1200" dirty="0" err="1">
                <a:latin typeface="Verdana" panose="020B0604030504040204" pitchFamily="34" charset="0"/>
                <a:ea typeface="Verdana" panose="020B0604030504040204" pitchFamily="34" charset="0"/>
                <a:cs typeface="Verdana" panose="020B0604030504040204" pitchFamily="34" charset="0"/>
              </a:rPr>
              <a:t>N°</a:t>
            </a:r>
            <a:r>
              <a:rPr lang="es-ES" sz="1200" dirty="0">
                <a:latin typeface="Verdana" panose="020B0604030504040204" pitchFamily="34" charset="0"/>
                <a:ea typeface="Verdana" panose="020B0604030504040204" pitchFamily="34" charset="0"/>
                <a:cs typeface="Verdana" panose="020B0604030504040204" pitchFamily="34" charset="0"/>
              </a:rPr>
              <a:t> 20.584, que regula los derechos y deberes que tienen las personas en relación con acciones vinculadas a su atención en salud.</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Asimismo, las personas mayores tienen derecho a manifestar su consentimiento libre e informado en el ámbito de la salud, de acuerdo con lo dispuesto en la misma ley </a:t>
            </a:r>
            <a:r>
              <a:rPr lang="es-ES" sz="1200" dirty="0" err="1">
                <a:latin typeface="Verdana" panose="020B0604030504040204" pitchFamily="34" charset="0"/>
                <a:ea typeface="Verdana" panose="020B0604030504040204" pitchFamily="34" charset="0"/>
                <a:cs typeface="Verdana" panose="020B0604030504040204" pitchFamily="34" charset="0"/>
              </a:rPr>
              <a:t>N°</a:t>
            </a:r>
            <a:r>
              <a:rPr lang="es-ES" sz="1200" dirty="0">
                <a:latin typeface="Verdana" panose="020B0604030504040204" pitchFamily="34" charset="0"/>
                <a:ea typeface="Verdana" panose="020B0604030504040204" pitchFamily="34" charset="0"/>
                <a:cs typeface="Verdana" panose="020B0604030504040204" pitchFamily="34" charset="0"/>
              </a:rPr>
              <a:t> 20.584. La negación injustificada de este derecho constituye una forma de violencia.</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200" kern="0" dirty="0">
                <a:latin typeface="Verdana" panose="020B0604030504040204" pitchFamily="34" charset="0"/>
                <a:ea typeface="Verdana" panose="020B0604030504040204" pitchFamily="34" charset="0"/>
                <a:cs typeface="Verdana" panose="020B0604030504040204" pitchFamily="34" charset="0"/>
              </a:rPr>
              <a:t>El Estado deberá realizar los ajustes razonables para obtener el consentimiento informado de la persona mayor, de acuerdo con lo establecido en la ley </a:t>
            </a:r>
            <a:r>
              <a:rPr lang="es-ES" sz="1200" kern="0" dirty="0" err="1">
                <a:latin typeface="Verdana" panose="020B0604030504040204" pitchFamily="34" charset="0"/>
                <a:ea typeface="Verdana" panose="020B0604030504040204" pitchFamily="34" charset="0"/>
                <a:cs typeface="Verdana" panose="020B0604030504040204" pitchFamily="34" charset="0"/>
              </a:rPr>
              <a:t>N°</a:t>
            </a:r>
            <a:r>
              <a:rPr lang="es-ES" sz="1200" kern="0" dirty="0">
                <a:latin typeface="Verdana" panose="020B0604030504040204" pitchFamily="34" charset="0"/>
                <a:ea typeface="Verdana" panose="020B0604030504040204" pitchFamily="34" charset="0"/>
                <a:cs typeface="Verdana" panose="020B0604030504040204" pitchFamily="34" charset="0"/>
              </a:rPr>
              <a:t> 20.422.</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Artículo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14</a:t>
            </a:r>
            <a:r>
              <a:rPr lang="es-ES" sz="1200" dirty="0">
                <a:latin typeface="Verdana" panose="020B0604030504040204" pitchFamily="34" charset="0"/>
                <a:ea typeface="Verdana" panose="020B0604030504040204" pitchFamily="34" charset="0"/>
                <a:cs typeface="Verdana" panose="020B0604030504040204" pitchFamily="34" charset="0"/>
              </a:rPr>
              <a:t>.- Derecho a la educación. Las personas mayores tienen derecho a la educación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cuya finalidad es que éstas alcancen su desarrollo espiritual, ético, moral, afectivo, intelectual, artístico, sexual y físico, durante las distintas etapas de la vida de las personas. </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En virtud de lo anterior, podrán</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 sz="1200" dirty="0">
                <a:latin typeface="Verdana" panose="020B0604030504040204" pitchFamily="34" charset="0"/>
                <a:ea typeface="Verdana" panose="020B0604030504040204" pitchFamily="34" charset="0"/>
                <a:cs typeface="Verdana" panose="020B0604030504040204" pitchFamily="34" charset="0"/>
              </a:rPr>
              <a:t>participar en los programas educativos disponibles, ya sea a través de la educación de adultos en los niveles de educación básica y media, o de la educación superior, así como en las actividades de capacitación de oficios, ocupaciones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y desarrollo de habilidades en el uso de nuevas tecnologías de la información, que permitan su inserción laboral, en la medida en que exista oferta disponible para cada uno de los niveles educativos señalados</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a:t>
            </a:r>
          </a:p>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Asimismo, las personas mayores tienen derecho a compartir sus conocimientos y experiencias con todas las generaciones, en consideración a su diversidad cultural.</a:t>
            </a: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12458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 </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kern="0" dirty="0">
                <a:latin typeface="Verdana" panose="020B0604030504040204" pitchFamily="34" charset="0"/>
                <a:ea typeface="Verdana" panose="020B0604030504040204" pitchFamily="34" charset="0"/>
                <a:cs typeface="Verdana" panose="020B0604030504040204" pitchFamily="34" charset="0"/>
              </a:rPr>
              <a:t>El Estado, </a:t>
            </a:r>
            <a:r>
              <a:rPr lang="es-ES" sz="12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a través de los Ministerios de Educación, Trabajo y Previsión Social y Economía, Fomento y Turismo, y de los demás órganos que corresponda, en el ámbito de sus competencias,</a:t>
            </a:r>
            <a:r>
              <a:rPr lang="es-ES" sz="1200" b="1" kern="0" dirty="0">
                <a:latin typeface="Verdana" panose="020B0604030504040204" pitchFamily="34" charset="0"/>
                <a:ea typeface="Verdana" panose="020B0604030504040204" pitchFamily="34" charset="0"/>
                <a:cs typeface="Verdana" panose="020B0604030504040204" pitchFamily="34" charset="0"/>
              </a:rPr>
              <a:t> </a:t>
            </a:r>
            <a:r>
              <a:rPr lang="es-ES" sz="1200" kern="0" dirty="0">
                <a:latin typeface="Verdana" panose="020B0604030504040204" pitchFamily="34" charset="0"/>
                <a:ea typeface="Verdana" panose="020B0604030504040204" pitchFamily="34" charset="0"/>
                <a:cs typeface="Verdana" panose="020B0604030504040204" pitchFamily="34" charset="0"/>
              </a:rPr>
              <a:t>deberá promover el desarrollo de programas, materiales y formatos educativos adecuados y accesibles a las personas mayores, atendiendo su identidad y necesidades, debiendo, además, promover los contenidos de un envejecimiento digno, activo y saludable.</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5411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Se incorpora un nuevo artículo 15</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Artículo 15.- Ocio, deporte y vida activa. </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El Estado promoverá el bienestar, desarrollo personal y social de las personas mayores, a través del ocio, deporte y otras instancias que permitan su vida activa.</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kern="0" dirty="0">
                <a:solidFill>
                  <a:srgbClr val="FF0000"/>
                </a:solidFill>
                <a:latin typeface="Verdana" panose="020B0604030504040204" pitchFamily="34" charset="0"/>
                <a:ea typeface="Verdana" panose="020B0604030504040204" pitchFamily="34" charset="0"/>
                <a:cs typeface="Verdana" panose="020B0604030504040204" pitchFamily="34" charset="0"/>
              </a:rPr>
              <a:t>El Estado, a través del Ministerio del Deporte, y los demás órganos que correspondan, con la asistencia técnica del Servicio Nacional del Adulto Mayor, cuando corresponda, desarrollará programas al efecto, los que podrán ser implementados por instituciones públicas o privadas, y por organizaciones de personas mayores, las que deberán ser parte del registro establecido en la letra g) del artículo 3° de la ley </a:t>
            </a:r>
            <a:r>
              <a:rPr lang="es-ES" sz="1200" kern="0" dirty="0" err="1">
                <a:solidFill>
                  <a:srgbClr val="FF0000"/>
                </a:solidFill>
                <a:latin typeface="Verdana" panose="020B0604030504040204" pitchFamily="34" charset="0"/>
                <a:ea typeface="Verdana" panose="020B0604030504040204" pitchFamily="34" charset="0"/>
                <a:cs typeface="Verdana" panose="020B0604030504040204" pitchFamily="34" charset="0"/>
              </a:rPr>
              <a:t>N°</a:t>
            </a:r>
            <a:r>
              <a:rPr lang="es-ES" sz="1200" kern="0" dirty="0">
                <a:solidFill>
                  <a:srgbClr val="FF0000"/>
                </a:solidFill>
                <a:latin typeface="Verdana" panose="020B0604030504040204" pitchFamily="34" charset="0"/>
                <a:ea typeface="Verdana" panose="020B0604030504040204" pitchFamily="34" charset="0"/>
                <a:cs typeface="Verdana" panose="020B0604030504040204" pitchFamily="34" charset="0"/>
              </a:rPr>
              <a:t> 19.828, que crea el Servicio Nacional del Adulto Mayor.</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5832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Artículo 11.- Derecho al trabajo. Las personas mayores tienen derecho al trabajo digno y decente, con igualdad de oportunidades y de trato respecto a los demás.</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Artículo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16</a:t>
            </a:r>
            <a:r>
              <a:rPr lang="es-ES" sz="1200" dirty="0">
                <a:latin typeface="Verdana" panose="020B0604030504040204" pitchFamily="34" charset="0"/>
                <a:ea typeface="Verdana" panose="020B0604030504040204" pitchFamily="34" charset="0"/>
                <a:cs typeface="Verdana" panose="020B0604030504040204" pitchFamily="34" charset="0"/>
              </a:rPr>
              <a:t>.- Derecho al trabajo. Las personas mayores tienen derecho al trabajo digno y decente, en igualdad de oportunidades y de trato respecto a los demás.</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El Estado tiene el deber de dar protección al ejercicio del derecho al trabajo de la persona mayor y erradicar las conductas discriminatorias por motivos de edad. </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El Estado, a través del Ministerio del Trabajo y Previsión Social, fomentará que las y los empleadores adopten políticas y/o estrategias específicas de manejo y gestión de personal que consideren el desarrollo de las personas a lo largo de su vida laboral, con enfoque de ciclo de vida, cooperación intergeneracional y de transición a la jubilación. Estas políticas y/o estrategias deberán considerar el reclutamiento, desarrollo profesional, las condiciones laborales, la capacitación y perfeccionamiento, y la transferencia de conocimiento, en las distintas etapas de la vida de los y las trabajadoras. </a:t>
            </a: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108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242" name="Marcador de texto 1">
            <a:extLst>
              <a:ext uri="{FF2B5EF4-FFF2-40B4-BE49-F238E27FC236}">
                <a16:creationId xmlns:a16="http://schemas.microsoft.com/office/drawing/2014/main" id="{8D7C15AF-B4C1-298B-2DDF-1CD0E2085E54}"/>
              </a:ext>
            </a:extLst>
          </p:cNvPr>
          <p:cNvSpPr>
            <a:spLocks noGrp="1" noChangeArrowheads="1"/>
          </p:cNvSpPr>
          <p:nvPr>
            <p:ph type="body" idx="1"/>
          </p:nvPr>
        </p:nvSpPr>
        <p:spPr>
          <a:xfrm>
            <a:off x="501770" y="595210"/>
            <a:ext cx="10515600" cy="5175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s-CL" sz="3200" dirty="0"/>
              <a:t>Estado de tramitación del Proyecto de Ley</a:t>
            </a:r>
            <a:endParaRPr lang="es-CL" altLang="es-CL" sz="3200" dirty="0"/>
          </a:p>
        </p:txBody>
      </p:sp>
      <p:sp>
        <p:nvSpPr>
          <p:cNvPr id="2" name="Marcador de contenido 2">
            <a:extLst>
              <a:ext uri="{FF2B5EF4-FFF2-40B4-BE49-F238E27FC236}">
                <a16:creationId xmlns:a16="http://schemas.microsoft.com/office/drawing/2014/main" id="{94EBFB6A-4ED8-A695-6318-D46E37DE11A9}"/>
              </a:ext>
            </a:extLst>
          </p:cNvPr>
          <p:cNvSpPr>
            <a:spLocks noGrp="1"/>
          </p:cNvSpPr>
          <p:nvPr/>
        </p:nvSpPr>
        <p:spPr>
          <a:xfrm>
            <a:off x="2842054" y="2370737"/>
            <a:ext cx="4039629" cy="3979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srgbClr val="4C6598">
                  <a:lumMod val="75000"/>
                </a:srgbClr>
              </a:solidFill>
              <a:effectLst/>
              <a:uLnTx/>
              <a:uFillTx/>
              <a:latin typeface="gobCL" pitchFamily="2" charset="77"/>
            </a:endParaRPr>
          </a:p>
        </p:txBody>
      </p:sp>
      <p:graphicFrame>
        <p:nvGraphicFramePr>
          <p:cNvPr id="26" name="Marcador de contenido 1">
            <a:extLst>
              <a:ext uri="{FF2B5EF4-FFF2-40B4-BE49-F238E27FC236}">
                <a16:creationId xmlns:a16="http://schemas.microsoft.com/office/drawing/2014/main" id="{6D7B3DE8-F24D-C989-849F-A1EC3432EE37}"/>
              </a:ext>
            </a:extLst>
          </p:cNvPr>
          <p:cNvGraphicFramePr>
            <a:graphicFrameLocks/>
          </p:cNvGraphicFramePr>
          <p:nvPr>
            <p:extLst>
              <p:ext uri="{D42A27DB-BD31-4B8C-83A1-F6EECF244321}">
                <p14:modId xmlns:p14="http://schemas.microsoft.com/office/powerpoint/2010/main" val="9787506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72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 </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De la misma manera, el Servicio Civil incorporará en la proposición de políticas de personal, estrategias específicas que consideren el desarrollo de las personas a lo largo de su vida laboral, con enfoque de ciclo de vida, cooperación intergeneracional </a:t>
            </a:r>
            <a:r>
              <a:rPr lang="es-ES" sz="11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y transición a la jubilación.</a:t>
            </a:r>
            <a:endParaRPr lang="es-CL" sz="11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2930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lgn="just">
              <a:lnSpc>
                <a:spcPct val="115000"/>
              </a:lnSpc>
              <a:spcAft>
                <a:spcPts val="0"/>
              </a:spcAft>
              <a:buNone/>
            </a:pPr>
            <a:r>
              <a:rPr lang="es-ES" sz="1100" b="1" dirty="0">
                <a:latin typeface="Verdana" panose="020B0604030504040204" pitchFamily="34" charset="0"/>
                <a:ea typeface="Verdana" panose="020B0604030504040204" pitchFamily="34" charset="0"/>
                <a:cs typeface="Verdana" panose="020B0604030504040204" pitchFamily="34" charset="0"/>
              </a:rPr>
              <a:t>Artículo 12.- </a:t>
            </a:r>
            <a:r>
              <a:rPr lang="es-ES" sz="1100" dirty="0">
                <a:latin typeface="Verdana" panose="020B0604030504040204" pitchFamily="34" charset="0"/>
                <a:ea typeface="Verdana" panose="020B0604030504040204" pitchFamily="34" charset="0"/>
                <a:cs typeface="Verdana" panose="020B0604030504040204" pitchFamily="34" charset="0"/>
              </a:rPr>
              <a:t>Derecho a la información. Las personas mayores tienen derecho a la información en igualdad de condiciones que las demás.</a:t>
            </a:r>
          </a:p>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El Estado otorgará información completa y en lenguaje claro en toda actuación o procedimiento ante los órganos de la Administración del Estado y de cualquier institución pública, para el pleno ejercicio de sus derechos, de conformidad a la ley.</a:t>
            </a: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Artículo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17</a:t>
            </a:r>
            <a:r>
              <a:rPr lang="es-ES" sz="1200" dirty="0">
                <a:latin typeface="Verdana" panose="020B0604030504040204" pitchFamily="34" charset="0"/>
                <a:ea typeface="Verdana" panose="020B0604030504040204" pitchFamily="34" charset="0"/>
                <a:cs typeface="Verdana" panose="020B0604030504040204" pitchFamily="34" charset="0"/>
              </a:rPr>
              <a:t>.- Derecho a la información. Las personas mayores tienen derecho a la información en igualdad de condiciones que las demás.</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ES" sz="1200" kern="0" dirty="0">
                <a:latin typeface="Verdana" panose="020B0604030504040204" pitchFamily="34" charset="0"/>
                <a:ea typeface="Verdana" panose="020B0604030504040204" pitchFamily="34" charset="0"/>
                <a:cs typeface="Verdana" panose="020B0604030504040204" pitchFamily="34" charset="0"/>
              </a:rPr>
              <a:t>El Estado otorgará información completa y en lenguaje claro</a:t>
            </a:r>
            <a:r>
              <a:rPr lang="es-ES" sz="12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 simple y adecuado</a:t>
            </a:r>
            <a:r>
              <a:rPr lang="es-ES" sz="1200" b="1" kern="0" dirty="0">
                <a:latin typeface="Verdana" panose="020B0604030504040204" pitchFamily="34" charset="0"/>
                <a:ea typeface="Verdana" panose="020B0604030504040204" pitchFamily="34" charset="0"/>
                <a:cs typeface="Verdana" panose="020B0604030504040204" pitchFamily="34" charset="0"/>
              </a:rPr>
              <a:t> </a:t>
            </a:r>
            <a:r>
              <a:rPr lang="es-ES" sz="1200" kern="0" dirty="0">
                <a:latin typeface="Verdana" panose="020B0604030504040204" pitchFamily="34" charset="0"/>
                <a:ea typeface="Verdana" panose="020B0604030504040204" pitchFamily="34" charset="0"/>
                <a:cs typeface="Verdana" panose="020B0604030504040204" pitchFamily="34" charset="0"/>
              </a:rPr>
              <a:t>en toda actuación o procedimiento ante los órganos de la Administración del Estado y de cualquier institución pública, para el pleno ejercicio de sus derechos, de conformidad a la ley.</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9440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691442"/>
            <a:ext cx="5538535" cy="3565966"/>
          </a:xfrm>
          <a:ln>
            <a:solidFill>
              <a:schemeClr val="accent1">
                <a:lumMod val="75000"/>
              </a:schemeClr>
            </a:solidFill>
          </a:ln>
        </p:spPr>
        <p:txBody>
          <a:bodyPr>
            <a:normAutofit/>
          </a:bodyPr>
          <a:lstStyle/>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Artículo 15.- Política Nacional de Envejecimiento. El Presidente de la República, previa propuesta del Servicio Nacional del Adulto Mayor aprobada por el Comité Interministerial de Desarrollo Social y Familia para las Personas Mayores, dictará una Política Nacional de Envejecimiento. Esta política tendrá como principal propósito promover un envejecimiento digno, activo y saludable para toda la población y, en especial, la protección de los derechos y libertades fundamentales de las personas mayores consagrados en esta ley y en los tratados internacionales de derechos humanos ratificados por Chile y que se encuentren vigentes. </a:t>
            </a:r>
          </a:p>
          <a:p>
            <a:pPr marL="0" indent="0">
              <a:buNone/>
            </a:pPr>
            <a:endParaRPr lang="es-ES"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Asimismo, esta política deberá contemplar una dimensión integral y un enfoque territorial y de curso de vida, adoptando las medidas necesarias para que participen y contribuyan todos los ministerios e instituciones pertinentes.</a:t>
            </a: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691442"/>
            <a:ext cx="5560760" cy="3565966"/>
          </a:xfrm>
          <a:ln>
            <a:solidFill>
              <a:schemeClr val="accent1">
                <a:lumMod val="75000"/>
              </a:schemeClr>
            </a:solidFill>
          </a:ln>
        </p:spPr>
        <p:txBody>
          <a:bodyPr>
            <a:noAutofit/>
          </a:bodyPr>
          <a:lstStyle/>
          <a:p>
            <a:pPr marL="0" indent="0" algn="just">
              <a:buNone/>
            </a:pPr>
            <a:r>
              <a:rPr lang="es-ES" sz="1200" dirty="0">
                <a:latin typeface="Verdana" panose="020B0604030504040204" pitchFamily="34" charset="0"/>
                <a:ea typeface="Verdana" panose="020B0604030504040204" pitchFamily="34" charset="0"/>
                <a:cs typeface="Verdana" panose="020B0604030504040204" pitchFamily="34" charset="0"/>
              </a:rPr>
              <a:t>Artículo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19</a:t>
            </a:r>
            <a:r>
              <a:rPr lang="es-ES" sz="1200" dirty="0">
                <a:latin typeface="Verdana" panose="020B0604030504040204" pitchFamily="34" charset="0"/>
                <a:ea typeface="Verdana" panose="020B0604030504040204" pitchFamily="34" charset="0"/>
                <a:cs typeface="Verdana" panose="020B0604030504040204" pitchFamily="34" charset="0"/>
              </a:rPr>
              <a:t>.- Política Nacional de Envejecimiento</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Existirá una Política Nacional de Envejecimiento que</a:t>
            </a:r>
            <a:r>
              <a:rPr lang="es-ES" sz="1200" b="1" dirty="0">
                <a:latin typeface="Verdana" panose="020B0604030504040204" pitchFamily="34" charset="0"/>
                <a:ea typeface="Verdana" panose="020B0604030504040204" pitchFamily="34" charset="0"/>
                <a:cs typeface="Verdana" panose="020B0604030504040204" pitchFamily="34" charset="0"/>
              </a:rPr>
              <a:t> </a:t>
            </a:r>
            <a:r>
              <a:rPr lang="es-ES" sz="1200" dirty="0">
                <a:latin typeface="Verdana" panose="020B0604030504040204" pitchFamily="34" charset="0"/>
                <a:ea typeface="Verdana" panose="020B0604030504040204" pitchFamily="34" charset="0"/>
                <a:cs typeface="Verdana" panose="020B0604030504040204" pitchFamily="34" charset="0"/>
              </a:rPr>
              <a:t>tendrá como principal propósito</a:t>
            </a:r>
            <a:r>
              <a:rPr lang="es-ES" sz="1200" b="1" dirty="0">
                <a:latin typeface="Verdana" panose="020B0604030504040204" pitchFamily="34" charset="0"/>
                <a:ea typeface="Verdana" panose="020B0604030504040204" pitchFamily="34" charset="0"/>
                <a:cs typeface="Verdana" panose="020B0604030504040204" pitchFamily="34" charset="0"/>
              </a:rPr>
              <a:t> </a:t>
            </a:r>
            <a:r>
              <a:rPr lang="es-ES" sz="1200" dirty="0">
                <a:latin typeface="Verdana" panose="020B0604030504040204" pitchFamily="34" charset="0"/>
                <a:ea typeface="Verdana" panose="020B0604030504040204" pitchFamily="34" charset="0"/>
                <a:cs typeface="Verdana" panose="020B0604030504040204" pitchFamily="34" charset="0"/>
              </a:rPr>
              <a:t>promover un envejecimiento digno, activo y saludable para toda la población y la protección de los derechos y libertades fundamentales de las personas mayores consagrados en esta ley y en los tratados internacionales de derechos humanos ratificados por Chile y que se encuentren vigentes.</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Esta política deberá contener</a:t>
            </a:r>
            <a:r>
              <a:rPr lang="es-ES" sz="1200" b="1" dirty="0">
                <a:latin typeface="Verdana" panose="020B0604030504040204" pitchFamily="34" charset="0"/>
                <a:ea typeface="Verdana" panose="020B0604030504040204" pitchFamily="34" charset="0"/>
                <a:cs typeface="Verdana" panose="020B0604030504040204" pitchFamily="34" charset="0"/>
              </a:rPr>
              <a:t>,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al menos, las acciones que contribuyan al envejecimiento digno, activo y saludable en el ámbito de la salud, laboral, educativo, de participación ciudadana, de acceso y desplazamiento personal en el entorno físico, de acceso a las tecnologías de la información y de acceso a las manifestaciones culturales, al deporte y a la actividad física</a:t>
            </a:r>
            <a:r>
              <a:rPr lang="es-ES" sz="1200" b="1" dirty="0">
                <a:latin typeface="Verdana" panose="020B0604030504040204" pitchFamily="34" charset="0"/>
                <a:ea typeface="Verdana" panose="020B0604030504040204" pitchFamily="34" charset="0"/>
                <a:cs typeface="Verdana" panose="020B0604030504040204" pitchFamily="34" charset="0"/>
              </a:rPr>
              <a:t>.</a:t>
            </a:r>
            <a:r>
              <a:rPr lang="es-ES" sz="1200" dirty="0">
                <a:latin typeface="Verdana" panose="020B0604030504040204" pitchFamily="34" charset="0"/>
                <a:ea typeface="Verdana" panose="020B0604030504040204" pitchFamily="34" charset="0"/>
                <a:cs typeface="Verdana" panose="020B0604030504040204" pitchFamily="34" charset="0"/>
              </a:rPr>
              <a:t> Todo ello, considerando los principios generales de la presente ley, establecidos en el artículo 3. </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920637"/>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II</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DE LAS ACCIONES DEL ESTADO PARA LA PROMOCIÓN DEL ENVEJECIMIENTO DIGNO Y EL APOYO Y CUIDADO INTEGRAL DE LAS PERSONAS MAYORES</a:t>
            </a: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865688"/>
            <a:ext cx="4957954" cy="504625"/>
          </a:xfrm>
          <a:prstGeom prst="rect">
            <a:avLst/>
          </a:prstGeom>
          <a:noFill/>
        </p:spPr>
        <p:txBody>
          <a:bodyPr wrap="square" rtlCol="0">
            <a:spAutoFit/>
          </a:bodyPr>
          <a:lstStyle/>
          <a:p>
            <a:pPr algn="ctr">
              <a:lnSpc>
                <a:spcPct val="115000"/>
              </a:lnSpc>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TÍTULO II </a:t>
            </a:r>
          </a:p>
          <a:p>
            <a:pPr algn="ctr">
              <a:lnSpc>
                <a:spcPct val="115000"/>
              </a:lnSpc>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POLÍTICA NACIONAL DE ENVEJECIMIENTO</a:t>
            </a:r>
            <a:endParaRPr lang="es-CL"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9304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570672"/>
            <a:ext cx="5538535" cy="3686736"/>
          </a:xfrm>
          <a:ln>
            <a:solidFill>
              <a:schemeClr val="accent1">
                <a:lumMod val="75000"/>
              </a:schemeClr>
            </a:solidFill>
          </a:ln>
        </p:spPr>
        <p:txBody>
          <a:bodyPr>
            <a:normAutofit/>
          </a:bodyPr>
          <a:lstStyle/>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La política contemplará instancias de participación ciudadana incidente, a través de encuentros y diálogos con la sociedad civil, que incluirán la participación de los Consejos Asesores Regionales de Personas Mayores.</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 </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El Servicio Nacional del Adulto Mayor deberá realizar una evaluación periódica e integral del cumplimiento de los objetivos y metas establecidas en la Política Nacional de Envejecimiento, a través de su respectivo plan estratégico. Esta evaluación deberá revisarse, al menos, cada cinco años. La duración de la política no podrá exceder los diez años, debiendo dictarse nuevamente al término de dicho período en la forma señalada en este artículo.</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570672"/>
            <a:ext cx="5560760" cy="3686736"/>
          </a:xfrm>
          <a:ln>
            <a:solidFill>
              <a:schemeClr val="accent1">
                <a:lumMod val="75000"/>
              </a:schemeClr>
            </a:solidFill>
          </a:ln>
        </p:spPr>
        <p:txBody>
          <a:bodyPr>
            <a:noAutofit/>
          </a:bodyPr>
          <a:lstStyle/>
          <a:p>
            <a:pPr marL="0" indent="0" algn="just">
              <a:lnSpc>
                <a:spcPct val="100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La Política será propuesta al Presidente de la República por el Comité Interministerial de Desarrollo Social y Familia, y se aprobará por decreto supremo expedido por el Presidente de la República, a través del Ministerio de Desarrollo Social y Familia. La elaboración de la propuesta</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 de la política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será realizada por el Servicio Nacional del Adulto Mayor, y</a:t>
            </a:r>
            <a:r>
              <a:rPr lang="es-ES" sz="1200" dirty="0">
                <a:latin typeface="Verdana" panose="020B0604030504040204" pitchFamily="34" charset="0"/>
                <a:ea typeface="Verdana" panose="020B0604030504040204" pitchFamily="34" charset="0"/>
                <a:cs typeface="Verdana" panose="020B0604030504040204" pitchFamily="34" charset="0"/>
              </a:rPr>
              <a:t> contemplará instancias de participación ciudadana incidente, a través de encuentros y diálogos con la sociedad civil,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incluyendo</a:t>
            </a: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 sz="1200" dirty="0">
                <a:latin typeface="Verdana" panose="020B0604030504040204" pitchFamily="34" charset="0"/>
                <a:ea typeface="Verdana" panose="020B0604030504040204" pitchFamily="34" charset="0"/>
                <a:cs typeface="Verdana" panose="020B0604030504040204" pitchFamily="34" charset="0"/>
              </a:rPr>
              <a:t>la participación de los Consejos Asesores Regionales de Personas Mayores.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Los gobiernos regionales y las municipalidades podrán definir instancias de participación para presentar propuestas durante este proceso de elaboración.</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El Servicio Nacional del Adulto Mayor deberá realizar una evaluación periódica e integral del cumplimiento de los objetivos y metas establecidas en la Política Nacional de Envejecimiento. Esta evaluación deberá revisarse, al menos, cada cinco años. La duración de la política no podrá exceder los diez años, debiendo dictarse nuevamente al término de dicho período en la forma señalada en este artículo.</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920637"/>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II</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DE LAS ACCIONES DEL ESTADO PARA LA PROMOCIÓN DEL ENVEJECIMIENTO DIGNO Y EL APOYO Y CUIDADO INTEGRAL DE LAS PERSONAS MAYORES</a:t>
            </a: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865688"/>
            <a:ext cx="4957954" cy="50462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TÍTULO II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POLÍTICA NACIONAL DE ENVEJECIMIENTO</a:t>
            </a:r>
            <a:endParaRPr kumimoji="0" lang="es-CL" sz="1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129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lnSpcReduction="10000"/>
          </a:bodyPr>
          <a:lstStyle/>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Artículo 14.- Líneas de acción. El Estado, a través de sus ministerios competentes y, especialmente, mediante el Servicio Nacional del Adulto Mayor, desarrollará, directamente o en coordinación con otros órganos del Estado, a lo menos, las siguientes líneas de acción, cuyo objeto será generar conocimiento y cambios permanentes que mejoren las condiciones y calidad de vida de las personas mayores:</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a)Programas de apoyo y cuidado para personas mayores con dependencia que cuenten o no con cuidadores, buscando mejorar su calidad de vida y el resguardo de su autonomía, dignidad e independencia, considerando los recursos financieros disponibles.</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CL" sz="1200" dirty="0">
                <a:latin typeface="Verdana" panose="020B0604030504040204" pitchFamily="34" charset="0"/>
                <a:ea typeface="Verdana" panose="020B0604030504040204" pitchFamily="34" charset="0"/>
                <a:cs typeface="Verdana" panose="020B0604030504040204" pitchFamily="34" charset="0"/>
              </a:rPr>
              <a:t>b)</a:t>
            </a:r>
            <a:r>
              <a:rPr lang="es-ES" sz="1200" dirty="0">
                <a:latin typeface="Verdana" panose="020B0604030504040204" pitchFamily="34" charset="0"/>
                <a:ea typeface="Verdana" panose="020B0604030504040204" pitchFamily="34" charset="0"/>
                <a:cs typeface="Verdana" panose="020B0604030504040204" pitchFamily="34" charset="0"/>
              </a:rPr>
              <a:t>Programas para promover y fortalecer la asociatividad, participación, autonomía e independencia de las personas mayores, que contribuyan a mantener su funcionalidad, vinculación social y conexión con su entorno familiar y social.</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c) Elaboración de estándares de calidad de infraestructura pública específica para personas mayores, asistencia técnica y supervisión de dispositivos de atención para personas mayores, según corresponda.</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d) Financiamiento de iniciativas de apoyo directo para mejorar las condiciones de vida de las personas mayores dependientes y vulnerables que residen en establecimientos de larga estadía para adultos mayores.</a:t>
            </a: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e) Programas de prevención de abuso, abandono, negligencia, maltrato y violencia contra las personas mayores.</a:t>
            </a: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00000"/>
              </a:lnSpc>
              <a:spcAft>
                <a:spcPts val="0"/>
              </a:spcAft>
              <a:buNone/>
            </a:pPr>
            <a:r>
              <a:rPr lang="es-ES" sz="1100" b="1" dirty="0">
                <a:solidFill>
                  <a:srgbClr val="FF0000"/>
                </a:solidFill>
                <a:latin typeface="Verdana" panose="020B0604030504040204" pitchFamily="34" charset="0"/>
                <a:ea typeface="Verdana" panose="020B0604030504040204" pitchFamily="34" charset="0"/>
                <a:cs typeface="Verdana" panose="020B0604030504040204" pitchFamily="34" charset="0"/>
              </a:rPr>
              <a:t>Artículo 20.- Líneas de acción. </a:t>
            </a:r>
            <a:r>
              <a:rPr lang="es-ES" sz="1100" dirty="0">
                <a:solidFill>
                  <a:srgbClr val="FF0000"/>
                </a:solidFill>
                <a:latin typeface="Verdana" panose="020B0604030504040204" pitchFamily="34" charset="0"/>
                <a:ea typeface="Verdana" panose="020B0604030504040204" pitchFamily="34" charset="0"/>
                <a:cs typeface="Verdana" panose="020B0604030504040204" pitchFamily="34" charset="0"/>
              </a:rPr>
              <a:t>El Estado, a través de sus ministerios competentes y, especialmente, del Servicio Nacional del Adulto Mayor, directamente o en coordinación con otros órganos del Estado, deberá propender a la realización de las líneas de acción contempladas en el presente artículo. Para efectos de esta ley, se entienden como líneas de acción las distintas modalidades de atención que el Estado realiza respecto de las personas mayores que contribuyen a mejorar su calidad de vida, y al ejercicio efectivo y pleno de sus derechos y libertades:</a:t>
            </a:r>
            <a:endParaRPr lang="es-CL" sz="11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s-ES" sz="1100" dirty="0">
                <a:solidFill>
                  <a:srgbClr val="FF0000"/>
                </a:solidFill>
                <a:latin typeface="Verdana" panose="020B0604030504040204" pitchFamily="34" charset="0"/>
                <a:ea typeface="Verdana" panose="020B0604030504040204" pitchFamily="34" charset="0"/>
                <a:cs typeface="Verdana" panose="020B0604030504040204" pitchFamily="34" charset="0"/>
              </a:rPr>
              <a:t>a) Programas de apoyo y cuidado para personas mayores con dependencia que cuenten o no con cuidadores.</a:t>
            </a:r>
            <a:endParaRPr lang="es-CL" sz="11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s-ES" sz="1100" dirty="0">
                <a:solidFill>
                  <a:srgbClr val="FF0000"/>
                </a:solidFill>
                <a:latin typeface="Verdana" panose="020B0604030504040204" pitchFamily="34" charset="0"/>
                <a:ea typeface="Verdana" panose="020B0604030504040204" pitchFamily="34" charset="0"/>
                <a:cs typeface="Verdana" panose="020B0604030504040204" pitchFamily="34" charset="0"/>
              </a:rPr>
              <a:t>b) Programas para promover y fortalecer la asociatividad, participación, autonomía e independencia de las personas mayores.</a:t>
            </a:r>
            <a:endParaRPr lang="es-CL" sz="11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s-ES" sz="1100" dirty="0">
                <a:solidFill>
                  <a:srgbClr val="FF0000"/>
                </a:solidFill>
                <a:latin typeface="Verdana" panose="020B0604030504040204" pitchFamily="34" charset="0"/>
                <a:ea typeface="Verdana" panose="020B0604030504040204" pitchFamily="34" charset="0"/>
                <a:cs typeface="Verdana" panose="020B0604030504040204" pitchFamily="34" charset="0"/>
              </a:rPr>
              <a:t>c) Elaboración de estándares de calidad de infraestructura pública específica para personas mayores, asistencia técnica y supervisión de dispositivos de atención para personas mayores, según corresponda.</a:t>
            </a:r>
            <a:endParaRPr lang="es-CL" sz="11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s-ES" sz="1100" dirty="0">
                <a:solidFill>
                  <a:srgbClr val="FF0000"/>
                </a:solidFill>
                <a:latin typeface="Verdana" panose="020B0604030504040204" pitchFamily="34" charset="0"/>
                <a:ea typeface="Verdana" panose="020B0604030504040204" pitchFamily="34" charset="0"/>
                <a:cs typeface="Verdana" panose="020B0604030504040204" pitchFamily="34" charset="0"/>
              </a:rPr>
              <a:t>d) Financiamiento de iniciativas de apoyo directo para mejorar las condiciones de vida de las personas mayores dependientes y vulnerables que residen en establecimientos de larga estadía para adultos mayores.</a:t>
            </a:r>
            <a:endParaRPr lang="es-CL" sz="11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0"/>
              </a:spcAft>
              <a:buNone/>
            </a:pPr>
            <a:r>
              <a:rPr lang="es-ES" sz="1100" dirty="0">
                <a:solidFill>
                  <a:srgbClr val="FF0000"/>
                </a:solidFill>
                <a:latin typeface="Verdana" panose="020B0604030504040204" pitchFamily="34" charset="0"/>
                <a:ea typeface="Verdana" panose="020B0604030504040204" pitchFamily="34" charset="0"/>
                <a:cs typeface="Verdana" panose="020B0604030504040204" pitchFamily="34" charset="0"/>
              </a:rPr>
              <a:t>e) Programas de prevención de abuso, abandono, negligencia, maltrato y violencia contra las personas mayores.</a:t>
            </a:r>
            <a:endParaRPr lang="es-CL" sz="11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9370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146301"/>
            <a:ext cx="5538535" cy="4111107"/>
          </a:xfrm>
          <a:ln>
            <a:solidFill>
              <a:schemeClr val="accent1">
                <a:lumMod val="75000"/>
              </a:schemeClr>
            </a:solidFill>
          </a:ln>
        </p:spPr>
        <p:txBody>
          <a:bodyPr>
            <a:normAutofit/>
          </a:bodyPr>
          <a:lstStyle/>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f) Programas de accesibilidad y movilidad personal para promover el acceso de las personas mayores, en igualdad de condiciones con las demás, al entorno, incluyendo la identificación y eliminación de obstáculos y barreras de acceso. Esto incluye, espacios al aire libre, edificios, transporte, vivienda, participación cívica y social, respeto e inclusión social, empleo, comunicación e información, y servicios de apoyo comunitario y de salud, entre otros.</a:t>
            </a: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146301"/>
            <a:ext cx="5560760" cy="4111107"/>
          </a:xfrm>
          <a:ln>
            <a:solidFill>
              <a:schemeClr val="accent1">
                <a:lumMod val="75000"/>
              </a:schemeClr>
            </a:solidFill>
          </a:ln>
        </p:spPr>
        <p:txBody>
          <a:bodyPr>
            <a:noAutofit/>
          </a:bodyPr>
          <a:lstStyle/>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f) Programas de promoción de medidas para el acceso de las personas mayores, en igualdad de condiciones con las demás personas, al entorno físico incluida la vivienda, los espacios y edificios públicos, y el transporte público urbano y rural, a través de la accesibilidad universal y la eliminación de barreras arquitectónicas; así como el acceso a la participación cívica y social para su inclusión social, el empleo, la comunicación e información, y a los servicios de salud, apoyo comunitario, entre otros.</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g) Programas que tengan por objeto contribuir a mejorar la calidad de vida de las personas mayores, respetando su autonomía y sus derechos. </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ES" sz="1200" b="1"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2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Lo señalado en este artículo deberá realizarse considerando la oferta pública existente y los recursos disponibles.</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28353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42066"/>
            <a:ext cx="4957954" cy="49590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 DERECHOS DE LAS PERSONAS MAYORES </a:t>
            </a:r>
            <a:r>
              <a:rPr kumimoji="0" lang="es-ES"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Y ACCIONES DEL ESTADO</a:t>
            </a:r>
            <a:endParaRPr kumimoji="0" lang="es-CL" sz="1200" b="1"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1780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570672"/>
            <a:ext cx="5538535" cy="3686736"/>
          </a:xfrm>
          <a:ln>
            <a:solidFill>
              <a:schemeClr val="accent1">
                <a:lumMod val="75000"/>
              </a:schemeClr>
            </a:solidFill>
          </a:ln>
        </p:spPr>
        <p:txBody>
          <a:bodyPr>
            <a:norm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Artículo 17.- Del abandono social de la persona mayor. Se entenderá por abandono social la situación que afecta a la persona mayor con dependencia que carece de redes de apoyo familiar o social y que, por la ausencia de ellas, no es posible identificar a un ofensor ni una forma de maltrato o violencia específica, y que la situación que le afecta pone en peligro su vida, integridad física o psíquica.</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570672"/>
            <a:ext cx="5560760" cy="3686736"/>
          </a:xfrm>
          <a:ln>
            <a:solidFill>
              <a:schemeClr val="accent1">
                <a:lumMod val="75000"/>
              </a:schemeClr>
            </a:solidFill>
          </a:ln>
        </p:spPr>
        <p:txBody>
          <a:bodyPr>
            <a:no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Artículo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21</a:t>
            </a:r>
            <a:r>
              <a:rPr lang="es-ES" sz="1200" dirty="0">
                <a:latin typeface="Verdana" panose="020B0604030504040204" pitchFamily="34" charset="0"/>
                <a:ea typeface="Verdana" panose="020B0604030504040204" pitchFamily="34" charset="0"/>
                <a:cs typeface="Verdana" panose="020B0604030504040204" pitchFamily="34" charset="0"/>
              </a:rPr>
              <a:t>.- Del abandono social de la persona mayor.  Se entenderá por abandono social </a:t>
            </a: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la vulneración grave de los derechos de la persona mayor con dependencia, que ponga en peligro su vida, integridad física o psíquica, en los casos que dicha vulneración haga suponer la falta de redes de apoyo familiar o social.</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Se entenderá que existe dependencia cuando, por razones derivadas de una o más condiciones de salud de origen física, mental o sensorial, la persona mayor requiera del apoyo de una o más personas para la realización de actividades de la vida diaria, sean estas básicas o instrumentales.</a:t>
            </a:r>
            <a:endParaRPr lang="es-CL" sz="18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461665"/>
          </a:xfrm>
          <a:prstGeom prst="rect">
            <a:avLst/>
          </a:prstGeom>
          <a:noFill/>
        </p:spPr>
        <p:txBody>
          <a:bodyPr wrap="square" rtlCol="0">
            <a:spAutoFit/>
          </a:bodyPr>
          <a:lstStyle/>
          <a:p>
            <a:pPr algn="ctr"/>
            <a:r>
              <a:rPr lang="es-ES" sz="1200" b="1" i="1" dirty="0">
                <a:solidFill>
                  <a:prstClr val="black"/>
                </a:solidFill>
                <a:latin typeface="Verdana" panose="020B0604030504040204" pitchFamily="34" charset="0"/>
                <a:ea typeface="Verdana" panose="020B0604030504040204" pitchFamily="34" charset="0"/>
                <a:cs typeface="Verdana" panose="020B0604030504040204" pitchFamily="34" charset="0"/>
              </a:rPr>
              <a:t>TÍTULO III CONSEJOS ASESORES REGIONALES DE MAYORES</a:t>
            </a:r>
            <a:endParaRPr lang="es-CL" sz="1200" b="1" i="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79354"/>
            <a:ext cx="4957954" cy="504625"/>
          </a:xfrm>
          <a:prstGeom prst="rect">
            <a:avLst/>
          </a:prstGeom>
          <a:noFill/>
        </p:spPr>
        <p:txBody>
          <a:bodyPr wrap="square" rtlCol="0">
            <a:spAutoFit/>
          </a:bodyPr>
          <a:lstStyle/>
          <a:p>
            <a:pPr algn="ctr">
              <a:lnSpc>
                <a:spcPct val="115000"/>
              </a:lnSpc>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SE ELIMINA TÍTULO Y SE REEMPLAZA POR:</a:t>
            </a:r>
          </a:p>
          <a:p>
            <a:pPr algn="ctr">
              <a:lnSpc>
                <a:spcPct val="115000"/>
              </a:lnSpc>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DEL ABANONO SOCIAL DE LA PESONAS MAYOR</a:t>
            </a:r>
            <a:endParaRPr lang="es-CL"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57095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570672"/>
            <a:ext cx="5538535" cy="3686736"/>
          </a:xfrm>
          <a:ln>
            <a:solidFill>
              <a:schemeClr val="accent1">
                <a:lumMod val="75000"/>
              </a:schemeClr>
            </a:solidFill>
          </a:ln>
        </p:spPr>
        <p:txBody>
          <a:bodyPr>
            <a:norm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 </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570672"/>
            <a:ext cx="5560760" cy="3686736"/>
          </a:xfrm>
          <a:ln>
            <a:solidFill>
              <a:schemeClr val="accent1">
                <a:lumMod val="75000"/>
              </a:schemeClr>
            </a:solidFill>
          </a:ln>
        </p:spPr>
        <p:txBody>
          <a:bodyPr>
            <a:noAutofit/>
          </a:bodyPr>
          <a:lstStyle/>
          <a:p>
            <a:pPr marL="0" indent="0" algn="just">
              <a:lnSpc>
                <a:spcPct val="115000"/>
              </a:lnSpc>
              <a:spcAft>
                <a:spcPts val="0"/>
              </a:spcAft>
              <a:buNone/>
            </a:pPr>
            <a:r>
              <a:rPr lang="es-ES" sz="1200" dirty="0">
                <a:solidFill>
                  <a:srgbClr val="FF0000"/>
                </a:solidFill>
                <a:latin typeface="Verdana" panose="020B0604030504040204" pitchFamily="34" charset="0"/>
                <a:ea typeface="Verdana" panose="020B0604030504040204" pitchFamily="34" charset="0"/>
                <a:cs typeface="Verdana" panose="020B0604030504040204" pitchFamily="34" charset="0"/>
              </a:rPr>
              <a:t>caso de que las personas mayores hubieran sido víctimas de abandono social u otro tipo de abandono que no permite configurar los requisitos del abandono social, podrán recurrir a los programas especializados con los que cuenta el Servicio Nacional del Adulto Mayor para procurar el restablecimiento de sus derechos.  </a:t>
            </a:r>
            <a:endParaRPr lang="es-CL" sz="18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ES" sz="1200" kern="0" dirty="0">
                <a:solidFill>
                  <a:srgbClr val="FF0000"/>
                </a:solidFill>
                <a:latin typeface="Verdana" panose="020B0604030504040204" pitchFamily="34" charset="0"/>
                <a:ea typeface="Verdana" panose="020B0604030504040204" pitchFamily="34" charset="0"/>
                <a:cs typeface="Verdana" panose="020B0604030504040204" pitchFamily="34" charset="0"/>
              </a:rPr>
              <a:t>Las personas mayores víctimas de abandono social también podrán concurrir ante el tribunal con competencia en asuntos de familia dentro del territorio jurisdiccional de su residencia o domicilio para que adopte las medidas necesarias para resguardar sus derechos. Dicho procedimiento judicial se substanciará de acuerdo con las normas establecidas en el Párrafo quinto del Título IV de la ley </a:t>
            </a:r>
            <a:r>
              <a:rPr lang="es-ES" sz="1200" kern="0" dirty="0" err="1">
                <a:solidFill>
                  <a:srgbClr val="FF0000"/>
                </a:solidFill>
                <a:latin typeface="Verdana" panose="020B0604030504040204" pitchFamily="34" charset="0"/>
                <a:ea typeface="Verdana" panose="020B0604030504040204" pitchFamily="34" charset="0"/>
                <a:cs typeface="Verdana" panose="020B0604030504040204" pitchFamily="34" charset="0"/>
              </a:rPr>
              <a:t>N°</a:t>
            </a:r>
            <a:r>
              <a:rPr lang="es-ES" sz="1200" kern="0" dirty="0">
                <a:solidFill>
                  <a:srgbClr val="FF0000"/>
                </a:solidFill>
                <a:latin typeface="Verdana" panose="020B0604030504040204" pitchFamily="34" charset="0"/>
                <a:ea typeface="Verdana" panose="020B0604030504040204" pitchFamily="34" charset="0"/>
                <a:cs typeface="Verdana" panose="020B0604030504040204" pitchFamily="34" charset="0"/>
              </a:rPr>
              <a:t> 19.968, que crea los Tribunales de Familia, y en lo no previsto en ellas, por las disposiciones del Título III de la misma ley.</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TÍTULO III CONSEJOS ASESORES REGIONALES DE MAYORES</a:t>
            </a:r>
            <a:endParaRPr kumimoji="0" lang="es-CL" sz="12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79354"/>
            <a:ext cx="4957954" cy="504625"/>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SE ELIMINA TÍTULO Y SE REEMPLAZA POR:</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DEL ABANONO SOCIAL DE LA PESONAS MAYOR</a:t>
            </a:r>
            <a:endParaRPr kumimoji="0" lang="es-CL" sz="1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96553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2570672"/>
            <a:ext cx="5538535" cy="3686736"/>
          </a:xfrm>
          <a:ln>
            <a:solidFill>
              <a:schemeClr val="accent1">
                <a:lumMod val="75000"/>
              </a:schemeClr>
            </a:solidFill>
          </a:ln>
        </p:spPr>
        <p:txBody>
          <a:bodyPr>
            <a:normAutofit/>
          </a:bodyPr>
          <a:lstStyle/>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Artículo 18.- Procedimiento aplicable. Toda persona mayor que sea víctima de abandono social podrá concurrir ante el tribunal con competencia en asuntos de familia, de su residencia o domicilio, para que adopte las medidas necesarias para resguardar sus derechos, especialmente su subsistencia e integridad patrimonial. La denuncia, además, podrá efectuarse por cualquier persona que tenga conocimiento directo de los hechos que la motiven, a quien le será aplicable lo establecido en el artículo 178 del Código Procesal Penal. El procedimiento al que dé origen la denuncia a que alude este artículo se substanciará de acuerdo con las normas establecidas en el Párrafo segundo del Título IV de la ley </a:t>
            </a:r>
            <a:r>
              <a:rPr lang="es-ES" sz="1200" dirty="0" err="1">
                <a:latin typeface="Verdana" panose="020B0604030504040204" pitchFamily="34" charset="0"/>
                <a:ea typeface="Verdana" panose="020B0604030504040204" pitchFamily="34" charset="0"/>
                <a:cs typeface="Verdana" panose="020B0604030504040204" pitchFamily="34" charset="0"/>
              </a:rPr>
              <a:t>N°</a:t>
            </a:r>
            <a:r>
              <a:rPr lang="es-ES" sz="1200" dirty="0">
                <a:latin typeface="Verdana" panose="020B0604030504040204" pitchFamily="34" charset="0"/>
                <a:ea typeface="Verdana" panose="020B0604030504040204" pitchFamily="34" charset="0"/>
                <a:cs typeface="Verdana" panose="020B0604030504040204" pitchFamily="34" charset="0"/>
              </a:rPr>
              <a:t> 19.968, que crea los Tribunales de Familia, y en lo no previsto en ellas, por las disposiciones del Título III de la misma ley, pudiendo el tribunal decretar las medidas señaladas en el artículo 92 del mencionado cuerpo legal, especialmente, la de internación del afectado en alguno de los hogares o instituciones reconocidos por la autoridad competente.</a:t>
            </a: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2570672"/>
            <a:ext cx="5560760" cy="3686736"/>
          </a:xfrm>
          <a:ln>
            <a:solidFill>
              <a:schemeClr val="accent1">
                <a:lumMod val="75000"/>
              </a:schemeClr>
            </a:solidFill>
          </a:ln>
        </p:spPr>
        <p:txBody>
          <a:bodyPr>
            <a:noAutofit/>
          </a:bodyPr>
          <a:lstStyle/>
          <a:p>
            <a:pPr marL="0" indent="0" algn="just">
              <a:lnSpc>
                <a:spcPct val="115000"/>
              </a:lnSpc>
              <a:spcAft>
                <a:spcPts val="0"/>
              </a:spcAft>
              <a:buNone/>
            </a:pPr>
            <a:r>
              <a:rPr lang="es-ES" sz="1200" dirty="0">
                <a:latin typeface="Verdana" panose="020B0604030504040204" pitchFamily="34" charset="0"/>
                <a:ea typeface="Verdana" panose="020B0604030504040204" pitchFamily="34" charset="0"/>
                <a:cs typeface="Verdana" panose="020B0604030504040204" pitchFamily="34" charset="0"/>
              </a:rPr>
              <a:t>Eliminado el artículo.</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579354"/>
            <a:ext cx="4957954" cy="461665"/>
          </a:xfrm>
          <a:prstGeom prst="rect">
            <a:avLst/>
          </a:prstGeom>
          <a:noFill/>
        </p:spPr>
        <p:txBody>
          <a:bodyPr wrap="square" rtlCol="0">
            <a:spAutoFit/>
          </a:bodyPr>
          <a:lstStyle/>
          <a:p>
            <a:pPr algn="ctr"/>
            <a:r>
              <a:rPr lang="es-ES" sz="1200" b="1" i="1" dirty="0">
                <a:solidFill>
                  <a:prstClr val="black"/>
                </a:solidFill>
                <a:latin typeface="Verdana" panose="020B0604030504040204" pitchFamily="34" charset="0"/>
                <a:ea typeface="Verdana" panose="020B0604030504040204" pitchFamily="34" charset="0"/>
                <a:cs typeface="Verdana" panose="020B0604030504040204" pitchFamily="34" charset="0"/>
              </a:rPr>
              <a:t>TÍTULO III CONSEJOS ASESORES REGIONALES DE MAYORES</a:t>
            </a:r>
            <a:endParaRPr lang="es-CL" sz="1200" b="1" i="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863517E5-E2C7-E9A9-9987-9C52EBC7EB84}"/>
              </a:ext>
            </a:extLst>
          </p:cNvPr>
          <p:cNvSpPr txBox="1"/>
          <p:nvPr/>
        </p:nvSpPr>
        <p:spPr>
          <a:xfrm>
            <a:off x="6484717" y="1579354"/>
            <a:ext cx="4957954" cy="504625"/>
          </a:xfrm>
          <a:prstGeom prst="rect">
            <a:avLst/>
          </a:prstGeom>
          <a:noFill/>
        </p:spPr>
        <p:txBody>
          <a:bodyPr wrap="square" rtlCol="0">
            <a:spAutoFit/>
          </a:bodyPr>
          <a:lstStyle/>
          <a:p>
            <a:pPr algn="ctr">
              <a:lnSpc>
                <a:spcPct val="115000"/>
              </a:lnSpc>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SE ELIMINA TÍTULO Y SE REEMPLAZA POR:</a:t>
            </a:r>
          </a:p>
          <a:p>
            <a:pPr algn="ctr">
              <a:lnSpc>
                <a:spcPct val="115000"/>
              </a:lnSpc>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DEL ABANONO SOCIAL DE LA PERSONAS MAYOR</a:t>
            </a:r>
            <a:endParaRPr lang="es-CL"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1569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2" name="Marcador de texto 21">
            <a:extLst>
              <a:ext uri="{FF2B5EF4-FFF2-40B4-BE49-F238E27FC236}">
                <a16:creationId xmlns:a16="http://schemas.microsoft.com/office/drawing/2014/main" id="{A3CDFA5E-B2FE-2CB3-087C-F9E911F4D9EE}"/>
              </a:ext>
            </a:extLst>
          </p:cNvPr>
          <p:cNvSpPr>
            <a:spLocks noGrp="1"/>
          </p:cNvSpPr>
          <p:nvPr>
            <p:ph type="body" idx="1"/>
          </p:nvPr>
        </p:nvSpPr>
        <p:spPr>
          <a:xfrm>
            <a:off x="831850" y="2312867"/>
            <a:ext cx="10515600" cy="2232266"/>
          </a:xfrm>
        </p:spPr>
        <p:txBody>
          <a:bodyPr>
            <a:normAutofit/>
          </a:bodyPr>
          <a:lstStyle/>
          <a:p>
            <a:pPr algn="ctr"/>
            <a:r>
              <a:rPr lang="es-CL" dirty="0"/>
              <a:t>MODIFICACIONES LEY DE TRIBUNALES DE FAMILIA </a:t>
            </a:r>
          </a:p>
          <a:p>
            <a:pPr algn="ctr"/>
            <a:r>
              <a:rPr lang="es-CL" dirty="0"/>
              <a:t>Ley </a:t>
            </a:r>
            <a:r>
              <a:rPr lang="es-CL" dirty="0" err="1"/>
              <a:t>Nº</a:t>
            </a:r>
            <a:r>
              <a:rPr lang="es-CL" dirty="0"/>
              <a:t> 19.968</a:t>
            </a:r>
          </a:p>
          <a:p>
            <a:pPr algn="ctr"/>
            <a:endParaRPr lang="es-CL" dirty="0"/>
          </a:p>
        </p:txBody>
      </p:sp>
    </p:spTree>
    <p:extLst>
      <p:ext uri="{BB962C8B-B14F-4D97-AF65-F5344CB8AC3E}">
        <p14:creationId xmlns:p14="http://schemas.microsoft.com/office/powerpoint/2010/main" val="248265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191006E-EC79-A157-1EE1-CF26FA30CCCC}"/>
              </a:ext>
            </a:extLst>
          </p:cNvPr>
          <p:cNvSpPr>
            <a:spLocks noGrp="1"/>
          </p:cNvSpPr>
          <p:nvPr>
            <p:ph type="body" idx="1"/>
          </p:nvPr>
        </p:nvSpPr>
        <p:spPr>
          <a:xfrm>
            <a:off x="415925" y="387261"/>
            <a:ext cx="11360150" cy="518388"/>
          </a:xfrm>
        </p:spPr>
        <p:txBody>
          <a:bodyPr>
            <a:noAutofit/>
          </a:bodyPr>
          <a:lstStyle/>
          <a:p>
            <a:r>
              <a:rPr lang="es-CL" sz="2800" b="1" dirty="0">
                <a:solidFill>
                  <a:schemeClr val="accent5">
                    <a:lumMod val="50000"/>
                  </a:schemeClr>
                </a:solidFill>
              </a:rPr>
              <a:t>Principales enfoques en las indicaciones del Ejecutivo al proyecto de ley</a:t>
            </a:r>
            <a:endParaRPr lang="es-CL" sz="2800" dirty="0"/>
          </a:p>
        </p:txBody>
      </p:sp>
      <p:sp>
        <p:nvSpPr>
          <p:cNvPr id="3" name="Flecha circular 2">
            <a:extLst>
              <a:ext uri="{FF2B5EF4-FFF2-40B4-BE49-F238E27FC236}">
                <a16:creationId xmlns:a16="http://schemas.microsoft.com/office/drawing/2014/main" id="{6072EF2A-566B-5F45-1586-32303AD35391}"/>
              </a:ext>
            </a:extLst>
          </p:cNvPr>
          <p:cNvSpPr/>
          <p:nvPr/>
        </p:nvSpPr>
        <p:spPr>
          <a:xfrm>
            <a:off x="3488508" y="1020123"/>
            <a:ext cx="5214985" cy="5214985"/>
          </a:xfrm>
          <a:prstGeom prst="circularArrow">
            <a:avLst>
              <a:gd name="adj1" fmla="val 5274"/>
              <a:gd name="adj2" fmla="val 312630"/>
              <a:gd name="adj3" fmla="val 14207314"/>
              <a:gd name="adj4" fmla="val 17139210"/>
              <a:gd name="adj5" fmla="val 5477"/>
            </a:avLst>
          </a:prstGeom>
          <a:solidFill>
            <a:schemeClr val="accent1">
              <a:lumMod val="75000"/>
            </a:schemeClr>
          </a:solidFill>
          <a:ln>
            <a:no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CL"/>
          </a:p>
        </p:txBody>
      </p:sp>
      <p:grpSp>
        <p:nvGrpSpPr>
          <p:cNvPr id="4" name="Grupo 3">
            <a:extLst>
              <a:ext uri="{FF2B5EF4-FFF2-40B4-BE49-F238E27FC236}">
                <a16:creationId xmlns:a16="http://schemas.microsoft.com/office/drawing/2014/main" id="{75C09508-87ED-404C-B82C-D89F3E99E1D0}"/>
              </a:ext>
            </a:extLst>
          </p:cNvPr>
          <p:cNvGrpSpPr/>
          <p:nvPr/>
        </p:nvGrpSpPr>
        <p:grpSpPr>
          <a:xfrm>
            <a:off x="5092974" y="1176145"/>
            <a:ext cx="2006053" cy="1048554"/>
            <a:chOff x="4044144" y="5300"/>
            <a:chExt cx="2006053" cy="1048554"/>
          </a:xfrm>
        </p:grpSpPr>
        <p:sp>
          <p:nvSpPr>
            <p:cNvPr id="20" name="Rectángulo redondeado 19">
              <a:extLst>
                <a:ext uri="{FF2B5EF4-FFF2-40B4-BE49-F238E27FC236}">
                  <a16:creationId xmlns:a16="http://schemas.microsoft.com/office/drawing/2014/main" id="{9688ECE4-7CD5-4F78-7246-17DE59B377A1}"/>
                </a:ext>
              </a:extLst>
            </p:cNvPr>
            <p:cNvSpPr/>
            <p:nvPr/>
          </p:nvSpPr>
          <p:spPr>
            <a:xfrm>
              <a:off x="4044144" y="5300"/>
              <a:ext cx="2006053" cy="1048554"/>
            </a:xfrm>
            <a:prstGeom prst="roundRect">
              <a:avLst/>
            </a:prstGeom>
            <a:solidFill>
              <a:schemeClr val="accent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CL"/>
            </a:p>
          </p:txBody>
        </p:sp>
        <p:sp>
          <p:nvSpPr>
            <p:cNvPr id="21" name="CuadroTexto 20">
              <a:extLst>
                <a:ext uri="{FF2B5EF4-FFF2-40B4-BE49-F238E27FC236}">
                  <a16:creationId xmlns:a16="http://schemas.microsoft.com/office/drawing/2014/main" id="{29743C1D-E729-0E8D-35E7-485E893DBD6F}"/>
                </a:ext>
              </a:extLst>
            </p:cNvPr>
            <p:cNvSpPr txBox="1"/>
            <p:nvPr/>
          </p:nvSpPr>
          <p:spPr>
            <a:xfrm>
              <a:off x="4095330" y="56486"/>
              <a:ext cx="1903681" cy="946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100" b="1" kern="1200" dirty="0">
                  <a:latin typeface="Verdana" panose="020B0604030504040204" pitchFamily="34" charset="0"/>
                  <a:ea typeface="Verdana" panose="020B0604030504040204" pitchFamily="34" charset="0"/>
                  <a:cs typeface="Verdana" panose="020B0604030504040204" pitchFamily="34" charset="0"/>
                </a:rPr>
                <a:t>Se definen con mayor nitidez los ámbitos de acción del Estado derivados de los derechos de las PM</a:t>
              </a:r>
              <a:endParaRPr lang="es-CL" sz="1100" b="1" kern="1200" dirty="0">
                <a:latin typeface="Verdana" panose="020B0604030504040204" pitchFamily="34" charset="0"/>
                <a:ea typeface="Verdana" panose="020B0604030504040204" pitchFamily="34" charset="0"/>
                <a:cs typeface="Verdana" panose="020B0604030504040204" pitchFamily="34" charset="0"/>
              </a:endParaRPr>
            </a:p>
            <a:p>
              <a:pPr lvl="0" algn="ctr" defTabSz="622300">
                <a:lnSpc>
                  <a:spcPct val="90000"/>
                </a:lnSpc>
                <a:spcBef>
                  <a:spcPct val="0"/>
                </a:spcBef>
                <a:spcAft>
                  <a:spcPct val="35000"/>
                </a:spcAft>
                <a:buNone/>
              </a:pPr>
              <a:endParaRPr lang="es-CL" sz="14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Grupo 4">
            <a:extLst>
              <a:ext uri="{FF2B5EF4-FFF2-40B4-BE49-F238E27FC236}">
                <a16:creationId xmlns:a16="http://schemas.microsoft.com/office/drawing/2014/main" id="{7BFE8B3F-5C5D-B154-80BE-21E7FE4D48DE}"/>
              </a:ext>
            </a:extLst>
          </p:cNvPr>
          <p:cNvGrpSpPr/>
          <p:nvPr/>
        </p:nvGrpSpPr>
        <p:grpSpPr>
          <a:xfrm>
            <a:off x="6925148" y="2242308"/>
            <a:ext cx="2006053" cy="1003026"/>
            <a:chOff x="5876318" y="1071463"/>
            <a:chExt cx="2006053" cy="1003026"/>
          </a:xfrm>
        </p:grpSpPr>
        <p:sp>
          <p:nvSpPr>
            <p:cNvPr id="18" name="Rectángulo redondeado 17">
              <a:extLst>
                <a:ext uri="{FF2B5EF4-FFF2-40B4-BE49-F238E27FC236}">
                  <a16:creationId xmlns:a16="http://schemas.microsoft.com/office/drawing/2014/main" id="{DB715E96-7BC9-4628-9AF9-AE01470F7D31}"/>
                </a:ext>
              </a:extLst>
            </p:cNvPr>
            <p:cNvSpPr/>
            <p:nvPr/>
          </p:nvSpPr>
          <p:spPr>
            <a:xfrm>
              <a:off x="5876318" y="1071463"/>
              <a:ext cx="2006053" cy="1003026"/>
            </a:xfrm>
            <a:prstGeom prst="roundRect">
              <a:avLst/>
            </a:prstGeom>
            <a:solidFill>
              <a:schemeClr val="accent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CL"/>
            </a:p>
          </p:txBody>
        </p:sp>
        <p:sp>
          <p:nvSpPr>
            <p:cNvPr id="19" name="CuadroTexto 18">
              <a:extLst>
                <a:ext uri="{FF2B5EF4-FFF2-40B4-BE49-F238E27FC236}">
                  <a16:creationId xmlns:a16="http://schemas.microsoft.com/office/drawing/2014/main" id="{327996CD-E482-F1B7-F080-15C0BEC6C58A}"/>
                </a:ext>
              </a:extLst>
            </p:cNvPr>
            <p:cNvSpPr txBox="1"/>
            <p:nvPr/>
          </p:nvSpPr>
          <p:spPr>
            <a:xfrm>
              <a:off x="5925282" y="1120427"/>
              <a:ext cx="1908125" cy="9050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Verdana" panose="020B0604030504040204" pitchFamily="34" charset="0"/>
                  <a:ea typeface="Verdana" panose="020B0604030504040204" pitchFamily="34" charset="0"/>
                  <a:cs typeface="Verdana" panose="020B0604030504040204" pitchFamily="34" charset="0"/>
                </a:rPr>
                <a:t>Se agregan 4 derechos específicos para las personas mayores, totalizando 13 </a:t>
              </a:r>
              <a:endParaRPr lang="es-CL" sz="12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upo 5">
            <a:extLst>
              <a:ext uri="{FF2B5EF4-FFF2-40B4-BE49-F238E27FC236}">
                <a16:creationId xmlns:a16="http://schemas.microsoft.com/office/drawing/2014/main" id="{A11071FB-774B-3A77-54C7-7FCE1819A0BC}"/>
              </a:ext>
            </a:extLst>
          </p:cNvPr>
          <p:cNvGrpSpPr/>
          <p:nvPr/>
        </p:nvGrpSpPr>
        <p:grpSpPr>
          <a:xfrm>
            <a:off x="6925148" y="3907489"/>
            <a:ext cx="2006053" cy="1120059"/>
            <a:chOff x="5876318" y="3128559"/>
            <a:chExt cx="2006053" cy="1120059"/>
          </a:xfrm>
        </p:grpSpPr>
        <p:sp>
          <p:nvSpPr>
            <p:cNvPr id="16" name="Rectángulo redondeado 15">
              <a:extLst>
                <a:ext uri="{FF2B5EF4-FFF2-40B4-BE49-F238E27FC236}">
                  <a16:creationId xmlns:a16="http://schemas.microsoft.com/office/drawing/2014/main" id="{D26B5FA3-A4F8-C629-1D03-53677933F68E}"/>
                </a:ext>
              </a:extLst>
            </p:cNvPr>
            <p:cNvSpPr/>
            <p:nvPr/>
          </p:nvSpPr>
          <p:spPr>
            <a:xfrm>
              <a:off x="5876318" y="3128559"/>
              <a:ext cx="2006053" cy="1120059"/>
            </a:xfrm>
            <a:prstGeom prst="roundRect">
              <a:avLst/>
            </a:prstGeom>
            <a:solidFill>
              <a:schemeClr val="accent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CL"/>
            </a:p>
          </p:txBody>
        </p:sp>
        <p:sp>
          <p:nvSpPr>
            <p:cNvPr id="17" name="CuadroTexto 16">
              <a:extLst>
                <a:ext uri="{FF2B5EF4-FFF2-40B4-BE49-F238E27FC236}">
                  <a16:creationId xmlns:a16="http://schemas.microsoft.com/office/drawing/2014/main" id="{DB74EC51-A077-5E1A-37F8-4669D3E12063}"/>
                </a:ext>
              </a:extLst>
            </p:cNvPr>
            <p:cNvSpPr txBox="1"/>
            <p:nvPr/>
          </p:nvSpPr>
          <p:spPr>
            <a:xfrm>
              <a:off x="5930995" y="3183236"/>
              <a:ext cx="1896699" cy="1010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Verdana" panose="020B0604030504040204" pitchFamily="34" charset="0"/>
                  <a:ea typeface="Verdana" panose="020B0604030504040204" pitchFamily="34" charset="0"/>
                  <a:cs typeface="Verdana" panose="020B0604030504040204" pitchFamily="34" charset="0"/>
                </a:rPr>
                <a:t>Se otorgan nuevas facultades a SENAMA, relacionadas con el procedimiento de abandono y la Política Nacional de Envejecimiento</a:t>
              </a:r>
              <a:endParaRPr lang="es-CL" sz="11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upo 6">
            <a:extLst>
              <a:ext uri="{FF2B5EF4-FFF2-40B4-BE49-F238E27FC236}">
                <a16:creationId xmlns:a16="http://schemas.microsoft.com/office/drawing/2014/main" id="{9C293BC7-EAA2-0833-D234-9D4F35C07635}"/>
              </a:ext>
            </a:extLst>
          </p:cNvPr>
          <p:cNvGrpSpPr/>
          <p:nvPr/>
        </p:nvGrpSpPr>
        <p:grpSpPr>
          <a:xfrm>
            <a:off x="5092974" y="5208519"/>
            <a:ext cx="2006053" cy="1003026"/>
            <a:chOff x="4044144" y="4244882"/>
            <a:chExt cx="2006053" cy="1003026"/>
          </a:xfrm>
        </p:grpSpPr>
        <p:sp>
          <p:nvSpPr>
            <p:cNvPr id="14" name="Rectángulo redondeado 13">
              <a:extLst>
                <a:ext uri="{FF2B5EF4-FFF2-40B4-BE49-F238E27FC236}">
                  <a16:creationId xmlns:a16="http://schemas.microsoft.com/office/drawing/2014/main" id="{88CA42AF-D172-E922-C05D-4EEC125AEDE5}"/>
                </a:ext>
              </a:extLst>
            </p:cNvPr>
            <p:cNvSpPr/>
            <p:nvPr/>
          </p:nvSpPr>
          <p:spPr>
            <a:xfrm>
              <a:off x="4044144" y="4244882"/>
              <a:ext cx="2006053" cy="1003026"/>
            </a:xfrm>
            <a:prstGeom prst="roundRect">
              <a:avLst/>
            </a:prstGeom>
            <a:solidFill>
              <a:srgbClr val="90ADC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CL"/>
            </a:p>
          </p:txBody>
        </p:sp>
        <p:sp>
          <p:nvSpPr>
            <p:cNvPr id="15" name="CuadroTexto 14">
              <a:extLst>
                <a:ext uri="{FF2B5EF4-FFF2-40B4-BE49-F238E27FC236}">
                  <a16:creationId xmlns:a16="http://schemas.microsoft.com/office/drawing/2014/main" id="{B94CC4DB-6E03-A453-F430-3ED4888EED28}"/>
                </a:ext>
              </a:extLst>
            </p:cNvPr>
            <p:cNvSpPr txBox="1"/>
            <p:nvPr/>
          </p:nvSpPr>
          <p:spPr>
            <a:xfrm>
              <a:off x="4093108" y="4293846"/>
              <a:ext cx="1908125" cy="9050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Verdana" panose="020B0604030504040204" pitchFamily="34" charset="0"/>
                  <a:ea typeface="Verdana" panose="020B0604030504040204" pitchFamily="34" charset="0"/>
                  <a:cs typeface="Verdana" panose="020B0604030504040204" pitchFamily="34" charset="0"/>
                </a:rPr>
                <a:t>Se establece un procedimiento específico de abandono social en la ley de tribunales de familia</a:t>
              </a:r>
              <a:endParaRPr lang="es-CL" sz="12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upo 7">
            <a:extLst>
              <a:ext uri="{FF2B5EF4-FFF2-40B4-BE49-F238E27FC236}">
                <a16:creationId xmlns:a16="http://schemas.microsoft.com/office/drawing/2014/main" id="{5E274676-6386-7930-4BE3-EB0758C0A799}"/>
              </a:ext>
            </a:extLst>
          </p:cNvPr>
          <p:cNvGrpSpPr/>
          <p:nvPr/>
        </p:nvGrpSpPr>
        <p:grpSpPr>
          <a:xfrm>
            <a:off x="3260799" y="3966005"/>
            <a:ext cx="2006053" cy="1003026"/>
            <a:chOff x="2211969" y="3187075"/>
            <a:chExt cx="2006053" cy="1003026"/>
          </a:xfrm>
        </p:grpSpPr>
        <p:sp>
          <p:nvSpPr>
            <p:cNvPr id="12" name="Rectángulo redondeado 11">
              <a:extLst>
                <a:ext uri="{FF2B5EF4-FFF2-40B4-BE49-F238E27FC236}">
                  <a16:creationId xmlns:a16="http://schemas.microsoft.com/office/drawing/2014/main" id="{AA9FC937-E319-B955-2203-B5A9C3A4B8D3}"/>
                </a:ext>
              </a:extLst>
            </p:cNvPr>
            <p:cNvSpPr/>
            <p:nvPr/>
          </p:nvSpPr>
          <p:spPr>
            <a:xfrm>
              <a:off x="2211969" y="3187075"/>
              <a:ext cx="2006053" cy="1003026"/>
            </a:xfrm>
            <a:prstGeom prst="roundRect">
              <a:avLst/>
            </a:prstGeom>
            <a:solidFill>
              <a:srgbClr val="90ADC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CL"/>
            </a:p>
          </p:txBody>
        </p:sp>
        <p:sp>
          <p:nvSpPr>
            <p:cNvPr id="13" name="CuadroTexto 12">
              <a:extLst>
                <a:ext uri="{FF2B5EF4-FFF2-40B4-BE49-F238E27FC236}">
                  <a16:creationId xmlns:a16="http://schemas.microsoft.com/office/drawing/2014/main" id="{CD505E66-B3BC-436C-47FB-653CA15A730C}"/>
                </a:ext>
              </a:extLst>
            </p:cNvPr>
            <p:cNvSpPr txBox="1"/>
            <p:nvPr/>
          </p:nvSpPr>
          <p:spPr>
            <a:xfrm>
              <a:off x="2260933" y="3236039"/>
              <a:ext cx="1908125" cy="9050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Verdana" panose="020B0604030504040204" pitchFamily="34" charset="0"/>
                  <a:ea typeface="Verdana" panose="020B0604030504040204" pitchFamily="34" charset="0"/>
                  <a:cs typeface="Verdana" panose="020B0604030504040204" pitchFamily="34" charset="0"/>
                </a:rPr>
                <a:t>Se establece que la promoción y protección de los DDHH de las Personas Mayores corresponde al INDH</a:t>
              </a:r>
              <a:endParaRPr lang="es-CL" sz="12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Grupo 8">
            <a:extLst>
              <a:ext uri="{FF2B5EF4-FFF2-40B4-BE49-F238E27FC236}">
                <a16:creationId xmlns:a16="http://schemas.microsoft.com/office/drawing/2014/main" id="{F031DD85-03B2-3045-9771-D2DCBEEF05AC}"/>
              </a:ext>
            </a:extLst>
          </p:cNvPr>
          <p:cNvGrpSpPr/>
          <p:nvPr/>
        </p:nvGrpSpPr>
        <p:grpSpPr>
          <a:xfrm>
            <a:off x="3260799" y="2242308"/>
            <a:ext cx="2006053" cy="1003026"/>
            <a:chOff x="2211969" y="1071463"/>
            <a:chExt cx="2006053" cy="1003026"/>
          </a:xfrm>
        </p:grpSpPr>
        <p:sp>
          <p:nvSpPr>
            <p:cNvPr id="10" name="Rectángulo redondeado 9">
              <a:extLst>
                <a:ext uri="{FF2B5EF4-FFF2-40B4-BE49-F238E27FC236}">
                  <a16:creationId xmlns:a16="http://schemas.microsoft.com/office/drawing/2014/main" id="{6ABB148B-AF52-3C44-2FB3-3196EBA70C83}"/>
                </a:ext>
              </a:extLst>
            </p:cNvPr>
            <p:cNvSpPr/>
            <p:nvPr/>
          </p:nvSpPr>
          <p:spPr>
            <a:xfrm>
              <a:off x="2211969" y="1071463"/>
              <a:ext cx="2006053" cy="1003026"/>
            </a:xfrm>
            <a:prstGeom prst="roundRect">
              <a:avLst/>
            </a:prstGeom>
            <a:solidFill>
              <a:srgbClr val="90ADC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CL"/>
            </a:p>
          </p:txBody>
        </p:sp>
        <p:sp>
          <p:nvSpPr>
            <p:cNvPr id="11" name="CuadroTexto 10">
              <a:extLst>
                <a:ext uri="{FF2B5EF4-FFF2-40B4-BE49-F238E27FC236}">
                  <a16:creationId xmlns:a16="http://schemas.microsoft.com/office/drawing/2014/main" id="{B6F7BF1E-8821-C259-8CF1-4735BECE96E4}"/>
                </a:ext>
              </a:extLst>
            </p:cNvPr>
            <p:cNvSpPr txBox="1"/>
            <p:nvPr/>
          </p:nvSpPr>
          <p:spPr>
            <a:xfrm>
              <a:off x="2260933" y="1120427"/>
              <a:ext cx="1908125" cy="9050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Verdana" panose="020B0604030504040204" pitchFamily="34" charset="0"/>
                  <a:ea typeface="Verdana" panose="020B0604030504040204" pitchFamily="34" charset="0"/>
                  <a:cs typeface="Verdana" panose="020B0604030504040204" pitchFamily="34" charset="0"/>
                </a:rPr>
                <a:t>Se fortalece el acceso a la justicia, estableciendo obligaciones a los tribunales</a:t>
              </a:r>
              <a:endParaRPr lang="es-CL" sz="1200" b="1" kern="1200" dirty="0">
                <a:latin typeface="Verdana" panose="020B0604030504040204" pitchFamily="34" charset="0"/>
                <a:ea typeface="Verdana" panose="020B0604030504040204" pitchFamily="34" charset="0"/>
                <a:cs typeface="Verdana" panose="020B0604030504040204" pitchFamily="34"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p:cNvSpPr>
            <a:spLocks noGrp="1"/>
          </p:cNvSpPr>
          <p:nvPr>
            <p:ph idx="1"/>
          </p:nvPr>
        </p:nvSpPr>
        <p:spPr>
          <a:xfrm>
            <a:off x="1010728" y="1670349"/>
            <a:ext cx="10515600" cy="4351338"/>
          </a:xfrm>
        </p:spPr>
        <p:txBody>
          <a:bodyPr>
            <a:normAutofit fontScale="92500" lnSpcReduction="10000"/>
          </a:bodyPr>
          <a:lstStyle/>
          <a:p>
            <a:pPr marL="0" indent="0">
              <a:buNone/>
            </a:pPr>
            <a:r>
              <a:rPr lang="es-ES" i="1" dirty="0">
                <a:solidFill>
                  <a:srgbClr val="21558E"/>
                </a:solidFill>
                <a:latin typeface="Verdana" panose="020B0604030504040204" pitchFamily="34" charset="0"/>
                <a:ea typeface="Verdana" panose="020B0604030504040204" pitchFamily="34" charset="0"/>
                <a:cs typeface="Verdana" panose="020B0604030504040204" pitchFamily="34" charset="0"/>
              </a:rPr>
              <a:t>Intercalase un nuevo Nº 17 al art. 8º, con el siguiente tenor:</a:t>
            </a:r>
          </a:p>
          <a:p>
            <a:pPr marL="0" indent="0">
              <a:buNone/>
            </a:pPr>
            <a:endParaRPr lang="es-ES" sz="10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Artículo 8°.- Competencia de los juzgados de familia. Corresponderá a los juzgados de familia conocer y resolver las siguientes materias:  </a:t>
            </a:r>
          </a:p>
          <a:p>
            <a:pPr marL="0" indent="0">
              <a:buNone/>
            </a:pPr>
            <a:endParaRPr lang="es-CL" sz="1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FF0000"/>
                </a:solidFill>
                <a:latin typeface="Verdana" panose="020B0604030504040204" pitchFamily="34" charset="0"/>
                <a:ea typeface="Verdana" panose="020B0604030504040204" pitchFamily="34" charset="0"/>
                <a:cs typeface="Verdana" panose="020B0604030504040204" pitchFamily="34" charset="0"/>
              </a:rPr>
              <a:t>17) Los asuntos relativos a personas mayores que sean gravemente vulneradas en sus derechos por motivo de abandono social y respecto de las cuales sea necesario adoptar alguna de las medidas a que se refiere el Párrafo quinto del Título IV.</a:t>
            </a:r>
            <a:endParaRPr lang="es-CL"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latin typeface="Verdana" panose="020B0604030504040204" pitchFamily="34" charset="0"/>
                <a:ea typeface="Verdana" panose="020B0604030504040204" pitchFamily="34" charset="0"/>
                <a:cs typeface="Verdana" panose="020B0604030504040204" pitchFamily="34" charset="0"/>
              </a:rPr>
              <a:t> </a:t>
            </a:r>
            <a:endParaRPr lang="es-CL" dirty="0">
              <a:latin typeface="Verdana" panose="020B0604030504040204" pitchFamily="34" charset="0"/>
              <a:ea typeface="Verdana" panose="020B0604030504040204" pitchFamily="34" charset="0"/>
              <a:cs typeface="Verdana" panose="020B0604030504040204" pitchFamily="34" charset="0"/>
            </a:endParaRPr>
          </a:p>
          <a:p>
            <a:endParaRPr lang="es-CL" dirty="0">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40</a:t>
            </a:fld>
            <a:endParaRPr lang="es-CL"/>
          </a:p>
        </p:txBody>
      </p:sp>
    </p:spTree>
    <p:extLst>
      <p:ext uri="{BB962C8B-B14F-4D97-AF65-F5344CB8AC3E}">
        <p14:creationId xmlns:p14="http://schemas.microsoft.com/office/powerpoint/2010/main" val="3597096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41</a:t>
            </a:fld>
            <a:endParaRPr lang="es-CL"/>
          </a:p>
        </p:txBody>
      </p:sp>
      <p:sp>
        <p:nvSpPr>
          <p:cNvPr id="5" name="Marcador de contenido 2">
            <a:extLst>
              <a:ext uri="{FF2B5EF4-FFF2-40B4-BE49-F238E27FC236}">
                <a16:creationId xmlns:a16="http://schemas.microsoft.com/office/drawing/2014/main" id="{79065745-8627-2A50-85C1-101B65E33068}"/>
              </a:ext>
            </a:extLst>
          </p:cNvPr>
          <p:cNvSpPr txBox="1">
            <a:spLocks/>
          </p:cNvSpPr>
          <p:nvPr/>
        </p:nvSpPr>
        <p:spPr>
          <a:xfrm>
            <a:off x="838200" y="1593416"/>
            <a:ext cx="10515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i="1" dirty="0">
                <a:solidFill>
                  <a:srgbClr val="21558E"/>
                </a:solidFill>
                <a:latin typeface="Verdana" panose="020B0604030504040204" pitchFamily="34" charset="0"/>
                <a:ea typeface="Verdana" panose="020B0604030504040204" pitchFamily="34" charset="0"/>
                <a:cs typeface="Verdana" panose="020B0604030504040204" pitchFamily="34" charset="0"/>
              </a:rPr>
              <a:t>Modificase el art. 92 de Medidas Cautelares, en el siguiente sentido.</a:t>
            </a:r>
          </a:p>
          <a:p>
            <a:pPr marL="0" indent="0">
              <a:buFont typeface="Arial" panose="020B0604020202020204" pitchFamily="34" charset="0"/>
              <a:buNone/>
            </a:pPr>
            <a:endParaRPr lang="es-ES" sz="800" i="1"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s-ES" sz="2400" kern="0" dirty="0">
                <a:solidFill>
                  <a:srgbClr val="21558E"/>
                </a:solidFill>
                <a:latin typeface="Verdana" panose="020B0604030504040204" pitchFamily="34" charset="0"/>
                <a:ea typeface="Verdana" panose="020B0604030504040204" pitchFamily="34" charset="0"/>
                <a:cs typeface="Verdana" panose="020B0604030504040204" pitchFamily="34" charset="0"/>
              </a:rPr>
              <a:t>a) Reemplazase, el párrafo primero del numeral 8 del inciso primero, por el siguiente:</a:t>
            </a:r>
          </a:p>
          <a:p>
            <a:pPr marL="0" indent="0">
              <a:buFont typeface="Arial" panose="020B0604020202020204" pitchFamily="34" charset="0"/>
              <a:buNone/>
            </a:pPr>
            <a:endParaRPr lang="es-ES" sz="800" b="1"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s-ES" sz="24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8. Establecer medidas de protección para personas mayores, personas con discapacidad o personas afectadas por alguna incapacidad</a:t>
            </a:r>
          </a:p>
          <a:p>
            <a:pPr marL="0" indent="0">
              <a:buFont typeface="Arial" panose="020B0604020202020204" pitchFamily="34" charset="0"/>
              <a:buNone/>
            </a:pPr>
            <a:endParaRPr lang="es-ES" sz="8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b) Reemplazase el inciso 4º por el siguiente: </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s-ES" sz="2400" b="1" dirty="0">
                <a:solidFill>
                  <a:srgbClr val="FF0000"/>
                </a:solidFill>
                <a:latin typeface="Verdana" panose="020B0604030504040204" pitchFamily="34" charset="0"/>
                <a:ea typeface="Verdana" panose="020B0604030504040204" pitchFamily="34" charset="0"/>
                <a:cs typeface="Verdana" panose="020B0604030504040204" pitchFamily="34" charset="0"/>
              </a:rPr>
              <a:t>El juez, para dar protección a personas mayores, podrá ordenar además las medidas cautelares establecidas en el Párrafo quinto del Título IV de la presente ley.</a:t>
            </a:r>
            <a:endParaRPr lang="es-CL"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s-C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1676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42</a:t>
            </a:fld>
            <a:endParaRPr lang="es-CL"/>
          </a:p>
        </p:txBody>
      </p:sp>
      <p:sp>
        <p:nvSpPr>
          <p:cNvPr id="7" name="Marcador de contenido 2">
            <a:extLst>
              <a:ext uri="{FF2B5EF4-FFF2-40B4-BE49-F238E27FC236}">
                <a16:creationId xmlns:a16="http://schemas.microsoft.com/office/drawing/2014/main" id="{430B8ACB-CD4A-3953-4F03-DCEA872B8716}"/>
              </a:ext>
            </a:extLst>
          </p:cNvPr>
          <p:cNvSpPr txBox="1">
            <a:spLocks/>
          </p:cNvSpPr>
          <p:nvPr/>
        </p:nvSpPr>
        <p:spPr>
          <a:xfrm>
            <a:off x="990600" y="1593416"/>
            <a:ext cx="10515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a:solidFill>
                  <a:srgbClr val="21558E"/>
                </a:solidFill>
                <a:latin typeface="Verdana" panose="020B0604030504040204" pitchFamily="34" charset="0"/>
                <a:ea typeface="Verdana" panose="020B0604030504040204" pitchFamily="34" charset="0"/>
                <a:cs typeface="Verdana" panose="020B0604030504040204" pitchFamily="34" charset="0"/>
              </a:rPr>
              <a:t>Intercálese, a continuación del Párrafo cuarto del Título IV, el siguiente Párrafo quinto, nuevo: </a:t>
            </a:r>
            <a:r>
              <a:rPr lang="es-CL" sz="2400">
                <a:solidFill>
                  <a:srgbClr val="21558E"/>
                </a:solidFill>
                <a:latin typeface="Verdana" panose="020B0604030504040204" pitchFamily="34" charset="0"/>
                <a:ea typeface="Verdana" panose="020B0604030504040204" pitchFamily="34" charset="0"/>
                <a:cs typeface="Verdana" panose="020B0604030504040204" pitchFamily="34" charset="0"/>
              </a:rPr>
              <a:t> </a:t>
            </a:r>
            <a:r>
              <a:rPr lang="es-ES" sz="2400">
                <a:solidFill>
                  <a:srgbClr val="21558E"/>
                </a:solidFill>
                <a:latin typeface="Verdana" panose="020B0604030504040204" pitchFamily="34" charset="0"/>
                <a:ea typeface="Verdana" panose="020B0604030504040204" pitchFamily="34" charset="0"/>
                <a:cs typeface="Verdana" panose="020B0604030504040204" pitchFamily="34" charset="0"/>
              </a:rPr>
              <a:t>Párrafo quinto</a:t>
            </a:r>
            <a:r>
              <a:rPr lang="es-CL" sz="2400">
                <a:solidFill>
                  <a:srgbClr val="21558E"/>
                </a:solidFill>
                <a:latin typeface="Verdana" panose="020B0604030504040204" pitchFamily="34" charset="0"/>
                <a:ea typeface="Verdana" panose="020B0604030504040204" pitchFamily="34" charset="0"/>
                <a:cs typeface="Verdana" panose="020B0604030504040204" pitchFamily="34" charset="0"/>
              </a:rPr>
              <a:t>. </a:t>
            </a:r>
            <a:r>
              <a:rPr lang="es-ES" sz="2400">
                <a:solidFill>
                  <a:srgbClr val="21558E"/>
                </a:solidFill>
                <a:latin typeface="Verdana" panose="020B0604030504040204" pitchFamily="34" charset="0"/>
                <a:ea typeface="Verdana" panose="020B0604030504040204" pitchFamily="34" charset="0"/>
                <a:cs typeface="Verdana" panose="020B0604030504040204" pitchFamily="34" charset="0"/>
              </a:rPr>
              <a:t>Del procedimiento judicial para la aplicación de medidas de protección en favor de las personas mayores</a:t>
            </a:r>
          </a:p>
          <a:p>
            <a:pPr marL="0" indent="0">
              <a:buFont typeface="Arial" panose="020B0604020202020204" pitchFamily="34" charset="0"/>
              <a:buNone/>
            </a:pPr>
            <a:r>
              <a:rPr lang="es-ES" sz="2400" b="1">
                <a:solidFill>
                  <a:srgbClr val="21558E"/>
                </a:solidFill>
                <a:latin typeface="Verdana" panose="020B0604030504040204" pitchFamily="34" charset="0"/>
                <a:ea typeface="Verdana" panose="020B0604030504040204" pitchFamily="34" charset="0"/>
                <a:cs typeface="Verdana" panose="020B0604030504040204" pitchFamily="34" charset="0"/>
              </a:rPr>
              <a:t>Artículo 102 Ñ.- Objetivos del procedimiento. El presente procedimiento tiene por objeto la dictación de medidas de protección en favor de personas mayores cuando la vulneración que les afecta sea constitutiva de abandono social. </a:t>
            </a:r>
            <a:endParaRPr lang="es-CL" sz="240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s-ES" b="1">
                <a:solidFill>
                  <a:srgbClr val="21558E"/>
                </a:solidFill>
                <a:latin typeface="Verdana" panose="020B0604030504040204" pitchFamily="34" charset="0"/>
                <a:ea typeface="Verdana" panose="020B0604030504040204" pitchFamily="34" charset="0"/>
                <a:cs typeface="Verdana" panose="020B0604030504040204" pitchFamily="34" charset="0"/>
              </a:rPr>
              <a:t>Para los efectos de este procedimiento, se entenderá abandono social en los mismos términos definidos por el artículo 21 de la ley integral de las personas mayores y de promoción del envejecimiento digno, activo y saludable, configurándose cuando:</a:t>
            </a:r>
            <a:endParaRPr lang="es-CL">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s-CL">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25523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D2BAC-7F26-FE44-9516-A7CEFE10744F}" type="slidenum">
              <a:rPr kumimoji="0" lang="es-C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C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A32F1A24-1999-FF01-A5D5-4CA76B34C3CD}"/>
              </a:ext>
            </a:extLst>
          </p:cNvPr>
          <p:cNvSpPr>
            <a:spLocks noGrp="1"/>
          </p:cNvSpPr>
          <p:nvPr>
            <p:ph idx="1"/>
          </p:nvPr>
        </p:nvSpPr>
        <p:spPr>
          <a:xfrm>
            <a:off x="838200" y="1825625"/>
            <a:ext cx="10515600" cy="4351338"/>
          </a:xfrm>
        </p:spPr>
        <p:txBody>
          <a:bodyPr>
            <a:normAutofit fontScale="77500" lnSpcReduction="20000"/>
          </a:bodyPr>
          <a:lstStyle/>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a) La víctima sea una persona mayor con dependencia que sufra una vulneración grave de sus derechos;</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b) Dicha vulneración grave de los derechos ponga en peligro la vida o integridad física o psíquica de la víctima; y,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c) Dicha vulneración grave, además, haga suponer la falta de redes de apoyo familiar o social.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Para efectos de tener por acreditada la dependencia de la persona mayor, en los términos señalados en la letra a), se considerará que esta se configura cuando la persona mayor, por razones derivadas de una o más condiciones de salud de origen física, mental o sensorial, requiera del apoyo de una o más personas para la realización de actividades de la vida diaria, sean estas básicas o instrumentales.</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CL" dirty="0">
                <a:solidFill>
                  <a:srgbClr val="21558E"/>
                </a:solidFill>
                <a:latin typeface="Verdana" panose="020B0604030504040204" pitchFamily="34" charset="0"/>
                <a:ea typeface="Verdana" panose="020B0604030504040204" pitchFamily="34" charset="0"/>
                <a:cs typeface="Verdana" panose="020B0604030504040204" pitchFamily="34" charset="0"/>
              </a:rPr>
              <a:t>E</a:t>
            </a: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n lo no previsto por el presente párrafo, se aplicarán a este procedimiento las normas del Título III</a:t>
            </a:r>
            <a:r>
              <a:rPr lang="es-ES" b="1" dirty="0">
                <a:solidFill>
                  <a:srgbClr val="21558E"/>
                </a:solidFill>
                <a:latin typeface="Verdana" panose="020B0604030504040204" pitchFamily="34" charset="0"/>
                <a:ea typeface="Verdana" panose="020B0604030504040204" pitchFamily="34" charset="0"/>
                <a:cs typeface="Verdana" panose="020B0604030504040204" pitchFamily="34" charset="0"/>
              </a:rPr>
              <a:t>.</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22013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44</a:t>
            </a:fld>
            <a:endParaRPr lang="es-CL"/>
          </a:p>
        </p:txBody>
      </p:sp>
      <p:sp>
        <p:nvSpPr>
          <p:cNvPr id="3" name="Marcador de contenido 2">
            <a:extLst>
              <a:ext uri="{FF2B5EF4-FFF2-40B4-BE49-F238E27FC236}">
                <a16:creationId xmlns:a16="http://schemas.microsoft.com/office/drawing/2014/main" id="{97189E6F-B192-C0F6-FBFA-2F329BB6C629}"/>
              </a:ext>
            </a:extLst>
          </p:cNvPr>
          <p:cNvSpPr>
            <a:spLocks noGrp="1"/>
          </p:cNvSpPr>
          <p:nvPr>
            <p:ph idx="1"/>
          </p:nvPr>
        </p:nvSpPr>
        <p:spPr>
          <a:xfrm>
            <a:off x="838200" y="1825625"/>
            <a:ext cx="10515600" cy="4351338"/>
          </a:xfrm>
        </p:spPr>
        <p:txBody>
          <a:bodyPr>
            <a:normAutofit fontScale="85000" lnSpcReduction="10000"/>
          </a:bodyPr>
          <a:lstStyle/>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Artículo 102 P.- Inicio del procedimiento. El procedimiento podrá iniciarse de oficio por el tribunal o por denuncia efectuada por la persona mayor, el Servicio Nacional del Adulto Mayor o cualquier persona que tenga conocimiento directo de los hechos que la motiven, sin necesidad de formalidad alguna.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Los denunciantes deberán acompañar los antecedentes que sean pertinentes para acreditar el abandono social de la víctima. En caso de no contar con dichos antecedentes, los denunciantes podrán solicitar al tribunal oficiar al Servicio de Salud y/o a cualquier otra institución pública pertinente, para requerir los antecedentes que permitan acreditar que la persona mayor víctima del abandono se encuentra en situación de abandono social. Dicha solicitud también podrá ser realizada de oficio por el tribunal.</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543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45</a:t>
            </a:fld>
            <a:endParaRPr lang="es-CL"/>
          </a:p>
        </p:txBody>
      </p:sp>
      <p:sp>
        <p:nvSpPr>
          <p:cNvPr id="7" name="Marcador de contenido 2">
            <a:extLst>
              <a:ext uri="{FF2B5EF4-FFF2-40B4-BE49-F238E27FC236}">
                <a16:creationId xmlns:a16="http://schemas.microsoft.com/office/drawing/2014/main" id="{7B7986AB-0944-EC0C-1B24-2FC789F70056}"/>
              </a:ext>
            </a:extLst>
          </p:cNvPr>
          <p:cNvSpPr>
            <a:spLocks noGrp="1"/>
          </p:cNvSpPr>
          <p:nvPr>
            <p:ph idx="1"/>
          </p:nvPr>
        </p:nvSpPr>
        <p:spPr>
          <a:xfrm>
            <a:off x="838200" y="1825625"/>
            <a:ext cx="10515600" cy="4351338"/>
          </a:xfrm>
        </p:spPr>
        <p:txBody>
          <a:bodyPr>
            <a:normAutofit fontScale="70000" lnSpcReduction="20000"/>
          </a:bodyPr>
          <a:lstStyle/>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Artículo 102 Q.- Medidas cautelares. En cualquier momento del procedimiento o antes de su inicio, de oficio o a solicitud de las personas o instituciones indicadas en el artículo precedente, el tribunal podrá adoptar las siguientes medidas cautelares, sin perjuicio de otras medidas que estime pertinente, por un máximo de noventa días, en el caso que sea necesario para proteger los derechos de las personas mayores: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a) Prohibir o limitar la entrada o presencia de ciertas personas en el hogar de la persona mayor. De adoptar esta medida, el tribunal deberá velar por el correcto resguardo de derechos y el bienestar de la persona mayor.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b) Autorizar el traslado de la persona mayor desde un establecimiento hospitalario, psiquiátrico o de tratamiento especializado a su domicilio, residencia o a un establecimiento de larga estadía, cuando así lo aconseje su médico tratante.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c) Autorizar el ingreso a un establecimiento hospitalario, psiquiátrico o de tratamiento especializado, según corresponda, y sea indispensable para proteger la integridad física o psíquica de la persona mayor.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1559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46</a:t>
            </a:fld>
            <a:endParaRPr lang="es-CL"/>
          </a:p>
        </p:txBody>
      </p:sp>
      <p:sp>
        <p:nvSpPr>
          <p:cNvPr id="7" name="Marcador de contenido 2">
            <a:extLst>
              <a:ext uri="{FF2B5EF4-FFF2-40B4-BE49-F238E27FC236}">
                <a16:creationId xmlns:a16="http://schemas.microsoft.com/office/drawing/2014/main" id="{C0B631D3-7D95-203E-AD6E-5E796847E954}"/>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Para ello, el tribunal podrá ordenar la realización de evaluaciones médicas, psicológicas, sociales o las demás que considere necesarias. En la realización de estas evaluaciones deberán resguardarse siempre los derechos consagrados en la ley </a:t>
            </a:r>
            <a:r>
              <a:rPr lang="es-ES" dirty="0" err="1">
                <a:solidFill>
                  <a:srgbClr val="21558E"/>
                </a:solidFill>
                <a:latin typeface="Verdana" panose="020B0604030504040204" pitchFamily="34" charset="0"/>
                <a:ea typeface="Verdana" panose="020B0604030504040204" pitchFamily="34" charset="0"/>
                <a:cs typeface="Verdana" panose="020B0604030504040204" pitchFamily="34" charset="0"/>
              </a:rPr>
              <a:t>N°</a:t>
            </a: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 20.584, que regula los derechos y deberes que tienen las personas en relación con acciones vinculadas a su atención de salud y las reglas establecidas en el Título III, de la ley </a:t>
            </a:r>
            <a:r>
              <a:rPr lang="es-ES" dirty="0" err="1">
                <a:solidFill>
                  <a:srgbClr val="21558E"/>
                </a:solidFill>
                <a:latin typeface="Verdana" panose="020B0604030504040204" pitchFamily="34" charset="0"/>
                <a:ea typeface="Verdana" panose="020B0604030504040204" pitchFamily="34" charset="0"/>
                <a:cs typeface="Verdana" panose="020B0604030504040204" pitchFamily="34" charset="0"/>
              </a:rPr>
              <a:t>N°</a:t>
            </a: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 21.331, del reconocimiento y protección de los derechos de las personas en la atención de salud mental.</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4934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47</a:t>
            </a:fld>
            <a:endParaRPr lang="es-CL"/>
          </a:p>
        </p:txBody>
      </p:sp>
      <p:sp>
        <p:nvSpPr>
          <p:cNvPr id="6" name="Marcador de contenido 2">
            <a:extLst>
              <a:ext uri="{FF2B5EF4-FFF2-40B4-BE49-F238E27FC236}">
                <a16:creationId xmlns:a16="http://schemas.microsoft.com/office/drawing/2014/main" id="{A7EEAD56-A27F-B4FD-797E-C443EAAA9C35}"/>
              </a:ext>
            </a:extLst>
          </p:cNvPr>
          <p:cNvSpPr txBox="1">
            <a:spLocks/>
          </p:cNvSpPr>
          <p:nvPr/>
        </p:nvSpPr>
        <p:spPr>
          <a:xfrm>
            <a:off x="1102744" y="173648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Artículo 102 R.- Entrega de información sobre oferta programática del Servicio Nacional del Adulto Mayor. Con el objeto de que el tribunal pueda contar con antecedentes suficientes y actualizados para dictar las medidas de protección que se disponen en este Párrafo, el Servicio Nacional del Adulto Mayor informará semestralmente y en forma detallada a cada juzgado de familia la oferta programática vigente en la respectiva región. En particular, la información entregada deberá referirse a la modalidad de intervención de la oferta y la cobertura existente, sea en sus centros o programas de administración directa o bien en los programas o proyectos ejecutados por otros organismos.</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138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48</a:t>
            </a:fld>
            <a:endParaRPr lang="es-CL"/>
          </a:p>
        </p:txBody>
      </p:sp>
      <p:sp>
        <p:nvSpPr>
          <p:cNvPr id="3" name="Marcador de contenido 2">
            <a:extLst>
              <a:ext uri="{FF2B5EF4-FFF2-40B4-BE49-F238E27FC236}">
                <a16:creationId xmlns:a16="http://schemas.microsoft.com/office/drawing/2014/main" id="{BEC7EB59-F4C1-85FD-C222-3559B5F3C8CD}"/>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Artículo 102 S.- Audiencia preparatoria. El tribunal fijará la audiencia preparatoria dentro de los diez días siguientes a la presentación de la denuncia. A ella se citará a la persona mayor, a las personas a cuyo cuidado ésta se encuentre y a todos quienes puedan aportar antecedentes para una acertada resolución del asunto. Asimismo, el tribunal podrá ordenar la ausencia de determinadas personas cuando existan antecedentes de que la comparecencia de éstas podría provocar una vulneración a la integridad psíquica de la persona mayor.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En esta audiencia, el tribunal podrá ordenar la realización de evaluaciones médicas, psicológicas, sociales o las demás que considere necesarias, de acuerdo con lo establecido en el inciso final del artículo 102 Q.</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59544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49</a:t>
            </a:fld>
            <a:endParaRPr lang="es-CL"/>
          </a:p>
        </p:txBody>
      </p:sp>
      <p:sp>
        <p:nvSpPr>
          <p:cNvPr id="3" name="Marcador de contenido 2">
            <a:extLst>
              <a:ext uri="{FF2B5EF4-FFF2-40B4-BE49-F238E27FC236}">
                <a16:creationId xmlns:a16="http://schemas.microsoft.com/office/drawing/2014/main" id="{884DF684-C37A-C701-87F0-99DE62C35408}"/>
              </a:ext>
            </a:extLst>
          </p:cNvPr>
          <p:cNvSpPr>
            <a:spLocks noGrp="1"/>
          </p:cNvSpPr>
          <p:nvPr>
            <p:ph idx="1"/>
          </p:nvPr>
        </p:nvSpPr>
        <p:spPr>
          <a:xfrm>
            <a:off x="838200" y="1825625"/>
            <a:ext cx="10515600" cy="4351338"/>
          </a:xfrm>
        </p:spPr>
        <p:txBody>
          <a:bodyPr>
            <a:normAutofit/>
          </a:bodyPr>
          <a:lstStyle/>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Sin perjuicio de lo anterior, una vez oídas las personas citadas, el tribunal, si contare con los elementos probatorios suficientes, podrá dictar sentencia definitiva en la misma audiencia. De lo contrario, examinados los antecedentes incorporados en la causa, fijará los puntos de prueba y citará a audiencia de juicio, la que deberá celebrarse dentro de un plazo máximo de 10 días contados desde la celebración de la audiencia preparatoria o desde la recepción de las evaluaciones solicitadas, de conformidad a lo señalado en el inciso segundo de este artículo. </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247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ítulo 14">
            <a:extLst>
              <a:ext uri="{FF2B5EF4-FFF2-40B4-BE49-F238E27FC236}">
                <a16:creationId xmlns:a16="http://schemas.microsoft.com/office/drawing/2014/main" id="{48F50B0B-2DD7-9447-A6E4-49F585684F79}"/>
              </a:ext>
            </a:extLst>
          </p:cNvPr>
          <p:cNvSpPr>
            <a:spLocks noGrp="1"/>
          </p:cNvSpPr>
          <p:nvPr>
            <p:ph type="title"/>
          </p:nvPr>
        </p:nvSpPr>
        <p:spPr>
          <a:xfrm>
            <a:off x="972458" y="472995"/>
            <a:ext cx="10381342" cy="771679"/>
          </a:xfrm>
        </p:spPr>
        <p:txBody>
          <a:bodyPr>
            <a:normAutofit/>
          </a:bodyPr>
          <a:lstStyle/>
          <a:p>
            <a:pPr algn="ctr"/>
            <a:r>
              <a:rPr lang="es-CL" sz="36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Estructura del proyecto de ley</a:t>
            </a:r>
          </a:p>
        </p:txBody>
      </p:sp>
      <p:sp>
        <p:nvSpPr>
          <p:cNvPr id="12" name="Marcador de contenido 2">
            <a:extLst>
              <a:ext uri="{FF2B5EF4-FFF2-40B4-BE49-F238E27FC236}">
                <a16:creationId xmlns:a16="http://schemas.microsoft.com/office/drawing/2014/main" id="{29467BAA-E74F-ED4F-8D86-6EC289388837}"/>
              </a:ext>
            </a:extLst>
          </p:cNvPr>
          <p:cNvSpPr>
            <a:spLocks noGrp="1"/>
          </p:cNvSpPr>
          <p:nvPr/>
        </p:nvSpPr>
        <p:spPr>
          <a:xfrm>
            <a:off x="2842054" y="2370737"/>
            <a:ext cx="4039629" cy="3979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srgbClr val="4C6598">
                  <a:lumMod val="75000"/>
                </a:srgbClr>
              </a:solidFill>
              <a:effectLst/>
              <a:uLnTx/>
              <a:uFillTx/>
              <a:latin typeface="gobCL" pitchFamily="2" charset="77"/>
            </a:endParaRPr>
          </a:p>
        </p:txBody>
      </p:sp>
      <p:sp>
        <p:nvSpPr>
          <p:cNvPr id="17" name="Marcador de contenido 16">
            <a:extLst>
              <a:ext uri="{FF2B5EF4-FFF2-40B4-BE49-F238E27FC236}">
                <a16:creationId xmlns:a16="http://schemas.microsoft.com/office/drawing/2014/main" id="{75940E8F-842B-EE4A-96C1-55B93266E77E}"/>
              </a:ext>
            </a:extLst>
          </p:cNvPr>
          <p:cNvSpPr>
            <a:spLocks noGrp="1"/>
          </p:cNvSpPr>
          <p:nvPr>
            <p:ph idx="1"/>
          </p:nvPr>
        </p:nvSpPr>
        <p:spPr>
          <a:xfrm>
            <a:off x="838200" y="2197739"/>
            <a:ext cx="10515599" cy="3979223"/>
          </a:xfrm>
        </p:spPr>
        <p:txBody>
          <a:bodyPr vert="horz" lIns="91440" tIns="45720" rIns="91440" bIns="45720" rtlCol="0" anchor="t">
            <a:normAutofit/>
          </a:bodyPr>
          <a:lstStyle/>
          <a:p>
            <a:pPr marL="0" indent="0">
              <a:buNone/>
            </a:pPr>
            <a:endParaRPr lang="es-CL" sz="2400">
              <a:solidFill>
                <a:schemeClr val="accent5">
                  <a:lumMod val="75000"/>
                </a:schemeClr>
              </a:solidFill>
              <a:latin typeface="GOBCL-LIGHT"/>
            </a:endParaRPr>
          </a:p>
          <a:p>
            <a:pPr marL="0" indent="0">
              <a:buNone/>
            </a:pPr>
            <a:endParaRPr lang="es-CL" sz="2400">
              <a:solidFill>
                <a:schemeClr val="accent5">
                  <a:lumMod val="75000"/>
                </a:schemeClr>
              </a:solidFill>
              <a:latin typeface="GOBCL-LIGHT" panose="02000603050000020004" pitchFamily="2" charset="77"/>
            </a:endParaRPr>
          </a:p>
        </p:txBody>
      </p:sp>
      <p:graphicFrame>
        <p:nvGraphicFramePr>
          <p:cNvPr id="3" name="Tabla 3">
            <a:extLst>
              <a:ext uri="{FF2B5EF4-FFF2-40B4-BE49-F238E27FC236}">
                <a16:creationId xmlns:a16="http://schemas.microsoft.com/office/drawing/2014/main" id="{32D79895-7508-A0B4-E644-535E5F5C969B}"/>
              </a:ext>
            </a:extLst>
          </p:cNvPr>
          <p:cNvGraphicFramePr>
            <a:graphicFrameLocks noGrp="1"/>
          </p:cNvGraphicFramePr>
          <p:nvPr>
            <p:extLst>
              <p:ext uri="{D42A27DB-BD31-4B8C-83A1-F6EECF244321}">
                <p14:modId xmlns:p14="http://schemas.microsoft.com/office/powerpoint/2010/main" val="3099561627"/>
              </p:ext>
            </p:extLst>
          </p:nvPr>
        </p:nvGraphicFramePr>
        <p:xfrm>
          <a:off x="972458" y="1244674"/>
          <a:ext cx="10381341" cy="5000713"/>
        </p:xfrm>
        <a:graphic>
          <a:graphicData uri="http://schemas.openxmlformats.org/drawingml/2006/table">
            <a:tbl>
              <a:tblPr firstRow="1" bandRow="1">
                <a:tableStyleId>{5C22544A-7EE6-4342-B048-85BDC9FD1C3A}</a:tableStyleId>
              </a:tblPr>
              <a:tblGrid>
                <a:gridCol w="10381341">
                  <a:extLst>
                    <a:ext uri="{9D8B030D-6E8A-4147-A177-3AD203B41FA5}">
                      <a16:colId xmlns:a16="http://schemas.microsoft.com/office/drawing/2014/main" val="3462209542"/>
                    </a:ext>
                  </a:extLst>
                </a:gridCol>
              </a:tblGrid>
              <a:tr h="672553">
                <a:tc>
                  <a:txBody>
                    <a:bodyPr/>
                    <a:lstStyle/>
                    <a:p>
                      <a:pPr algn="ctr"/>
                      <a:r>
                        <a:rPr lang="es-ES" sz="1600" b="1" dirty="0">
                          <a:latin typeface="Verdana" panose="020B0604030504040204" pitchFamily="34" charset="0"/>
                          <a:ea typeface="Verdana" panose="020B0604030504040204" pitchFamily="34" charset="0"/>
                          <a:cs typeface="Verdana" panose="020B0604030504040204" pitchFamily="34" charset="0"/>
                        </a:rPr>
                        <a:t>Ley integral de las personas mayores y</a:t>
                      </a:r>
                      <a:br>
                        <a:rPr lang="es-ES" sz="1600" b="1" dirty="0">
                          <a:latin typeface="Verdana" panose="020B0604030504040204" pitchFamily="34" charset="0"/>
                          <a:ea typeface="Verdana" panose="020B0604030504040204" pitchFamily="34" charset="0"/>
                          <a:cs typeface="Verdana" panose="020B0604030504040204" pitchFamily="34" charset="0"/>
                        </a:rPr>
                      </a:br>
                      <a:r>
                        <a:rPr lang="es-ES" sz="1600" b="1" dirty="0">
                          <a:latin typeface="Verdana" panose="020B0604030504040204" pitchFamily="34" charset="0"/>
                          <a:ea typeface="Verdana" panose="020B0604030504040204" pitchFamily="34" charset="0"/>
                          <a:cs typeface="Verdana" panose="020B0604030504040204" pitchFamily="34" charset="0"/>
                        </a:rPr>
                        <a:t> de promoción del envejecimiento digno, activo y saludable</a:t>
                      </a:r>
                    </a:p>
                  </a:txBody>
                  <a:tcPr>
                    <a:solidFill>
                      <a:srgbClr val="90ADCC"/>
                    </a:solidFill>
                  </a:tcPr>
                </a:tc>
                <a:extLst>
                  <a:ext uri="{0D108BD9-81ED-4DB2-BD59-A6C34878D82A}">
                    <a16:rowId xmlns:a16="http://schemas.microsoft.com/office/drawing/2014/main" val="3055315884"/>
                  </a:ext>
                </a:extLst>
              </a:tr>
              <a:tr h="1238913">
                <a:tc>
                  <a:txBody>
                    <a:bodyPr/>
                    <a:lstStyle/>
                    <a:p>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TÍTULO PRELIMINAR: OBJETO, PRINCIPIOS Y CONCEPTOS:</a:t>
                      </a: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1: Objeto</a:t>
                      </a: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2: Principales obligados por esta ley</a:t>
                      </a: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3: Principios</a:t>
                      </a: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4:</a:t>
                      </a:r>
                      <a:r>
                        <a:rPr lang="es-ES" sz="1600"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Conceptos</a:t>
                      </a:r>
                      <a:endPar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756561074"/>
                  </a:ext>
                </a:extLst>
              </a:tr>
              <a:tr h="2937993">
                <a:tc>
                  <a:txBody>
                    <a:bodyPr/>
                    <a:lstStyle/>
                    <a:p>
                      <a:r>
                        <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rPr>
                        <a:t>TÍTULO I: DERECHOS DE LAS PERSONAS MAYORES</a:t>
                      </a:r>
                      <a:r>
                        <a:rPr lang="es-ES" sz="1600" b="1"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es-ES" sz="1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5: Igualdad y no discriminación arbitraria por razones de edad en la vejez</a:t>
                      </a: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6: Derecho</a:t>
                      </a:r>
                      <a:r>
                        <a:rPr lang="es-ES" sz="1600"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 un trato digno y respetuoso y  la atención preferente</a:t>
                      </a:r>
                      <a:endPar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5: Derecho a la independencia y a la autonomía</a:t>
                      </a: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7: Acceso a la justicia</a:t>
                      </a: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8: Promoción y protección de los derechos</a:t>
                      </a:r>
                      <a:r>
                        <a:rPr lang="es-ES" sz="1600"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humanos de las personas mayores</a:t>
                      </a:r>
                      <a:endPar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9: Derecho</a:t>
                      </a:r>
                      <a:r>
                        <a:rPr lang="es-ES" sz="1600"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 la independencia y a la autonomía</a:t>
                      </a:r>
                      <a:endPar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Art.10: Derecho</a:t>
                      </a:r>
                      <a:r>
                        <a:rPr lang="es-ES" sz="1600" baseline="0" dirty="0">
                          <a:solidFill>
                            <a:srgbClr val="002060"/>
                          </a:solidFill>
                          <a:latin typeface="Verdana" panose="020B0604030504040204" pitchFamily="34" charset="0"/>
                          <a:ea typeface="Verdana" panose="020B0604030504040204" pitchFamily="34" charset="0"/>
                          <a:cs typeface="Verdana" panose="020B0604030504040204" pitchFamily="34" charset="0"/>
                        </a:rPr>
                        <a:t> a una vida libre de violencia</a:t>
                      </a:r>
                    </a:p>
                    <a:p>
                      <a:pPr marL="285750" lvl="0" indent="-285750">
                        <a:buFont typeface="Arial"/>
                        <a:buChar char="•"/>
                      </a:pPr>
                      <a:r>
                        <a:rPr lang="es-ES" sz="1600" baseline="0" dirty="0">
                          <a:solidFill>
                            <a:srgbClr val="002060"/>
                          </a:solidFill>
                          <a:latin typeface="Verdana" panose="020B0604030504040204" pitchFamily="34" charset="0"/>
                          <a:ea typeface="Verdana" panose="020B0604030504040204" pitchFamily="34" charset="0"/>
                          <a:cs typeface="Verdana" panose="020B0604030504040204" pitchFamily="34" charset="0"/>
                        </a:rPr>
                        <a:t>Art. 11: Derecho al acceso, participación y movilidad personal</a:t>
                      </a:r>
                    </a:p>
                    <a:p>
                      <a:pPr marL="285750" lvl="0" indent="-285750">
                        <a:buFont typeface="Arial"/>
                        <a:buChar char="•"/>
                      </a:pPr>
                      <a:r>
                        <a:rPr lang="es-ES" sz="1600" baseline="0" dirty="0">
                          <a:solidFill>
                            <a:srgbClr val="002060"/>
                          </a:solidFill>
                          <a:latin typeface="Verdana" panose="020B0604030504040204" pitchFamily="34" charset="0"/>
                          <a:ea typeface="Verdana" panose="020B0604030504040204" pitchFamily="34" charset="0"/>
                          <a:cs typeface="Verdana" panose="020B0604030504040204" pitchFamily="34" charset="0"/>
                        </a:rPr>
                        <a:t>Art. 12: Derecho a la participación e integración comunitaria</a:t>
                      </a:r>
                      <a:endPar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a:buChar char="•"/>
                      </a:pPr>
                      <a:r>
                        <a:rPr lang="es-ES" sz="1600" dirty="0">
                          <a:solidFill>
                            <a:srgbClr val="002060"/>
                          </a:solidFill>
                          <a:latin typeface="Verdana" panose="020B0604030504040204" pitchFamily="34" charset="0"/>
                          <a:ea typeface="Verdana" panose="020B0604030504040204" pitchFamily="34" charset="0"/>
                          <a:cs typeface="Verdana" panose="020B0604030504040204" pitchFamily="34" charset="0"/>
                        </a:rPr>
                        <a:t>Art. 13: Derecho a la salud y a brindar consentimiento libre e informado en el ámbito de la salud</a:t>
                      </a:r>
                    </a:p>
                  </a:txBody>
                  <a:tcPr/>
                </a:tc>
                <a:extLst>
                  <a:ext uri="{0D108BD9-81ED-4DB2-BD59-A6C34878D82A}">
                    <a16:rowId xmlns:a16="http://schemas.microsoft.com/office/drawing/2014/main" val="3013211580"/>
                  </a:ext>
                </a:extLst>
              </a:tr>
            </a:tbl>
          </a:graphicData>
        </a:graphic>
      </p:graphicFrame>
    </p:spTree>
    <p:extLst>
      <p:ext uri="{BB962C8B-B14F-4D97-AF65-F5344CB8AC3E}">
        <p14:creationId xmlns:p14="http://schemas.microsoft.com/office/powerpoint/2010/main" val="724500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50</a:t>
            </a:fld>
            <a:endParaRPr lang="es-CL"/>
          </a:p>
        </p:txBody>
      </p:sp>
      <p:sp>
        <p:nvSpPr>
          <p:cNvPr id="7" name="Marcador de contenido 2">
            <a:extLst>
              <a:ext uri="{FF2B5EF4-FFF2-40B4-BE49-F238E27FC236}">
                <a16:creationId xmlns:a16="http://schemas.microsoft.com/office/drawing/2014/main" id="{15340438-EA78-4F5E-A1EA-E1CBB1359016}"/>
              </a:ext>
            </a:extLst>
          </p:cNvPr>
          <p:cNvSpPr>
            <a:spLocks noGrp="1"/>
          </p:cNvSpPr>
          <p:nvPr>
            <p:ph idx="1"/>
          </p:nvPr>
        </p:nvSpPr>
        <p:spPr>
          <a:xfrm>
            <a:off x="838200" y="1825625"/>
            <a:ext cx="10515600" cy="4351338"/>
          </a:xfrm>
        </p:spPr>
        <p:txBody>
          <a:bodyPr>
            <a:normAutofit/>
          </a:bodyPr>
          <a:lstStyle/>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Artículo 102 T.- Audiencia de juicio. Tendrá por objeto recibir la prueba faltante, en base a los puntos de prueba fijados en la audiencia preparatoria y decidir el asunto sometido a conocimiento del tribunal. </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El tribunal podrá ordenar la comparecencia o ausencia de personas del grupo familiar de la persona mayor, en base a las mismas consideraciones referidas en el inciso primero del artículo 102 S.</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9694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51</a:t>
            </a:fld>
            <a:endParaRPr lang="es-CL"/>
          </a:p>
        </p:txBody>
      </p:sp>
      <p:sp>
        <p:nvSpPr>
          <p:cNvPr id="7" name="Marcador de contenido 2">
            <a:extLst>
              <a:ext uri="{FF2B5EF4-FFF2-40B4-BE49-F238E27FC236}">
                <a16:creationId xmlns:a16="http://schemas.microsoft.com/office/drawing/2014/main" id="{74E12163-26F6-BA1A-1F07-16A584C22D1F}"/>
              </a:ext>
            </a:extLst>
          </p:cNvPr>
          <p:cNvSpPr txBox="1">
            <a:spLocks/>
          </p:cNvSpPr>
          <p:nvPr/>
        </p:nvSpPr>
        <p:spPr>
          <a:xfrm>
            <a:off x="990600" y="1593416"/>
            <a:ext cx="105156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Artículo 102 U.- Sentencia. La sentencia se pronunciará sobre las medidas de protección a favor de la persona mayor, y podrá ordenar:</a:t>
            </a:r>
          </a:p>
          <a:p>
            <a:pPr marL="0" indent="0">
              <a:buFont typeface="Arial" panose="020B0604020202020204" pitchFamily="34" charse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a) El pago de alimentos por parte de las personas del grupo familiar de la persona mayor, que sea necesaria tanto para su subsistencia como para su cuidado. Para estos efectos, se entenderán como parte del grupo familiar a las personas señaladas en los numerales 1, 2, 3 y 4 del artículo 321 del Código Civil. </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Para determinar el pago de los alimentos, el juez tendrá en consideración las reglas de prelación establecidas en el artículo 326 del Código Civil, así como las demás reglas pertinentes para la determinación de los alimentos que se encuentres en Título XVIII del Código Civil.</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7408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52</a:t>
            </a:fld>
            <a:endParaRPr lang="es-CL"/>
          </a:p>
        </p:txBody>
      </p:sp>
      <p:sp>
        <p:nvSpPr>
          <p:cNvPr id="6" name="Marcador de contenido 2">
            <a:extLst>
              <a:ext uri="{FF2B5EF4-FFF2-40B4-BE49-F238E27FC236}">
                <a16:creationId xmlns:a16="http://schemas.microsoft.com/office/drawing/2014/main" id="{294DEC32-380A-3153-EA5A-4BC5E9ECFC9A}"/>
              </a:ext>
            </a:extLst>
          </p:cNvPr>
          <p:cNvSpPr txBox="1">
            <a:spLocks/>
          </p:cNvSpPr>
          <p:nvPr/>
        </p:nvSpPr>
        <p:spPr>
          <a:xfrm>
            <a:off x="990600" y="1676101"/>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Inmediatamente después de decretar los alimentos, el tribunal deberá ordenar de oficio a la entidad financiera correspondiente, la apertura de una cuenta de ahorro u otro instrumento equivalente exclusivo para el cumplimiento de la obligación.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No se podrá ordenar el pago de esta pensión en los casos en que la persona mayor haya sido condenada por crímenes o simples delitos contra algún miembro del grupo familiar, de aquellos enlistados en los numerales 1° a 4° del artículo 321 del Código Civil, además de los convivientes civiles.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Para tomar la decisión de otorgar el pago de los alimentos, el tribunal deberá tener en especial consideración el cumplimiento oportuno, por parte de la persona mayor, de las obligaciones relativas al derecho de alimentos respecto de sus hijos o hijas. Para ello, deberá verificar si la persona mayor se encuentra en el Registro Nacional de Deudores de Pensiones de Alimentos.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923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53</a:t>
            </a:fld>
            <a:endParaRPr lang="es-CL"/>
          </a:p>
        </p:txBody>
      </p:sp>
      <p:sp>
        <p:nvSpPr>
          <p:cNvPr id="3" name="Marcador de contenido 2">
            <a:extLst>
              <a:ext uri="{FF2B5EF4-FFF2-40B4-BE49-F238E27FC236}">
                <a16:creationId xmlns:a16="http://schemas.microsoft.com/office/drawing/2014/main" id="{F50BFE8C-58FE-DDA4-98CC-09F24501EEC8}"/>
              </a:ext>
            </a:extLst>
          </p:cNvPr>
          <p:cNvSpPr>
            <a:spLocks noGrp="1"/>
          </p:cNvSpPr>
          <p:nvPr>
            <p:ph idx="1"/>
          </p:nvPr>
        </p:nvSpPr>
        <p:spPr>
          <a:xfrm>
            <a:off x="838200" y="1593416"/>
            <a:ext cx="10515600" cy="4351338"/>
          </a:xfrm>
        </p:spPr>
        <p:txBody>
          <a:bodyPr>
            <a:normAutofit fontScale="62500" lnSpcReduction="20000"/>
          </a:bodyPr>
          <a:lstStyle/>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Los alimentos referidos en este literal tendrán el carácter de provisorios, y se continuarán devengando mientras se mantenga la vigencia de la medida de protección. El tribunal deberá decretar los alimentos por un plazo acotado, considerando el bienestar de la persona mayor.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Sin perjuicio de lo anterior, una vez que se encuentre ejecutoriada la sentencia que fije estos alimentos, la persona mayor podrá presentar una demanda ante el juez de familia competente para que fije una pensión de alimentos definitiva. En dicho caso, el tribunal que conozca de la demanda podrá dejar sin efecto los alimentos provisorios que se hayan otorgado. En todo caso, la persona mayor no podrá demandar la fijación de una pensión de alimentos definitiva en contra de aquellas personas respecto de las cuales haya perdido el derecho a pedir alimentos. </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dirty="0">
                <a:solidFill>
                  <a:srgbClr val="21558E"/>
                </a:solidFill>
                <a:latin typeface="Verdana" panose="020B0604030504040204" pitchFamily="34" charset="0"/>
                <a:ea typeface="Verdana" panose="020B0604030504040204" pitchFamily="34" charset="0"/>
                <a:cs typeface="Verdana" panose="020B0604030504040204" pitchFamily="34" charset="0"/>
              </a:rPr>
              <a:t>El procedimiento señalado en el inciso anterior se tramitará conforme al artículo 7, del Decreto con Fuerza de Ley n° 1 del ministerio de Justicia, que fija texto refundido, coordinado y sistematizado del Código Civil; de la ley nº4.808, sobre registro civil, de la ley nº17.344, que autoriza cambio de nombres y apellidos, de la ley nº 16.618, ley de menores, de la ley nº 14.908, sobre abandono de familia y pago de pensiones alimenticias, y de la ley nº16.271, de impuesto a las herencias, asignaciones y donaciones.</a:t>
            </a:r>
            <a:endParaRPr lang="es-CL"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398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54</a:t>
            </a:fld>
            <a:endParaRPr lang="es-CL"/>
          </a:p>
        </p:txBody>
      </p:sp>
      <p:sp>
        <p:nvSpPr>
          <p:cNvPr id="3" name="Marcador de contenido 2">
            <a:extLst>
              <a:ext uri="{FF2B5EF4-FFF2-40B4-BE49-F238E27FC236}">
                <a16:creationId xmlns:a16="http://schemas.microsoft.com/office/drawing/2014/main" id="{F3C91724-E13F-E8A3-C68E-4C65483E1E38}"/>
              </a:ext>
            </a:extLst>
          </p:cNvPr>
          <p:cNvSpPr>
            <a:spLocks noGrp="1"/>
          </p:cNvSpPr>
          <p:nvPr>
            <p:ph idx="1"/>
          </p:nvPr>
        </p:nvSpPr>
        <p:spPr>
          <a:xfrm>
            <a:off x="838200" y="1722108"/>
            <a:ext cx="10515600" cy="4351338"/>
          </a:xfrm>
        </p:spPr>
        <p:txBody>
          <a:bodyPr>
            <a:normAutofit fontScale="92500" lnSpcReduction="10000"/>
          </a:bodyPr>
          <a:lstStyle/>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b) La restitución material de bienes muebles o inmuebles a la persona mayor, en aquellos casos en que, esta pueda acreditar la plena propiedad o el usufructo sobre dichos bienes, y los requeridos no tengan la tenencia o posesión legitima sobre los mismos.</a:t>
            </a:r>
          </a:p>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c) El ingreso de la persona mayor en establecimientos que desarrollen programas especializados para personas mayores.</a:t>
            </a:r>
          </a:p>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d) La derivación a programas públicos dirigidos a personas mayores.</a:t>
            </a:r>
          </a:p>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e) Otras medidas que cautelen la vida y la integridad física y psíquica de la persona mayor.</a:t>
            </a:r>
          </a:p>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Para dictar sentencia, el tribunal podrá ordenar la realización de evaluaciones médicas, psicológicas, sociales o las demás que considere necesarias, de acuerdo con lo establecido en el inciso tercero del artículo 102 Q.</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1107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Ley 19.968, que crea los tribunales de familia</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55</a:t>
            </a:fld>
            <a:endParaRPr lang="es-CL"/>
          </a:p>
        </p:txBody>
      </p:sp>
      <p:sp>
        <p:nvSpPr>
          <p:cNvPr id="7" name="Marcador de contenido 2">
            <a:extLst>
              <a:ext uri="{FF2B5EF4-FFF2-40B4-BE49-F238E27FC236}">
                <a16:creationId xmlns:a16="http://schemas.microsoft.com/office/drawing/2014/main" id="{2C610F7B-264E-0D53-88DD-5EA21787654D}"/>
              </a:ext>
            </a:extLst>
          </p:cNvPr>
          <p:cNvSpPr>
            <a:spLocks noGrp="1"/>
          </p:cNvSpPr>
          <p:nvPr>
            <p:ph idx="1"/>
          </p:nvPr>
        </p:nvSpPr>
        <p:spPr>
          <a:xfrm>
            <a:off x="838200" y="1593416"/>
            <a:ext cx="10515600" cy="4351338"/>
          </a:xfrm>
        </p:spPr>
        <p:txBody>
          <a:bodyPr>
            <a:normAutofit fontScale="92500" lnSpcReduction="20000"/>
          </a:bodyPr>
          <a:lstStyle/>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Artículo 102 V. Revisión de las medidas de protección. Mientras se encuentre en ejecución la medida de protección, haya sido ésta dictada de manera cautelar o en sentencia definitiva, y a solicitud de cualquiera de las partes del procedimiento, el tribunal podrá revisar la medida de protección dictada en este procedimiento. </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Para ello, la parte interesada deberá presentar nuevos antecedentes que justifiquen su petición. El tribunal deberá citar a audiencia en la que se discutirá la petición, la que se llevará a cabo dentro de 10 días desde presentada la solicitud. A esta audiencia deberá citarse al peticionario, a la persona mayor y/o o su representante legal y a cualquier otro interesado en la revisión de la medida de protección.</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El tribunal podrá modificar, ampliar, restringir y/o dejar sin efecto la medida de protección. Para ello, deberá ponderar los antecedentes que se presenten en la petición y/o en la referida audiencia, debiendo determinar si éstos permiten acreditar que se ha extinguido o modificado la necesidad de protección de la persona mayor que justificó la interposición de la medida</a:t>
            </a:r>
            <a:endParaRPr lang="es-CL" sz="2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9465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2" name="Marcador de texto 21">
            <a:extLst>
              <a:ext uri="{FF2B5EF4-FFF2-40B4-BE49-F238E27FC236}">
                <a16:creationId xmlns:a16="http://schemas.microsoft.com/office/drawing/2014/main" id="{A3CDFA5E-B2FE-2CB3-087C-F9E911F4D9EE}"/>
              </a:ext>
            </a:extLst>
          </p:cNvPr>
          <p:cNvSpPr>
            <a:spLocks noGrp="1"/>
          </p:cNvSpPr>
          <p:nvPr>
            <p:ph type="body" idx="1"/>
          </p:nvPr>
        </p:nvSpPr>
        <p:spPr>
          <a:xfrm>
            <a:off x="831850" y="2312867"/>
            <a:ext cx="10515600" cy="2949246"/>
          </a:xfrm>
        </p:spPr>
        <p:txBody>
          <a:bodyPr>
            <a:normAutofit fontScale="92500" lnSpcReduction="20000"/>
          </a:bodyPr>
          <a:lstStyle/>
          <a:p>
            <a:pPr algn="ctr"/>
            <a:r>
              <a:rPr lang="es-CL" dirty="0"/>
              <a:t>MODIFICACIONES </a:t>
            </a:r>
          </a:p>
          <a:p>
            <a:pPr algn="ctr"/>
            <a:r>
              <a:rPr lang="es-CL" dirty="0"/>
              <a:t>Ley </a:t>
            </a:r>
            <a:r>
              <a:rPr lang="es-CL" dirty="0" err="1"/>
              <a:t>Nº</a:t>
            </a:r>
            <a:r>
              <a:rPr lang="es-CL" dirty="0"/>
              <a:t> 20.530, QUE CREA EL MINISTERIO DE DESARROLLO SOCIAL Y FAMILIA</a:t>
            </a:r>
          </a:p>
          <a:p>
            <a:pPr algn="ctr"/>
            <a:r>
              <a:rPr lang="es-CL" dirty="0"/>
              <a:t>Ley </a:t>
            </a:r>
            <a:r>
              <a:rPr lang="es-CL" dirty="0" err="1"/>
              <a:t>Nº</a:t>
            </a:r>
            <a:r>
              <a:rPr lang="es-CL" dirty="0"/>
              <a:t> 19,828, QUE CREA EL SERVICIO NACIONAL DEL ADULTO MAYOR</a:t>
            </a:r>
          </a:p>
        </p:txBody>
      </p:sp>
    </p:spTree>
    <p:extLst>
      <p:ext uri="{BB962C8B-B14F-4D97-AF65-F5344CB8AC3E}">
        <p14:creationId xmlns:p14="http://schemas.microsoft.com/office/powerpoint/2010/main" val="2011664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pPr algn="ctr"/>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Párrafo II Fortalecimiento Institucional</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57</a:t>
            </a:fld>
            <a:endParaRPr lang="es-CL"/>
          </a:p>
        </p:txBody>
      </p:sp>
      <p:sp>
        <p:nvSpPr>
          <p:cNvPr id="5" name="Título 1">
            <a:extLst>
              <a:ext uri="{FF2B5EF4-FFF2-40B4-BE49-F238E27FC236}">
                <a16:creationId xmlns:a16="http://schemas.microsoft.com/office/drawing/2014/main" id="{C6E0441A-FB4B-9531-2226-C486CD9F80B9}"/>
              </a:ext>
            </a:extLst>
          </p:cNvPr>
          <p:cNvSpPr txBox="1">
            <a:spLocks/>
          </p:cNvSpPr>
          <p:nvPr/>
        </p:nvSpPr>
        <p:spPr>
          <a:xfrm>
            <a:off x="1496682" y="893358"/>
            <a:ext cx="9359661" cy="687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solidFill>
                  <a:srgbClr val="21558E"/>
                </a:solidFill>
                <a:latin typeface="Verdana" panose="020B0604030504040204" pitchFamily="34" charset="0"/>
                <a:ea typeface="Verdana" panose="020B0604030504040204" pitchFamily="34" charset="0"/>
                <a:cs typeface="Verdana" panose="020B0604030504040204" pitchFamily="34" charset="0"/>
              </a:rPr>
              <a:t>Ley 20.530, que crea el Ministerio de Desarrollo Social y Familia</a:t>
            </a:r>
            <a:endParaRPr lang="es-CL" sz="18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
        <p:nvSpPr>
          <p:cNvPr id="8" name="Marcador de contenido 2">
            <a:extLst>
              <a:ext uri="{FF2B5EF4-FFF2-40B4-BE49-F238E27FC236}">
                <a16:creationId xmlns:a16="http://schemas.microsoft.com/office/drawing/2014/main" id="{D2E99A11-92FC-6B46-525B-409DA8B7A2DA}"/>
              </a:ext>
            </a:extLst>
          </p:cNvPr>
          <p:cNvSpPr txBox="1">
            <a:spLocks/>
          </p:cNvSpPr>
          <p:nvPr/>
        </p:nvSpPr>
        <p:spPr>
          <a:xfrm>
            <a:off x="981973" y="1792834"/>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Font typeface="Arial" panose="020B0604020202020204" pitchFamily="34" charset="0"/>
              <a:buNone/>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Artículo 15.- El Comité Interministerial de Desarrollo Social y Familia celebrará sesiones cuando lo convoque su presidente. El quórum para sesionar será de 5 miembros y los acuerdos, que serán vinculantes, se adoptarán por la mayoría absoluta de los asistentes. En caso de empate, decidirá el voto del ministro presidente o quien lo reemplace. El Comité en su primera sesión determinará las normas para su funcionamiento. El Comité deberá sesionar al menos dos veces al año.</a:t>
            </a:r>
            <a:endParaRPr lang="es-CL" sz="36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s-ES" sz="2400" kern="0" dirty="0">
                <a:solidFill>
                  <a:srgbClr val="FF0000"/>
                </a:solidFill>
                <a:latin typeface="Verdana" panose="020B0604030504040204" pitchFamily="34" charset="0"/>
                <a:ea typeface="Verdana" panose="020B0604030504040204" pitchFamily="34" charset="0"/>
                <a:cs typeface="Verdana" panose="020B0604030504040204" pitchFamily="34" charset="0"/>
              </a:rPr>
              <a:t>El Comité Interministerial de Desarrollo Social y Familia deberá sesionar, al menos, una vez al año, para conocer de las materias establecidas en el artículo 1°, relacionadas con personas mayores. En dicha instancia deberá conocer, al menos, de los informes anuales elaborados por el Servicio Nacional del Adulto Mayor sobre el estado general de la vejez y el envejecimiento a nivel nacional y regional, aprobar la propuesta de Política Nacional de Envejecimiento, cuando corresponda, y conocer del plan estratégico para las personas mayores y su estado de implementación.</a:t>
            </a:r>
            <a:endParaRPr lang="es-CL"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2424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pPr algn="ctr"/>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Párrafo II Fortalecimiento Institucional</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58</a:t>
            </a:fld>
            <a:endParaRPr lang="es-CL"/>
          </a:p>
        </p:txBody>
      </p:sp>
      <p:sp>
        <p:nvSpPr>
          <p:cNvPr id="5" name="Título 1">
            <a:extLst>
              <a:ext uri="{FF2B5EF4-FFF2-40B4-BE49-F238E27FC236}">
                <a16:creationId xmlns:a16="http://schemas.microsoft.com/office/drawing/2014/main" id="{C6E0441A-FB4B-9531-2226-C486CD9F80B9}"/>
              </a:ext>
            </a:extLst>
          </p:cNvPr>
          <p:cNvSpPr txBox="1">
            <a:spLocks/>
          </p:cNvSpPr>
          <p:nvPr/>
        </p:nvSpPr>
        <p:spPr>
          <a:xfrm>
            <a:off x="1496682" y="893358"/>
            <a:ext cx="9359661" cy="687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solidFill>
                  <a:srgbClr val="21558E"/>
                </a:solidFill>
                <a:latin typeface="Verdana" panose="020B0604030504040204" pitchFamily="34" charset="0"/>
                <a:ea typeface="Verdana" panose="020B0604030504040204" pitchFamily="34" charset="0"/>
                <a:cs typeface="Verdana" panose="020B0604030504040204" pitchFamily="34" charset="0"/>
              </a:rPr>
              <a:t>Ley 19.828, que crea el Servicio Nacional del Adulto Mayor</a:t>
            </a:r>
            <a:endParaRPr lang="es-CL" sz="18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a:extLst>
              <a:ext uri="{FF2B5EF4-FFF2-40B4-BE49-F238E27FC236}">
                <a16:creationId xmlns:a16="http://schemas.microsoft.com/office/drawing/2014/main" id="{D6CB0254-DA8F-2669-F501-7D66FD2774AA}"/>
              </a:ext>
            </a:extLst>
          </p:cNvPr>
          <p:cNvSpPr>
            <a:spLocks noGrp="1"/>
          </p:cNvSpPr>
          <p:nvPr>
            <p:ph idx="1"/>
          </p:nvPr>
        </p:nvSpPr>
        <p:spPr>
          <a:xfrm>
            <a:off x="838200" y="1825625"/>
            <a:ext cx="10515600" cy="4351338"/>
          </a:xfrm>
        </p:spPr>
        <p:txBody>
          <a:bodyPr>
            <a:normAutofit lnSpcReduction="10000"/>
          </a:bodyPr>
          <a:lstStyle/>
          <a:p>
            <a:pPr marL="0" indent="0" algn="just">
              <a:lnSpc>
                <a:spcPct val="115000"/>
              </a:lnSpc>
              <a:spcAft>
                <a:spcPts val="0"/>
              </a:spcAft>
              <a:buNone/>
              <a:tabLst>
                <a:tab pos="61595" algn="l"/>
              </a:tabLst>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Artículo 3º.- El Servicio se encargará de proponer las políticas destinadas a lograr la integración familiar y social efectiva del adulto mayor y la solución de los problemas que lo afectan.</a:t>
            </a:r>
            <a:endParaRPr lang="es-CL" sz="36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tabLst>
                <a:tab pos="61595" algn="l"/>
              </a:tabLst>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En especial, le corresponderán las siguientes funciones:</a:t>
            </a:r>
            <a:endParaRPr lang="es-CL" sz="36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2400" kern="0" dirty="0">
                <a:solidFill>
                  <a:srgbClr val="FF0000"/>
                </a:solidFill>
                <a:latin typeface="Verdana" panose="020B0604030504040204" pitchFamily="34" charset="0"/>
                <a:ea typeface="Verdana" panose="020B0604030504040204" pitchFamily="34" charset="0"/>
                <a:cs typeface="Verdana" panose="020B0604030504040204" pitchFamily="34" charset="0"/>
              </a:rPr>
              <a:t>m) Prestar asesoría y soporte técnico al Comité Interministerial de Desarrollo Social y Familia, en las sesiones que conozca de materias relacionadas a personas mayores y envejecimiento. </a:t>
            </a:r>
          </a:p>
          <a:p>
            <a:pPr marL="0" indent="0">
              <a:buNone/>
            </a:pPr>
            <a:r>
              <a:rPr lang="es-ES" sz="2200" dirty="0">
                <a:solidFill>
                  <a:srgbClr val="21558E"/>
                </a:solidFill>
                <a:latin typeface="Verdana" panose="020B0604030504040204" pitchFamily="34" charset="0"/>
                <a:ea typeface="Verdana" panose="020B0604030504040204" pitchFamily="34" charset="0"/>
                <a:cs typeface="Verdana" panose="020B0604030504040204" pitchFamily="34" charset="0"/>
              </a:rPr>
              <a:t>Artículo 5º.- Serán funciones y atribuciones del Director Nacional:</a:t>
            </a:r>
          </a:p>
          <a:p>
            <a:pPr marL="0" indent="0">
              <a:buNone/>
            </a:pPr>
            <a:r>
              <a:rPr lang="es-ES" sz="2200" dirty="0">
                <a:solidFill>
                  <a:srgbClr val="FF0000"/>
                </a:solidFill>
                <a:latin typeface="Verdana" panose="020B0604030504040204" pitchFamily="34" charset="0"/>
                <a:ea typeface="Verdana" panose="020B0604030504040204" pitchFamily="34" charset="0"/>
                <a:cs typeface="Verdana" panose="020B0604030504040204" pitchFamily="34" charset="0"/>
              </a:rPr>
              <a:t>g) Elaborar la Política Nacional de Envejecimiento, la que deberá ser aprobada por el Comité Interministerial de Desarrollo Social y Familia y por el Presidente de la República.</a:t>
            </a:r>
            <a:endParaRPr lang="es-CL" sz="2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s-CL"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43343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pPr algn="ctr"/>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Párrafo II Fortalecimiento Institucional</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59</a:t>
            </a:fld>
            <a:endParaRPr lang="es-CL"/>
          </a:p>
        </p:txBody>
      </p:sp>
      <p:sp>
        <p:nvSpPr>
          <p:cNvPr id="5" name="Título 1">
            <a:extLst>
              <a:ext uri="{FF2B5EF4-FFF2-40B4-BE49-F238E27FC236}">
                <a16:creationId xmlns:a16="http://schemas.microsoft.com/office/drawing/2014/main" id="{C6E0441A-FB4B-9531-2226-C486CD9F80B9}"/>
              </a:ext>
            </a:extLst>
          </p:cNvPr>
          <p:cNvSpPr txBox="1">
            <a:spLocks/>
          </p:cNvSpPr>
          <p:nvPr/>
        </p:nvSpPr>
        <p:spPr>
          <a:xfrm>
            <a:off x="1496682" y="893358"/>
            <a:ext cx="9359661" cy="687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solidFill>
                  <a:srgbClr val="21558E"/>
                </a:solidFill>
                <a:latin typeface="Verdana" panose="020B0604030504040204" pitchFamily="34" charset="0"/>
                <a:ea typeface="Verdana" panose="020B0604030504040204" pitchFamily="34" charset="0"/>
                <a:cs typeface="Verdana" panose="020B0604030504040204" pitchFamily="34" charset="0"/>
              </a:rPr>
              <a:t>Ley 19.828, que crea el Servicio Nacional del Adulto Mayor</a:t>
            </a:r>
            <a:endParaRPr lang="es-CL" sz="18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
        <p:nvSpPr>
          <p:cNvPr id="8" name="Marcador de contenido 2">
            <a:extLst>
              <a:ext uri="{FF2B5EF4-FFF2-40B4-BE49-F238E27FC236}">
                <a16:creationId xmlns:a16="http://schemas.microsoft.com/office/drawing/2014/main" id="{39B77D24-8A15-B28E-EB83-02C14CBA9370}"/>
              </a:ext>
            </a:extLst>
          </p:cNvPr>
          <p:cNvSpPr txBox="1">
            <a:spLocks/>
          </p:cNvSpPr>
          <p:nvPr/>
        </p:nvSpPr>
        <p:spPr>
          <a:xfrm>
            <a:off x="918712" y="1684727"/>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buFont typeface="Arial" panose="020B0604020202020204" pitchFamily="34" charset="0"/>
              <a:buNone/>
              <a:tabLst>
                <a:tab pos="61595" algn="l"/>
              </a:tabLst>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Artículo 5° bis.- En cada región del país existirá una Dirección Regional del Servicio, a cargo de un funcionario con la denominación de Director Regional. A los Directores Regionales les corresponderán las siguientes funciones y atribuciones.</a:t>
            </a:r>
          </a:p>
          <a:p>
            <a:pPr marL="0" indent="0" algn="just">
              <a:lnSpc>
                <a:spcPct val="115000"/>
              </a:lnSpc>
              <a:buFont typeface="Arial" panose="020B0604020202020204" pitchFamily="34" charset="0"/>
              <a:buNone/>
              <a:tabLst>
                <a:tab pos="61595" algn="l"/>
              </a:tabLst>
            </a:pPr>
            <a:r>
              <a:rPr lang="es-ES" sz="2200" dirty="0">
                <a:solidFill>
                  <a:srgbClr val="FF0000"/>
                </a:solidFill>
                <a:latin typeface="Verdana" panose="020B0604030504040204" pitchFamily="34" charset="0"/>
                <a:ea typeface="Verdana" panose="020B0604030504040204" pitchFamily="34" charset="0"/>
                <a:cs typeface="Verdana" panose="020B0604030504040204" pitchFamily="34" charset="0"/>
              </a:rPr>
              <a:t>c) Ejercer la secretaría ejecutiva del Comité Regional para el Adulto Mayor establecido en el artículo 12°. </a:t>
            </a:r>
          </a:p>
          <a:p>
            <a:pPr marL="0" indent="0" algn="just">
              <a:lnSpc>
                <a:spcPct val="115000"/>
              </a:lnSpc>
              <a:buFont typeface="Arial" panose="020B0604020202020204" pitchFamily="34" charset="0"/>
              <a:buNone/>
              <a:tabLst>
                <a:tab pos="61595" algn="l"/>
              </a:tabLst>
            </a:pPr>
            <a:r>
              <a:rPr lang="es-ES" sz="2200" dirty="0">
                <a:solidFill>
                  <a:srgbClr val="FF0000"/>
                </a:solidFill>
                <a:latin typeface="Verdana" panose="020B0604030504040204" pitchFamily="34" charset="0"/>
                <a:ea typeface="Verdana" panose="020B0604030504040204" pitchFamily="34" charset="0"/>
                <a:cs typeface="Verdana" panose="020B0604030504040204" pitchFamily="34" charset="0"/>
              </a:rPr>
              <a:t>e)</a:t>
            </a:r>
            <a:r>
              <a:rPr lang="es-ES" sz="2400" dirty="0">
                <a:solidFill>
                  <a:srgbClr val="FF0000"/>
                </a:solidFill>
                <a:latin typeface="Verdana" panose="020B0604030504040204" pitchFamily="34" charset="0"/>
                <a:ea typeface="Verdana" panose="020B0604030504040204" pitchFamily="34" charset="0"/>
                <a:cs typeface="Verdana" panose="020B0604030504040204" pitchFamily="34" charset="0"/>
              </a:rPr>
              <a:t> Informar, semestralmente, a la o las Cortes de Apelaciones que corresponda, la oferta de programas para personas mayores y los cupos disponibles en la región, así como las instituciones públicas y privadas con las que haya celebrado convenios, de acuerdo con lo señalado en el artículo 3 letra o). </a:t>
            </a:r>
            <a:endParaRPr lang="es-CL" sz="36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buFont typeface="Arial" panose="020B0604020202020204" pitchFamily="34" charset="0"/>
              <a:buNone/>
              <a:tabLst>
                <a:tab pos="61595" algn="l"/>
              </a:tabLst>
            </a:pPr>
            <a:endParaRPr lang="es-CL" sz="2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385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ítulo 14">
            <a:extLst>
              <a:ext uri="{FF2B5EF4-FFF2-40B4-BE49-F238E27FC236}">
                <a16:creationId xmlns:a16="http://schemas.microsoft.com/office/drawing/2014/main" id="{48F50B0B-2DD7-9447-A6E4-49F585684F79}"/>
              </a:ext>
            </a:extLst>
          </p:cNvPr>
          <p:cNvSpPr>
            <a:spLocks noGrp="1"/>
          </p:cNvSpPr>
          <p:nvPr>
            <p:ph type="title"/>
          </p:nvPr>
        </p:nvSpPr>
        <p:spPr>
          <a:xfrm>
            <a:off x="838198" y="233076"/>
            <a:ext cx="9870209" cy="771679"/>
          </a:xfrm>
        </p:spPr>
        <p:txBody>
          <a:bodyPr>
            <a:normAutofit/>
          </a:bodyPr>
          <a:lstStyle/>
          <a:p>
            <a:pPr algn="ctr"/>
            <a:r>
              <a:rPr lang="es-CL" sz="34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Ejecutivo</a:t>
            </a:r>
          </a:p>
        </p:txBody>
      </p:sp>
      <p:sp>
        <p:nvSpPr>
          <p:cNvPr id="12" name="Marcador de contenido 2">
            <a:extLst>
              <a:ext uri="{FF2B5EF4-FFF2-40B4-BE49-F238E27FC236}">
                <a16:creationId xmlns:a16="http://schemas.microsoft.com/office/drawing/2014/main" id="{29467BAA-E74F-ED4F-8D86-6EC289388837}"/>
              </a:ext>
            </a:extLst>
          </p:cNvPr>
          <p:cNvSpPr>
            <a:spLocks noGrp="1"/>
          </p:cNvSpPr>
          <p:nvPr/>
        </p:nvSpPr>
        <p:spPr>
          <a:xfrm>
            <a:off x="2842054" y="2370737"/>
            <a:ext cx="4039629" cy="3979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srgbClr val="4C6598">
                  <a:lumMod val="75000"/>
                </a:srgbClr>
              </a:solidFill>
              <a:effectLst/>
              <a:uLnTx/>
              <a:uFillTx/>
              <a:latin typeface="gobCL" pitchFamily="2" charset="77"/>
            </a:endParaRPr>
          </a:p>
        </p:txBody>
      </p:sp>
      <p:sp>
        <p:nvSpPr>
          <p:cNvPr id="17" name="Marcador de contenido 16">
            <a:extLst>
              <a:ext uri="{FF2B5EF4-FFF2-40B4-BE49-F238E27FC236}">
                <a16:creationId xmlns:a16="http://schemas.microsoft.com/office/drawing/2014/main" id="{75940E8F-842B-EE4A-96C1-55B93266E77E}"/>
              </a:ext>
            </a:extLst>
          </p:cNvPr>
          <p:cNvSpPr>
            <a:spLocks noGrp="1"/>
          </p:cNvSpPr>
          <p:nvPr>
            <p:ph idx="1"/>
          </p:nvPr>
        </p:nvSpPr>
        <p:spPr>
          <a:xfrm>
            <a:off x="838200" y="1145190"/>
            <a:ext cx="10515599" cy="5308773"/>
          </a:xfrm>
        </p:spPr>
        <p:txBody>
          <a:bodyPr vert="horz" lIns="91440" tIns="45720" rIns="91440" bIns="45720" rtlCol="0" anchor="t">
            <a:normAutofit/>
          </a:bodyPr>
          <a:lstStyle/>
          <a:p>
            <a:pPr marL="0" indent="0">
              <a:buNone/>
            </a:pPr>
            <a:endParaRPr lang="es-CL" sz="2400" dirty="0">
              <a:solidFill>
                <a:schemeClr val="accent5">
                  <a:lumMod val="75000"/>
                </a:schemeClr>
              </a:solidFill>
              <a:latin typeface="GOBCL-LIGHT"/>
            </a:endParaRPr>
          </a:p>
          <a:p>
            <a:pPr marL="0" indent="0">
              <a:buNone/>
            </a:pPr>
            <a:endParaRPr lang="es-CL" sz="2400" dirty="0">
              <a:solidFill>
                <a:schemeClr val="accent5">
                  <a:lumMod val="75000"/>
                </a:schemeClr>
              </a:solidFill>
              <a:latin typeface="GOBCL-LIGHT" panose="02000603050000020004" pitchFamily="2" charset="77"/>
            </a:endParaRPr>
          </a:p>
        </p:txBody>
      </p:sp>
      <p:graphicFrame>
        <p:nvGraphicFramePr>
          <p:cNvPr id="3" name="Tabla 3">
            <a:extLst>
              <a:ext uri="{FF2B5EF4-FFF2-40B4-BE49-F238E27FC236}">
                <a16:creationId xmlns:a16="http://schemas.microsoft.com/office/drawing/2014/main" id="{32D79895-7508-A0B4-E644-535E5F5C969B}"/>
              </a:ext>
            </a:extLst>
          </p:cNvPr>
          <p:cNvGraphicFramePr>
            <a:graphicFrameLocks noGrp="1"/>
          </p:cNvGraphicFramePr>
          <p:nvPr>
            <p:extLst>
              <p:ext uri="{D42A27DB-BD31-4B8C-83A1-F6EECF244321}">
                <p14:modId xmlns:p14="http://schemas.microsoft.com/office/powerpoint/2010/main" val="715857483"/>
              </p:ext>
            </p:extLst>
          </p:nvPr>
        </p:nvGraphicFramePr>
        <p:xfrm>
          <a:off x="1066126" y="877680"/>
          <a:ext cx="10381127" cy="5496646"/>
        </p:xfrm>
        <a:graphic>
          <a:graphicData uri="http://schemas.openxmlformats.org/drawingml/2006/table">
            <a:tbl>
              <a:tblPr firstRow="1" bandRow="1">
                <a:tableStyleId>{5C22544A-7EE6-4342-B048-85BDC9FD1C3A}</a:tableStyleId>
              </a:tblPr>
              <a:tblGrid>
                <a:gridCol w="10381127">
                  <a:extLst>
                    <a:ext uri="{9D8B030D-6E8A-4147-A177-3AD203B41FA5}">
                      <a16:colId xmlns:a16="http://schemas.microsoft.com/office/drawing/2014/main" val="3462209542"/>
                    </a:ext>
                  </a:extLst>
                </a:gridCol>
              </a:tblGrid>
              <a:tr h="499149">
                <a:tc>
                  <a:txBody>
                    <a:bodyPr/>
                    <a:lstStyle/>
                    <a:p>
                      <a:pPr algn="ctr"/>
                      <a:r>
                        <a:rPr lang="es-ES" sz="1400" dirty="0">
                          <a:latin typeface="Verdana" panose="020B0604030504040204" pitchFamily="34" charset="0"/>
                          <a:ea typeface="Verdana" panose="020B0604030504040204" pitchFamily="34" charset="0"/>
                          <a:cs typeface="Verdana" panose="020B0604030504040204" pitchFamily="34" charset="0"/>
                        </a:rPr>
                        <a:t>Ley integral de las personas mayores y </a:t>
                      </a:r>
                    </a:p>
                    <a:p>
                      <a:pPr lvl="0" algn="ctr">
                        <a:buNone/>
                      </a:pPr>
                      <a:r>
                        <a:rPr lang="es-ES" sz="1400" dirty="0">
                          <a:latin typeface="Verdana" panose="020B0604030504040204" pitchFamily="34" charset="0"/>
                          <a:ea typeface="Verdana" panose="020B0604030504040204" pitchFamily="34" charset="0"/>
                          <a:cs typeface="Verdana" panose="020B0604030504040204" pitchFamily="34" charset="0"/>
                        </a:rPr>
                        <a:t>de promoción del envejecimiento digno, activo y saludable</a:t>
                      </a:r>
                    </a:p>
                  </a:txBody>
                  <a:tcPr>
                    <a:solidFill>
                      <a:srgbClr val="90ADCC"/>
                    </a:solidFill>
                  </a:tcPr>
                </a:tc>
                <a:extLst>
                  <a:ext uri="{0D108BD9-81ED-4DB2-BD59-A6C34878D82A}">
                    <a16:rowId xmlns:a16="http://schemas.microsoft.com/office/drawing/2014/main" val="3055315884"/>
                  </a:ext>
                </a:extLst>
              </a:tr>
              <a:tr h="2084682">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ES"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14: Derecho a la educación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ES"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15: Ocio, deporte y vida activa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ES"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16: Derecho al trabajo</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ES"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17: Derecho a la información.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s-ES" sz="1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18: Deberes Generales del Estado</a:t>
                      </a:r>
                    </a:p>
                    <a:p>
                      <a:endParaRPr kumimoji="0" lang="es-ES" sz="800" b="0"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r>
                        <a:rPr kumimoji="0" lang="es-ES" sz="1600" b="1"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Título II: Política Nacional de Envejecimiento</a:t>
                      </a:r>
                    </a:p>
                    <a:p>
                      <a:pPr marL="285750" lvl="0" indent="-285750">
                        <a:buFont typeface="Arial"/>
                        <a:buChar char="•"/>
                      </a:pPr>
                      <a:r>
                        <a:rPr kumimoji="0" lang="es-ES" sz="1600" b="0"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19: Política Nacional de Envejecimiento</a:t>
                      </a:r>
                    </a:p>
                    <a:p>
                      <a:pPr marL="285750" lvl="0" indent="-285750">
                        <a:buFont typeface="Arial"/>
                        <a:buChar char="•"/>
                      </a:pPr>
                      <a:r>
                        <a:rPr kumimoji="0" lang="es-ES" sz="1600" b="0"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20: Líneas de acción</a:t>
                      </a:r>
                    </a:p>
                  </a:txBody>
                  <a:tcPr/>
                </a:tc>
                <a:extLst>
                  <a:ext uri="{0D108BD9-81ED-4DB2-BD59-A6C34878D82A}">
                    <a16:rowId xmlns:a16="http://schemas.microsoft.com/office/drawing/2014/main" val="1756561074"/>
                  </a:ext>
                </a:extLst>
              </a:tr>
              <a:tr h="557873">
                <a:tc>
                  <a:txBody>
                    <a:bodyPr/>
                    <a:lstStyle/>
                    <a:p>
                      <a:r>
                        <a:rPr kumimoji="0" lang="es-ES" sz="1600" b="1"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Título III: Del Abandono Social de la Persona Mayor</a:t>
                      </a:r>
                    </a:p>
                    <a:p>
                      <a:pPr marL="285750" lvl="0" indent="-285750">
                        <a:buFont typeface="Arial"/>
                        <a:buChar char="•"/>
                      </a:pPr>
                      <a:r>
                        <a:rPr kumimoji="0" lang="es-ES" sz="1600" b="0"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21: Del abandono social de la persona mayor</a:t>
                      </a:r>
                    </a:p>
                  </a:txBody>
                  <a:tcPr/>
                </a:tc>
                <a:extLst>
                  <a:ext uri="{0D108BD9-81ED-4DB2-BD59-A6C34878D82A}">
                    <a16:rowId xmlns:a16="http://schemas.microsoft.com/office/drawing/2014/main" val="3013211580"/>
                  </a:ext>
                </a:extLst>
              </a:tr>
              <a:tr h="1497447">
                <a:tc>
                  <a:txBody>
                    <a:bodyPr/>
                    <a:lstStyle/>
                    <a:p>
                      <a:pPr marL="0" lvl="0" indent="0">
                        <a:buNone/>
                      </a:pPr>
                      <a:r>
                        <a:rPr kumimoji="0" lang="es-ES" sz="1600" b="1"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Título IV: Modificaciones legales</a:t>
                      </a:r>
                    </a:p>
                    <a:p>
                      <a:pPr marL="285750" lvl="0" indent="-285750">
                        <a:buFont typeface="Arial" panose="020B0604020202020204" pitchFamily="34" charset="0"/>
                        <a:buChar char="•"/>
                      </a:pPr>
                      <a:r>
                        <a:rPr kumimoji="0" lang="es-ES" sz="1600" b="0"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22: Modifica ley Nº 19.968, Tribunales de Familia</a:t>
                      </a:r>
                    </a:p>
                    <a:p>
                      <a:pPr marL="285750" lvl="0" indent="-285750">
                        <a:buFont typeface="Arial" panose="020B0604020202020204" pitchFamily="34" charset="0"/>
                        <a:buChar char="•"/>
                      </a:pPr>
                      <a:r>
                        <a:rPr kumimoji="0" lang="es-ES" sz="1600" b="0"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23: Modifica ley Nº 20.530, Ministerio de Desarrollo Social y Familia</a:t>
                      </a:r>
                    </a:p>
                    <a:p>
                      <a:pPr marL="285750" lvl="0" indent="-285750">
                        <a:buFont typeface="Arial" panose="020B0604020202020204" pitchFamily="34" charset="0"/>
                        <a:buChar char="•"/>
                      </a:pPr>
                      <a:r>
                        <a:rPr kumimoji="0" lang="es-ES" sz="1600" b="0"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24: Modifica ley Nº 19.828, Servicio Nacional del Adulto Mayor</a:t>
                      </a:r>
                    </a:p>
                    <a:p>
                      <a:pPr marL="285750" lvl="0" indent="-285750">
                        <a:buFont typeface="Arial" panose="020B0604020202020204" pitchFamily="34" charset="0"/>
                        <a:buChar char="•"/>
                      </a:pPr>
                      <a:r>
                        <a:rPr kumimoji="0" lang="es-ES" sz="1600" b="0" i="0" u="none" strike="noStrike" kern="1200" cap="none" spc="0" normalizeH="0" baseline="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Art. 25: Modifica ley N° 18.833, que establece un nuevo estatuto general para las Cajas de Compensación de Asignación Familiar (C.C.A.F.)</a:t>
                      </a:r>
                    </a:p>
                  </a:txBody>
                  <a:tcPr/>
                </a:tc>
                <a:extLst>
                  <a:ext uri="{0D108BD9-81ED-4DB2-BD59-A6C34878D82A}">
                    <a16:rowId xmlns:a16="http://schemas.microsoft.com/office/drawing/2014/main" val="2227382423"/>
                  </a:ext>
                </a:extLst>
              </a:tr>
              <a:tr h="376006">
                <a:tc>
                  <a:txBody>
                    <a:bodyPr/>
                    <a:lstStyle/>
                    <a:p>
                      <a:pPr marL="0" lvl="0" indent="0">
                        <a:buNone/>
                      </a:pPr>
                      <a:r>
                        <a:rPr lang="es-ES" sz="14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DISPOSICIONES</a:t>
                      </a:r>
                      <a:r>
                        <a:rPr lang="es-ES" sz="1400" b="1" baseline="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TRANSITORIAS</a:t>
                      </a:r>
                      <a:endParaRPr lang="es-ES" sz="14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4283740267"/>
                  </a:ext>
                </a:extLst>
              </a:tr>
              <a:tr h="293617">
                <a:tc>
                  <a:txBody>
                    <a:bodyPr/>
                    <a:lstStyle/>
                    <a:p>
                      <a:pPr marL="0" lvl="0" indent="0">
                        <a:buNone/>
                      </a:pPr>
                      <a:endParaRPr lang="es-ES" sz="1400" b="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546661270"/>
                  </a:ext>
                </a:extLst>
              </a:tr>
            </a:tbl>
          </a:graphicData>
        </a:graphic>
      </p:graphicFrame>
    </p:spTree>
    <p:extLst>
      <p:ext uri="{BB962C8B-B14F-4D97-AF65-F5344CB8AC3E}">
        <p14:creationId xmlns:p14="http://schemas.microsoft.com/office/powerpoint/2010/main" val="23517128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pPr algn="ctr"/>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Párrafo II Fortalecimiento Institucional</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60</a:t>
            </a:fld>
            <a:endParaRPr lang="es-CL"/>
          </a:p>
        </p:txBody>
      </p:sp>
      <p:sp>
        <p:nvSpPr>
          <p:cNvPr id="5" name="Título 1">
            <a:extLst>
              <a:ext uri="{FF2B5EF4-FFF2-40B4-BE49-F238E27FC236}">
                <a16:creationId xmlns:a16="http://schemas.microsoft.com/office/drawing/2014/main" id="{C6E0441A-FB4B-9531-2226-C486CD9F80B9}"/>
              </a:ext>
            </a:extLst>
          </p:cNvPr>
          <p:cNvSpPr txBox="1">
            <a:spLocks/>
          </p:cNvSpPr>
          <p:nvPr/>
        </p:nvSpPr>
        <p:spPr>
          <a:xfrm>
            <a:off x="1496682" y="893358"/>
            <a:ext cx="9359661" cy="687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solidFill>
                  <a:srgbClr val="21558E"/>
                </a:solidFill>
                <a:latin typeface="Verdana" panose="020B0604030504040204" pitchFamily="34" charset="0"/>
                <a:ea typeface="Verdana" panose="020B0604030504040204" pitchFamily="34" charset="0"/>
                <a:cs typeface="Verdana" panose="020B0604030504040204" pitchFamily="34" charset="0"/>
              </a:rPr>
              <a:t>Ley 19.828, que crea el Servicio Nacional del Adulto Mayor</a:t>
            </a:r>
            <a:endParaRPr lang="es-CL" sz="18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
        <p:nvSpPr>
          <p:cNvPr id="8" name="Marcador de contenido 2">
            <a:extLst>
              <a:ext uri="{FF2B5EF4-FFF2-40B4-BE49-F238E27FC236}">
                <a16:creationId xmlns:a16="http://schemas.microsoft.com/office/drawing/2014/main" id="{39B77D24-8A15-B28E-EB83-02C14CBA9370}"/>
              </a:ext>
            </a:extLst>
          </p:cNvPr>
          <p:cNvSpPr txBox="1">
            <a:spLocks/>
          </p:cNvSpPr>
          <p:nvPr/>
        </p:nvSpPr>
        <p:spPr>
          <a:xfrm>
            <a:off x="918712" y="168472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0"/>
              </a:spcAft>
              <a:buNone/>
            </a:pPr>
            <a:r>
              <a:rPr lang="es-E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10) </a:t>
            </a:r>
            <a:r>
              <a:rPr lang="es-ES" sz="1400" b="1" dirty="0" err="1">
                <a:solidFill>
                  <a:srgbClr val="FF0000"/>
                </a:solidFill>
                <a:latin typeface="Verdana" panose="020B0604030504040204" pitchFamily="34" charset="0"/>
                <a:ea typeface="Verdana" panose="020B0604030504040204" pitchFamily="34" charset="0"/>
                <a:cs typeface="Verdana" panose="020B0604030504040204" pitchFamily="34" charset="0"/>
              </a:rPr>
              <a:t>Reemplázase</a:t>
            </a:r>
            <a:r>
              <a:rPr lang="es-E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 el artículo 12, por el siguiente: </a:t>
            </a:r>
            <a:endParaRPr lang="es-CL"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400" dirty="0">
                <a:solidFill>
                  <a:srgbClr val="21558E"/>
                </a:solidFill>
                <a:latin typeface="Verdana" panose="020B0604030504040204" pitchFamily="34" charset="0"/>
                <a:ea typeface="Verdana" panose="020B0604030504040204" pitchFamily="34" charset="0"/>
                <a:cs typeface="Verdana" panose="020B0604030504040204" pitchFamily="34" charset="0"/>
              </a:rPr>
              <a:t>12.- Créanse los Comités Regionales para el Adulto Mayor, en adelante los Comités, como órganos</a:t>
            </a:r>
            <a:r>
              <a:rPr lang="es-ES" sz="1400" dirty="0">
                <a:latin typeface="Verdana" panose="020B0604030504040204" pitchFamily="34" charset="0"/>
                <a:ea typeface="Verdana" panose="020B0604030504040204" pitchFamily="34" charset="0"/>
                <a:cs typeface="Verdana" panose="020B0604030504040204" pitchFamily="34" charset="0"/>
              </a:rPr>
              <a:t> </a:t>
            </a:r>
            <a:r>
              <a:rPr lang="es-E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colaboradores del Servicio </a:t>
            </a:r>
            <a:r>
              <a:rPr lang="es-ES" sz="1400" dirty="0">
                <a:solidFill>
                  <a:srgbClr val="21558E"/>
                </a:solidFill>
                <a:latin typeface="Verdana" panose="020B0604030504040204" pitchFamily="34" charset="0"/>
                <a:ea typeface="Verdana" panose="020B0604030504040204" pitchFamily="34" charset="0"/>
                <a:cs typeface="Verdana" panose="020B0604030504040204" pitchFamily="34" charset="0"/>
              </a:rPr>
              <a:t>encargados</a:t>
            </a:r>
            <a:r>
              <a:rPr lang="es-ES" sz="1400" strike="sngStrike" dirty="0">
                <a:solidFill>
                  <a:srgbClr val="21558E"/>
                </a:solidFill>
                <a:latin typeface="Verdana" panose="020B0604030504040204" pitchFamily="34" charset="0"/>
                <a:ea typeface="Verdana" panose="020B0604030504040204" pitchFamily="34" charset="0"/>
                <a:cs typeface="Verdana" panose="020B0604030504040204" pitchFamily="34" charset="0"/>
              </a:rPr>
              <a:t> </a:t>
            </a:r>
            <a:r>
              <a:rPr lang="es-ES" sz="1400" dirty="0">
                <a:solidFill>
                  <a:srgbClr val="21558E"/>
                </a:solidFill>
                <a:latin typeface="Verdana" panose="020B0604030504040204" pitchFamily="34" charset="0"/>
                <a:ea typeface="Verdana" panose="020B0604030504040204" pitchFamily="34" charset="0"/>
                <a:cs typeface="Verdana" panose="020B0604030504040204" pitchFamily="34" charset="0"/>
              </a:rPr>
              <a:t>administrar, de acuerdo al Reglamento, el Fondo Concursable para el Adulto Mayor, y los demás recursos que le sean donados o legados para fines específicos y asesorar al </a:t>
            </a:r>
            <a:r>
              <a:rPr lang="es-E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Gobernador Regional</a:t>
            </a:r>
            <a:r>
              <a:rPr lang="es-ES" sz="1400" dirty="0">
                <a:latin typeface="Verdana" panose="020B0604030504040204" pitchFamily="34" charset="0"/>
                <a:ea typeface="Verdana" panose="020B0604030504040204" pitchFamily="34" charset="0"/>
                <a:cs typeface="Verdana" panose="020B0604030504040204" pitchFamily="34" charset="0"/>
              </a:rPr>
              <a:t> </a:t>
            </a:r>
            <a:r>
              <a:rPr lang="es-ES" sz="1400" dirty="0">
                <a:solidFill>
                  <a:srgbClr val="21558E"/>
                </a:solidFill>
                <a:latin typeface="Verdana" panose="020B0604030504040204" pitchFamily="34" charset="0"/>
                <a:ea typeface="Verdana" panose="020B0604030504040204" pitchFamily="34" charset="0"/>
                <a:cs typeface="Verdana" panose="020B0604030504040204" pitchFamily="34" charset="0"/>
              </a:rPr>
              <a:t>en la promoción y aplicación a nivel regional de los planes y programas </a:t>
            </a:r>
            <a:r>
              <a:rPr lang="es-E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relativos a personas mayores, en conformidad con los lineamientos propuestos por la Política Nacional de Envejecimiento y los Consejos Asesores Regionales de las Personas Mayores.</a:t>
            </a:r>
            <a:endParaRPr lang="es-CL" sz="14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1400" dirty="0">
                <a:solidFill>
                  <a:srgbClr val="21558E"/>
                </a:solidFill>
                <a:latin typeface="Verdana" panose="020B0604030504040204" pitchFamily="34" charset="0"/>
                <a:ea typeface="Verdana" panose="020B0604030504040204" pitchFamily="34" charset="0"/>
                <a:cs typeface="Verdana" panose="020B0604030504040204" pitchFamily="34" charset="0"/>
              </a:rPr>
              <a:t>Los Comités serán presididos por el </a:t>
            </a:r>
            <a:r>
              <a:rPr lang="es-E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Gobernador Regional, su secretaría ejecutiva radicará en el Director Regional del Servicio,</a:t>
            </a:r>
            <a:r>
              <a:rPr lang="es-ES" sz="14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 sz="1400" dirty="0">
                <a:solidFill>
                  <a:srgbClr val="21558E"/>
                </a:solidFill>
                <a:latin typeface="Verdana" panose="020B0604030504040204" pitchFamily="34" charset="0"/>
                <a:ea typeface="Verdana" panose="020B0604030504040204" pitchFamily="34" charset="0"/>
                <a:cs typeface="Verdana" panose="020B0604030504040204" pitchFamily="34" charset="0"/>
              </a:rPr>
              <a:t>y estarán integrado</a:t>
            </a:r>
            <a:r>
              <a:rPr lang="es-ES" sz="1400" dirty="0">
                <a:solidFill>
                  <a:srgbClr val="FF0000"/>
                </a:solidFill>
                <a:latin typeface="Verdana" panose="020B0604030504040204" pitchFamily="34" charset="0"/>
                <a:ea typeface="Verdana" panose="020B0604030504040204" pitchFamily="34" charset="0"/>
                <a:cs typeface="Verdana" panose="020B0604030504040204" pitchFamily="34" charset="0"/>
              </a:rPr>
              <a:t>s, </a:t>
            </a:r>
            <a:r>
              <a:rPr lang="es-E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por los secretarios regionales ministeriales de los ministerios que determinen el Secretario Regional Ministerial de Desarrollo Social y Familia y el Director Regional del Servicio</a:t>
            </a:r>
            <a:r>
              <a:rPr lang="es-ES" sz="1400" dirty="0">
                <a:latin typeface="Verdana" panose="020B0604030504040204" pitchFamily="34" charset="0"/>
                <a:ea typeface="Verdana" panose="020B0604030504040204" pitchFamily="34" charset="0"/>
                <a:cs typeface="Verdana" panose="020B0604030504040204" pitchFamily="34" charset="0"/>
              </a:rPr>
              <a:t>. </a:t>
            </a:r>
            <a:r>
              <a:rPr lang="es-ES" sz="1400" dirty="0">
                <a:solidFill>
                  <a:srgbClr val="21558E"/>
                </a:solidFill>
                <a:latin typeface="Verdana" panose="020B0604030504040204" pitchFamily="34" charset="0"/>
                <a:ea typeface="Verdana" panose="020B0604030504040204" pitchFamily="34" charset="0"/>
                <a:cs typeface="Verdana" panose="020B0604030504040204" pitchFamily="34" charset="0"/>
              </a:rPr>
              <a:t>Asimismo, se integrarán representantes de las municipalidades y de las organizaciones civiles de la región, que presten servicios o realicen trabajos directos con </a:t>
            </a:r>
            <a:r>
              <a:rPr lang="es-E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personas</a:t>
            </a:r>
            <a:r>
              <a:rPr lang="es-ES" sz="1400" dirty="0">
                <a:solidFill>
                  <a:srgbClr val="21558E"/>
                </a:solidFill>
                <a:latin typeface="Verdana" panose="020B0604030504040204" pitchFamily="34" charset="0"/>
                <a:ea typeface="Verdana" panose="020B0604030504040204" pitchFamily="34" charset="0"/>
                <a:cs typeface="Verdana" panose="020B0604030504040204" pitchFamily="34" charset="0"/>
              </a:rPr>
              <a:t> mayores. El mecanismo y porcentaje de representación serán determinados por el </a:t>
            </a:r>
            <a:r>
              <a:rPr lang="es-ES" sz="1400" strike="sngStrike" dirty="0">
                <a:solidFill>
                  <a:srgbClr val="FF0000"/>
                </a:solidFill>
                <a:latin typeface="Verdana" panose="020B0604030504040204" pitchFamily="34" charset="0"/>
                <a:ea typeface="Verdana" panose="020B0604030504040204" pitchFamily="34" charset="0"/>
                <a:cs typeface="Verdana" panose="020B0604030504040204" pitchFamily="34" charset="0"/>
              </a:rPr>
              <a:t>Intendente</a:t>
            </a:r>
            <a:r>
              <a:rPr lang="es-ES" sz="1400" dirty="0">
                <a:latin typeface="Verdana" panose="020B0604030504040204" pitchFamily="34" charset="0"/>
                <a:ea typeface="Verdana" panose="020B0604030504040204" pitchFamily="34" charset="0"/>
                <a:cs typeface="Verdana" panose="020B0604030504040204" pitchFamily="34" charset="0"/>
              </a:rPr>
              <a:t> </a:t>
            </a:r>
            <a:r>
              <a:rPr lang="es-ES" sz="1400" b="1" dirty="0">
                <a:solidFill>
                  <a:srgbClr val="FF0000"/>
                </a:solidFill>
                <a:latin typeface="Verdana" panose="020B0604030504040204" pitchFamily="34" charset="0"/>
                <a:ea typeface="Verdana" panose="020B0604030504040204" pitchFamily="34" charset="0"/>
                <a:cs typeface="Verdana" panose="020B0604030504040204" pitchFamily="34" charset="0"/>
              </a:rPr>
              <a:t>secretario regional Ministerial de Desarrollo Social y Familia y el Director Regional del Servicio</a:t>
            </a:r>
            <a:r>
              <a:rPr lang="es-ES" sz="1400" dirty="0">
                <a:latin typeface="Verdana" panose="020B0604030504040204" pitchFamily="34" charset="0"/>
                <a:ea typeface="Verdana" panose="020B0604030504040204" pitchFamily="34" charset="0"/>
                <a:cs typeface="Verdana" panose="020B0604030504040204" pitchFamily="34" charset="0"/>
              </a:rPr>
              <a:t>, </a:t>
            </a:r>
            <a:r>
              <a:rPr lang="es-ES" sz="1400" dirty="0">
                <a:solidFill>
                  <a:srgbClr val="21558E"/>
                </a:solidFill>
                <a:latin typeface="Verdana" panose="020B0604030504040204" pitchFamily="34" charset="0"/>
                <a:ea typeface="Verdana" panose="020B0604030504040204" pitchFamily="34" charset="0"/>
                <a:cs typeface="Verdana" panose="020B0604030504040204" pitchFamily="34" charset="0"/>
              </a:rPr>
              <a:t>de acuerdo a criterios objetivos. </a:t>
            </a:r>
            <a:endParaRPr lang="es-CL" sz="1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s-ES" sz="1400" dirty="0">
                <a:solidFill>
                  <a:srgbClr val="21558E"/>
                </a:solidFill>
                <a:latin typeface="Verdana" panose="020B0604030504040204" pitchFamily="34" charset="0"/>
                <a:ea typeface="Verdana" panose="020B0604030504040204" pitchFamily="34" charset="0"/>
                <a:cs typeface="Verdana" panose="020B0604030504040204" pitchFamily="34" charset="0"/>
              </a:rPr>
              <a:t>En todo lo demás, los Comités se regirán por el Reglamento.</a:t>
            </a:r>
            <a:endParaRPr lang="es-CL" sz="14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7865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pPr algn="ctr"/>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Párrafo II Fortalecimiento Institucional</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61</a:t>
            </a:fld>
            <a:endParaRPr lang="es-CL"/>
          </a:p>
        </p:txBody>
      </p:sp>
      <p:sp>
        <p:nvSpPr>
          <p:cNvPr id="5" name="Título 1">
            <a:extLst>
              <a:ext uri="{FF2B5EF4-FFF2-40B4-BE49-F238E27FC236}">
                <a16:creationId xmlns:a16="http://schemas.microsoft.com/office/drawing/2014/main" id="{C6E0441A-FB4B-9531-2226-C486CD9F80B9}"/>
              </a:ext>
            </a:extLst>
          </p:cNvPr>
          <p:cNvSpPr txBox="1">
            <a:spLocks/>
          </p:cNvSpPr>
          <p:nvPr/>
        </p:nvSpPr>
        <p:spPr>
          <a:xfrm>
            <a:off x="1496682" y="1089625"/>
            <a:ext cx="9359661" cy="687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solidFill>
                  <a:srgbClr val="21558E"/>
                </a:solidFill>
                <a:latin typeface="Verdana" panose="020B0604030504040204" pitchFamily="34" charset="0"/>
                <a:ea typeface="Verdana" panose="020B0604030504040204" pitchFamily="34" charset="0"/>
                <a:cs typeface="Verdana" panose="020B0604030504040204" pitchFamily="34" charset="0"/>
              </a:rPr>
              <a:t>Ley </a:t>
            </a:r>
            <a:r>
              <a:rPr lang="es-ES" sz="2000" dirty="0" err="1">
                <a:solidFill>
                  <a:srgbClr val="21558E"/>
                </a:solidFill>
                <a:latin typeface="Verdana" panose="020B0604030504040204" pitchFamily="34" charset="0"/>
                <a:ea typeface="Verdana" panose="020B0604030504040204" pitchFamily="34" charset="0"/>
                <a:cs typeface="Verdana" panose="020B0604030504040204" pitchFamily="34" charset="0"/>
              </a:rPr>
              <a:t>n°</a:t>
            </a:r>
            <a:r>
              <a:rPr lang="es-ES" sz="2000" dirty="0">
                <a:solidFill>
                  <a:srgbClr val="21558E"/>
                </a:solidFill>
                <a:latin typeface="Verdana" panose="020B0604030504040204" pitchFamily="34" charset="0"/>
                <a:ea typeface="Verdana" panose="020B0604030504040204" pitchFamily="34" charset="0"/>
                <a:cs typeface="Verdana" panose="020B0604030504040204" pitchFamily="34" charset="0"/>
              </a:rPr>
              <a:t> 18.833, que establece un nuevo estatuto general para las cajas de compensación de asignación familiar (</a:t>
            </a:r>
            <a:r>
              <a:rPr lang="es-ES" sz="2000" dirty="0" err="1">
                <a:solidFill>
                  <a:srgbClr val="21558E"/>
                </a:solidFill>
                <a:latin typeface="Verdana" panose="020B0604030504040204" pitchFamily="34" charset="0"/>
                <a:ea typeface="Verdana" panose="020B0604030504040204" pitchFamily="34" charset="0"/>
                <a:cs typeface="Verdana" panose="020B0604030504040204" pitchFamily="34" charset="0"/>
              </a:rPr>
              <a:t>c.C.A.F</a:t>
            </a:r>
            <a:r>
              <a:rPr lang="es-ES" sz="2000" dirty="0">
                <a:solidFill>
                  <a:srgbClr val="21558E"/>
                </a:solidFill>
                <a:latin typeface="Verdana" panose="020B0604030504040204" pitchFamily="34" charset="0"/>
                <a:ea typeface="Verdana" panose="020B0604030504040204" pitchFamily="34" charset="0"/>
                <a:cs typeface="Verdana" panose="020B0604030504040204" pitchFamily="34" charset="0"/>
              </a:rPr>
              <a:t>.)</a:t>
            </a:r>
            <a:endParaRPr lang="es-CL" sz="18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contenido 2">
            <a:extLst>
              <a:ext uri="{FF2B5EF4-FFF2-40B4-BE49-F238E27FC236}">
                <a16:creationId xmlns:a16="http://schemas.microsoft.com/office/drawing/2014/main" id="{CC557C89-FBDC-69BF-B2EE-8E454FA5489E}"/>
              </a:ext>
            </a:extLst>
          </p:cNvPr>
          <p:cNvSpPr>
            <a:spLocks noGrp="1"/>
          </p:cNvSpPr>
          <p:nvPr>
            <p:ph idx="1"/>
          </p:nvPr>
        </p:nvSpPr>
        <p:spPr>
          <a:xfrm>
            <a:off x="838200" y="1825625"/>
            <a:ext cx="10515600" cy="4351338"/>
          </a:xfrm>
        </p:spPr>
        <p:txBody>
          <a:bodyPr>
            <a:normAutofit/>
          </a:bodyPr>
          <a:lstStyle/>
          <a:p>
            <a:pPr algn="just">
              <a:lnSpc>
                <a:spcPct val="115000"/>
              </a:lnSpc>
              <a:spcAft>
                <a:spcPts val="0"/>
              </a:spcAft>
            </a:pPr>
            <a:r>
              <a:rPr lang="es-ES" sz="2400" dirty="0">
                <a:solidFill>
                  <a:srgbClr val="21558E"/>
                </a:solidFill>
                <a:latin typeface="Verdana" panose="020B0604030504040204" pitchFamily="34" charset="0"/>
                <a:ea typeface="Verdana" panose="020B0604030504040204" pitchFamily="34" charset="0"/>
                <a:cs typeface="Verdana" panose="020B0604030504040204" pitchFamily="34" charset="0"/>
              </a:rPr>
              <a:t>Artículo 33.- Los estatutos establecerán el número de directores, el cual no podrá ser inferior a tres ni superior a siete.</a:t>
            </a:r>
            <a:endParaRPr lang="es-CL" sz="3600" dirty="0">
              <a:solidFill>
                <a:srgbClr val="21558E"/>
              </a:solidFill>
              <a:latin typeface="Verdana" panose="020B0604030504040204" pitchFamily="34" charset="0"/>
              <a:ea typeface="Verdana" panose="020B0604030504040204" pitchFamily="34" charset="0"/>
              <a:cs typeface="Verdana" panose="020B0604030504040204" pitchFamily="34" charset="0"/>
            </a:endParaRPr>
          </a:p>
          <a:p>
            <a:pPr marL="0" indent="0" algn="just">
              <a:lnSpc>
                <a:spcPct val="115000"/>
              </a:lnSpc>
              <a:spcAft>
                <a:spcPts val="0"/>
              </a:spcAft>
              <a:buNone/>
            </a:pPr>
            <a:r>
              <a:rPr lang="es-ES" sz="24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En el caso de</a:t>
            </a:r>
            <a:r>
              <a:rPr lang="es-ES" sz="2400" kern="0" dirty="0">
                <a:latin typeface="Verdana" panose="020B0604030504040204" pitchFamily="34" charset="0"/>
                <a:ea typeface="Verdana" panose="020B0604030504040204" pitchFamily="34" charset="0"/>
                <a:cs typeface="Verdana" panose="020B0604030504040204" pitchFamily="34" charset="0"/>
              </a:rPr>
              <a:t> </a:t>
            </a:r>
            <a:r>
              <a:rPr lang="es-ES" sz="2400" kern="0" dirty="0">
                <a:solidFill>
                  <a:srgbClr val="21558E"/>
                </a:solidFill>
                <a:latin typeface="Verdana" panose="020B0604030504040204" pitchFamily="34" charset="0"/>
                <a:ea typeface="Verdana" panose="020B0604030504040204" pitchFamily="34" charset="0"/>
                <a:cs typeface="Verdana" panose="020B0604030504040204" pitchFamily="34" charset="0"/>
              </a:rPr>
              <a:t>una Caja de Compensación, </a:t>
            </a:r>
            <a:r>
              <a:rPr lang="es-ES" sz="24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que cuente con una proporción</a:t>
            </a:r>
            <a:r>
              <a:rPr lang="es-ES" sz="2400" kern="0" dirty="0">
                <a:latin typeface="Verdana" panose="020B0604030504040204" pitchFamily="34" charset="0"/>
                <a:ea typeface="Verdana" panose="020B0604030504040204" pitchFamily="34" charset="0"/>
                <a:cs typeface="Verdana" panose="020B0604030504040204" pitchFamily="34" charset="0"/>
              </a:rPr>
              <a:t> </a:t>
            </a:r>
            <a:r>
              <a:rPr lang="es-ES" sz="2400" kern="0" dirty="0">
                <a:solidFill>
                  <a:srgbClr val="21558E"/>
                </a:solidFill>
                <a:latin typeface="Verdana" panose="020B0604030504040204" pitchFamily="34" charset="0"/>
                <a:ea typeface="Verdana" panose="020B0604030504040204" pitchFamily="34" charset="0"/>
                <a:cs typeface="Verdana" panose="020B0604030504040204" pitchFamily="34" charset="0"/>
              </a:rPr>
              <a:t>de pensionados afiliados </a:t>
            </a:r>
            <a:r>
              <a:rPr lang="es-ES" sz="2400" b="1" kern="0" dirty="0">
                <a:solidFill>
                  <a:srgbClr val="FF0000"/>
                </a:solidFill>
                <a:latin typeface="Verdana" panose="020B0604030504040204" pitchFamily="34" charset="0"/>
                <a:ea typeface="Verdana" panose="020B0604030504040204" pitchFamily="34" charset="0"/>
                <a:cs typeface="Verdana" panose="020B0604030504040204" pitchFamily="34" charset="0"/>
              </a:rPr>
              <a:t>que</a:t>
            </a:r>
            <a:r>
              <a:rPr lang="es-ES" sz="2400" kern="0" dirty="0">
                <a:latin typeface="Verdana" panose="020B0604030504040204" pitchFamily="34" charset="0"/>
                <a:ea typeface="Verdana" panose="020B0604030504040204" pitchFamily="34" charset="0"/>
                <a:cs typeface="Verdana" panose="020B0604030504040204" pitchFamily="34" charset="0"/>
              </a:rPr>
              <a:t> </a:t>
            </a:r>
            <a:r>
              <a:rPr lang="es-ES" sz="2400" kern="0" dirty="0">
                <a:solidFill>
                  <a:srgbClr val="21558E"/>
                </a:solidFill>
                <a:latin typeface="Verdana" panose="020B0604030504040204" pitchFamily="34" charset="0"/>
                <a:ea typeface="Verdana" panose="020B0604030504040204" pitchFamily="34" charset="0"/>
                <a:cs typeface="Verdana" panose="020B0604030504040204" pitchFamily="34" charset="0"/>
              </a:rPr>
              <a:t>sea igual o mayor al 20% del total de sus trabajadores y pensionados, el directorio estará integrado por trabajadores, empleadores y pensionados, en la proporción que fijen sus estatutos</a:t>
            </a:r>
            <a:endParaRPr lang="es-CL" sz="2200" dirty="0">
              <a:solidFill>
                <a:srgbClr val="21558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66376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a:bodyPr>
          <a:lstStyle/>
          <a:p>
            <a:pPr algn="ctr"/>
            <a:r>
              <a:rPr lang="es-ES"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Artículos Transitorios</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número de diapositiva 3"/>
          <p:cNvSpPr>
            <a:spLocks noGrp="1"/>
          </p:cNvSpPr>
          <p:nvPr>
            <p:ph type="sldNum" sz="quarter" idx="12"/>
          </p:nvPr>
        </p:nvSpPr>
        <p:spPr/>
        <p:txBody>
          <a:bodyPr/>
          <a:lstStyle/>
          <a:p>
            <a:fld id="{BACD2BAC-7F26-FE44-9516-A7CEFE10744F}" type="slidenum">
              <a:rPr lang="es-CL" smtClean="0"/>
              <a:t>62</a:t>
            </a:fld>
            <a:endParaRPr lang="es-CL"/>
          </a:p>
        </p:txBody>
      </p:sp>
      <p:sp>
        <p:nvSpPr>
          <p:cNvPr id="8" name="Marcador de contenido 2">
            <a:extLst>
              <a:ext uri="{FF2B5EF4-FFF2-40B4-BE49-F238E27FC236}">
                <a16:creationId xmlns:a16="http://schemas.microsoft.com/office/drawing/2014/main" id="{99FBAD41-4A1C-C4FE-8E08-B1C27BD5DCD2}"/>
              </a:ext>
            </a:extLst>
          </p:cNvPr>
          <p:cNvSpPr txBox="1">
            <a:spLocks/>
          </p:cNvSpPr>
          <p:nvPr/>
        </p:nvSpPr>
        <p:spPr>
          <a:xfrm>
            <a:off x="838200" y="1593416"/>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pPr>
            <a:r>
              <a:rPr lang="es-ES" sz="2400" kern="0" dirty="0">
                <a:solidFill>
                  <a:srgbClr val="FF0000"/>
                </a:solidFill>
                <a:latin typeface="Verdana" panose="020B0604030504040204" pitchFamily="34" charset="0"/>
                <a:ea typeface="Verdana" panose="020B0604030504040204" pitchFamily="34" charset="0"/>
                <a:cs typeface="Verdana" panose="020B0604030504040204" pitchFamily="34" charset="0"/>
              </a:rPr>
              <a:t>Artículo tercero.- El Consejo Interministerial de Desarrollo Social y Familia deberá sesionar para conocer de las materias establecidas en el artículo 1°, relacionadas con personas mayores, dentro de los treinta días desde la entrada en vigencia de la presente ley, de acuerdo al artículo primero transitorio.</a:t>
            </a:r>
          </a:p>
          <a:p>
            <a:pPr algn="just">
              <a:lnSpc>
                <a:spcPct val="115000"/>
              </a:lnSpc>
            </a:pPr>
            <a:r>
              <a:rPr lang="es-ES" sz="2400" kern="0" dirty="0">
                <a:solidFill>
                  <a:srgbClr val="21558E"/>
                </a:solidFill>
                <a:latin typeface="Verdana" panose="020B0604030504040204" pitchFamily="34" charset="0"/>
                <a:ea typeface="Verdana" panose="020B0604030504040204" pitchFamily="34" charset="0"/>
                <a:cs typeface="Verdana" panose="020B0604030504040204" pitchFamily="34" charset="0"/>
              </a:rPr>
              <a:t>Artículo</a:t>
            </a:r>
            <a:r>
              <a:rPr lang="es-ES" sz="2400" kern="0" dirty="0">
                <a:latin typeface="Verdana" panose="020B0604030504040204" pitchFamily="34" charset="0"/>
                <a:ea typeface="Verdana" panose="020B0604030504040204" pitchFamily="34" charset="0"/>
                <a:cs typeface="Verdana" panose="020B0604030504040204" pitchFamily="34" charset="0"/>
              </a:rPr>
              <a:t> </a:t>
            </a:r>
            <a:r>
              <a:rPr lang="es-ES" sz="2400" kern="0" dirty="0">
                <a:solidFill>
                  <a:srgbClr val="FF0000"/>
                </a:solidFill>
                <a:latin typeface="Verdana" panose="020B0604030504040204" pitchFamily="34" charset="0"/>
                <a:ea typeface="Verdana" panose="020B0604030504040204" pitchFamily="34" charset="0"/>
                <a:cs typeface="Verdana" panose="020B0604030504040204" pitchFamily="34" charset="0"/>
              </a:rPr>
              <a:t>sexto</a:t>
            </a:r>
            <a:r>
              <a:rPr lang="es-ES" sz="2400" kern="0" dirty="0">
                <a:solidFill>
                  <a:srgbClr val="21558E"/>
                </a:solidFill>
                <a:latin typeface="Verdana" panose="020B0604030504040204" pitchFamily="34" charset="0"/>
                <a:ea typeface="Verdana" panose="020B0604030504040204" pitchFamily="34" charset="0"/>
                <a:cs typeface="Verdana" panose="020B0604030504040204" pitchFamily="34" charset="0"/>
              </a:rPr>
              <a:t>.- El mayor gasto fiscal que </a:t>
            </a:r>
            <a:r>
              <a:rPr lang="es-ES" sz="2400" kern="0" dirty="0">
                <a:solidFill>
                  <a:srgbClr val="FF0000"/>
                </a:solidFill>
                <a:latin typeface="Verdana" panose="020B0604030504040204" pitchFamily="34" charset="0"/>
                <a:ea typeface="Verdana" panose="020B0604030504040204" pitchFamily="34" charset="0"/>
                <a:cs typeface="Verdana" panose="020B0604030504040204" pitchFamily="34" charset="0"/>
              </a:rPr>
              <a:t>signifique la aplicación de esta ley en su primer año presupuestario de vigencia se financiará con cargo al presupuesto vigente del Ministerio de Desarrollo Social y Familia, el Ministerio de Justicia y Derechos Humanos, y el Instituto Nacional de Derechos Humanos, respectivamente, y en lo que faltare, con recursos provenientes de la partida presupuestaria Tesoro Público. Para los años posteriores, el gasto se financiará con cargo a los recursos que se contemplen en las respectivas leyes de presupuestos del Sector Público.</a:t>
            </a:r>
            <a:endParaRPr lang="es-CL" sz="2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8715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55607" y="494522"/>
            <a:ext cx="11041812" cy="687298"/>
          </a:xfrm>
        </p:spPr>
        <p:txBody>
          <a:bodyPr>
            <a:normAutofit fontScale="90000"/>
          </a:bodyPr>
          <a:lstStyle/>
          <a:p>
            <a:pPr algn="ctr"/>
            <a:r>
              <a:rPr lang="es-CL" sz="40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Gasto Fiscal</a:t>
            </a:r>
            <a:br>
              <a:rPr lang="es-ES" sz="4000" b="1" dirty="0"/>
            </a:br>
            <a:r>
              <a:rPr lang="es-ES" sz="36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INFORME FINANCIERO </a:t>
            </a:r>
            <a:r>
              <a:rPr lang="es-ES" sz="3600" b="1" dirty="0" err="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Nº</a:t>
            </a:r>
            <a:r>
              <a:rPr lang="es-ES" sz="36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 66 DIPRES</a:t>
            </a:r>
            <a:endParaRPr lang="es-CL" sz="33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Marcador de contenido 4">
            <a:extLst>
              <a:ext uri="{FF2B5EF4-FFF2-40B4-BE49-F238E27FC236}">
                <a16:creationId xmlns:a16="http://schemas.microsoft.com/office/drawing/2014/main" id="{7B46B10A-4E5A-802A-7761-961877EB49AE}"/>
              </a:ext>
            </a:extLst>
          </p:cNvPr>
          <p:cNvPicPr>
            <a:picLocks noGrp="1" noChangeAspect="1"/>
          </p:cNvPicPr>
          <p:nvPr>
            <p:ph idx="1"/>
          </p:nvPr>
        </p:nvPicPr>
        <p:blipFill>
          <a:blip r:embed="rId3"/>
          <a:stretch>
            <a:fillRect/>
          </a:stretch>
        </p:blipFill>
        <p:spPr>
          <a:xfrm>
            <a:off x="1631190" y="3456587"/>
            <a:ext cx="8986326" cy="2435854"/>
          </a:xfrm>
          <a:prstGeom prst="rect">
            <a:avLst/>
          </a:prstGeom>
        </p:spPr>
      </p:pic>
      <p:sp>
        <p:nvSpPr>
          <p:cNvPr id="5" name="CuadroTexto 4">
            <a:extLst>
              <a:ext uri="{FF2B5EF4-FFF2-40B4-BE49-F238E27FC236}">
                <a16:creationId xmlns:a16="http://schemas.microsoft.com/office/drawing/2014/main" id="{0FCBB3BC-B747-8589-A493-A973DE5A2816}"/>
              </a:ext>
            </a:extLst>
          </p:cNvPr>
          <p:cNvSpPr txBox="1"/>
          <p:nvPr/>
        </p:nvSpPr>
        <p:spPr>
          <a:xfrm>
            <a:off x="1414130" y="1645427"/>
            <a:ext cx="9420447" cy="2123658"/>
          </a:xfrm>
          <a:prstGeom prst="rect">
            <a:avLst/>
          </a:prstGeom>
          <a:noFill/>
        </p:spPr>
        <p:txBody>
          <a:bodyPr wrap="square" rtlCol="0">
            <a:spAutoFit/>
          </a:bodyPr>
          <a:lstStyle/>
          <a:p>
            <a:pPr>
              <a:lnSpc>
                <a:spcPct val="100000"/>
              </a:lnSpc>
            </a:pPr>
            <a:r>
              <a:rPr lang="es-CL" sz="1600" dirty="0">
                <a:solidFill>
                  <a:srgbClr val="002060"/>
                </a:solidFill>
                <a:latin typeface="Verdana" panose="020B0604030504040204" pitchFamily="34" charset="0"/>
                <a:ea typeface="Verdana" panose="020B0604030504040204" pitchFamily="34" charset="0"/>
                <a:cs typeface="Verdana" panose="020B0604030504040204" pitchFamily="34" charset="0"/>
              </a:rPr>
              <a:t>Los costos del proyecto están relacionados con el fortalecimiento institucional del Servicio Nacional del Adulto Mayor, el derecho a la defensa jurídica de las personas mayores, con recursos para las Corporaciones de Asistencia Judicial del país y para el Instituto Nacional de Derechos Humanos, que le corresponde, de acuerdo al nuevo artículo, la promoción y protección de los DDHH de las personas mayores.</a:t>
            </a:r>
          </a:p>
          <a:p>
            <a:pPr>
              <a:lnSpc>
                <a:spcPct val="100000"/>
              </a:lnSpc>
            </a:pPr>
            <a:endParaRPr lang="es-CL"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es-CL" dirty="0">
                <a:solidFill>
                  <a:srgbClr val="002060"/>
                </a:solidFill>
                <a:latin typeface="Verdana" panose="020B0604030504040204" pitchFamily="34" charset="0"/>
                <a:ea typeface="Verdana" panose="020B0604030504040204" pitchFamily="34" charset="0"/>
                <a:cs typeface="Verdana" panose="020B0604030504040204" pitchFamily="34" charset="0"/>
              </a:rPr>
              <a:t>El costo total se resume, entonces, como sigue:</a:t>
            </a:r>
          </a:p>
          <a:p>
            <a:endParaRPr lang="es-CL" dirty="0"/>
          </a:p>
        </p:txBody>
      </p:sp>
    </p:spTree>
    <p:extLst>
      <p:ext uri="{BB962C8B-B14F-4D97-AF65-F5344CB8AC3E}">
        <p14:creationId xmlns:p14="http://schemas.microsoft.com/office/powerpoint/2010/main" val="1598683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8D6253D-B98B-9978-B313-40D5D1062A65}"/>
              </a:ext>
            </a:extLst>
          </p:cNvPr>
          <p:cNvPicPr>
            <a:picLocks noChangeAspect="1"/>
          </p:cNvPicPr>
          <p:nvPr/>
        </p:nvPicPr>
        <p:blipFill>
          <a:blip r:embed="rId3"/>
          <a:stretch>
            <a:fillRect/>
          </a:stretch>
        </p:blipFill>
        <p:spPr>
          <a:xfrm>
            <a:off x="5413910" y="2657714"/>
            <a:ext cx="1700644" cy="1542571"/>
          </a:xfrm>
          <a:prstGeom prst="rect">
            <a:avLst/>
          </a:prstGeom>
        </p:spPr>
      </p:pic>
    </p:spTree>
    <p:extLst>
      <p:ext uri="{BB962C8B-B14F-4D97-AF65-F5344CB8AC3E}">
        <p14:creationId xmlns:p14="http://schemas.microsoft.com/office/powerpoint/2010/main" val="33227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1971223"/>
            <a:ext cx="5538535" cy="4111107"/>
          </a:xfrm>
          <a:ln>
            <a:solidFill>
              <a:schemeClr val="accent1">
                <a:lumMod val="75000"/>
              </a:schemeClr>
            </a:solidFill>
          </a:ln>
        </p:spPr>
        <p:txBody>
          <a:bodyPr>
            <a:normAutofit fontScale="62500" lnSpcReduction="20000"/>
          </a:bodyPr>
          <a:lstStyle/>
          <a:p>
            <a:pPr marL="0" indent="0" algn="just">
              <a:buNone/>
            </a:pPr>
            <a:endParaRPr lang="es-ES" b="1" dirty="0"/>
          </a:p>
          <a:p>
            <a:pPr marL="0" indent="0">
              <a:lnSpc>
                <a:spcPct val="120000"/>
              </a:lnSpc>
              <a:buNone/>
            </a:pPr>
            <a:r>
              <a:rPr lang="es-ES" b="1" dirty="0">
                <a:latin typeface="Verdana" panose="020B0604030504040204" pitchFamily="34" charset="0"/>
                <a:ea typeface="Verdana" panose="020B0604030504040204" pitchFamily="34" charset="0"/>
                <a:cs typeface="Verdana" panose="020B0604030504040204" pitchFamily="34" charset="0"/>
              </a:rPr>
              <a:t>Artículo 1.</a:t>
            </a:r>
            <a:r>
              <a:rPr lang="es-ES" dirty="0"/>
              <a:t>- </a:t>
            </a:r>
            <a:r>
              <a:rPr lang="es-ES" sz="2400" dirty="0">
                <a:latin typeface="Verdana" panose="020B0604030504040204" pitchFamily="34" charset="0"/>
                <a:ea typeface="Verdana" panose="020B0604030504040204" pitchFamily="34" charset="0"/>
                <a:cs typeface="Verdana" panose="020B0604030504040204" pitchFamily="34" charset="0"/>
              </a:rPr>
              <a:t>Objeto. El objeto de esta ley es promover el envejecimiento digno, activo y saludable de todas las personas y proteger el pleno goce y ejercicio de todos los derechos y libertades de las personas mayores, en condiciones de igualdad con las demás, con el fin de contribuir a su plena inclusión y participación en la sociedad.</a:t>
            </a:r>
          </a:p>
          <a:p>
            <a:endParaRPr lang="es-CL" dirty="0"/>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1971223"/>
            <a:ext cx="5560760" cy="4111107"/>
          </a:xfrm>
          <a:ln>
            <a:solidFill>
              <a:schemeClr val="accent1">
                <a:lumMod val="75000"/>
              </a:schemeClr>
            </a:solidFill>
          </a:ln>
        </p:spPr>
        <p:txBody>
          <a:bodyPr>
            <a:normAutofit fontScale="62500" lnSpcReduction="20000"/>
          </a:bodyPr>
          <a:lstStyle/>
          <a:p>
            <a:pPr marL="0" indent="0">
              <a:lnSpc>
                <a:spcPct val="120000"/>
              </a:lnSpc>
              <a:buNone/>
            </a:pPr>
            <a:r>
              <a:rPr lang="es-ES" b="1" dirty="0">
                <a:latin typeface="Verdana" panose="020B0604030504040204" pitchFamily="34" charset="0"/>
                <a:ea typeface="Verdana" panose="020B0604030504040204" pitchFamily="34" charset="0"/>
                <a:cs typeface="Verdana" panose="020B0604030504040204" pitchFamily="34" charset="0"/>
              </a:rPr>
              <a:t>Artículo 1.- </a:t>
            </a:r>
            <a:r>
              <a:rPr lang="es-ES" dirty="0">
                <a:latin typeface="Verdana" panose="020B0604030504040204" pitchFamily="34" charset="0"/>
                <a:ea typeface="Verdana" panose="020B0604030504040204" pitchFamily="34" charset="0"/>
                <a:cs typeface="Verdana" panose="020B0604030504040204" pitchFamily="34" charset="0"/>
              </a:rPr>
              <a:t>Objeto</a:t>
            </a:r>
            <a:r>
              <a:rPr lang="es-ES" dirty="0">
                <a:solidFill>
                  <a:srgbClr val="FF0000"/>
                </a:solidFill>
                <a:latin typeface="Verdana" panose="020B0604030504040204" pitchFamily="34" charset="0"/>
                <a:ea typeface="Verdana" panose="020B0604030504040204" pitchFamily="34" charset="0"/>
                <a:cs typeface="Verdana" panose="020B0604030504040204" pitchFamily="34" charset="0"/>
              </a:rPr>
              <a:t>. La presente ley tiene por objeto</a:t>
            </a:r>
            <a:r>
              <a:rPr lang="es-ES" dirty="0">
                <a:latin typeface="Verdana" panose="020B0604030504040204" pitchFamily="34" charset="0"/>
                <a:ea typeface="Verdana" panose="020B0604030504040204" pitchFamily="34" charset="0"/>
                <a:cs typeface="Verdana" panose="020B0604030504040204" pitchFamily="34" charset="0"/>
              </a:rPr>
              <a:t> promover el envejecimiento digno, activo y saludable, </a:t>
            </a:r>
            <a:r>
              <a:rPr lang="es-ES" dirty="0">
                <a:solidFill>
                  <a:srgbClr val="FF0000"/>
                </a:solidFill>
                <a:latin typeface="Verdana" panose="020B0604030504040204" pitchFamily="34" charset="0"/>
                <a:ea typeface="Verdana" panose="020B0604030504040204" pitchFamily="34" charset="0"/>
                <a:cs typeface="Verdana" panose="020B0604030504040204" pitchFamily="34" charset="0"/>
              </a:rPr>
              <a:t>y establecer un marco integral de protección del ejercicio y goce de </a:t>
            </a:r>
            <a:r>
              <a:rPr lang="es-ES" dirty="0">
                <a:latin typeface="Verdana" panose="020B0604030504040204" pitchFamily="34" charset="0"/>
                <a:ea typeface="Verdana" panose="020B0604030504040204" pitchFamily="34" charset="0"/>
                <a:cs typeface="Verdana" panose="020B0604030504040204" pitchFamily="34" charset="0"/>
              </a:rPr>
              <a:t>los derechos y libertades de las personas mayores, </a:t>
            </a:r>
            <a:r>
              <a:rPr lang="es-ES" dirty="0">
                <a:solidFill>
                  <a:srgbClr val="FF0000"/>
                </a:solidFill>
                <a:latin typeface="Verdana" panose="020B0604030504040204" pitchFamily="34" charset="0"/>
                <a:ea typeface="Verdana" panose="020B0604030504040204" pitchFamily="34" charset="0"/>
                <a:cs typeface="Verdana" panose="020B0604030504040204" pitchFamily="34" charset="0"/>
              </a:rPr>
              <a:t>reconocidos en la Constitución Política de la República, en la Convención Interamericana sobre la Protección de los Derechos Humanos de las Personas Mayores, en la Convención Internacional sobre los Derechos de las Personas con Discapacidad y otros tratados internacionales de derechos humanos ratificados por Chile y que se encuentren vigentes.</a:t>
            </a:r>
            <a:endParaRPr lang="es-CL"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494916"/>
            <a:ext cx="10514010" cy="347275"/>
          </a:xfrm>
          <a:prstGeom prst="rect">
            <a:avLst/>
          </a:prstGeom>
          <a:noFill/>
        </p:spPr>
        <p:txBody>
          <a:bodyPr wrap="square" rtlCol="0">
            <a:spAutoFit/>
          </a:bodyPr>
          <a:lstStyle/>
          <a:p>
            <a:pPr algn="ctr">
              <a:lnSpc>
                <a:spcPct val="115000"/>
              </a:lnSpc>
            </a:pPr>
            <a:r>
              <a:rPr lang="es-ES" sz="1600" b="1" i="1" dirty="0">
                <a:effectLst/>
                <a:latin typeface="Verdana" panose="020B0604030504040204" pitchFamily="34" charset="0"/>
                <a:ea typeface="Verdana" panose="020B0604030504040204" pitchFamily="34" charset="0"/>
                <a:cs typeface="Verdana" panose="020B0604030504040204" pitchFamily="34" charset="0"/>
              </a:rPr>
              <a:t>TÍTULO PRELIMINAR - </a:t>
            </a:r>
            <a:r>
              <a:rPr lang="es-ES" sz="1600" b="1" i="1" kern="0" dirty="0">
                <a:effectLst/>
                <a:latin typeface="Verdana" panose="020B0604030504040204" pitchFamily="34" charset="0"/>
                <a:ea typeface="Verdana" panose="020B0604030504040204" pitchFamily="34" charset="0"/>
                <a:cs typeface="Verdana" panose="020B0604030504040204" pitchFamily="34" charset="0"/>
              </a:rPr>
              <a:t>OBJETO, PRINCIPIOS Y CONCEPTOS</a:t>
            </a:r>
            <a:endParaRPr lang="es-CL" sz="1600" b="1"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250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1971223"/>
            <a:ext cx="5538535" cy="4111107"/>
          </a:xfrm>
          <a:ln>
            <a:solidFill>
              <a:schemeClr val="accent1">
                <a:lumMod val="75000"/>
              </a:schemeClr>
            </a:solidFill>
          </a:ln>
        </p:spPr>
        <p:txBody>
          <a:bodyPr>
            <a:normAutofit fontScale="77500" lnSpcReduction="20000"/>
          </a:bodyPr>
          <a:lstStyle/>
          <a:p>
            <a:pPr marL="0" indent="0" algn="just">
              <a:buNone/>
            </a:pPr>
            <a:endParaRPr lang="es-ES" b="1" dirty="0"/>
          </a:p>
          <a:p>
            <a:r>
              <a:rPr lang="es-ES" dirty="0">
                <a:latin typeface="Verdana" panose="020B0604030504040204" pitchFamily="34" charset="0"/>
                <a:ea typeface="Verdana" panose="020B0604030504040204" pitchFamily="34" charset="0"/>
                <a:cs typeface="Verdana" panose="020B0604030504040204" pitchFamily="34" charset="0"/>
              </a:rPr>
              <a:t>Se intercala un nuevo Art. 2º</a:t>
            </a:r>
            <a:endParaRPr lang="es-CL" dirty="0">
              <a:latin typeface="Verdana" panose="020B0604030504040204" pitchFamily="34" charset="0"/>
              <a:ea typeface="Verdana" panose="020B0604030504040204" pitchFamily="34" charset="0"/>
              <a:cs typeface="Verdana" panose="020B0604030504040204" pitchFamily="34" charset="0"/>
            </a:endParaRPr>
          </a:p>
          <a:p>
            <a:endParaRPr lang="es-CL" dirty="0"/>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1971223"/>
            <a:ext cx="5560760" cy="4111107"/>
          </a:xfrm>
          <a:ln>
            <a:solidFill>
              <a:schemeClr val="accent1">
                <a:lumMod val="75000"/>
              </a:schemeClr>
            </a:solidFill>
          </a:ln>
        </p:spPr>
        <p:txBody>
          <a:bodyPr>
            <a:normAutofit fontScale="77500" lnSpcReduction="20000"/>
          </a:bodyPr>
          <a:lstStyle/>
          <a:p>
            <a:pPr marL="0" indent="0">
              <a:buNone/>
            </a:pPr>
            <a:r>
              <a:rPr lang="es-ES" b="1" dirty="0">
                <a:solidFill>
                  <a:srgbClr val="FF0000"/>
                </a:solidFill>
                <a:latin typeface="Verdana" panose="020B0604030504040204" pitchFamily="34" charset="0"/>
                <a:ea typeface="Verdana" panose="020B0604030504040204" pitchFamily="34" charset="0"/>
                <a:cs typeface="Verdana" panose="020B0604030504040204" pitchFamily="34" charset="0"/>
              </a:rPr>
              <a:t>Artículo 2.- (NUEVO) </a:t>
            </a:r>
          </a:p>
          <a:p>
            <a:pPr marL="0" indent="0">
              <a:buNone/>
            </a:pPr>
            <a:r>
              <a:rPr lang="es-ES" dirty="0">
                <a:solidFill>
                  <a:srgbClr val="FF0000"/>
                </a:solidFill>
                <a:latin typeface="Verdana" panose="020B0604030504040204" pitchFamily="34" charset="0"/>
                <a:ea typeface="Verdana" panose="020B0604030504040204" pitchFamily="34" charset="0"/>
                <a:cs typeface="Verdana" panose="020B0604030504040204" pitchFamily="34" charset="0"/>
              </a:rPr>
              <a:t>Principales obligados por esta ley. El Estado, con participación de las comunidades, las familias y las personas mayores, tienen el deber de respetar, proteger y promover el ejercicio y goce de los derechos de las personas mayores, en igualdad de condiciones con el resto de la población. Deberán promover el envejecimiento digno, activo y saludable de todas las personas, y la integración activa, bienestar y participación en la comunidad de las personas mayores.</a:t>
            </a:r>
            <a:endParaRPr lang="es-CL"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494916"/>
            <a:ext cx="10514010" cy="347275"/>
          </a:xfrm>
          <a:prstGeom prst="rect">
            <a:avLst/>
          </a:prstGeom>
          <a:noFill/>
        </p:spPr>
        <p:txBody>
          <a:bodyPr wrap="square" rtlCol="0">
            <a:spAutoFit/>
          </a:bodyPr>
          <a:lstStyle/>
          <a:p>
            <a:pPr algn="ctr">
              <a:lnSpc>
                <a:spcPct val="115000"/>
              </a:lnSpc>
            </a:pPr>
            <a:r>
              <a:rPr lang="es-ES" sz="1600" b="1" i="1" dirty="0">
                <a:effectLst/>
                <a:latin typeface="Verdana" panose="020B0604030504040204" pitchFamily="34" charset="0"/>
                <a:ea typeface="Verdana" panose="020B0604030504040204" pitchFamily="34" charset="0"/>
                <a:cs typeface="Verdana" panose="020B0604030504040204" pitchFamily="34" charset="0"/>
              </a:rPr>
              <a:t>TÍTULO PRELIMINAR - </a:t>
            </a:r>
            <a:r>
              <a:rPr lang="es-ES" sz="1600" b="1" i="1" kern="0" dirty="0">
                <a:effectLst/>
                <a:latin typeface="Verdana" panose="020B0604030504040204" pitchFamily="34" charset="0"/>
                <a:ea typeface="Verdana" panose="020B0604030504040204" pitchFamily="34" charset="0"/>
                <a:cs typeface="Verdana" panose="020B0604030504040204" pitchFamily="34" charset="0"/>
              </a:rPr>
              <a:t>OBJETO, PRINCIPIOS Y CONCEPTOS</a:t>
            </a:r>
            <a:endParaRPr lang="es-CL" sz="1600" b="1"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7752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DD7C-A46A-79BE-7B7F-CE06BA715027}"/>
              </a:ext>
            </a:extLst>
          </p:cNvPr>
          <p:cNvSpPr>
            <a:spLocks noGrp="1"/>
          </p:cNvSpPr>
          <p:nvPr>
            <p:ph type="title"/>
          </p:nvPr>
        </p:nvSpPr>
        <p:spPr>
          <a:xfrm>
            <a:off x="838995" y="251010"/>
            <a:ext cx="10514012" cy="645528"/>
          </a:xfrm>
        </p:spPr>
        <p:txBody>
          <a:bodyPr>
            <a:noAutofit/>
          </a:bodyPr>
          <a:lstStyle/>
          <a:p>
            <a:pPr algn="ctr"/>
            <a: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INDICACIONES DEL EJECUTIVO AL PROYECTO DE LEY INTEGRAL DE LAS PERSONAS MAYORES Y DE PROMOCIÓN DEL ENVEJECIMIENTO DIGNO, ACTIVO Y SALUDABLE </a:t>
            </a:r>
            <a:br>
              <a:rPr lang="es-ES"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br>
            <a:endParaRPr lang="es-CL" sz="120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arcador de texto 2">
            <a:extLst>
              <a:ext uri="{FF2B5EF4-FFF2-40B4-BE49-F238E27FC236}">
                <a16:creationId xmlns:a16="http://schemas.microsoft.com/office/drawing/2014/main" id="{89422ADB-2136-38A3-FE77-64B5B5761E1F}"/>
              </a:ext>
            </a:extLst>
          </p:cNvPr>
          <p:cNvSpPr>
            <a:spLocks noGrp="1"/>
          </p:cNvSpPr>
          <p:nvPr>
            <p:ph type="body" idx="1"/>
          </p:nvPr>
        </p:nvSpPr>
        <p:spPr>
          <a:xfrm>
            <a:off x="481264" y="937529"/>
            <a:ext cx="5516312" cy="533495"/>
          </a:xfrm>
        </p:spPr>
        <p:txBody>
          <a:bodyPr>
            <a:normAutofit/>
          </a:bodyPr>
          <a:lstStyle/>
          <a:p>
            <a:r>
              <a:rPr lang="es-ES"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PROYECTO APROBADO EN EL SENADO</a:t>
            </a:r>
            <a:endPar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Marcador de contenido 3">
            <a:extLst>
              <a:ext uri="{FF2B5EF4-FFF2-40B4-BE49-F238E27FC236}">
                <a16:creationId xmlns:a16="http://schemas.microsoft.com/office/drawing/2014/main" id="{BD69FE47-E2D2-5309-2B32-3A5CDA85F3DE}"/>
              </a:ext>
            </a:extLst>
          </p:cNvPr>
          <p:cNvSpPr>
            <a:spLocks noGrp="1"/>
          </p:cNvSpPr>
          <p:nvPr>
            <p:ph sz="half" idx="2"/>
          </p:nvPr>
        </p:nvSpPr>
        <p:spPr>
          <a:xfrm>
            <a:off x="459040" y="1971223"/>
            <a:ext cx="5538535" cy="4111107"/>
          </a:xfrm>
          <a:ln>
            <a:solidFill>
              <a:schemeClr val="accent1">
                <a:lumMod val="75000"/>
              </a:schemeClr>
            </a:solidFill>
          </a:ln>
        </p:spPr>
        <p:txBody>
          <a:bodyPr>
            <a:noAutofit/>
          </a:bodyPr>
          <a:lstStyle/>
          <a:p>
            <a:pPr marL="0" indent="0" algn="just">
              <a:lnSpc>
                <a:spcPct val="120000"/>
              </a:lnSpc>
              <a:buNone/>
            </a:pPr>
            <a:r>
              <a:rPr lang="es-ES" sz="1200" b="1" dirty="0">
                <a:latin typeface="Verdana" panose="020B0604030504040204" pitchFamily="34" charset="0"/>
                <a:ea typeface="Verdana" panose="020B0604030504040204" pitchFamily="34" charset="0"/>
                <a:cs typeface="Verdana" panose="020B0604030504040204" pitchFamily="34" charset="0"/>
              </a:rPr>
              <a:t>Artículo 2.- Principios</a:t>
            </a:r>
            <a:r>
              <a:rPr lang="es-ES" sz="1200" dirty="0">
                <a:latin typeface="Verdana" panose="020B0604030504040204" pitchFamily="34" charset="0"/>
                <a:ea typeface="Verdana" panose="020B0604030504040204" pitchFamily="34" charset="0"/>
                <a:cs typeface="Verdana" panose="020B0604030504040204" pitchFamily="34" charset="0"/>
              </a:rPr>
              <a:t>. La interpretación y aplicación de esta ley deberá hacerse de conformidad con los principios consagrados en la Constitución Política de la República y en los tratados internacionales de derechos humanos ratificados por Chile y que se encuentren vigentes.</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Bef>
                <a:spcPts val="600"/>
              </a:spcBef>
              <a:buNone/>
            </a:pPr>
            <a:r>
              <a:rPr lang="es-ES" sz="1200" dirty="0">
                <a:latin typeface="Verdana" panose="020B0604030504040204" pitchFamily="34" charset="0"/>
                <a:ea typeface="Verdana" panose="020B0604030504040204" pitchFamily="34" charset="0"/>
                <a:cs typeface="Verdana" panose="020B0604030504040204" pitchFamily="34" charset="0"/>
              </a:rPr>
              <a:t>Asimismo, son principios generales de la presente ley:</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00000"/>
              </a:lnSpc>
              <a:spcBef>
                <a:spcPts val="600"/>
              </a:spcBef>
              <a:buFont typeface="+mj-lt"/>
              <a:buAutoNum type="alphaLcParenR"/>
            </a:pPr>
            <a:r>
              <a:rPr lang="es-ES" sz="1200" dirty="0">
                <a:latin typeface="Verdana" panose="020B0604030504040204" pitchFamily="34" charset="0"/>
                <a:ea typeface="Verdana" panose="020B0604030504040204" pitchFamily="34" charset="0"/>
                <a:cs typeface="Verdana" panose="020B0604030504040204" pitchFamily="34" charset="0"/>
              </a:rPr>
              <a:t>La promoción y defensa de los derechos humanos y libertades fundamentales de las personas mayores.</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00000"/>
              </a:lnSpc>
              <a:spcBef>
                <a:spcPts val="600"/>
              </a:spcBef>
              <a:buFont typeface="+mj-lt"/>
              <a:buAutoNum type="alphaLcParenR"/>
            </a:pPr>
            <a:r>
              <a:rPr lang="es-ES" sz="1200" dirty="0">
                <a:latin typeface="Verdana" panose="020B0604030504040204" pitchFamily="34" charset="0"/>
                <a:ea typeface="Verdana" panose="020B0604030504040204" pitchFamily="34" charset="0"/>
                <a:cs typeface="Verdana" panose="020B0604030504040204" pitchFamily="34" charset="0"/>
              </a:rPr>
              <a:t>La valorización de la persona mayor, su papel en la sociedad y su contribución al desarrollo.</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00000"/>
              </a:lnSpc>
              <a:spcBef>
                <a:spcPts val="600"/>
              </a:spcBef>
              <a:buFont typeface="+mj-lt"/>
              <a:buAutoNum type="alphaLcParenR"/>
            </a:pPr>
            <a:r>
              <a:rPr lang="es-ES" sz="1200" dirty="0">
                <a:latin typeface="Verdana" panose="020B0604030504040204" pitchFamily="34" charset="0"/>
                <a:ea typeface="Verdana" panose="020B0604030504040204" pitchFamily="34" charset="0"/>
                <a:cs typeface="Verdana" panose="020B0604030504040204" pitchFamily="34" charset="0"/>
              </a:rPr>
              <a:t>La dignidad, independencia, protagonismo y autonomía de la persona mayor.</a:t>
            </a:r>
            <a:endParaRPr lang="es-CL" sz="12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00000"/>
              </a:lnSpc>
              <a:spcBef>
                <a:spcPts val="600"/>
              </a:spcBef>
              <a:buFont typeface="+mj-lt"/>
              <a:buAutoNum type="alphaLcParenR"/>
            </a:pPr>
            <a:r>
              <a:rPr lang="es-ES" sz="1200" dirty="0">
                <a:latin typeface="Verdana" panose="020B0604030504040204" pitchFamily="34" charset="0"/>
                <a:ea typeface="Verdana" panose="020B0604030504040204" pitchFamily="34" charset="0"/>
                <a:cs typeface="Verdana" panose="020B0604030504040204" pitchFamily="34" charset="0"/>
              </a:rPr>
              <a:t>La igualdad y no discriminación.</a:t>
            </a:r>
          </a:p>
          <a:p>
            <a:pPr marL="342900" indent="-342900" algn="just">
              <a:lnSpc>
                <a:spcPct val="100000"/>
              </a:lnSpc>
              <a:spcBef>
                <a:spcPts val="600"/>
              </a:spcBef>
              <a:buFont typeface="+mj-lt"/>
              <a:buAutoNum type="alphaLcParenR"/>
            </a:pPr>
            <a:r>
              <a:rPr lang="es-ES" sz="1200" dirty="0">
                <a:latin typeface="Verdana" panose="020B0604030504040204" pitchFamily="34" charset="0"/>
                <a:ea typeface="Verdana" panose="020B0604030504040204" pitchFamily="34" charset="0"/>
                <a:cs typeface="Verdana" panose="020B0604030504040204" pitchFamily="34" charset="0"/>
              </a:rPr>
              <a:t>La participación, integración e inclusión plena y efectiva en la sociedad.</a:t>
            </a:r>
          </a:p>
          <a:p>
            <a:pPr marL="342900" indent="-342900" algn="just">
              <a:lnSpc>
                <a:spcPct val="100000"/>
              </a:lnSpc>
              <a:spcBef>
                <a:spcPts val="600"/>
              </a:spcBef>
              <a:buFont typeface="+mj-lt"/>
              <a:buAutoNum type="alphaLcParenR"/>
            </a:pPr>
            <a:r>
              <a:rPr lang="es-ES" sz="1200" dirty="0">
                <a:latin typeface="Verdana" panose="020B0604030504040204" pitchFamily="34" charset="0"/>
                <a:ea typeface="Verdana" panose="020B0604030504040204" pitchFamily="34" charset="0"/>
                <a:cs typeface="Verdana" panose="020B0604030504040204" pitchFamily="34" charset="0"/>
              </a:rPr>
              <a:t>El bienestar y cuidado.</a:t>
            </a:r>
          </a:p>
          <a:p>
            <a:pPr marL="342900" indent="-342900" algn="just">
              <a:lnSpc>
                <a:spcPct val="100000"/>
              </a:lnSpc>
              <a:spcBef>
                <a:spcPts val="600"/>
              </a:spcBef>
              <a:buFont typeface="+mj-lt"/>
              <a:buAutoNum type="alphaLcParenR"/>
            </a:pPr>
            <a:r>
              <a:rPr lang="es-ES" sz="1200" dirty="0">
                <a:latin typeface="Verdana" panose="020B0604030504040204" pitchFamily="34" charset="0"/>
                <a:ea typeface="Verdana" panose="020B0604030504040204" pitchFamily="34" charset="0"/>
                <a:cs typeface="Verdana" panose="020B0604030504040204" pitchFamily="34" charset="0"/>
              </a:rPr>
              <a:t>La seguridad física, económica y social.</a:t>
            </a:r>
          </a:p>
          <a:p>
            <a:pPr marL="342900" indent="-342900" algn="just">
              <a:lnSpc>
                <a:spcPct val="100000"/>
              </a:lnSpc>
              <a:spcBef>
                <a:spcPts val="600"/>
              </a:spcBef>
              <a:buFont typeface="+mj-lt"/>
              <a:buAutoNum type="alphaLcParenR"/>
            </a:pPr>
            <a:r>
              <a:rPr lang="es-ES" sz="1200" dirty="0">
                <a:latin typeface="Verdana" panose="020B0604030504040204" pitchFamily="34" charset="0"/>
                <a:ea typeface="Verdana" panose="020B0604030504040204" pitchFamily="34" charset="0"/>
                <a:cs typeface="Verdana" panose="020B0604030504040204" pitchFamily="34" charset="0"/>
              </a:rPr>
              <a:t>La autorrealización.</a:t>
            </a:r>
            <a:endParaRPr lang="es-CL" sz="1200" dirty="0">
              <a:latin typeface="Verdana" panose="020B0604030504040204" pitchFamily="34" charset="0"/>
              <a:ea typeface="Verdana" panose="020B0604030504040204" pitchFamily="34" charset="0"/>
              <a:cs typeface="Verdana" panose="020B0604030504040204" pitchFamily="34" charset="0"/>
            </a:endParaRPr>
          </a:p>
        </p:txBody>
      </p:sp>
      <p:sp>
        <p:nvSpPr>
          <p:cNvPr id="5" name="Marcador de texto 4">
            <a:extLst>
              <a:ext uri="{FF2B5EF4-FFF2-40B4-BE49-F238E27FC236}">
                <a16:creationId xmlns:a16="http://schemas.microsoft.com/office/drawing/2014/main" id="{00F485EA-4824-625B-10FC-0AF1E33EF343}"/>
              </a:ext>
            </a:extLst>
          </p:cNvPr>
          <p:cNvSpPr>
            <a:spLocks noGrp="1"/>
          </p:cNvSpPr>
          <p:nvPr>
            <p:ph type="body" sz="quarter" idx="3"/>
          </p:nvPr>
        </p:nvSpPr>
        <p:spPr>
          <a:xfrm>
            <a:off x="6194426" y="896538"/>
            <a:ext cx="5538536" cy="533495"/>
          </a:xfrm>
        </p:spPr>
        <p:txBody>
          <a:bodyPr>
            <a:normAutofit/>
          </a:bodyPr>
          <a:lstStyle/>
          <a:p>
            <a:pPr algn="ctr"/>
            <a:r>
              <a:rPr lang="es-CL" sz="18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PROPUESTA INDICACIONES EJECUTIVO</a:t>
            </a:r>
          </a:p>
        </p:txBody>
      </p:sp>
      <p:sp>
        <p:nvSpPr>
          <p:cNvPr id="6" name="Marcador de contenido 5">
            <a:extLst>
              <a:ext uri="{FF2B5EF4-FFF2-40B4-BE49-F238E27FC236}">
                <a16:creationId xmlns:a16="http://schemas.microsoft.com/office/drawing/2014/main" id="{58B2A24F-14CF-D24C-C795-A9EDD2331324}"/>
              </a:ext>
            </a:extLst>
          </p:cNvPr>
          <p:cNvSpPr>
            <a:spLocks noGrp="1"/>
          </p:cNvSpPr>
          <p:nvPr>
            <p:ph sz="quarter" idx="4"/>
          </p:nvPr>
        </p:nvSpPr>
        <p:spPr>
          <a:xfrm>
            <a:off x="6172199" y="1971223"/>
            <a:ext cx="5560760" cy="4111107"/>
          </a:xfrm>
          <a:ln>
            <a:solidFill>
              <a:schemeClr val="accent1">
                <a:lumMod val="75000"/>
              </a:schemeClr>
            </a:solidFill>
          </a:ln>
        </p:spPr>
        <p:txBody>
          <a:bodyPr>
            <a:noAutofit/>
          </a:bodyPr>
          <a:lstStyle/>
          <a:p>
            <a:pPr marL="0" indent="0">
              <a:buNone/>
            </a:pPr>
            <a:r>
              <a:rPr lang="es-E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Artículo  3.- </a:t>
            </a:r>
            <a:r>
              <a:rPr lang="es-ES" sz="1200" b="1" dirty="0">
                <a:latin typeface="Verdana" panose="020B0604030504040204" pitchFamily="34" charset="0"/>
                <a:ea typeface="Verdana" panose="020B0604030504040204" pitchFamily="34" charset="0"/>
                <a:cs typeface="Verdana" panose="020B0604030504040204" pitchFamily="34" charset="0"/>
              </a:rPr>
              <a:t>Principios</a:t>
            </a:r>
            <a:r>
              <a:rPr lang="es-ES" sz="1200" dirty="0">
                <a:latin typeface="Verdana" panose="020B0604030504040204" pitchFamily="34" charset="0"/>
                <a:ea typeface="Verdana" panose="020B0604030504040204" pitchFamily="34" charset="0"/>
                <a:cs typeface="Verdana" panose="020B0604030504040204" pitchFamily="34" charset="0"/>
              </a:rPr>
              <a:t>. La interpretación y aplicación de esta ley deberá hacerse de conformidad con los principios consagrados en la Constitución Política de la República y en los tratados internacionales de derechos humanos ratificados por Chile y que se encuentren vigentes.</a:t>
            </a: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Asimismo, son principios generales de la presente ley:</a:t>
            </a: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a) La promoción y defensa de los derechos humanos y libertades fundamentales de las personas mayores.</a:t>
            </a: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b) La valorización de la persona mayor, su papel en la sociedad y su contribución al desarrollo.</a:t>
            </a: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c) La dignidad, independencia, protagonismo y autonomía de la persona mayor.</a:t>
            </a: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d) La igualdad y no discriminación.</a:t>
            </a: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e) La participación, integración e inclusión plena y efectiva en la sociedad.</a:t>
            </a: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f) El bienestar y cuidado.</a:t>
            </a: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g) La seguridad física, económica y social.</a:t>
            </a:r>
          </a:p>
          <a:p>
            <a:pPr marL="0" indent="0">
              <a:buNone/>
            </a:pPr>
            <a:r>
              <a:rPr lang="es-ES" sz="1200" dirty="0">
                <a:latin typeface="Verdana" panose="020B0604030504040204" pitchFamily="34" charset="0"/>
                <a:ea typeface="Verdana" panose="020B0604030504040204" pitchFamily="34" charset="0"/>
                <a:cs typeface="Verdana" panose="020B0604030504040204" pitchFamily="34" charset="0"/>
              </a:rPr>
              <a:t>h) La autorrealización.</a:t>
            </a:r>
          </a:p>
        </p:txBody>
      </p:sp>
      <p:sp>
        <p:nvSpPr>
          <p:cNvPr id="9" name="CuadroTexto 8">
            <a:extLst>
              <a:ext uri="{FF2B5EF4-FFF2-40B4-BE49-F238E27FC236}">
                <a16:creationId xmlns:a16="http://schemas.microsoft.com/office/drawing/2014/main" id="{2EC6BDFE-BE44-4F8D-4DE8-0016AE4B4783}"/>
              </a:ext>
            </a:extLst>
          </p:cNvPr>
          <p:cNvSpPr txBox="1"/>
          <p:nvPr/>
        </p:nvSpPr>
        <p:spPr>
          <a:xfrm>
            <a:off x="838997" y="1494916"/>
            <a:ext cx="10514010" cy="347275"/>
          </a:xfrm>
          <a:prstGeom prst="rect">
            <a:avLst/>
          </a:prstGeom>
          <a:noFill/>
        </p:spPr>
        <p:txBody>
          <a:bodyPr wrap="square" rtlCol="0">
            <a:spAutoFit/>
          </a:bodyPr>
          <a:lstStyle/>
          <a:p>
            <a:pPr algn="ctr">
              <a:lnSpc>
                <a:spcPct val="115000"/>
              </a:lnSpc>
            </a:pPr>
            <a:r>
              <a:rPr lang="es-ES" sz="1600" b="1" i="1" dirty="0">
                <a:effectLst/>
                <a:latin typeface="Verdana" panose="020B0604030504040204" pitchFamily="34" charset="0"/>
                <a:ea typeface="Verdana" panose="020B0604030504040204" pitchFamily="34" charset="0"/>
                <a:cs typeface="Verdana" panose="020B0604030504040204" pitchFamily="34" charset="0"/>
              </a:rPr>
              <a:t>TÍTULO PRELIMINAR - </a:t>
            </a:r>
            <a:r>
              <a:rPr lang="es-ES" sz="1600" b="1" i="1" kern="0" dirty="0">
                <a:effectLst/>
                <a:latin typeface="Verdana" panose="020B0604030504040204" pitchFamily="34" charset="0"/>
                <a:ea typeface="Verdana" panose="020B0604030504040204" pitchFamily="34" charset="0"/>
                <a:cs typeface="Verdana" panose="020B0604030504040204" pitchFamily="34" charset="0"/>
              </a:rPr>
              <a:t>OBJETO, PRINCIPIOS Y CONCEPTOS</a:t>
            </a:r>
            <a:endParaRPr lang="es-CL" sz="1600" b="1"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52812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39be96c-87fe-4ca5-bac1-d25709693f5a">
      <UserInfo>
        <DisplayName>Javier Sutil Martinez</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6D8853CAE77594EA7F4E593A71E979B" ma:contentTypeVersion="6" ma:contentTypeDescription="Crear nuevo documento." ma:contentTypeScope="" ma:versionID="b9de74098afca295fc93af3476ea61db">
  <xsd:schema xmlns:xsd="http://www.w3.org/2001/XMLSchema" xmlns:xs="http://www.w3.org/2001/XMLSchema" xmlns:p="http://schemas.microsoft.com/office/2006/metadata/properties" xmlns:ns2="29736bc0-f12a-444d-adfa-6d78baa8290a" xmlns:ns3="c39be96c-87fe-4ca5-bac1-d25709693f5a" targetNamespace="http://schemas.microsoft.com/office/2006/metadata/properties" ma:root="true" ma:fieldsID="6197814ed29c9191e3cc10e04ca5b0c9" ns2:_="" ns3:_="">
    <xsd:import namespace="29736bc0-f12a-444d-adfa-6d78baa8290a"/>
    <xsd:import namespace="c39be96c-87fe-4ca5-bac1-d25709693f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36bc0-f12a-444d-adfa-6d78baa829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9be96c-87fe-4ca5-bac1-d25709693f5a"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74FA5B-0B53-4A14-B5AD-AAA7400EB7CC}">
  <ds:schemaRefs>
    <ds:schemaRef ds:uri="http://schemas.microsoft.com/office/2006/documentManagement/types"/>
    <ds:schemaRef ds:uri="http://www.w3.org/XML/1998/namespace"/>
    <ds:schemaRef ds:uri="http://schemas.openxmlformats.org/package/2006/metadata/core-properties"/>
    <ds:schemaRef ds:uri="http://purl.org/dc/elements/1.1/"/>
    <ds:schemaRef ds:uri="http://purl.org/dc/terms/"/>
    <ds:schemaRef ds:uri="c39be96c-87fe-4ca5-bac1-d25709693f5a"/>
    <ds:schemaRef ds:uri="29736bc0-f12a-444d-adfa-6d78baa8290a"/>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11EB1A0-D5EB-4882-B642-6CB3A5145571}">
  <ds:schemaRefs>
    <ds:schemaRef ds:uri="http://schemas.microsoft.com/sharepoint/v3/contenttype/forms"/>
  </ds:schemaRefs>
</ds:datastoreItem>
</file>

<file path=customXml/itemProps3.xml><?xml version="1.0" encoding="utf-8"?>
<ds:datastoreItem xmlns:ds="http://schemas.openxmlformats.org/officeDocument/2006/customXml" ds:itemID="{FA281425-2F05-4855-B0DC-C0B7C17588AE}">
  <ds:schemaRefs>
    <ds:schemaRef ds:uri="29736bc0-f12a-444d-adfa-6d78baa8290a"/>
    <ds:schemaRef ds:uri="c39be96c-87fe-4ca5-bac1-d25709693f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24997</TotalTime>
  <Words>12361</Words>
  <Application>Microsoft Macintosh PowerPoint</Application>
  <PresentationFormat>Panorámica</PresentationFormat>
  <Paragraphs>517</Paragraphs>
  <Slides>64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64</vt:i4>
      </vt:variant>
    </vt:vector>
  </HeadingPairs>
  <TitlesOfParts>
    <vt:vector size="72" baseType="lpstr">
      <vt:lpstr>Arial</vt:lpstr>
      <vt:lpstr>Calibri</vt:lpstr>
      <vt:lpstr>Calibri Light</vt:lpstr>
      <vt:lpstr>gobCL</vt:lpstr>
      <vt:lpstr>GOBCL-LIGHT</vt:lpstr>
      <vt:lpstr>Verdana</vt:lpstr>
      <vt:lpstr>Tema de Office</vt:lpstr>
      <vt:lpstr>1_Tema de Office</vt:lpstr>
      <vt:lpstr>Presentación de PowerPoint</vt:lpstr>
      <vt:lpstr>Presentación de PowerPoint</vt:lpstr>
      <vt:lpstr>Presentación de PowerPoint</vt:lpstr>
      <vt:lpstr>Presentación de PowerPoint</vt:lpstr>
      <vt:lpstr>Estructura del proyecto de ley</vt:lpstr>
      <vt:lpstr>Indicaciones Ejecutivo</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INDICACIONES DEL EJECUTIVO AL PROYECTO DE LEY INTEGRAL DE LAS PERSONAS MAYORES Y DE PROMOCIÓN DEL ENVEJECIMIENTO DIGNO, ACTIVO Y SALUDABLE  </vt:lpstr>
      <vt:lpstr>Presentación de PowerPoint</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Ley 19.968, que crea los tribunales de familia</vt:lpstr>
      <vt:lpstr>Presentación de PowerPoint</vt:lpstr>
      <vt:lpstr>Párrafo II Fortalecimiento Institucional</vt:lpstr>
      <vt:lpstr>Párrafo II Fortalecimiento Institucional</vt:lpstr>
      <vt:lpstr>Párrafo II Fortalecimiento Institucional</vt:lpstr>
      <vt:lpstr>Párrafo II Fortalecimiento Institucional</vt:lpstr>
      <vt:lpstr>Párrafo II Fortalecimiento Institucional</vt:lpstr>
      <vt:lpstr>Artículos Transitorios</vt:lpstr>
      <vt:lpstr>Gasto Fiscal INFORME FINANCIERO Nº 66 DIPRES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Patricio Mendez Gutierrez</cp:lastModifiedBy>
  <cp:revision>137</cp:revision>
  <dcterms:created xsi:type="dcterms:W3CDTF">2022-04-07T20:55:49Z</dcterms:created>
  <dcterms:modified xsi:type="dcterms:W3CDTF">2024-04-16T15:37:06Z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0x010100F6D8853CAE77594EA7F4E593A71E979B</vt:lpwstr>
  </property>
</Properties>
</file>