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1" r:id="rId2"/>
    <p:sldMasterId id="2147483660" r:id="rId3"/>
    <p:sldMasterId id="2147483723" r:id="rId4"/>
    <p:sldMasterId id="2147483735" r:id="rId5"/>
    <p:sldMasterId id="2147483747" r:id="rId6"/>
    <p:sldMasterId id="2147483760" r:id="rId7"/>
  </p:sldMasterIdLst>
  <p:notesMasterIdLst>
    <p:notesMasterId r:id="rId21"/>
  </p:notesMasterIdLst>
  <p:sldIdLst>
    <p:sldId id="360" r:id="rId8"/>
    <p:sldId id="308" r:id="rId9"/>
    <p:sldId id="359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15" r:id="rId19"/>
    <p:sldId id="3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1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25"/>
    <a:srgbClr val="5A9D25"/>
    <a:srgbClr val="AF2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168" autoAdjust="0"/>
  </p:normalViewPr>
  <p:slideViewPr>
    <p:cSldViewPr snapToObjects="1" showGuides="1">
      <p:cViewPr varScale="1">
        <p:scale>
          <a:sx n="74" d="100"/>
          <a:sy n="74" d="100"/>
        </p:scale>
        <p:origin x="1416" y="54"/>
      </p:cViewPr>
      <p:guideLst>
        <p:guide orient="horz" pos="720"/>
        <p:guide pos="19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37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7A07-0B38-7B4B-85BE-2132661F1B09}" type="datetimeFigureOut">
              <a:rPr lang="es-ES" smtClean="0"/>
              <a:t>08/04/2019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3296-C23E-1247-8E6D-21A8AC366E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2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3296-C23E-1247-8E6D-21A8AC366E8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7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53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46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829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728" y="3267457"/>
            <a:ext cx="5967222" cy="853440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728" y="4120896"/>
            <a:ext cx="5967222" cy="11369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04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4669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18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03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59702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68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753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4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115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904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421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414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8978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8794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3744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7254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3591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2468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3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18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709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0148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063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173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2483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728" y="3267457"/>
            <a:ext cx="5967222" cy="853440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728" y="4120896"/>
            <a:ext cx="5967222" cy="11369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45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1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0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59702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0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984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73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3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3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6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60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5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59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895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74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5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0402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538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046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4902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08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4683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354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869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4856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283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604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3669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839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558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214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2286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10549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6739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563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5615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6791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56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1521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9660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3115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526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5993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12180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968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4054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8849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2718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004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88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661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5C51-C1B0-4E4D-BB97-2F8749400868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F3A2-EAB5-47C4-AF99-8A21D9A89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84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59702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6465"/>
            <a:ext cx="7625334" cy="447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C31DA-389F-4DCF-81A0-7F3CF93FB642}" type="datetimeFigureOut">
              <a:rPr lang="es-CL" smtClean="0"/>
              <a:pPr/>
              <a:t>08-04-2019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F31A-8412-46D6-A5C5-7D8AED6C733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896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93C1F-6E43-4C16-B4E0-C49ADF2E770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355-93C4-4DFA-BFCA-55AB619986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487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759702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6465"/>
            <a:ext cx="7625334" cy="447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3760-0DFA-784F-943A-A1B491F9167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9894-AF66-7546-93B0-11D387AEBC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0A71-797C-456B-B401-9732EB60401E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7F57-4AB6-410C-9D4F-54D9F65020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7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22F1-6897-4D59-A7A6-504AE71BC084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5DFE-8367-46F1-A1CA-2489B65C02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44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6E74-AD82-443E-8FD5-16278DCB79EF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CE7-FC28-4C4D-89D7-B9B20431B40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928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ción Iguales PNUD-0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" y="39255"/>
            <a:ext cx="9143086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6995120" cy="34423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800" b="1" spc="150" dirty="0" smtClean="0">
                <a:latin typeface="Gill Sans"/>
                <a:cs typeface="Gill Sans"/>
              </a:rPr>
              <a:t>Comisión investigadora </a:t>
            </a:r>
          </a:p>
          <a:p>
            <a:pPr algn="r"/>
            <a:r>
              <a:rPr lang="es-ES" sz="4800" b="1" spc="150" dirty="0" smtClean="0">
                <a:latin typeface="Gill Sans"/>
                <a:cs typeface="Gill Sans"/>
              </a:rPr>
              <a:t>VIH/SIDA</a:t>
            </a:r>
            <a:endParaRPr lang="es-ES" sz="4800" spc="150" dirty="0">
              <a:latin typeface="Gill Sans"/>
              <a:cs typeface="Gill Sans"/>
            </a:endParaRPr>
          </a:p>
          <a:p>
            <a:pPr algn="r"/>
            <a:endParaRPr lang="es-ES" sz="2800" b="1" spc="150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r"/>
            <a:endParaRPr lang="es-ES" sz="2000" dirty="0">
              <a:latin typeface="Gill Sans Light"/>
              <a:cs typeface="Gill Sans Light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>
                <a:latin typeface="Gill Sans Light"/>
                <a:cs typeface="Gill Sans Light"/>
              </a:rPr>
              <a:t>Cámara de Diputados</a:t>
            </a:r>
          </a:p>
          <a:p>
            <a:pPr algn="r"/>
            <a:r>
              <a:rPr lang="es-ES" dirty="0">
                <a:latin typeface="Gill Sans Light"/>
                <a:cs typeface="Gill Sans Light"/>
              </a:rPr>
              <a:t>8</a:t>
            </a:r>
            <a:r>
              <a:rPr lang="es-ES" dirty="0" smtClean="0">
                <a:latin typeface="Gill Sans Light"/>
                <a:cs typeface="Gill Sans Light"/>
              </a:rPr>
              <a:t> </a:t>
            </a:r>
            <a:r>
              <a:rPr lang="es-ES" dirty="0">
                <a:latin typeface="Gill Sans Light"/>
                <a:cs typeface="Gill Sans Light"/>
              </a:rPr>
              <a:t>de </a:t>
            </a:r>
            <a:r>
              <a:rPr lang="es-ES" dirty="0" smtClean="0">
                <a:latin typeface="Gill Sans Light"/>
                <a:cs typeface="Gill Sans Light"/>
              </a:rPr>
              <a:t>abril </a:t>
            </a:r>
            <a:r>
              <a:rPr lang="es-ES" dirty="0">
                <a:latin typeface="Gill Sans Light"/>
                <a:cs typeface="Gill Sans Light"/>
              </a:rPr>
              <a:t>de </a:t>
            </a:r>
            <a:r>
              <a:rPr lang="es-ES" dirty="0" smtClean="0">
                <a:latin typeface="Gill Sans Light"/>
                <a:cs typeface="Gill Sans Light"/>
              </a:rPr>
              <a:t>2019</a:t>
            </a:r>
            <a:endParaRPr lang="es-ES" dirty="0">
              <a:latin typeface="Gill Sans Light"/>
              <a:cs typeface="Gill Sans Ligh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892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Otros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aspectos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relevantes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3000" dirty="0" err="1" smtClean="0">
                <a:latin typeface="Gill Sans Light"/>
                <a:ea typeface="+mj-ea"/>
                <a:cs typeface="Gill Sans Light"/>
              </a:rPr>
              <a:t>PrEP</a:t>
            </a:r>
            <a:r>
              <a:rPr lang="es-ES" sz="3000" dirty="0" smtClean="0">
                <a:latin typeface="Gill Sans Light"/>
                <a:ea typeface="+mj-ea"/>
                <a:cs typeface="Gill Sans Light"/>
              </a:rPr>
              <a:t>: Profilaxis Pre Exposición</a:t>
            </a:r>
          </a:p>
          <a:p>
            <a:pPr lvl="1"/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Utilizado en 39 países del mundo</a:t>
            </a:r>
          </a:p>
          <a:p>
            <a:pPr lvl="2"/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En </a:t>
            </a:r>
            <a:r>
              <a:rPr lang="es-ES" sz="2600" dirty="0" err="1" smtClean="0">
                <a:latin typeface="Gill Sans Light"/>
                <a:ea typeface="+mj-ea"/>
                <a:cs typeface="Gill Sans Light"/>
              </a:rPr>
              <a:t>Latinoamerica</a:t>
            </a:r>
            <a:r>
              <a:rPr lang="es-ES" sz="2600" dirty="0" smtClean="0">
                <a:latin typeface="Gill Sans Light"/>
                <a:ea typeface="+mj-ea"/>
                <a:cs typeface="Gill Sans Light"/>
              </a:rPr>
              <a:t>: México, Brasil y Perú.</a:t>
            </a:r>
          </a:p>
          <a:p>
            <a:pPr lvl="2"/>
            <a:endParaRPr lang="es-ES" sz="2600" dirty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Chile inicia investigación en 2018.</a:t>
            </a:r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lvl="3"/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marL="1371600" lvl="3" indent="0">
              <a:buNone/>
            </a:pPr>
            <a:endParaRPr lang="es-ES" sz="24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413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Otros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aspectos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relevantes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3000" dirty="0" smtClean="0">
                <a:latin typeface="Gill Sans Light"/>
                <a:ea typeface="+mj-ea"/>
                <a:cs typeface="Gill Sans Light"/>
              </a:rPr>
              <a:t>Educación sexual</a:t>
            </a:r>
          </a:p>
          <a:p>
            <a:pPr lvl="1"/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En Chile nunca ha existido educación sexual integral.</a:t>
            </a:r>
          </a:p>
          <a:p>
            <a:pPr lvl="2"/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Urgencia de un sistema único y obligatorio de educación sexual.</a:t>
            </a:r>
          </a:p>
          <a:p>
            <a:pPr lvl="2"/>
            <a:endParaRPr lang="es-ES" sz="2600" dirty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Terminar con la falsa dicotomía de familia vs. Estado en educación sexual. </a:t>
            </a:r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lvl="3"/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marL="1371600" lvl="3" indent="0">
              <a:buNone/>
            </a:pPr>
            <a:endParaRPr lang="es-ES" sz="24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10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sentación Iguales PNUD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6705"/>
            <a:ext cx="9296400" cy="69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18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Gill Sans Light"/>
                <a:cs typeface="Gill Sans Light"/>
              </a:rPr>
              <a:t>Índice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Gill Sans Light"/>
                <a:ea typeface="+mj-ea"/>
                <a:cs typeface="Gill Sans Light"/>
              </a:rPr>
              <a:t>Objetivo 90 90 90</a:t>
            </a:r>
          </a:p>
          <a:p>
            <a:endParaRPr lang="es-ES_tradnl" dirty="0">
              <a:latin typeface="Gill Sans Light"/>
              <a:ea typeface="+mj-ea"/>
              <a:cs typeface="Gill Sans Light"/>
            </a:endParaRPr>
          </a:p>
          <a:p>
            <a:r>
              <a:rPr lang="es-ES_tradnl" dirty="0" smtClean="0">
                <a:latin typeface="Gill Sans Light"/>
                <a:ea typeface="+mj-ea"/>
                <a:cs typeface="Gill Sans Light"/>
              </a:rPr>
              <a:t>Brechas para el primer 90</a:t>
            </a:r>
          </a:p>
          <a:p>
            <a:endParaRPr lang="es-ES_tradnl" dirty="0">
              <a:latin typeface="Gill Sans Light"/>
              <a:ea typeface="+mj-ea"/>
              <a:cs typeface="Gill Sans Light"/>
            </a:endParaRPr>
          </a:p>
          <a:p>
            <a:r>
              <a:rPr lang="es-ES_tradnl" dirty="0" smtClean="0">
                <a:latin typeface="Gill Sans Light"/>
                <a:ea typeface="+mj-ea"/>
                <a:cs typeface="Gill Sans Light"/>
              </a:rPr>
              <a:t>Brechas para el segundo 90</a:t>
            </a:r>
          </a:p>
          <a:p>
            <a:endParaRPr lang="es-ES_tradnl" dirty="0">
              <a:latin typeface="Gill Sans Light"/>
              <a:ea typeface="+mj-ea"/>
              <a:cs typeface="Gill Sans Light"/>
            </a:endParaRPr>
          </a:p>
          <a:p>
            <a:r>
              <a:rPr lang="es-ES_tradnl" dirty="0" smtClean="0">
                <a:latin typeface="Gill Sans Light"/>
                <a:ea typeface="+mj-ea"/>
                <a:cs typeface="Gill Sans Light"/>
              </a:rPr>
              <a:t>Otros aspectos relevantes</a:t>
            </a:r>
          </a:p>
          <a:p>
            <a:endParaRPr lang="es-ES_tradnl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5221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Objetivo</a:t>
            </a:r>
            <a:r>
              <a:rPr lang="en-US" b="1" dirty="0" smtClean="0">
                <a:latin typeface="Gill Sans Light"/>
                <a:cs typeface="Gill Sans Light"/>
              </a:rPr>
              <a:t> 90 90 90</a:t>
            </a:r>
            <a:br>
              <a:rPr lang="en-US" b="1" dirty="0" smtClean="0">
                <a:latin typeface="Gill Sans Light"/>
                <a:cs typeface="Gill Sans Light"/>
              </a:rPr>
            </a:br>
            <a:r>
              <a:rPr lang="en-US" b="1" dirty="0" err="1" smtClean="0">
                <a:latin typeface="Gill Sans Light"/>
                <a:cs typeface="Gill Sans Light"/>
              </a:rPr>
              <a:t>para</a:t>
            </a:r>
            <a:r>
              <a:rPr lang="en-US" b="1" dirty="0" smtClean="0">
                <a:latin typeface="Gill Sans Light"/>
                <a:cs typeface="Gill Sans Light"/>
              </a:rPr>
              <a:t> el </a:t>
            </a:r>
            <a:r>
              <a:rPr lang="en-US" b="1" dirty="0" err="1" smtClean="0">
                <a:latin typeface="Gill Sans Light"/>
                <a:cs typeface="Gill Sans Light"/>
              </a:rPr>
              <a:t>año</a:t>
            </a:r>
            <a:r>
              <a:rPr lang="en-US" b="1" dirty="0" smtClean="0">
                <a:latin typeface="Gill Sans Light"/>
                <a:cs typeface="Gill Sans Light"/>
              </a:rPr>
              <a:t> 2020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90% de personas que viven con VIH conozcan su estado serológico</a:t>
            </a:r>
            <a:endParaRPr lang="es-ES" sz="3000" dirty="0">
              <a:latin typeface="Gill Sans Light"/>
              <a:ea typeface="+mj-ea"/>
              <a:cs typeface="Gill Sans Light"/>
            </a:endParaRPr>
          </a:p>
          <a:p>
            <a:endParaRPr lang="es-ES" sz="3000" dirty="0">
              <a:latin typeface="Gill Sans Light"/>
              <a:ea typeface="+mj-ea"/>
              <a:cs typeface="Gill Sans Light"/>
            </a:endParaRPr>
          </a:p>
          <a:p>
            <a:r>
              <a:rPr lang="es-ES_tradnl" sz="2900" dirty="0" smtClean="0">
                <a:latin typeface="Gill Sans Light"/>
                <a:ea typeface="+mj-ea"/>
                <a:cs typeface="Gill Sans Light"/>
              </a:rPr>
              <a:t>90% de personas diagnosticadas reciban terapia antirretroviral continuada</a:t>
            </a:r>
            <a:endParaRPr lang="es-ES" sz="2900" dirty="0">
              <a:latin typeface="Gill Sans Light"/>
              <a:ea typeface="+mj-ea"/>
              <a:cs typeface="Gill Sans Light"/>
            </a:endParaRPr>
          </a:p>
          <a:p>
            <a:endParaRPr lang="es-ES" sz="2900" dirty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90% de personas que reciban terapia tengan supresión viral</a:t>
            </a:r>
            <a:endParaRPr lang="es-ES" sz="3000" dirty="0">
              <a:latin typeface="Gill Sans Light"/>
              <a:ea typeface="+mj-ea"/>
              <a:cs typeface="Gill Sans Light"/>
            </a:endParaRPr>
          </a:p>
          <a:p>
            <a:endParaRPr lang="es-ES" sz="30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99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Objetivo</a:t>
            </a:r>
            <a:r>
              <a:rPr lang="en-US" b="1" dirty="0" smtClean="0">
                <a:latin typeface="Gill Sans Light"/>
                <a:cs typeface="Gill Sans Light"/>
              </a:rPr>
              <a:t> 90 90 90</a:t>
            </a:r>
            <a:br>
              <a:rPr lang="en-US" b="1" dirty="0" smtClean="0">
                <a:latin typeface="Gill Sans Light"/>
                <a:cs typeface="Gill Sans Light"/>
              </a:rPr>
            </a:br>
            <a:r>
              <a:rPr lang="en-US" b="1" dirty="0" err="1" smtClean="0">
                <a:latin typeface="Gill Sans Light"/>
                <a:cs typeface="Gill Sans Light"/>
              </a:rPr>
              <a:t>para</a:t>
            </a:r>
            <a:r>
              <a:rPr lang="en-US" b="1" dirty="0" smtClean="0">
                <a:latin typeface="Gill Sans Light"/>
                <a:cs typeface="Gill Sans Light"/>
              </a:rPr>
              <a:t> el </a:t>
            </a:r>
            <a:r>
              <a:rPr lang="en-US" b="1" dirty="0" err="1" smtClean="0">
                <a:latin typeface="Gill Sans Light"/>
                <a:cs typeface="Gill Sans Light"/>
              </a:rPr>
              <a:t>año</a:t>
            </a:r>
            <a:r>
              <a:rPr lang="en-US" b="1" dirty="0" smtClean="0">
                <a:latin typeface="Gill Sans Light"/>
                <a:cs typeface="Gill Sans Light"/>
              </a:rPr>
              <a:t> 2020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dirty="0" smtClean="0">
                <a:latin typeface="Gill Sans Light"/>
                <a:ea typeface="+mj-ea"/>
                <a:cs typeface="Gill Sans Light"/>
              </a:rPr>
              <a:t>¿Por qué son necesarios estos objetivos?</a:t>
            </a:r>
          </a:p>
          <a:p>
            <a:pPr marL="0" indent="0" algn="ctr">
              <a:buNone/>
            </a:pPr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marL="0" indent="0" algn="just">
              <a:buNone/>
            </a:pPr>
            <a:r>
              <a:rPr lang="es-ES" sz="3000" dirty="0" smtClean="0">
                <a:latin typeface="Gill Sans Light"/>
                <a:ea typeface="+mj-ea"/>
                <a:cs typeface="Gill Sans Light"/>
              </a:rPr>
              <a:t>Porque una persona con carga viral indetectable no transmite el virus a otras personas.</a:t>
            </a:r>
          </a:p>
          <a:p>
            <a:pPr marL="0" indent="0" algn="just">
              <a:buNone/>
            </a:pPr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marL="0" indent="0" algn="just">
              <a:buNone/>
            </a:pPr>
            <a:r>
              <a:rPr lang="es-ES" sz="1600" dirty="0" smtClean="0">
                <a:latin typeface="Gill Sans Light"/>
                <a:ea typeface="+mj-ea"/>
                <a:cs typeface="Gill Sans Light"/>
              </a:rPr>
              <a:t>(Estudios PARTNER1 y PARTNER 2)</a:t>
            </a:r>
            <a:endParaRPr lang="es-ES" sz="16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496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Brechas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para</a:t>
            </a:r>
            <a:r>
              <a:rPr lang="en-US" b="1" dirty="0" smtClean="0">
                <a:latin typeface="Gill Sans Light"/>
                <a:cs typeface="Gill Sans Light"/>
              </a:rPr>
              <a:t> el primer 90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000" b="1" dirty="0" smtClean="0">
                <a:latin typeface="Gill Sans Light"/>
                <a:ea typeface="+mj-ea"/>
                <a:cs typeface="Gill Sans Light"/>
              </a:rPr>
              <a:t>¿Cómo estamos en Chile </a:t>
            </a:r>
          </a:p>
          <a:p>
            <a:pPr marL="0" indent="0" algn="ctr">
              <a:buNone/>
            </a:pPr>
            <a:r>
              <a:rPr lang="es-ES" sz="3000" b="1" dirty="0" smtClean="0">
                <a:latin typeface="Gill Sans Light"/>
                <a:ea typeface="+mj-ea"/>
                <a:cs typeface="Gill Sans Light"/>
              </a:rPr>
              <a:t>a nueve meses del año 2020?</a:t>
            </a:r>
          </a:p>
          <a:p>
            <a:pPr marL="0" indent="0" algn="ctr">
              <a:buNone/>
            </a:pPr>
            <a:endParaRPr lang="es-ES" sz="3000" dirty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Último informe de ONUSIDA: al menos 67 mil personas viviendo con VIH, de las cuales 40 mil están diagnosticadas (59,7%)</a:t>
            </a:r>
          </a:p>
          <a:p>
            <a:endParaRPr lang="es-ES" sz="3000" dirty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Según ministro </a:t>
            </a:r>
            <a:r>
              <a:rPr lang="es-ES" sz="3000" dirty="0" err="1" smtClean="0">
                <a:latin typeface="Gill Sans Light"/>
                <a:ea typeface="+mj-ea"/>
                <a:cs typeface="Gill Sans Light"/>
              </a:rPr>
              <a:t>Santelices</a:t>
            </a:r>
            <a:r>
              <a:rPr lang="es-ES" sz="3000" dirty="0" smtClean="0">
                <a:latin typeface="Gill Sans Light"/>
                <a:ea typeface="+mj-ea"/>
                <a:cs typeface="Gill Sans Light"/>
              </a:rPr>
              <a:t> hace un año: estimaciones llegan a más de 100 mil (40%)</a:t>
            </a:r>
            <a:endParaRPr lang="es-ES" sz="30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81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Brechas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para</a:t>
            </a:r>
            <a:r>
              <a:rPr lang="en-US" b="1" dirty="0" smtClean="0">
                <a:latin typeface="Gill Sans Light"/>
                <a:cs typeface="Gill Sans Light"/>
              </a:rPr>
              <a:t> el primer 90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3000" dirty="0" smtClean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Art. 5, Ley Nº 19.779: Examen burocrático. Reciente corrección de adolescentes mayores de 14 años.</a:t>
            </a:r>
          </a:p>
          <a:p>
            <a:endParaRPr lang="es-ES" sz="3000" dirty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Enfoque pasivo de pruebas: esperar a que la gente acuda a hacerse el examen, con los requisitos del art. 5.</a:t>
            </a:r>
          </a:p>
          <a:p>
            <a:endParaRPr lang="es-ES" sz="3000" dirty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Reciente incorporación de test rápido: plan de aplicación a grupos clave, enfoque territorial y de derechos humanos.</a:t>
            </a:r>
            <a:endParaRPr lang="es-ES" sz="30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390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Brechas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para</a:t>
            </a:r>
            <a:r>
              <a:rPr lang="en-US" b="1" dirty="0" smtClean="0">
                <a:latin typeface="Gill Sans Light"/>
                <a:cs typeface="Gill Sans Light"/>
              </a:rPr>
              <a:t> el </a:t>
            </a:r>
            <a:r>
              <a:rPr lang="en-US" b="1" dirty="0" err="1" smtClean="0">
                <a:latin typeface="Gill Sans Light"/>
                <a:cs typeface="Gill Sans Light"/>
              </a:rPr>
              <a:t>segundo</a:t>
            </a:r>
            <a:r>
              <a:rPr lang="en-US" b="1" dirty="0" smtClean="0">
                <a:latin typeface="Gill Sans Light"/>
                <a:cs typeface="Gill Sans Light"/>
              </a:rPr>
              <a:t> 90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3000" dirty="0" smtClean="0">
              <a:latin typeface="Gill Sans Light"/>
              <a:ea typeface="+mj-ea"/>
              <a:cs typeface="Gill Sans Light"/>
            </a:endParaRPr>
          </a:p>
          <a:p>
            <a:r>
              <a:rPr lang="es-ES" sz="3000" dirty="0" smtClean="0">
                <a:latin typeface="Gill Sans Light"/>
                <a:ea typeface="+mj-ea"/>
                <a:cs typeface="Gill Sans Light"/>
              </a:rPr>
              <a:t>Tiempo de inicio de tratamiento antirretroviral desde el diagnóstico.</a:t>
            </a:r>
          </a:p>
          <a:p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lvl="1"/>
            <a:r>
              <a:rPr lang="es-ES" sz="2600" dirty="0" smtClean="0">
                <a:latin typeface="Gill Sans Light"/>
                <a:ea typeface="+mj-ea"/>
                <a:cs typeface="Gill Sans Light"/>
              </a:rPr>
              <a:t>Confirmación ISP</a:t>
            </a:r>
          </a:p>
          <a:p>
            <a:pPr lvl="1"/>
            <a:r>
              <a:rPr lang="es-ES" sz="2600" dirty="0" smtClean="0">
                <a:latin typeface="Gill Sans Light"/>
                <a:ea typeface="+mj-ea"/>
                <a:cs typeface="Gill Sans Light"/>
              </a:rPr>
              <a:t>Asignación de centro de salud y hora médica</a:t>
            </a:r>
          </a:p>
          <a:p>
            <a:pPr lvl="1"/>
            <a:r>
              <a:rPr lang="es-ES" sz="2600" dirty="0" smtClean="0">
                <a:latin typeface="Gill Sans Light"/>
                <a:ea typeface="+mj-ea"/>
                <a:cs typeface="Gill Sans Light"/>
              </a:rPr>
              <a:t>Exámenes de carga viral y población linfocitaria</a:t>
            </a:r>
          </a:p>
          <a:p>
            <a:pPr lvl="1"/>
            <a:r>
              <a:rPr lang="es-ES" sz="2600" dirty="0" smtClean="0">
                <a:latin typeface="Gill Sans Light"/>
                <a:ea typeface="+mj-ea"/>
                <a:cs typeface="Gill Sans Light"/>
              </a:rPr>
              <a:t>Inicio de tratamiento antirretroviral</a:t>
            </a:r>
          </a:p>
          <a:p>
            <a:pPr lvl="1"/>
            <a:endParaRPr lang="es-ES" sz="2600" dirty="0" smtClean="0">
              <a:latin typeface="Gill Sans Light"/>
              <a:ea typeface="+mj-ea"/>
              <a:cs typeface="Gill Sans Light"/>
            </a:endParaRPr>
          </a:p>
          <a:p>
            <a:pPr lvl="1"/>
            <a:endParaRPr lang="es-ES" sz="2600" dirty="0" smtClean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28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Brechas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para</a:t>
            </a:r>
            <a:r>
              <a:rPr lang="en-US" b="1" dirty="0" smtClean="0">
                <a:latin typeface="Gill Sans Light"/>
                <a:cs typeface="Gill Sans Light"/>
              </a:rPr>
              <a:t> el </a:t>
            </a:r>
            <a:r>
              <a:rPr lang="en-US" b="1" dirty="0" err="1" smtClean="0">
                <a:latin typeface="Gill Sans Light"/>
                <a:cs typeface="Gill Sans Light"/>
              </a:rPr>
              <a:t>segundo</a:t>
            </a:r>
            <a:r>
              <a:rPr lang="en-US" b="1" dirty="0" smtClean="0">
                <a:latin typeface="Gill Sans Light"/>
                <a:cs typeface="Gill Sans Light"/>
              </a:rPr>
              <a:t> 90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s-ES" sz="3000" dirty="0" smtClean="0">
                <a:latin typeface="Gill Sans Light"/>
                <a:ea typeface="+mj-ea"/>
                <a:cs typeface="Gill Sans Light"/>
              </a:rPr>
              <a:t>Dos preguntas</a:t>
            </a:r>
          </a:p>
          <a:p>
            <a:pPr marL="457200" lvl="1" indent="0" algn="ctr">
              <a:buNone/>
            </a:pPr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lvl="1"/>
            <a:r>
              <a:rPr lang="es-ES" sz="3000" dirty="0" smtClean="0">
                <a:latin typeface="Gill Sans Light"/>
                <a:ea typeface="+mj-ea"/>
                <a:cs typeface="Gill Sans Light"/>
              </a:rPr>
              <a:t>¿Sabe el Estado cuánto demora una persona desde su primer diagnóstico hasta que inicia el tratamiento antirretroviral?</a:t>
            </a:r>
          </a:p>
          <a:p>
            <a:pPr lvl="1"/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lvl="1"/>
            <a:r>
              <a:rPr lang="es-ES" sz="3000" dirty="0" smtClean="0">
                <a:latin typeface="Gill Sans Light"/>
                <a:ea typeface="+mj-ea"/>
                <a:cs typeface="Gill Sans Light"/>
              </a:rPr>
              <a:t>¿Es posible disminuir ese tiempo, optimizando el proceso o bien lo que toma cada una de las etapas?</a:t>
            </a:r>
            <a:endParaRPr lang="es-ES" sz="2600" dirty="0" smtClean="0">
              <a:latin typeface="Gill Sans Light"/>
              <a:ea typeface="+mj-ea"/>
              <a:cs typeface="Gill Sans Light"/>
            </a:endParaRPr>
          </a:p>
          <a:p>
            <a:pPr lvl="1"/>
            <a:endParaRPr lang="es-ES" sz="2600" dirty="0" smtClean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256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err="1" smtClean="0">
                <a:latin typeface="Gill Sans Light"/>
                <a:cs typeface="Gill Sans Light"/>
              </a:rPr>
              <a:t>Otros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aspectos</a:t>
            </a:r>
            <a:r>
              <a:rPr lang="en-US" b="1" dirty="0" smtClean="0">
                <a:latin typeface="Gill Sans Light"/>
                <a:cs typeface="Gill Sans Light"/>
              </a:rPr>
              <a:t> </a:t>
            </a:r>
            <a:r>
              <a:rPr lang="en-US" b="1" dirty="0" err="1" smtClean="0">
                <a:latin typeface="Gill Sans Light"/>
                <a:cs typeface="Gill Sans Light"/>
              </a:rPr>
              <a:t>relevantes</a:t>
            </a:r>
            <a:endParaRPr lang="es-ES" b="1" dirty="0">
              <a:latin typeface="Gill Sans Light"/>
              <a:cs typeface="Gill Sans Ligh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S" sz="3000" dirty="0" smtClean="0">
                <a:latin typeface="Gill Sans Light"/>
                <a:ea typeface="+mj-ea"/>
                <a:cs typeface="Gill Sans Light"/>
              </a:rPr>
              <a:t>Ley 19.779:</a:t>
            </a:r>
          </a:p>
          <a:p>
            <a:pPr lvl="1"/>
            <a:endParaRPr lang="es-ES" sz="3000" dirty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¿Qué dice la ley sobre prevención?</a:t>
            </a:r>
          </a:p>
          <a:p>
            <a:pPr lvl="3"/>
            <a:r>
              <a:rPr lang="es-ES" sz="2400" dirty="0" smtClean="0">
                <a:latin typeface="Gill Sans Light"/>
                <a:ea typeface="+mj-ea"/>
                <a:cs typeface="Gill Sans Light"/>
              </a:rPr>
              <a:t>El Estado tiene el rol de informar, con especial énfasis en campañas.</a:t>
            </a:r>
          </a:p>
          <a:p>
            <a:pPr lvl="3"/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lvl="2"/>
            <a:r>
              <a:rPr lang="es-ES" sz="2600" dirty="0" smtClean="0">
                <a:latin typeface="Gill Sans Light"/>
                <a:ea typeface="+mj-ea"/>
                <a:cs typeface="Gill Sans Light"/>
              </a:rPr>
              <a:t>¿Qué dice la ley sobre diagnóstico?</a:t>
            </a:r>
          </a:p>
          <a:p>
            <a:pPr lvl="3"/>
            <a:r>
              <a:rPr lang="es-ES" sz="2400" dirty="0" smtClean="0">
                <a:latin typeface="Gill Sans Light"/>
                <a:ea typeface="+mj-ea"/>
                <a:cs typeface="Gill Sans Light"/>
              </a:rPr>
              <a:t>Examen altamente burocrático</a:t>
            </a:r>
          </a:p>
          <a:p>
            <a:pPr marL="1371600" lvl="3" indent="0">
              <a:buNone/>
            </a:pPr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lvl="3"/>
            <a:endParaRPr lang="es-ES" sz="2400" dirty="0" smtClean="0">
              <a:latin typeface="Gill Sans Light"/>
              <a:ea typeface="+mj-ea"/>
              <a:cs typeface="Gill Sans Light"/>
            </a:endParaRPr>
          </a:p>
          <a:p>
            <a:pPr marL="1371600" lvl="3" indent="0">
              <a:buNone/>
            </a:pPr>
            <a:endParaRPr lang="es-ES" sz="2400" dirty="0">
              <a:latin typeface="Gill Sans Light"/>
              <a:ea typeface="+mj-ea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2801268"/>
      </p:ext>
    </p:extLst>
  </p:cSld>
  <p:clrMapOvr>
    <a:masterClrMapping/>
  </p:clrMapOvr>
</p:sld>
</file>

<file path=ppt/theme/theme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guales 210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presentaciones de expositores de Iguales 2017-1 [solo lectura]" id="{766D2AA2-F328-421B-8459-3FE4FD1D56F7}" vid="{E580790C-A585-4366-9946-5FE5C5678B6C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1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302AD93-5D86-4EB6-9967-A51F05784CC1}" vid="{32DDEFE7-D047-4937-B22F-AE4AB812817C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presentaciones de expositores de Iguales 2017-1 [solo lectura]" id="{766D2AA2-F328-421B-8459-3FE4FD1D56F7}" vid="{F05C3D06-A607-49F3-B2FE-A8135A244269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presentaciones de expositores de Iguales 2017-1 [solo lectura]" id="{766D2AA2-F328-421B-8459-3FE4FD1D56F7}" vid="{0F2F4A41-A5E5-43E7-A5CD-FB7C14389540}"/>
    </a:ext>
  </a:extLst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presentaciones de expositores de Iguales 2017-1 [solo lectura]" id="{766D2AA2-F328-421B-8459-3FE4FD1D56F7}" vid="{5E80CFBB-B989-4029-9F79-DC31E5872B1C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</TotalTime>
  <Words>423</Words>
  <Application>Microsoft Office PowerPoint</Application>
  <PresentationFormat>Presentación en pantalla (4:3)</PresentationFormat>
  <Paragraphs>85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Gill Sans Light</vt:lpstr>
      <vt:lpstr>3_Diseño personalizado</vt:lpstr>
      <vt:lpstr>Iguales 2104</vt:lpstr>
      <vt:lpstr>Diseño personalizado</vt:lpstr>
      <vt:lpstr>Tema1</vt:lpstr>
      <vt:lpstr>4_Diseño personalizado</vt:lpstr>
      <vt:lpstr>5_Diseño personalizado</vt:lpstr>
      <vt:lpstr>6_Diseño personalizado</vt:lpstr>
      <vt:lpstr>Presentación de PowerPoint</vt:lpstr>
      <vt:lpstr>Índice</vt:lpstr>
      <vt:lpstr>Objetivo 90 90 90 para el año 2020</vt:lpstr>
      <vt:lpstr>Objetivo 90 90 90 para el año 2020</vt:lpstr>
      <vt:lpstr>Brechas para el primer 90</vt:lpstr>
      <vt:lpstr>Brechas para el primer 90</vt:lpstr>
      <vt:lpstr>Brechas para el segundo 90</vt:lpstr>
      <vt:lpstr>Brechas para el segundo 90</vt:lpstr>
      <vt:lpstr>Otros aspectos relevantes</vt:lpstr>
      <vt:lpstr>Otros aspectos relevantes</vt:lpstr>
      <vt:lpstr>Otros aspectos relevantes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MKT Iguales</dc:creator>
  <cp:lastModifiedBy>Silvia Rivas Mena</cp:lastModifiedBy>
  <cp:revision>281</cp:revision>
  <dcterms:created xsi:type="dcterms:W3CDTF">2013-09-04T21:41:47Z</dcterms:created>
  <dcterms:modified xsi:type="dcterms:W3CDTF">2019-04-08T14:38:22Z</dcterms:modified>
</cp:coreProperties>
</file>