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480" r:id="rId2"/>
    <p:sldId id="2504" r:id="rId3"/>
    <p:sldId id="2452" r:id="rId4"/>
    <p:sldId id="2472" r:id="rId5"/>
    <p:sldId id="2512" r:id="rId6"/>
    <p:sldId id="2505" r:id="rId7"/>
    <p:sldId id="2477" r:id="rId8"/>
    <p:sldId id="2476" r:id="rId9"/>
    <p:sldId id="334" r:id="rId10"/>
    <p:sldId id="2511" r:id="rId11"/>
    <p:sldId id="2478" r:id="rId12"/>
    <p:sldId id="314" r:id="rId13"/>
    <p:sldId id="2506" r:id="rId14"/>
    <p:sldId id="2479" r:id="rId15"/>
    <p:sldId id="2507" r:id="rId16"/>
    <p:sldId id="2451" r:id="rId17"/>
    <p:sldId id="2552" r:id="rId18"/>
    <p:sldId id="2557" r:id="rId19"/>
    <p:sldId id="2544" r:id="rId20"/>
    <p:sldId id="2545" r:id="rId21"/>
    <p:sldId id="2543" r:id="rId22"/>
    <p:sldId id="2546" r:id="rId23"/>
    <p:sldId id="2548" r:id="rId24"/>
    <p:sldId id="2547" r:id="rId25"/>
    <p:sldId id="2551" r:id="rId26"/>
    <p:sldId id="2549" r:id="rId27"/>
    <p:sldId id="2550" r:id="rId28"/>
    <p:sldId id="324" r:id="rId29"/>
    <p:sldId id="296"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7469" userDrawn="1">
          <p15:clr>
            <a:srgbClr val="A4A3A4"/>
          </p15:clr>
        </p15:guide>
        <p15:guide id="3" pos="1255" userDrawn="1">
          <p15:clr>
            <a:srgbClr val="A4A3A4"/>
          </p15:clr>
        </p15:guide>
        <p15:guide id="4" orient="horz" pos="210" userDrawn="1">
          <p15:clr>
            <a:srgbClr val="A4A3A4"/>
          </p15:clr>
        </p15:guide>
        <p15:guide id="5" pos="3863" userDrawn="1">
          <p15:clr>
            <a:srgbClr val="A4A3A4"/>
          </p15:clr>
        </p15:guide>
        <p15:guide id="6" orient="horz" pos="29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2153FB-7578-2442-B5AE-B79BDAD600B4}" name="juan araya allende" initials="j" userId="juan araya allen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2F2F2"/>
    <a:srgbClr val="C71A1A"/>
    <a:srgbClr val="141414"/>
    <a:srgbClr val="414141"/>
    <a:srgbClr val="C10B0B"/>
    <a:srgbClr val="8D3B3B"/>
    <a:srgbClr val="242424"/>
    <a:srgbClr val="737374"/>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F51DE-35DF-4C6B-B439-545A11C71E33}" v="385" dt="2025-06-11T21:19:43.230"/>
    <p1510:client id="{3E5E8663-0A6A-4C10-B04C-CCE7AD3F1D87}" v="60" dt="2025-06-11T03:56:56.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7644" autoAdjust="0"/>
  </p:normalViewPr>
  <p:slideViewPr>
    <p:cSldViewPr snapToGrid="0" showGuides="1">
      <p:cViewPr varScale="1">
        <p:scale>
          <a:sx n="55" d="100"/>
          <a:sy n="55" d="100"/>
        </p:scale>
        <p:origin x="1060" y="44"/>
      </p:cViewPr>
      <p:guideLst>
        <p:guide orient="horz" pos="4088"/>
        <p:guide pos="7469"/>
        <p:guide pos="1255"/>
        <p:guide orient="horz" pos="210"/>
        <p:guide pos="3863"/>
        <p:guide orient="horz" pos="29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5164B-BD63-481D-B345-34B108E1E40D}" type="doc">
      <dgm:prSet loTypeId="urn:microsoft.com/office/officeart/2005/8/layout/cycle8" loCatId="cycle" qsTypeId="urn:microsoft.com/office/officeart/2005/8/quickstyle/simple1" qsCatId="simple" csTypeId="urn:microsoft.com/office/officeart/2005/8/colors/accent3_3" csCatId="accent3" phldr="1"/>
      <dgm:spPr/>
    </dgm:pt>
    <dgm:pt modelId="{7ED699E6-B718-4EA4-8EEE-1213579F1627}">
      <dgm:prSet phldrT="[Texto]" custT="1"/>
      <dgm:spPr/>
      <dgm:t>
        <a:bodyPr/>
        <a:lstStyle/>
        <a:p>
          <a:r>
            <a:rPr lang="es-CL" sz="1900" dirty="0"/>
            <a:t>Empresa</a:t>
          </a:r>
        </a:p>
      </dgm:t>
    </dgm:pt>
    <dgm:pt modelId="{505535E1-55EB-4913-BC3C-445C60C13244}" type="parTrans" cxnId="{B1DB1276-747A-4A68-9538-640ADBFF41A2}">
      <dgm:prSet/>
      <dgm:spPr/>
      <dgm:t>
        <a:bodyPr/>
        <a:lstStyle/>
        <a:p>
          <a:endParaRPr lang="es-CL"/>
        </a:p>
      </dgm:t>
    </dgm:pt>
    <dgm:pt modelId="{DA481492-810D-4D5C-8C9F-2020C36CC5A2}" type="sibTrans" cxnId="{B1DB1276-747A-4A68-9538-640ADBFF41A2}">
      <dgm:prSet/>
      <dgm:spPr/>
      <dgm:t>
        <a:bodyPr/>
        <a:lstStyle/>
        <a:p>
          <a:endParaRPr lang="es-CL"/>
        </a:p>
      </dgm:t>
    </dgm:pt>
    <dgm:pt modelId="{3983809B-F38E-4DA3-987D-9AB2D54B81F8}">
      <dgm:prSet phldrT="[Texto]"/>
      <dgm:spPr>
        <a:solidFill>
          <a:schemeClr val="tx1"/>
        </a:solidFill>
      </dgm:spPr>
      <dgm:t>
        <a:bodyPr/>
        <a:lstStyle/>
        <a:p>
          <a:r>
            <a:rPr lang="es-CL" dirty="0"/>
            <a:t>Sociedad</a:t>
          </a:r>
        </a:p>
      </dgm:t>
    </dgm:pt>
    <dgm:pt modelId="{A6752E9D-B38F-4C23-906C-76A29DCC9C4E}" type="parTrans" cxnId="{4577E1FC-7699-4E69-ABCB-870FA6140A1D}">
      <dgm:prSet/>
      <dgm:spPr/>
      <dgm:t>
        <a:bodyPr/>
        <a:lstStyle/>
        <a:p>
          <a:endParaRPr lang="es-CL"/>
        </a:p>
      </dgm:t>
    </dgm:pt>
    <dgm:pt modelId="{183A5D98-A736-410D-B9EA-EC12701452FA}" type="sibTrans" cxnId="{4577E1FC-7699-4E69-ABCB-870FA6140A1D}">
      <dgm:prSet/>
      <dgm:spPr/>
      <dgm:t>
        <a:bodyPr/>
        <a:lstStyle/>
        <a:p>
          <a:endParaRPr lang="es-CL"/>
        </a:p>
      </dgm:t>
    </dgm:pt>
    <dgm:pt modelId="{F53167F3-46A9-4B0C-BB6F-CD2BBD799D7A}">
      <dgm:prSet phldrT="[Texto]" custT="1"/>
      <dgm:spPr>
        <a:solidFill>
          <a:srgbClr val="C00000"/>
        </a:solidFill>
      </dgm:spPr>
      <dgm:t>
        <a:bodyPr/>
        <a:lstStyle/>
        <a:p>
          <a:r>
            <a:rPr lang="es-CL" sz="2000" dirty="0"/>
            <a:t>Estado</a:t>
          </a:r>
          <a:endParaRPr lang="es-CL" sz="1400" dirty="0"/>
        </a:p>
      </dgm:t>
    </dgm:pt>
    <dgm:pt modelId="{B2A611C0-F7EC-40F6-8814-65F682C68816}" type="parTrans" cxnId="{BB21A7C5-3AD0-4180-B6A1-D7D4F927524C}">
      <dgm:prSet/>
      <dgm:spPr/>
      <dgm:t>
        <a:bodyPr/>
        <a:lstStyle/>
        <a:p>
          <a:endParaRPr lang="es-CL"/>
        </a:p>
      </dgm:t>
    </dgm:pt>
    <dgm:pt modelId="{34201FB6-DBB9-400F-BFF8-A0906AC2DAC6}" type="sibTrans" cxnId="{BB21A7C5-3AD0-4180-B6A1-D7D4F927524C}">
      <dgm:prSet/>
      <dgm:spPr/>
      <dgm:t>
        <a:bodyPr/>
        <a:lstStyle/>
        <a:p>
          <a:endParaRPr lang="es-CL"/>
        </a:p>
      </dgm:t>
    </dgm:pt>
    <dgm:pt modelId="{F704DCB2-3CB7-4897-BFEF-438F794858C9}" type="pres">
      <dgm:prSet presAssocID="{BDF5164B-BD63-481D-B345-34B108E1E40D}" presName="compositeShape" presStyleCnt="0">
        <dgm:presLayoutVars>
          <dgm:chMax val="7"/>
          <dgm:dir/>
          <dgm:resizeHandles val="exact"/>
        </dgm:presLayoutVars>
      </dgm:prSet>
      <dgm:spPr/>
    </dgm:pt>
    <dgm:pt modelId="{AD417373-22E6-4570-A7D9-A5C014AC00F8}" type="pres">
      <dgm:prSet presAssocID="{BDF5164B-BD63-481D-B345-34B108E1E40D}" presName="wedge1" presStyleLbl="node1" presStyleIdx="0" presStyleCnt="3" custScaleX="83013" custScaleY="76670" custLinFactNeighborX="-1365" custLinFactNeighborY="2438"/>
      <dgm:spPr/>
    </dgm:pt>
    <dgm:pt modelId="{88458A0B-470D-4563-981A-157CC6BF1C35}" type="pres">
      <dgm:prSet presAssocID="{BDF5164B-BD63-481D-B345-34B108E1E40D}" presName="dummy1a" presStyleCnt="0"/>
      <dgm:spPr/>
    </dgm:pt>
    <dgm:pt modelId="{020D2F9A-B6C6-444C-9DDC-2408C034FFF6}" type="pres">
      <dgm:prSet presAssocID="{BDF5164B-BD63-481D-B345-34B108E1E40D}" presName="dummy1b" presStyleCnt="0"/>
      <dgm:spPr/>
    </dgm:pt>
    <dgm:pt modelId="{093A3E86-F17D-4C8A-B151-3E880828E69B}" type="pres">
      <dgm:prSet presAssocID="{BDF5164B-BD63-481D-B345-34B108E1E40D}" presName="wedge1Tx" presStyleLbl="node1" presStyleIdx="0" presStyleCnt="3">
        <dgm:presLayoutVars>
          <dgm:chMax val="0"/>
          <dgm:chPref val="0"/>
          <dgm:bulletEnabled val="1"/>
        </dgm:presLayoutVars>
      </dgm:prSet>
      <dgm:spPr/>
    </dgm:pt>
    <dgm:pt modelId="{6EBA3832-1154-49E0-8306-2692AA90996B}" type="pres">
      <dgm:prSet presAssocID="{BDF5164B-BD63-481D-B345-34B108E1E40D}" presName="wedge2" presStyleLbl="node1" presStyleIdx="1" presStyleCnt="3" custScaleX="78640" custScaleY="86910"/>
      <dgm:spPr/>
    </dgm:pt>
    <dgm:pt modelId="{C3AE632C-4142-4C42-9A1D-2E7E2D2C0335}" type="pres">
      <dgm:prSet presAssocID="{BDF5164B-BD63-481D-B345-34B108E1E40D}" presName="dummy2a" presStyleCnt="0"/>
      <dgm:spPr/>
    </dgm:pt>
    <dgm:pt modelId="{1FFF4268-BBF6-45C2-ADFA-BB59C8F1293C}" type="pres">
      <dgm:prSet presAssocID="{BDF5164B-BD63-481D-B345-34B108E1E40D}" presName="dummy2b" presStyleCnt="0"/>
      <dgm:spPr/>
    </dgm:pt>
    <dgm:pt modelId="{439AD77D-0AF8-4C5B-8E39-3B263A453495}" type="pres">
      <dgm:prSet presAssocID="{BDF5164B-BD63-481D-B345-34B108E1E40D}" presName="wedge2Tx" presStyleLbl="node1" presStyleIdx="1" presStyleCnt="3">
        <dgm:presLayoutVars>
          <dgm:chMax val="0"/>
          <dgm:chPref val="0"/>
          <dgm:bulletEnabled val="1"/>
        </dgm:presLayoutVars>
      </dgm:prSet>
      <dgm:spPr/>
    </dgm:pt>
    <dgm:pt modelId="{E02D1974-4D77-4059-AC78-AF3A59585F38}" type="pres">
      <dgm:prSet presAssocID="{BDF5164B-BD63-481D-B345-34B108E1E40D}" presName="wedge3" presStyleLbl="node1" presStyleIdx="2" presStyleCnt="3" custScaleX="76619" custScaleY="77877" custLinFactNeighborX="537" custLinFactNeighborY="3041"/>
      <dgm:spPr/>
    </dgm:pt>
    <dgm:pt modelId="{DA1A967C-2F6F-49F4-84A8-BBF3669FC028}" type="pres">
      <dgm:prSet presAssocID="{BDF5164B-BD63-481D-B345-34B108E1E40D}" presName="dummy3a" presStyleCnt="0"/>
      <dgm:spPr/>
    </dgm:pt>
    <dgm:pt modelId="{D76ADB29-E9B4-49BE-93F1-D66CB1C0F0AF}" type="pres">
      <dgm:prSet presAssocID="{BDF5164B-BD63-481D-B345-34B108E1E40D}" presName="dummy3b" presStyleCnt="0"/>
      <dgm:spPr/>
    </dgm:pt>
    <dgm:pt modelId="{0B95E0C8-CA94-40F4-974D-CB6D94CB04B0}" type="pres">
      <dgm:prSet presAssocID="{BDF5164B-BD63-481D-B345-34B108E1E40D}" presName="wedge3Tx" presStyleLbl="node1" presStyleIdx="2" presStyleCnt="3">
        <dgm:presLayoutVars>
          <dgm:chMax val="0"/>
          <dgm:chPref val="0"/>
          <dgm:bulletEnabled val="1"/>
        </dgm:presLayoutVars>
      </dgm:prSet>
      <dgm:spPr/>
    </dgm:pt>
    <dgm:pt modelId="{20C6502D-EC4B-45C0-84BB-690F472C657E}" type="pres">
      <dgm:prSet presAssocID="{DA481492-810D-4D5C-8C9F-2020C36CC5A2}" presName="arrowWedge1" presStyleLbl="fgSibTrans2D1" presStyleIdx="0" presStyleCnt="3"/>
      <dgm:spPr>
        <a:solidFill>
          <a:srgbClr val="C00000"/>
        </a:solidFill>
      </dgm:spPr>
    </dgm:pt>
    <dgm:pt modelId="{F87135B1-9ECF-42C0-A953-0DD59710BE4D}" type="pres">
      <dgm:prSet presAssocID="{183A5D98-A736-410D-B9EA-EC12701452FA}" presName="arrowWedge2" presStyleLbl="fgSibTrans2D1" presStyleIdx="1" presStyleCnt="3"/>
      <dgm:spPr>
        <a:solidFill>
          <a:schemeClr val="bg1">
            <a:lumMod val="50000"/>
          </a:schemeClr>
        </a:solidFill>
      </dgm:spPr>
    </dgm:pt>
    <dgm:pt modelId="{C4C2D70F-4622-4CA8-A8CC-58A3296A30A5}" type="pres">
      <dgm:prSet presAssocID="{34201FB6-DBB9-400F-BFF8-A0906AC2DAC6}" presName="arrowWedge3" presStyleLbl="fgSibTrans2D1" presStyleIdx="2" presStyleCnt="3"/>
      <dgm:spPr>
        <a:solidFill>
          <a:schemeClr val="tx1"/>
        </a:solidFill>
      </dgm:spPr>
    </dgm:pt>
  </dgm:ptLst>
  <dgm:cxnLst>
    <dgm:cxn modelId="{8EB9670F-6710-44C7-8372-166529EB1EB5}" type="presOf" srcId="{F53167F3-46A9-4B0C-BB6F-CD2BBD799D7A}" destId="{E02D1974-4D77-4059-AC78-AF3A59585F38}" srcOrd="0" destOrd="0" presId="urn:microsoft.com/office/officeart/2005/8/layout/cycle8"/>
    <dgm:cxn modelId="{A5E0F618-CF68-4DE3-8901-D79833F7EC5C}" type="presOf" srcId="{3983809B-F38E-4DA3-987D-9AB2D54B81F8}" destId="{6EBA3832-1154-49E0-8306-2692AA90996B}" srcOrd="0" destOrd="0" presId="urn:microsoft.com/office/officeart/2005/8/layout/cycle8"/>
    <dgm:cxn modelId="{ECC5B835-3630-4C72-9F8A-E1251DA20C07}" type="presOf" srcId="{F53167F3-46A9-4B0C-BB6F-CD2BBD799D7A}" destId="{0B95E0C8-CA94-40F4-974D-CB6D94CB04B0}" srcOrd="1" destOrd="0" presId="urn:microsoft.com/office/officeart/2005/8/layout/cycle8"/>
    <dgm:cxn modelId="{31418342-4A20-478A-9104-D75507F79EDF}" type="presOf" srcId="{BDF5164B-BD63-481D-B345-34B108E1E40D}" destId="{F704DCB2-3CB7-4897-BFEF-438F794858C9}" srcOrd="0" destOrd="0" presId="urn:microsoft.com/office/officeart/2005/8/layout/cycle8"/>
    <dgm:cxn modelId="{8E208B50-0532-4297-B797-2380AF0B8A61}" type="presOf" srcId="{7ED699E6-B718-4EA4-8EEE-1213579F1627}" destId="{093A3E86-F17D-4C8A-B151-3E880828E69B}" srcOrd="1" destOrd="0" presId="urn:microsoft.com/office/officeart/2005/8/layout/cycle8"/>
    <dgm:cxn modelId="{B1DB1276-747A-4A68-9538-640ADBFF41A2}" srcId="{BDF5164B-BD63-481D-B345-34B108E1E40D}" destId="{7ED699E6-B718-4EA4-8EEE-1213579F1627}" srcOrd="0" destOrd="0" parTransId="{505535E1-55EB-4913-BC3C-445C60C13244}" sibTransId="{DA481492-810D-4D5C-8C9F-2020C36CC5A2}"/>
    <dgm:cxn modelId="{726EB490-C634-4D74-AE86-7CDF6816E824}" type="presOf" srcId="{3983809B-F38E-4DA3-987D-9AB2D54B81F8}" destId="{439AD77D-0AF8-4C5B-8E39-3B263A453495}" srcOrd="1" destOrd="0" presId="urn:microsoft.com/office/officeart/2005/8/layout/cycle8"/>
    <dgm:cxn modelId="{0AB44BB9-EB19-4F43-BC11-B3AA8AC9DB75}" type="presOf" srcId="{7ED699E6-B718-4EA4-8EEE-1213579F1627}" destId="{AD417373-22E6-4570-A7D9-A5C014AC00F8}" srcOrd="0" destOrd="0" presId="urn:microsoft.com/office/officeart/2005/8/layout/cycle8"/>
    <dgm:cxn modelId="{BB21A7C5-3AD0-4180-B6A1-D7D4F927524C}" srcId="{BDF5164B-BD63-481D-B345-34B108E1E40D}" destId="{F53167F3-46A9-4B0C-BB6F-CD2BBD799D7A}" srcOrd="2" destOrd="0" parTransId="{B2A611C0-F7EC-40F6-8814-65F682C68816}" sibTransId="{34201FB6-DBB9-400F-BFF8-A0906AC2DAC6}"/>
    <dgm:cxn modelId="{4577E1FC-7699-4E69-ABCB-870FA6140A1D}" srcId="{BDF5164B-BD63-481D-B345-34B108E1E40D}" destId="{3983809B-F38E-4DA3-987D-9AB2D54B81F8}" srcOrd="1" destOrd="0" parTransId="{A6752E9D-B38F-4C23-906C-76A29DCC9C4E}" sibTransId="{183A5D98-A736-410D-B9EA-EC12701452FA}"/>
    <dgm:cxn modelId="{1BC44A61-CDF5-4296-9E67-73000F69273A}" type="presParOf" srcId="{F704DCB2-3CB7-4897-BFEF-438F794858C9}" destId="{AD417373-22E6-4570-A7D9-A5C014AC00F8}" srcOrd="0" destOrd="0" presId="urn:microsoft.com/office/officeart/2005/8/layout/cycle8"/>
    <dgm:cxn modelId="{FB34A6AA-56B9-4785-A43E-DF386EB1E821}" type="presParOf" srcId="{F704DCB2-3CB7-4897-BFEF-438F794858C9}" destId="{88458A0B-470D-4563-981A-157CC6BF1C35}" srcOrd="1" destOrd="0" presId="urn:microsoft.com/office/officeart/2005/8/layout/cycle8"/>
    <dgm:cxn modelId="{D3501FBF-032B-45ED-9727-AA92B1D36D61}" type="presParOf" srcId="{F704DCB2-3CB7-4897-BFEF-438F794858C9}" destId="{020D2F9A-B6C6-444C-9DDC-2408C034FFF6}" srcOrd="2" destOrd="0" presId="urn:microsoft.com/office/officeart/2005/8/layout/cycle8"/>
    <dgm:cxn modelId="{D5A26B20-F8D7-40DA-961A-76F45C5799C3}" type="presParOf" srcId="{F704DCB2-3CB7-4897-BFEF-438F794858C9}" destId="{093A3E86-F17D-4C8A-B151-3E880828E69B}" srcOrd="3" destOrd="0" presId="urn:microsoft.com/office/officeart/2005/8/layout/cycle8"/>
    <dgm:cxn modelId="{3E813EFB-FEFF-4571-B341-E4A79B7B5D49}" type="presParOf" srcId="{F704DCB2-3CB7-4897-BFEF-438F794858C9}" destId="{6EBA3832-1154-49E0-8306-2692AA90996B}" srcOrd="4" destOrd="0" presId="urn:microsoft.com/office/officeart/2005/8/layout/cycle8"/>
    <dgm:cxn modelId="{3E21BC7B-CCB9-4D2D-ACF8-08787D460C54}" type="presParOf" srcId="{F704DCB2-3CB7-4897-BFEF-438F794858C9}" destId="{C3AE632C-4142-4C42-9A1D-2E7E2D2C0335}" srcOrd="5" destOrd="0" presId="urn:microsoft.com/office/officeart/2005/8/layout/cycle8"/>
    <dgm:cxn modelId="{4EDD5F0B-94E8-40C7-B7F5-A9F56201A249}" type="presParOf" srcId="{F704DCB2-3CB7-4897-BFEF-438F794858C9}" destId="{1FFF4268-BBF6-45C2-ADFA-BB59C8F1293C}" srcOrd="6" destOrd="0" presId="urn:microsoft.com/office/officeart/2005/8/layout/cycle8"/>
    <dgm:cxn modelId="{0CCD68C7-F0A9-4A75-9B50-C18D5B9B0D12}" type="presParOf" srcId="{F704DCB2-3CB7-4897-BFEF-438F794858C9}" destId="{439AD77D-0AF8-4C5B-8E39-3B263A453495}" srcOrd="7" destOrd="0" presId="urn:microsoft.com/office/officeart/2005/8/layout/cycle8"/>
    <dgm:cxn modelId="{B286110A-49EF-443E-86D6-9686A8610C07}" type="presParOf" srcId="{F704DCB2-3CB7-4897-BFEF-438F794858C9}" destId="{E02D1974-4D77-4059-AC78-AF3A59585F38}" srcOrd="8" destOrd="0" presId="urn:microsoft.com/office/officeart/2005/8/layout/cycle8"/>
    <dgm:cxn modelId="{CFF7828E-E8C1-48C8-939D-2622387E72E6}" type="presParOf" srcId="{F704DCB2-3CB7-4897-BFEF-438F794858C9}" destId="{DA1A967C-2F6F-49F4-84A8-BBF3669FC028}" srcOrd="9" destOrd="0" presId="urn:microsoft.com/office/officeart/2005/8/layout/cycle8"/>
    <dgm:cxn modelId="{D3CDE574-06BC-4610-84DC-ADCC564ADC8F}" type="presParOf" srcId="{F704DCB2-3CB7-4897-BFEF-438F794858C9}" destId="{D76ADB29-E9B4-49BE-93F1-D66CB1C0F0AF}" srcOrd="10" destOrd="0" presId="urn:microsoft.com/office/officeart/2005/8/layout/cycle8"/>
    <dgm:cxn modelId="{3442FA8D-A194-4B49-9949-BBE826BA5380}" type="presParOf" srcId="{F704DCB2-3CB7-4897-BFEF-438F794858C9}" destId="{0B95E0C8-CA94-40F4-974D-CB6D94CB04B0}" srcOrd="11" destOrd="0" presId="urn:microsoft.com/office/officeart/2005/8/layout/cycle8"/>
    <dgm:cxn modelId="{DBB8FCC7-C44B-41B9-978E-BBB5E89C9997}" type="presParOf" srcId="{F704DCB2-3CB7-4897-BFEF-438F794858C9}" destId="{20C6502D-EC4B-45C0-84BB-690F472C657E}" srcOrd="12" destOrd="0" presId="urn:microsoft.com/office/officeart/2005/8/layout/cycle8"/>
    <dgm:cxn modelId="{779B3845-83C4-49FE-8C27-007140190313}" type="presParOf" srcId="{F704DCB2-3CB7-4897-BFEF-438F794858C9}" destId="{F87135B1-9ECF-42C0-A953-0DD59710BE4D}" srcOrd="13" destOrd="0" presId="urn:microsoft.com/office/officeart/2005/8/layout/cycle8"/>
    <dgm:cxn modelId="{5C3DD635-CE8E-43AF-8E5E-4AA30B2FFBBF}" type="presParOf" srcId="{F704DCB2-3CB7-4897-BFEF-438F794858C9}" destId="{C4C2D70F-4622-4CA8-A8CC-58A3296A30A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17373-22E6-4570-A7D9-A5C014AC00F8}">
      <dsp:nvSpPr>
        <dsp:cNvPr id="0" name=""/>
        <dsp:cNvSpPr/>
      </dsp:nvSpPr>
      <dsp:spPr>
        <a:xfrm>
          <a:off x="1108601" y="769142"/>
          <a:ext cx="2548983" cy="2354216"/>
        </a:xfrm>
        <a:prstGeom prst="pie">
          <a:avLst>
            <a:gd name="adj1" fmla="val 16200000"/>
            <a:gd name="adj2" fmla="val 180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Empresa</a:t>
          </a:r>
        </a:p>
      </dsp:txBody>
      <dsp:txXfrm>
        <a:off x="2451976" y="1268012"/>
        <a:ext cx="910351" cy="700659"/>
      </dsp:txXfrm>
    </dsp:sp>
    <dsp:sp modelId="{6EBA3832-1154-49E0-8306-2692AA90996B}">
      <dsp:nvSpPr>
        <dsp:cNvPr id="0" name=""/>
        <dsp:cNvSpPr/>
      </dsp:nvSpPr>
      <dsp:spPr>
        <a:xfrm>
          <a:off x="1154413" y="646731"/>
          <a:ext cx="2414706" cy="2668643"/>
        </a:xfrm>
        <a:prstGeom prst="pie">
          <a:avLst>
            <a:gd name="adj1" fmla="val 1800000"/>
            <a:gd name="adj2" fmla="val 90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L" sz="2600" kern="1200" dirty="0"/>
            <a:t>Sociedad</a:t>
          </a:r>
        </a:p>
      </dsp:txBody>
      <dsp:txXfrm>
        <a:off x="1729343" y="2378173"/>
        <a:ext cx="1293592" cy="698930"/>
      </dsp:txXfrm>
    </dsp:sp>
    <dsp:sp modelId="{E02D1974-4D77-4059-AC78-AF3A59585F38}">
      <dsp:nvSpPr>
        <dsp:cNvPr id="0" name=""/>
        <dsp:cNvSpPr/>
      </dsp:nvSpPr>
      <dsp:spPr>
        <a:xfrm>
          <a:off x="1138691" y="769127"/>
          <a:ext cx="2352650" cy="2391277"/>
        </a:xfrm>
        <a:prstGeom prst="pie">
          <a:avLst>
            <a:gd name="adj1" fmla="val 90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Estado</a:t>
          </a:r>
          <a:endParaRPr lang="es-CL" sz="1400" kern="1200" dirty="0"/>
        </a:p>
      </dsp:txBody>
      <dsp:txXfrm>
        <a:off x="1411206" y="1275850"/>
        <a:ext cx="840232" cy="711689"/>
      </dsp:txXfrm>
    </dsp:sp>
    <dsp:sp modelId="{20C6502D-EC4B-45C0-84BB-690F472C657E}">
      <dsp:nvSpPr>
        <dsp:cNvPr id="0" name=""/>
        <dsp:cNvSpPr/>
      </dsp:nvSpPr>
      <dsp:spPr>
        <a:xfrm>
          <a:off x="661028" y="225074"/>
          <a:ext cx="3450750" cy="3450750"/>
        </a:xfrm>
        <a:prstGeom prst="circularArrow">
          <a:avLst>
            <a:gd name="adj1" fmla="val 5085"/>
            <a:gd name="adj2" fmla="val 327528"/>
            <a:gd name="adj3" fmla="val 1472472"/>
            <a:gd name="adj4" fmla="val 16199432"/>
            <a:gd name="adj5" fmla="val 59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F87135B1-9ECF-42C0-A953-0DD59710BE4D}">
      <dsp:nvSpPr>
        <dsp:cNvPr id="0" name=""/>
        <dsp:cNvSpPr/>
      </dsp:nvSpPr>
      <dsp:spPr>
        <a:xfrm>
          <a:off x="640236" y="257840"/>
          <a:ext cx="3450750" cy="3450750"/>
        </a:xfrm>
        <a:prstGeom prst="circularArrow">
          <a:avLst>
            <a:gd name="adj1" fmla="val 5085"/>
            <a:gd name="adj2" fmla="val 327528"/>
            <a:gd name="adj3" fmla="val 8671970"/>
            <a:gd name="adj4" fmla="val 1800502"/>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4C2D70F-4622-4CA8-A8CC-58A3296A30A5}">
      <dsp:nvSpPr>
        <dsp:cNvPr id="0" name=""/>
        <dsp:cNvSpPr/>
      </dsp:nvSpPr>
      <dsp:spPr>
        <a:xfrm>
          <a:off x="593596" y="243373"/>
          <a:ext cx="3450750" cy="3450750"/>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D9420-6203-464D-94C3-9946302F9E04}" type="datetimeFigureOut">
              <a:rPr lang="es-CL" smtClean="0"/>
              <a:t>11-06-2025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D31D4-8DC4-409C-92EF-8A53E6875844}" type="slidenum">
              <a:rPr lang="es-CL" smtClean="0"/>
              <a:t>‹Nº›</a:t>
            </a:fld>
            <a:endParaRPr lang="es-CL"/>
          </a:p>
        </p:txBody>
      </p:sp>
    </p:spTree>
    <p:extLst>
      <p:ext uri="{BB962C8B-B14F-4D97-AF65-F5344CB8AC3E}">
        <p14:creationId xmlns:p14="http://schemas.microsoft.com/office/powerpoint/2010/main" val="203457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87D31D4-8DC4-409C-92EF-8A53E6875844}" type="slidenum">
              <a:rPr lang="es-CL" smtClean="0"/>
              <a:t>1</a:t>
            </a:fld>
            <a:endParaRPr lang="es-CL" dirty="0"/>
          </a:p>
        </p:txBody>
      </p:sp>
    </p:spTree>
    <p:extLst>
      <p:ext uri="{BB962C8B-B14F-4D97-AF65-F5344CB8AC3E}">
        <p14:creationId xmlns:p14="http://schemas.microsoft.com/office/powerpoint/2010/main" val="3226248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7AE9-438D-9B3E-7550-31D73E6486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0CDB0C-E543-6EBD-0954-AD51825DBD3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F21DF4-C6EB-E985-DEAA-8CD8AB464B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a:extLst>
              <a:ext uri="{FF2B5EF4-FFF2-40B4-BE49-F238E27FC236}">
                <a16:creationId xmlns:a16="http://schemas.microsoft.com/office/drawing/2014/main" id="{5B332EC5-979F-4C9D-A61E-B19A6BD32557}"/>
              </a:ext>
            </a:extLst>
          </p:cNvPr>
          <p:cNvSpPr>
            <a:spLocks noGrp="1"/>
          </p:cNvSpPr>
          <p:nvPr>
            <p:ph type="sldNum" sz="quarter" idx="5"/>
          </p:nvPr>
        </p:nvSpPr>
        <p:spPr/>
        <p:txBody>
          <a:bodyPr/>
          <a:lstStyle/>
          <a:p>
            <a:fld id="{387D31D4-8DC4-409C-92EF-8A53E6875844}" type="slidenum">
              <a:rPr lang="es-CL" smtClean="0"/>
              <a:t>10</a:t>
            </a:fld>
            <a:endParaRPr lang="es-CL"/>
          </a:p>
        </p:txBody>
      </p:sp>
    </p:spTree>
    <p:extLst>
      <p:ext uri="{BB962C8B-B14F-4D97-AF65-F5344CB8AC3E}">
        <p14:creationId xmlns:p14="http://schemas.microsoft.com/office/powerpoint/2010/main" val="95064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1714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En los tragamonedas, el mercado es casi más grande que el online.</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err="1">
                <a:latin typeface="Calibri" panose="020F0502020204030204" pitchFamily="34" charset="0"/>
                <a:ea typeface="Calibri" panose="020F0502020204030204" pitchFamily="34" charset="0"/>
                <a:cs typeface="Times New Roman" panose="02020603050405020304" pitchFamily="18" charset="0"/>
              </a:rPr>
              <a:t>Sernac</a:t>
            </a:r>
            <a:r>
              <a:rPr lang="es-CL" sz="1200" dirty="0">
                <a:latin typeface="Calibri" panose="020F0502020204030204" pitchFamily="34" charset="0"/>
                <a:ea typeface="Calibri" panose="020F0502020204030204" pitchFamily="34" charset="0"/>
                <a:cs typeface="Times New Roman" panose="02020603050405020304" pitchFamily="18" charset="0"/>
              </a:rPr>
              <a:t> no puede responder sobre estafas de actividades ilegales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Existe una estrecha vinculación entre casinos clandestinos y apuestas ilegales con el financiamiento al terrorismo y al narcotráfico. La UAF es muy enfática. Y el organismo internacional </a:t>
            </a:r>
            <a:r>
              <a:rPr lang="es-CL" sz="1200" dirty="0" err="1">
                <a:latin typeface="Calibri" panose="020F0502020204030204" pitchFamily="34" charset="0"/>
                <a:ea typeface="Calibri" panose="020F0502020204030204" pitchFamily="34" charset="0"/>
                <a:cs typeface="Times New Roman" panose="02020603050405020304" pitchFamily="18" charset="0"/>
              </a:rPr>
              <a:t>Gaffi</a:t>
            </a:r>
            <a:r>
              <a:rPr lang="es-CL" sz="1200" dirty="0">
                <a:latin typeface="Calibri" panose="020F0502020204030204" pitchFamily="34" charset="0"/>
                <a:ea typeface="Calibri" panose="020F0502020204030204" pitchFamily="34" charset="0"/>
                <a:cs typeface="Times New Roman" panose="02020603050405020304" pitchFamily="18" charset="0"/>
              </a:rPr>
              <a:t> a sido explícita en esa relación, de ahí que los casinos legales trabajan y deben reportar constantemente a la UAF. Según un informe de ellos, esta industria ha sido de las que más ha colaborado en Chile en los últimos años a combatir este tipo de financiamiento.</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Hay evidencia de que los casinos clandestinos tienen conexión con otras actividades delictuales, entre ellas, tráfico de personas, contrabando de alcohol y </a:t>
            </a:r>
            <a:r>
              <a:rPr lang="es-CL" sz="1200" dirty="0" err="1">
                <a:latin typeface="Calibri" panose="020F0502020204030204" pitchFamily="34" charset="0"/>
                <a:ea typeface="Calibri" panose="020F0502020204030204" pitchFamily="34" charset="0"/>
                <a:cs typeface="Times New Roman" panose="02020603050405020304" pitchFamily="18" charset="0"/>
              </a:rPr>
              <a:t>tabajo</a:t>
            </a:r>
            <a:r>
              <a:rPr lang="es-CL" sz="1200" dirty="0">
                <a:latin typeface="Calibri" panose="020F0502020204030204" pitchFamily="34" charset="0"/>
                <a:ea typeface="Calibri" panose="020F0502020204030204" pitchFamily="34" charset="0"/>
                <a:cs typeface="Times New Roman" panose="02020603050405020304" pitchFamily="18" charset="0"/>
              </a:rPr>
              <a:t>, además de lo antes ya mencionado.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Juego Responsable, ludopatía, problema que no ha sido reconocida por las autoridades de salud.</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9790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63915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dirty="0"/>
              <a:t>Invitación a las cámaras regionales a sumarse en este combate al juego ilegal. </a:t>
            </a:r>
          </a:p>
          <a:p>
            <a:pPr marL="0" lvl="0" indent="0" algn="l" rtl="0">
              <a:lnSpc>
                <a:spcPct val="100000"/>
              </a:lnSpc>
              <a:spcBef>
                <a:spcPts val="0"/>
              </a:spcBef>
              <a:spcAft>
                <a:spcPts val="0"/>
              </a:spcAft>
              <a:buSzPts val="1400"/>
              <a:buNone/>
            </a:pPr>
            <a:r>
              <a:rPr lang="es-CL" dirty="0"/>
              <a:t>El sistema ampara a los municipios que entregan patentes, pero dificulta a aquellos que quieren combatirlo. Costo de incautación y custodia de máquinas. Ejemplo de Temuco. Costo de 30 millones mensuales por ello.</a:t>
            </a:r>
          </a:p>
          <a:p>
            <a:pPr marL="0" lvl="0" indent="0" algn="l" rtl="0">
              <a:lnSpc>
                <a:spcPct val="100000"/>
              </a:lnSpc>
              <a:spcBef>
                <a:spcPts val="0"/>
              </a:spcBef>
              <a:spcAft>
                <a:spcPts val="0"/>
              </a:spcAft>
              <a:buSzPts val="1400"/>
              <a:buNone/>
            </a:pPr>
            <a:r>
              <a:rPr lang="es-CL" dirty="0"/>
              <a:t>Buen caso a replicar es el de Municipalidad de Lo Barnechea, que destruyó las máquinas clandestinas.</a:t>
            </a:r>
          </a:p>
          <a:p>
            <a:pPr marL="0" lvl="0" indent="0" algn="l" rtl="0">
              <a:lnSpc>
                <a:spcPct val="100000"/>
              </a:lnSpc>
              <a:spcBef>
                <a:spcPts val="0"/>
              </a:spcBef>
              <a:spcAft>
                <a:spcPts val="0"/>
              </a:spcAft>
              <a:buSzPts val="1400"/>
              <a:buNone/>
            </a:pPr>
            <a:endParaRPr lang="es-CL" dirty="0"/>
          </a:p>
          <a:p>
            <a:pPr marL="0" lvl="0" indent="0" algn="l" rtl="0">
              <a:lnSpc>
                <a:spcPct val="100000"/>
              </a:lnSpc>
              <a:spcBef>
                <a:spcPts val="0"/>
              </a:spcBef>
              <a:spcAft>
                <a:spcPts val="0"/>
              </a:spcAft>
              <a:buSzPts val="1400"/>
              <a:buNone/>
            </a:pPr>
            <a:r>
              <a:rPr lang="es-CL" dirty="0"/>
              <a:t> </a:t>
            </a:r>
            <a:endParaRPr dirty="0"/>
          </a:p>
        </p:txBody>
      </p:sp>
      <p:sp>
        <p:nvSpPr>
          <p:cNvPr id="237" name="Google Shape;237;g1662c7302e6_0_14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3720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C772644C-A3D2-AE5D-5D61-D9F1E4CCA1F6}"/>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25B1E571-AF0D-7A80-65D0-DEF060BC46DA}"/>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En los tragamonedas, el mercado es casi más grande que el online.</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err="1">
                <a:latin typeface="Calibri" panose="020F0502020204030204" pitchFamily="34" charset="0"/>
                <a:ea typeface="Calibri" panose="020F0502020204030204" pitchFamily="34" charset="0"/>
                <a:cs typeface="Times New Roman" panose="02020603050405020304" pitchFamily="18" charset="0"/>
              </a:rPr>
              <a:t>Sernac</a:t>
            </a:r>
            <a:r>
              <a:rPr lang="es-CL" sz="1200" dirty="0">
                <a:latin typeface="Calibri" panose="020F0502020204030204" pitchFamily="34" charset="0"/>
                <a:ea typeface="Calibri" panose="020F0502020204030204" pitchFamily="34" charset="0"/>
                <a:cs typeface="Times New Roman" panose="02020603050405020304" pitchFamily="18" charset="0"/>
              </a:rPr>
              <a:t> no puede responder sobre estafas de actividades ilegales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Existe una estrecha vinculación entre casinos clandestinos y apuestas ilegales con el financiamiento al terrorismo y al narcotráfico. La UAF es muy enfática. Y el organismo internacional </a:t>
            </a:r>
            <a:r>
              <a:rPr lang="es-CL" sz="1200" dirty="0" err="1">
                <a:latin typeface="Calibri" panose="020F0502020204030204" pitchFamily="34" charset="0"/>
                <a:ea typeface="Calibri" panose="020F0502020204030204" pitchFamily="34" charset="0"/>
                <a:cs typeface="Times New Roman" panose="02020603050405020304" pitchFamily="18" charset="0"/>
              </a:rPr>
              <a:t>Gaffi</a:t>
            </a:r>
            <a:r>
              <a:rPr lang="es-CL" sz="1200" dirty="0">
                <a:latin typeface="Calibri" panose="020F0502020204030204" pitchFamily="34" charset="0"/>
                <a:ea typeface="Calibri" panose="020F0502020204030204" pitchFamily="34" charset="0"/>
                <a:cs typeface="Times New Roman" panose="02020603050405020304" pitchFamily="18" charset="0"/>
              </a:rPr>
              <a:t> a sido explícita en esa relación, de ahí que los casinos legales trabajan y deben reportar constantemente a la UAF. Según un informe de ellos, esta industria ha sido de las que más ha colaborado en Chile en los últimos años a combatir este tipo de financiamiento.</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Hay evidencia de que los casinos clandestinos tienen conexión con otras actividades delictuales, entre ellas, tráfico de personas, contrabando de alcohol y </a:t>
            </a:r>
            <a:r>
              <a:rPr lang="es-CL" sz="1200" dirty="0" err="1">
                <a:latin typeface="Calibri" panose="020F0502020204030204" pitchFamily="34" charset="0"/>
                <a:ea typeface="Calibri" panose="020F0502020204030204" pitchFamily="34" charset="0"/>
                <a:cs typeface="Times New Roman" panose="02020603050405020304" pitchFamily="18" charset="0"/>
              </a:rPr>
              <a:t>tabajo</a:t>
            </a:r>
            <a:r>
              <a:rPr lang="es-CL" sz="1200" dirty="0">
                <a:latin typeface="Calibri" panose="020F0502020204030204" pitchFamily="34" charset="0"/>
                <a:ea typeface="Calibri" panose="020F0502020204030204" pitchFamily="34" charset="0"/>
                <a:cs typeface="Times New Roman" panose="02020603050405020304" pitchFamily="18" charset="0"/>
              </a:rPr>
              <a:t>, además de lo antes ya mencionado. </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s-CL" sz="1200" dirty="0">
                <a:latin typeface="Calibri" panose="020F0502020204030204" pitchFamily="34" charset="0"/>
                <a:ea typeface="Calibri" panose="020F0502020204030204" pitchFamily="34" charset="0"/>
                <a:cs typeface="Times New Roman" panose="02020603050405020304" pitchFamily="18" charset="0"/>
              </a:rPr>
              <a:t>Juego Responsable, ludopatía, problema que no ha sido reconocida por las autoridades de salud.</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4E6EEB23-6E80-6518-0BD6-AD10B61CEAF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448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6391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058D1BFD-AF94-42E0-1A44-7766C9E8E227}"/>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C88CDD79-ED40-020D-8A87-108CB742FDEE}"/>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s-ES" sz="1200" b="1" dirty="0"/>
              <a:t>3. </a:t>
            </a:r>
            <a:r>
              <a:rPr lang="es-ES" sz="1200" dirty="0"/>
              <a:t>La ACCJ ha identificado una serie de dificultades estructurales que han impedido una acción eficaz contra el funcionamiento de casinos clandestinos en Chile:</a:t>
            </a:r>
          </a:p>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BC7E1355-1A2B-D40D-0FA8-24BF72CBB65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0226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45E44FFE-DB90-B565-43F1-C3CC0C0A44AC}"/>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CA1C6C89-0C10-CC3A-ECE1-9548AD1AC84C}"/>
              </a:ext>
            </a:extLst>
          </p:cNvPr>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CF2467A2-70B3-7117-8B1F-BE92761F42BA}"/>
              </a:ext>
            </a:extLst>
          </p:cNvPr>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1974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99BBADCA-0988-B6CF-E607-916AE2C59A31}"/>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BAC31451-2404-6C43-E2EF-34CD4C974F7F}"/>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2750A2B6-DBE9-5705-A9B5-6EC474BBB5C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7395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94629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E757FAAA-2DF5-32DD-9F98-CFABE0EB235B}"/>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F7ACB4AE-BE98-127E-CD90-9139C0D5162B}"/>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A5177B40-0939-4661-4FB1-CA30C47E5F7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75273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79FF967D-5E67-57DC-3E1A-45883E542D53}"/>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9DBF1D0C-A6ED-9610-4048-7D08AC9EEEB1}"/>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FE282B02-BE50-5231-2735-29BA1A83CE0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9596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9DCE3AB9-8204-DBE1-5449-6CEC792E3F37}"/>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E504A498-C8BA-B9BE-6B83-8963A4D3951B}"/>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13E98962-32F8-E667-1A70-19D31312436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4866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87F4EF47-9802-5023-25F4-DE6F395961D8}"/>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855E1E85-ACC8-610E-37AB-983C0979D340}"/>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FEF53FD4-B658-32B6-5EA0-94F1D9A0223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6278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63FF190A-B93D-C974-AE20-6FFA3B3312AC}"/>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58E3AA9F-86CB-EF68-9389-7C5100CFE10D}"/>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205670ED-8BE1-AFD8-758C-F2A245CE173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9196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BD93DCF7-E21B-A6EC-0533-B77DA0250727}"/>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0ADF7E59-6856-0748-F3F4-D43481D02CDA}"/>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60AF0411-B526-C943-1798-AB6059AFBA9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2799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7ACC617D-DA9E-002A-2A1A-566AF74899EF}"/>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D69008D6-A821-1F72-558D-14B751DCB1EB}"/>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CF9D472E-7B62-0216-00CF-EE99E25846D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0751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583F27FE-3BA1-0E63-DBA6-EBB75356529F}"/>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F15AD3B0-8422-3C34-21FE-1B4FBEC2EDC1}"/>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a:extLst>
              <a:ext uri="{FF2B5EF4-FFF2-40B4-BE49-F238E27FC236}">
                <a16:creationId xmlns:a16="http://schemas.microsoft.com/office/drawing/2014/main" id="{C0F93C8F-58C1-D51D-41E9-D13A2F03262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40428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ES" dirty="0"/>
              <a:t>“Casi” es porque el abandono del Estado hace casi imposible revertir </a:t>
            </a:r>
            <a:r>
              <a:rPr lang="es-ES"/>
              <a:t>la situación.</a:t>
            </a:r>
            <a:endParaRPr dirty="0"/>
          </a:p>
        </p:txBody>
      </p:sp>
      <p:sp>
        <p:nvSpPr>
          <p:cNvPr id="237" name="Google Shape;237;g1662c7302e6_0_14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85633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662c7302e6_0_1172: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1662c7302e6_0_11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26497" y="4792973"/>
            <a:ext cx="5095739" cy="4540710"/>
          </a:xfrm>
          <a:prstGeom prst="rect">
            <a:avLst/>
          </a:prstGeom>
          <a:noFill/>
          <a:ln>
            <a:noFill/>
          </a:ln>
        </p:spPr>
        <p:txBody>
          <a:bodyPr spcFirstLastPara="1" wrap="square" lIns="94920" tIns="47434" rIns="94920" bIns="47434" anchor="t" anchorCtr="0">
            <a:noAutofit/>
          </a:bodyPr>
          <a:lstStyle/>
          <a:p>
            <a:pPr>
              <a:buClr>
                <a:srgbClr val="000000"/>
              </a:buClr>
              <a:buSzPts val="1600"/>
            </a:pPr>
            <a:endParaRPr dirty="0"/>
          </a:p>
        </p:txBody>
      </p:sp>
      <p:sp>
        <p:nvSpPr>
          <p:cNvPr id="237" name="Google Shape;237;g1662c7302e6_0_1470:notes"/>
          <p:cNvSpPr>
            <a:spLocks noGrp="1" noRot="1" noChangeAspect="1"/>
          </p:cNvSpPr>
          <p:nvPr>
            <p:ph type="sldImg" idx="2"/>
          </p:nvPr>
        </p:nvSpPr>
        <p:spPr>
          <a:xfrm>
            <a:off x="111125" y="755650"/>
            <a:ext cx="6726238" cy="3784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2482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26497" y="4792973"/>
            <a:ext cx="5095739" cy="4540710"/>
          </a:xfrm>
          <a:prstGeom prst="rect">
            <a:avLst/>
          </a:prstGeom>
          <a:noFill/>
          <a:ln>
            <a:noFill/>
          </a:ln>
        </p:spPr>
        <p:txBody>
          <a:bodyPr spcFirstLastPara="1" wrap="square" lIns="94920" tIns="47434" rIns="94920" bIns="47434" anchor="t" anchorCtr="0">
            <a:noAutofit/>
          </a:bodyPr>
          <a:lstStyle/>
          <a:p>
            <a:pPr>
              <a:buClr>
                <a:srgbClr val="000000"/>
              </a:buClr>
              <a:buSzPts val="1600"/>
            </a:pPr>
            <a:endParaRPr dirty="0"/>
          </a:p>
        </p:txBody>
      </p:sp>
      <p:sp>
        <p:nvSpPr>
          <p:cNvPr id="237" name="Google Shape;237;g1662c7302e6_0_1470:notes"/>
          <p:cNvSpPr>
            <a:spLocks noGrp="1" noRot="1" noChangeAspect="1"/>
          </p:cNvSpPr>
          <p:nvPr>
            <p:ph type="sldImg" idx="2"/>
          </p:nvPr>
        </p:nvSpPr>
        <p:spPr>
          <a:xfrm>
            <a:off x="111125" y="755650"/>
            <a:ext cx="6726238" cy="3784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6349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8E2B7A48-1471-F800-8520-E4A17DBE8C5C}"/>
            </a:ext>
          </a:extLst>
        </p:cNvPr>
        <p:cNvGrpSpPr/>
        <p:nvPr/>
      </p:nvGrpSpPr>
      <p:grpSpPr>
        <a:xfrm>
          <a:off x="0" y="0"/>
          <a:ext cx="0" cy="0"/>
          <a:chOff x="0" y="0"/>
          <a:chExt cx="0" cy="0"/>
        </a:xfrm>
      </p:grpSpPr>
      <p:sp>
        <p:nvSpPr>
          <p:cNvPr id="236" name="Google Shape;236;g1662c7302e6_0_1470:notes">
            <a:extLst>
              <a:ext uri="{FF2B5EF4-FFF2-40B4-BE49-F238E27FC236}">
                <a16:creationId xmlns:a16="http://schemas.microsoft.com/office/drawing/2014/main" id="{5805E088-E519-9ECC-C6DB-C41D365FA329}"/>
              </a:ext>
            </a:extLst>
          </p:cNvPr>
          <p:cNvSpPr txBox="1">
            <a:spLocks noGrp="1"/>
          </p:cNvSpPr>
          <p:nvPr>
            <p:ph type="body" idx="1"/>
          </p:nvPr>
        </p:nvSpPr>
        <p:spPr>
          <a:xfrm>
            <a:off x="926497" y="4792973"/>
            <a:ext cx="5095739" cy="4540710"/>
          </a:xfrm>
          <a:prstGeom prst="rect">
            <a:avLst/>
          </a:prstGeom>
          <a:noFill/>
          <a:ln>
            <a:noFill/>
          </a:ln>
        </p:spPr>
        <p:txBody>
          <a:bodyPr spcFirstLastPara="1" wrap="square" lIns="94920" tIns="47434" rIns="94920" bIns="47434" anchor="t" anchorCtr="0">
            <a:noAutofit/>
          </a:bodyPr>
          <a:lstStyle/>
          <a:p>
            <a:pPr>
              <a:buClr>
                <a:srgbClr val="000000"/>
              </a:buClr>
              <a:buSzPts val="1600"/>
            </a:pPr>
            <a:endParaRPr dirty="0"/>
          </a:p>
        </p:txBody>
      </p:sp>
      <p:sp>
        <p:nvSpPr>
          <p:cNvPr id="237" name="Google Shape;237;g1662c7302e6_0_1470:notes">
            <a:extLst>
              <a:ext uri="{FF2B5EF4-FFF2-40B4-BE49-F238E27FC236}">
                <a16:creationId xmlns:a16="http://schemas.microsoft.com/office/drawing/2014/main" id="{8CD511BA-C753-75B9-54DF-E55749528423}"/>
              </a:ext>
            </a:extLst>
          </p:cNvPr>
          <p:cNvSpPr>
            <a:spLocks noGrp="1" noRot="1" noChangeAspect="1"/>
          </p:cNvSpPr>
          <p:nvPr>
            <p:ph type="sldImg" idx="2"/>
          </p:nvPr>
        </p:nvSpPr>
        <p:spPr>
          <a:xfrm>
            <a:off x="111125" y="755650"/>
            <a:ext cx="6726238" cy="3784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8927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34720" y="4415790"/>
            <a:ext cx="514096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6212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62c7302e6_0_1470:notes"/>
          <p:cNvSpPr txBox="1">
            <a:spLocks noGrp="1"/>
          </p:cNvSpPr>
          <p:nvPr>
            <p:ph type="body" idx="1"/>
          </p:nvPr>
        </p:nvSpPr>
        <p:spPr>
          <a:xfrm>
            <a:off x="906357" y="4714399"/>
            <a:ext cx="4984962" cy="4466273"/>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g1662c7302e6_0_1470:notes"/>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2888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baseline="0" dirty="0">
                <a:solidFill>
                  <a:srgbClr val="000000"/>
                </a:solidFill>
                <a:latin typeface="Axiforma Light" panose="00000400000000000000" pitchFamily="50" charset="0"/>
              </a:rPr>
              <a:t>Dos mercados paralelos de una misma industria, pero con distinto trato.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baseline="0" dirty="0">
                <a:solidFill>
                  <a:srgbClr val="000000"/>
                </a:solidFill>
                <a:latin typeface="Axiforma Light" panose="00000400000000000000" pitchFamily="50" charset="0"/>
              </a:rPr>
              <a:t>Y no nos enfrentamos precisamente a los dueños de locales de barrio, sino que de verdaderas mafias organizadas que instalan sus lazos criminales en distintos sectores, especialmente zonas vulnerables.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baseline="0" dirty="0">
                <a:solidFill>
                  <a:srgbClr val="000000"/>
                </a:solidFill>
                <a:latin typeface="Axiforma Light" panose="00000400000000000000" pitchFamily="50" charset="0"/>
              </a:rPr>
              <a:t>Mercado negro que se aprovecha del desconocimiento. </a:t>
            </a:r>
          </a:p>
          <a:p>
            <a:endParaRPr lang="es-CL" dirty="0"/>
          </a:p>
        </p:txBody>
      </p:sp>
      <p:sp>
        <p:nvSpPr>
          <p:cNvPr id="4" name="Marcador de número de diapositiva 3"/>
          <p:cNvSpPr>
            <a:spLocks noGrp="1"/>
          </p:cNvSpPr>
          <p:nvPr>
            <p:ph type="sldNum" sz="quarter" idx="5"/>
          </p:nvPr>
        </p:nvSpPr>
        <p:spPr/>
        <p:txBody>
          <a:bodyPr/>
          <a:lstStyle/>
          <a:p>
            <a:fld id="{387D31D4-8DC4-409C-92EF-8A53E6875844}" type="slidenum">
              <a:rPr lang="es-CL" smtClean="0"/>
              <a:t>8</a:t>
            </a:fld>
            <a:endParaRPr lang="es-CL"/>
          </a:p>
        </p:txBody>
      </p:sp>
    </p:spTree>
    <p:extLst>
      <p:ext uri="{BB962C8B-B14F-4D97-AF65-F5344CB8AC3E}">
        <p14:creationId xmlns:p14="http://schemas.microsoft.com/office/powerpoint/2010/main" val="111969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Fiden</a:t>
            </a:r>
            <a:r>
              <a:rPr lang="es-ES" dirty="0"/>
              <a:t> reportó 700 mil, y con un ticket de juego de 1 millón de pesos de recaudación por máquina al año.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El </a:t>
            </a:r>
            <a:r>
              <a:rPr lang="es-ES" dirty="0"/>
              <a:t>85% de los ingresos de los casinos proviene de máquinas tragamonedas.</a:t>
            </a:r>
            <a:endParaRPr lang="es-CL" dirty="0"/>
          </a:p>
        </p:txBody>
      </p:sp>
      <p:sp>
        <p:nvSpPr>
          <p:cNvPr id="4" name="Marcador de número de diapositiva 3"/>
          <p:cNvSpPr>
            <a:spLocks noGrp="1"/>
          </p:cNvSpPr>
          <p:nvPr>
            <p:ph type="sldNum" sz="quarter" idx="5"/>
          </p:nvPr>
        </p:nvSpPr>
        <p:spPr/>
        <p:txBody>
          <a:bodyPr/>
          <a:lstStyle/>
          <a:p>
            <a:fld id="{387D31D4-8DC4-409C-92EF-8A53E6875844}" type="slidenum">
              <a:rPr lang="es-CL" smtClean="0"/>
              <a:t>9</a:t>
            </a:fld>
            <a:endParaRPr lang="es-CL"/>
          </a:p>
        </p:txBody>
      </p:sp>
    </p:spTree>
    <p:extLst>
      <p:ext uri="{BB962C8B-B14F-4D97-AF65-F5344CB8AC3E}">
        <p14:creationId xmlns:p14="http://schemas.microsoft.com/office/powerpoint/2010/main" val="75835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4D508-BB3D-43FE-A3F6-DD0B571B34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6665EB1-61B4-43B9-BE64-472A1378D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FEF0256-1E41-469F-A422-4D11A217D05B}"/>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02905C27-35BC-43DF-A879-18793C27F8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5F45CB0-4698-4D27-AB4F-21D9104065D5}"/>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167531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DE20A-B2E2-44CF-819A-84ADEF91CB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FB7F0A1-195A-4623-B32E-1F23BF2F02F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6F5A25-414A-4810-A93C-E983A7F9538C}"/>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9D341D82-54D1-4317-BE76-79ADCCF6C8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8AD6CE7-69A3-42E4-B74C-CAD39DA51D42}"/>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156998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AC11E1-832E-4D41-A044-199BB48719F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99C6B13-C2C6-45B3-853C-FF46179EFA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A5A7F23-754C-4CAC-AC35-1C801D62AA1A}"/>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F8908B92-7BA7-4B0D-8A98-02A7BB8D3B0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975601-E4EC-4FDD-B466-14D6151F95C7}"/>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260815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tx">
  <p:cSld name="1_Título y objetos">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extLst>
      <p:ext uri="{BB962C8B-B14F-4D97-AF65-F5344CB8AC3E}">
        <p14:creationId xmlns:p14="http://schemas.microsoft.com/office/powerpoint/2010/main" val="160871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F728D-3BF4-46B5-82C9-CCF3BB731C0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30ABE5F-FBDA-430E-B1BE-81DABE1806A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D033D9-C070-46F2-8AEB-B64435A88A9F}"/>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30249A80-AE97-4C81-8A91-399ABFB226D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D582A27-95EB-458A-99D4-CD1AD0349ACE}"/>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353586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011D2-14FE-483A-9E8F-56E7FEFC3D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FD9E3C-191F-4D6E-A044-A401072E18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FA3EAB-51EC-48E5-81A8-3C8AD7561595}"/>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430B72C6-3ED8-467A-9E0C-8E57B2B6644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A4ABA59-7892-4110-A5FC-F1EAE0B80C03}"/>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209268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15430-42BF-470F-86A6-8AE17913301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6D18678-EB54-4860-B299-F81E372B4D1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3CA5147F-84DF-4547-A318-5D22E04666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7520E1B-A6E7-4B96-919C-B4BB09BC70F9}"/>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6" name="Marcador de pie de página 5">
            <a:extLst>
              <a:ext uri="{FF2B5EF4-FFF2-40B4-BE49-F238E27FC236}">
                <a16:creationId xmlns:a16="http://schemas.microsoft.com/office/drawing/2014/main" id="{61DF9C25-4109-44D8-8AAF-9FE1C45257A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EE3236B-C6E1-43F6-9BB0-F40E30B9335D}"/>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161142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8733C-A188-4050-929A-E66A3C7FF6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2456EE1-2E6F-488C-83EA-521B26CEB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0BB8F-5E62-4568-882B-ED490B7394F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AFD08CD-6819-4AF4-8301-126E2E3B9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AE79FC-58B6-4E9F-A23E-1C1432CECAB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F55C200-D690-4258-8B58-8419BA688AE4}"/>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8" name="Marcador de pie de página 7">
            <a:extLst>
              <a:ext uri="{FF2B5EF4-FFF2-40B4-BE49-F238E27FC236}">
                <a16:creationId xmlns:a16="http://schemas.microsoft.com/office/drawing/2014/main" id="{5F9F625C-B3EC-4498-AA17-70A999DF079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555E654-5E5A-4F77-AD4A-FC51B81BBB83}"/>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411873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D20C9-C149-47D0-BD54-63653A3B207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704B78B-B59F-4A1F-942E-46993B61ECBC}"/>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4" name="Marcador de pie de página 3">
            <a:extLst>
              <a:ext uri="{FF2B5EF4-FFF2-40B4-BE49-F238E27FC236}">
                <a16:creationId xmlns:a16="http://schemas.microsoft.com/office/drawing/2014/main" id="{B6AEB70C-947E-4A47-BEA2-9CEE174D153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D0AF891-8477-4AB9-A8FA-6EC6BF7FBF8C}"/>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396160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716411-E11C-40B5-8457-F327E85DBE77}"/>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3" name="Marcador de pie de página 2">
            <a:extLst>
              <a:ext uri="{FF2B5EF4-FFF2-40B4-BE49-F238E27FC236}">
                <a16:creationId xmlns:a16="http://schemas.microsoft.com/office/drawing/2014/main" id="{A9A036FB-FC12-45B7-8558-9C974FB03D9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4A61FA5-00B7-46C6-A6B7-0A04C946BCC4}"/>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33687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A6FBD-F318-4159-81B5-38A331A3F6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5F52786-0F26-4D5F-B6E6-437E6AE85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809801D-3255-4C5E-82B0-B8BF4D39B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A9E909-71E0-4595-B518-E45F3486EDF3}"/>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6" name="Marcador de pie de página 5">
            <a:extLst>
              <a:ext uri="{FF2B5EF4-FFF2-40B4-BE49-F238E27FC236}">
                <a16:creationId xmlns:a16="http://schemas.microsoft.com/office/drawing/2014/main" id="{C46FA02A-E107-4B13-B893-7BC01FA83AC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63FEB04-4131-4483-B12F-758EE3DC3F5C}"/>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178024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C9B5A-29FA-403D-8110-4BF101E3B8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CA3E297-AE1C-43F5-BE08-5F6A33968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693995A0-2DF8-44B8-9D4B-06C3F3D6D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C84B72-32AF-4EB1-A82A-543845AC6A62}"/>
              </a:ext>
            </a:extLst>
          </p:cNvPr>
          <p:cNvSpPr>
            <a:spLocks noGrp="1"/>
          </p:cNvSpPr>
          <p:nvPr>
            <p:ph type="dt" sz="half" idx="10"/>
          </p:nvPr>
        </p:nvSpPr>
        <p:spPr/>
        <p:txBody>
          <a:bodyPr/>
          <a:lstStyle/>
          <a:p>
            <a:fld id="{ADAA1545-1497-44D2-8629-B6AAFF4F156C}" type="datetimeFigureOut">
              <a:rPr lang="es-CL" smtClean="0"/>
              <a:t>11-06-2025</a:t>
            </a:fld>
            <a:endParaRPr lang="es-CL"/>
          </a:p>
        </p:txBody>
      </p:sp>
      <p:sp>
        <p:nvSpPr>
          <p:cNvPr id="6" name="Marcador de pie de página 5">
            <a:extLst>
              <a:ext uri="{FF2B5EF4-FFF2-40B4-BE49-F238E27FC236}">
                <a16:creationId xmlns:a16="http://schemas.microsoft.com/office/drawing/2014/main" id="{27DE077B-F46D-4720-B166-0DBF6FBE115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D61D487-4B6D-4941-9CC5-CBE8AA406AF0}"/>
              </a:ext>
            </a:extLst>
          </p:cNvPr>
          <p:cNvSpPr>
            <a:spLocks noGrp="1"/>
          </p:cNvSpPr>
          <p:nvPr>
            <p:ph type="sldNum" sz="quarter" idx="12"/>
          </p:nvPr>
        </p:nvSpPr>
        <p:spPr/>
        <p:txBody>
          <a:bodyPr/>
          <a:lstStyle/>
          <a:p>
            <a:fld id="{C6A0C14C-58EB-45A5-823E-10009E31D0EF}" type="slidenum">
              <a:rPr lang="es-CL" smtClean="0"/>
              <a:t>‹Nº›</a:t>
            </a:fld>
            <a:endParaRPr lang="es-CL"/>
          </a:p>
        </p:txBody>
      </p:sp>
    </p:spTree>
    <p:extLst>
      <p:ext uri="{BB962C8B-B14F-4D97-AF65-F5344CB8AC3E}">
        <p14:creationId xmlns:p14="http://schemas.microsoft.com/office/powerpoint/2010/main" val="60041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7AAC75-1BD5-4513-98FB-70BA0D36C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473A414-36A5-4415-BBA3-82D1B4BDC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D3E3CB7-0BE3-4968-A22E-177836ACD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A1545-1497-44D2-8629-B6AAFF4F156C}" type="datetimeFigureOut">
              <a:rPr lang="es-CL" smtClean="0"/>
              <a:t>11-06-2025</a:t>
            </a:fld>
            <a:endParaRPr lang="es-CL"/>
          </a:p>
        </p:txBody>
      </p:sp>
      <p:sp>
        <p:nvSpPr>
          <p:cNvPr id="5" name="Marcador de pie de página 4">
            <a:extLst>
              <a:ext uri="{FF2B5EF4-FFF2-40B4-BE49-F238E27FC236}">
                <a16:creationId xmlns:a16="http://schemas.microsoft.com/office/drawing/2014/main" id="{0C6095C7-DDEC-4723-AC3D-83A77FDF7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0D1AFA0-81A0-41FD-AA0A-77FAFD3BE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0C14C-58EB-45A5-823E-10009E31D0EF}" type="slidenum">
              <a:rPr lang="es-CL" smtClean="0"/>
              <a:t>‹Nº›</a:t>
            </a:fld>
            <a:endParaRPr lang="es-CL"/>
          </a:p>
        </p:txBody>
      </p:sp>
    </p:spTree>
    <p:extLst>
      <p:ext uri="{BB962C8B-B14F-4D97-AF65-F5344CB8AC3E}">
        <p14:creationId xmlns:p14="http://schemas.microsoft.com/office/powerpoint/2010/main" val="292516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valdes@accj.c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3.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hyperlink" Target="http://www.accj.cl/" TargetMode="Externa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3.jpeg"/><Relationship Id="rId7" Type="http://schemas.microsoft.com/office/2007/relationships/hdphoto" Target="../media/hdphoto2.wdp"/><Relationship Id="rId12" Type="http://schemas.openxmlformats.org/officeDocument/2006/relationships/image" Target="../media/image18.jpeg"/><Relationship Id="rId17" Type="http://schemas.openxmlformats.org/officeDocument/2006/relationships/image" Target="../media/image4.png"/><Relationship Id="rId2" Type="http://schemas.openxmlformats.org/officeDocument/2006/relationships/notesSlide" Target="../notesSlides/notesSlide8.xml"/><Relationship Id="rId16"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B23FF0-358D-4769-AECC-0063034CDEC4}"/>
              </a:ext>
            </a:extLst>
          </p:cNvPr>
          <p:cNvSpPr>
            <a:spLocks noGrp="1"/>
          </p:cNvSpPr>
          <p:nvPr>
            <p:ph type="ctrTitle"/>
          </p:nvPr>
        </p:nvSpPr>
        <p:spPr>
          <a:xfrm>
            <a:off x="117475" y="2395698"/>
            <a:ext cx="11957049" cy="2232837"/>
          </a:xfrm>
          <a:solidFill>
            <a:schemeClr val="bg1"/>
          </a:solidFill>
        </p:spPr>
        <p:txBody>
          <a:bodyPr>
            <a:noAutofit/>
          </a:bodyPr>
          <a:lstStyle/>
          <a:p>
            <a:r>
              <a:rPr lang="es-CL" sz="3200" b="1" dirty="0">
                <a:solidFill>
                  <a:srgbClr val="C00000"/>
                </a:solidFill>
                <a:latin typeface="+mn-lt"/>
              </a:rPr>
              <a:t>Proyecto de ley que </a:t>
            </a:r>
            <a:r>
              <a:rPr lang="es-ES" sz="3200" b="1" dirty="0">
                <a:solidFill>
                  <a:srgbClr val="C00000"/>
                </a:solidFill>
                <a:latin typeface="+mn-lt"/>
              </a:rPr>
              <a:t>"Crea el Subsistema de Inteligencia Económica y establece otras medidas para la prevención y alerta de actividades que digan relación con el crimen organizado". </a:t>
            </a:r>
            <a:br>
              <a:rPr lang="es-ES" sz="3200" b="1" dirty="0">
                <a:solidFill>
                  <a:srgbClr val="C00000"/>
                </a:solidFill>
                <a:latin typeface="+mn-lt"/>
              </a:rPr>
            </a:br>
            <a:r>
              <a:rPr lang="es-ES" sz="3200" b="1" dirty="0">
                <a:solidFill>
                  <a:srgbClr val="C00000"/>
                </a:solidFill>
                <a:latin typeface="+mn-lt"/>
              </a:rPr>
              <a:t>Boletín N°15975-25</a:t>
            </a:r>
            <a:endParaRPr lang="es-CL" sz="3200" b="1" dirty="0">
              <a:solidFill>
                <a:srgbClr val="C00000"/>
              </a:solidFill>
              <a:latin typeface="+mn-lt"/>
            </a:endParaRPr>
          </a:p>
        </p:txBody>
      </p:sp>
      <p:sp>
        <p:nvSpPr>
          <p:cNvPr id="14" name="Rectángulo: esquinas redondeadas 13">
            <a:extLst>
              <a:ext uri="{FF2B5EF4-FFF2-40B4-BE49-F238E27FC236}">
                <a16:creationId xmlns:a16="http://schemas.microsoft.com/office/drawing/2014/main" id="{F1C05380-2FB7-40E1-8602-554E2A32C151}"/>
              </a:ext>
            </a:extLst>
          </p:cNvPr>
          <p:cNvSpPr/>
          <p:nvPr/>
        </p:nvSpPr>
        <p:spPr>
          <a:xfrm>
            <a:off x="8848398" y="5792448"/>
            <a:ext cx="3226126" cy="868154"/>
          </a:xfrm>
          <a:prstGeom prst="roundRect">
            <a:avLst>
              <a:gd name="adj" fmla="val 45113"/>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2000" b="1" dirty="0">
                <a:solidFill>
                  <a:schemeClr val="tx1">
                    <a:lumMod val="85000"/>
                    <a:lumOff val="15000"/>
                  </a:schemeClr>
                </a:solidFill>
                <a:latin typeface="Axiforma" panose="00000500000000000000" pitchFamily="50" charset="0"/>
              </a:rPr>
              <a:t>Valparaíso</a:t>
            </a:r>
          </a:p>
          <a:p>
            <a:pPr algn="ctr"/>
            <a:r>
              <a:rPr lang="es-CL" sz="1400" dirty="0">
                <a:solidFill>
                  <a:schemeClr val="tx1">
                    <a:lumMod val="85000"/>
                    <a:lumOff val="15000"/>
                  </a:schemeClr>
                </a:solidFill>
                <a:latin typeface="Axiforma" panose="00000500000000000000" pitchFamily="50" charset="0"/>
              </a:rPr>
              <a:t>11 de junio 2025</a:t>
            </a:r>
          </a:p>
        </p:txBody>
      </p:sp>
      <p:sp>
        <p:nvSpPr>
          <p:cNvPr id="3" name="CuadroTexto 2">
            <a:extLst>
              <a:ext uri="{FF2B5EF4-FFF2-40B4-BE49-F238E27FC236}">
                <a16:creationId xmlns:a16="http://schemas.microsoft.com/office/drawing/2014/main" id="{9A232394-A5CE-3433-CAEF-8BFD2706BFC1}"/>
              </a:ext>
            </a:extLst>
          </p:cNvPr>
          <p:cNvSpPr txBox="1"/>
          <p:nvPr/>
        </p:nvSpPr>
        <p:spPr>
          <a:xfrm>
            <a:off x="4711722" y="5599093"/>
            <a:ext cx="2660628" cy="1231106"/>
          </a:xfrm>
          <a:prstGeom prst="rect">
            <a:avLst/>
          </a:prstGeom>
          <a:solidFill>
            <a:schemeClr val="bg1"/>
          </a:solidFill>
        </p:spPr>
        <p:txBody>
          <a:bodyPr wrap="square" rtlCol="0">
            <a:spAutoFit/>
          </a:bodyPr>
          <a:lstStyle/>
          <a:p>
            <a:pPr algn="ctr"/>
            <a:r>
              <a:rPr lang="es-CL" sz="2000" b="1" dirty="0">
                <a:solidFill>
                  <a:schemeClr val="tx1">
                    <a:lumMod val="85000"/>
                    <a:lumOff val="15000"/>
                  </a:schemeClr>
                </a:solidFill>
              </a:rPr>
              <a:t>Cecilia Valdés Vial</a:t>
            </a:r>
          </a:p>
          <a:p>
            <a:pPr algn="ctr"/>
            <a:r>
              <a:rPr lang="es-CL" dirty="0">
                <a:solidFill>
                  <a:schemeClr val="tx1">
                    <a:lumMod val="85000"/>
                    <a:lumOff val="15000"/>
                  </a:schemeClr>
                </a:solidFill>
              </a:rPr>
              <a:t>Presidenta Ejecutiva ACCJ</a:t>
            </a:r>
          </a:p>
          <a:p>
            <a:pPr algn="ctr"/>
            <a:r>
              <a:rPr lang="es-CL" dirty="0">
                <a:solidFill>
                  <a:schemeClr val="tx1">
                    <a:lumMod val="85000"/>
                    <a:lumOff val="15000"/>
                  </a:schemeClr>
                </a:solidFill>
                <a:hlinkClick r:id="rId3"/>
              </a:rPr>
              <a:t>cvaldes@accj.cl</a:t>
            </a:r>
            <a:endParaRPr lang="es-CL" dirty="0">
              <a:solidFill>
                <a:schemeClr val="tx1">
                  <a:lumMod val="85000"/>
                  <a:lumOff val="15000"/>
                </a:schemeClr>
              </a:solidFill>
            </a:endParaRPr>
          </a:p>
          <a:p>
            <a:pPr algn="ctr"/>
            <a:endParaRPr lang="es-CL" dirty="0">
              <a:solidFill>
                <a:schemeClr val="tx1">
                  <a:lumMod val="85000"/>
                  <a:lumOff val="15000"/>
                </a:schemeClr>
              </a:solidFill>
            </a:endParaRPr>
          </a:p>
        </p:txBody>
      </p:sp>
      <p:pic>
        <p:nvPicPr>
          <p:cNvPr id="10" name="Imagen 9">
            <a:extLst>
              <a:ext uri="{FF2B5EF4-FFF2-40B4-BE49-F238E27FC236}">
                <a16:creationId xmlns:a16="http://schemas.microsoft.com/office/drawing/2014/main" id="{C7874BE1-3FC5-C90E-1FEF-5703386DBB8D}"/>
              </a:ext>
            </a:extLst>
          </p:cNvPr>
          <p:cNvPicPr>
            <a:picLocks noChangeAspect="1"/>
          </p:cNvPicPr>
          <p:nvPr/>
        </p:nvPicPr>
        <p:blipFill>
          <a:blip r:embed="rId4"/>
          <a:stretch>
            <a:fillRect/>
          </a:stretch>
        </p:blipFill>
        <p:spPr>
          <a:xfrm>
            <a:off x="4292600" y="304800"/>
            <a:ext cx="3079750" cy="1297840"/>
          </a:xfrm>
          <a:prstGeom prst="rect">
            <a:avLst/>
          </a:prstGeom>
        </p:spPr>
      </p:pic>
    </p:spTree>
    <p:extLst>
      <p:ext uri="{BB962C8B-B14F-4D97-AF65-F5344CB8AC3E}">
        <p14:creationId xmlns:p14="http://schemas.microsoft.com/office/powerpoint/2010/main" val="54703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44C9FF-377D-1938-3548-8672ABB61B6B}"/>
            </a:ext>
          </a:extLst>
        </p:cNvPr>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6FA238E8-7804-EA62-00E1-5E10E1E817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9" r="23289" b="7252"/>
          <a:stretch>
            <a:fillRect/>
          </a:stretch>
        </p:blipFill>
        <p:spPr bwMode="auto">
          <a:xfrm>
            <a:off x="4635500" y="10"/>
            <a:ext cx="75565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ítulo 9">
            <a:extLst>
              <a:ext uri="{FF2B5EF4-FFF2-40B4-BE49-F238E27FC236}">
                <a16:creationId xmlns:a16="http://schemas.microsoft.com/office/drawing/2014/main" id="{CE7F2B8E-C9AD-1A02-9E0D-0E3D43B5921E}"/>
              </a:ext>
            </a:extLst>
          </p:cNvPr>
          <p:cNvSpPr>
            <a:spLocks noGrp="1"/>
          </p:cNvSpPr>
          <p:nvPr>
            <p:ph type="title"/>
          </p:nvPr>
        </p:nvSpPr>
        <p:spPr>
          <a:xfrm>
            <a:off x="371094" y="710438"/>
            <a:ext cx="3438144" cy="1124712"/>
          </a:xfrm>
        </p:spPr>
        <p:txBody>
          <a:bodyPr vert="horz" lIns="91440" tIns="45720" rIns="91440" bIns="45720" rtlCol="0" anchor="b">
            <a:normAutofit/>
          </a:bodyPr>
          <a:lstStyle/>
          <a:p>
            <a:pPr>
              <a:spcBef>
                <a:spcPct val="0"/>
              </a:spcBef>
            </a:pPr>
            <a:r>
              <a:rPr lang="en-US" sz="2800" b="1" dirty="0">
                <a:solidFill>
                  <a:schemeClr val="bg1"/>
                </a:solidFill>
              </a:rPr>
              <a:t>PLATAFORMAS DE APUESTAS ONLINE</a:t>
            </a:r>
          </a:p>
        </p:txBody>
      </p:sp>
      <p:sp>
        <p:nvSpPr>
          <p:cNvPr id="1046" name="Rectangle 104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8" name="Rectangle 10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Marcador de texto 11">
            <a:extLst>
              <a:ext uri="{FF2B5EF4-FFF2-40B4-BE49-F238E27FC236}">
                <a16:creationId xmlns:a16="http://schemas.microsoft.com/office/drawing/2014/main" id="{A26CD8AA-A9EA-B219-BC32-3676EFC6AA1A}"/>
              </a:ext>
            </a:extLst>
          </p:cNvPr>
          <p:cNvSpPr>
            <a:spLocks noGrp="1"/>
          </p:cNvSpPr>
          <p:nvPr>
            <p:ph type="body" idx="1"/>
          </p:nvPr>
        </p:nvSpPr>
        <p:spPr>
          <a:xfrm>
            <a:off x="76200" y="2443480"/>
            <a:ext cx="7156450" cy="4312402"/>
          </a:xfrm>
        </p:spPr>
        <p:txBody>
          <a:bodyPr vert="horz" lIns="91440" tIns="45720" rIns="91440" bIns="45720" rtlCol="0" anchor="t">
            <a:noAutofit/>
          </a:bodyPr>
          <a:lstStyle/>
          <a:p>
            <a:pPr indent="-228600">
              <a:buClr>
                <a:srgbClr val="F2F2F2"/>
              </a:buClr>
            </a:pPr>
            <a:r>
              <a:rPr lang="en-US" sz="2200" dirty="0">
                <a:solidFill>
                  <a:schemeClr val="bg1"/>
                </a:solidFill>
              </a:rPr>
              <a:t>Durante </a:t>
            </a:r>
            <a:r>
              <a:rPr lang="en-US" sz="2200" dirty="0" err="1">
                <a:solidFill>
                  <a:schemeClr val="bg1"/>
                </a:solidFill>
              </a:rPr>
              <a:t>el</a:t>
            </a:r>
            <a:r>
              <a:rPr lang="en-US" sz="2200" dirty="0">
                <a:solidFill>
                  <a:schemeClr val="bg1"/>
                </a:solidFill>
              </a:rPr>
              <a:t> 2024 </a:t>
            </a:r>
            <a:r>
              <a:rPr lang="en-US" sz="2200" dirty="0" err="1">
                <a:solidFill>
                  <a:schemeClr val="bg1"/>
                </a:solidFill>
              </a:rPr>
              <a:t>operaron</a:t>
            </a:r>
            <a:r>
              <a:rPr lang="en-US" sz="2200" dirty="0">
                <a:solidFill>
                  <a:schemeClr val="bg1"/>
                </a:solidFill>
              </a:rPr>
              <a:t> </a:t>
            </a:r>
            <a:r>
              <a:rPr lang="en-US" sz="2200" b="1" dirty="0">
                <a:solidFill>
                  <a:schemeClr val="bg1"/>
                </a:solidFill>
              </a:rPr>
              <a:t>3.816 </a:t>
            </a:r>
            <a:r>
              <a:rPr lang="en-US" sz="2200" b="1" dirty="0" err="1">
                <a:solidFill>
                  <a:schemeClr val="bg1"/>
                </a:solidFill>
              </a:rPr>
              <a:t>plataformas</a:t>
            </a:r>
            <a:r>
              <a:rPr lang="en-US" sz="2200" b="1" dirty="0">
                <a:solidFill>
                  <a:schemeClr val="bg1"/>
                </a:solidFill>
              </a:rPr>
              <a:t> </a:t>
            </a:r>
            <a:r>
              <a:rPr lang="en-US" sz="2200" dirty="0">
                <a:solidFill>
                  <a:schemeClr val="bg1"/>
                </a:solidFill>
              </a:rPr>
              <a:t>con plena </a:t>
            </a:r>
            <a:r>
              <a:rPr lang="en-US" sz="2200" dirty="0" err="1">
                <a:solidFill>
                  <a:schemeClr val="bg1"/>
                </a:solidFill>
              </a:rPr>
              <a:t>impunidad</a:t>
            </a:r>
            <a:r>
              <a:rPr lang="en-US" sz="2200" dirty="0">
                <a:solidFill>
                  <a:schemeClr val="bg1"/>
                </a:solidFill>
              </a:rPr>
              <a:t>.</a:t>
            </a:r>
          </a:p>
          <a:p>
            <a:pPr indent="-228600">
              <a:buClr>
                <a:srgbClr val="F2F2F2"/>
              </a:buClr>
            </a:pPr>
            <a:r>
              <a:rPr lang="en-US" sz="2200" dirty="0">
                <a:solidFill>
                  <a:schemeClr val="bg1"/>
                </a:solidFill>
              </a:rPr>
              <a:t>Mercado de </a:t>
            </a:r>
            <a:r>
              <a:rPr lang="en-US" sz="2200" b="1" dirty="0">
                <a:solidFill>
                  <a:schemeClr val="bg1"/>
                </a:solidFill>
              </a:rPr>
              <a:t>US$ 3.100 </a:t>
            </a:r>
            <a:r>
              <a:rPr lang="en-US" sz="2200" b="1" dirty="0" err="1">
                <a:solidFill>
                  <a:schemeClr val="bg1"/>
                </a:solidFill>
              </a:rPr>
              <a:t>millones</a:t>
            </a:r>
            <a:r>
              <a:rPr lang="en-US" sz="2200" b="1" dirty="0">
                <a:solidFill>
                  <a:schemeClr val="bg1"/>
                </a:solidFill>
              </a:rPr>
              <a:t> de </a:t>
            </a:r>
            <a:r>
              <a:rPr lang="en-US" sz="2200" b="1" dirty="0" err="1">
                <a:solidFill>
                  <a:schemeClr val="bg1"/>
                </a:solidFill>
              </a:rPr>
              <a:t>ingresos</a:t>
            </a:r>
            <a:r>
              <a:rPr lang="en-US" sz="2200" b="1" dirty="0">
                <a:solidFill>
                  <a:schemeClr val="bg1"/>
                </a:solidFill>
              </a:rPr>
              <a:t> </a:t>
            </a:r>
            <a:r>
              <a:rPr lang="en-US" sz="2200" b="1" dirty="0" err="1">
                <a:solidFill>
                  <a:schemeClr val="bg1"/>
                </a:solidFill>
              </a:rPr>
              <a:t>brutos</a:t>
            </a:r>
            <a:r>
              <a:rPr lang="en-US" sz="2200" dirty="0">
                <a:solidFill>
                  <a:schemeClr val="bg1"/>
                </a:solidFill>
              </a:rPr>
              <a:t> </a:t>
            </a:r>
            <a:r>
              <a:rPr lang="en-US" sz="2200" dirty="0" err="1">
                <a:solidFill>
                  <a:schemeClr val="bg1"/>
                </a:solidFill>
              </a:rPr>
              <a:t>por</a:t>
            </a:r>
            <a:r>
              <a:rPr lang="en-US" sz="2200" dirty="0">
                <a:solidFill>
                  <a:schemeClr val="bg1"/>
                </a:solidFill>
              </a:rPr>
              <a:t> juego </a:t>
            </a:r>
            <a:r>
              <a:rPr lang="en-US" sz="2200" dirty="0" err="1">
                <a:solidFill>
                  <a:schemeClr val="bg1"/>
                </a:solidFill>
              </a:rPr>
              <a:t>el</a:t>
            </a:r>
            <a:r>
              <a:rPr lang="en-US" sz="2200" dirty="0">
                <a:solidFill>
                  <a:schemeClr val="bg1"/>
                </a:solidFill>
              </a:rPr>
              <a:t> 2024.</a:t>
            </a:r>
          </a:p>
          <a:p>
            <a:pPr indent="-228600">
              <a:buClr>
                <a:srgbClr val="F2F2F2"/>
              </a:buClr>
            </a:pPr>
            <a:r>
              <a:rPr lang="en-US" sz="2200" dirty="0">
                <a:solidFill>
                  <a:schemeClr val="bg1"/>
                </a:solidFill>
              </a:rPr>
              <a:t>El ticket </a:t>
            </a:r>
            <a:r>
              <a:rPr lang="en-US" sz="2200" dirty="0" err="1">
                <a:solidFill>
                  <a:schemeClr val="bg1"/>
                </a:solidFill>
              </a:rPr>
              <a:t>promedio</a:t>
            </a:r>
            <a:r>
              <a:rPr lang="en-US" sz="2200" dirty="0">
                <a:solidFill>
                  <a:schemeClr val="bg1"/>
                </a:solidFill>
              </a:rPr>
              <a:t> </a:t>
            </a:r>
            <a:r>
              <a:rPr lang="en-US" sz="2200" dirty="0" err="1">
                <a:solidFill>
                  <a:schemeClr val="bg1"/>
                </a:solidFill>
              </a:rPr>
              <a:t>más</a:t>
            </a:r>
            <a:r>
              <a:rPr lang="en-US" sz="2200" dirty="0">
                <a:solidFill>
                  <a:schemeClr val="bg1"/>
                </a:solidFill>
              </a:rPr>
              <a:t> alto de la region </a:t>
            </a:r>
            <a:r>
              <a:rPr lang="en-US" sz="2200" dirty="0" err="1">
                <a:solidFill>
                  <a:schemeClr val="bg1"/>
                </a:solidFill>
              </a:rPr>
              <a:t>está</a:t>
            </a:r>
            <a:r>
              <a:rPr lang="en-US" sz="2200" dirty="0">
                <a:solidFill>
                  <a:schemeClr val="bg1"/>
                </a:solidFill>
              </a:rPr>
              <a:t> </a:t>
            </a:r>
            <a:r>
              <a:rPr lang="en-US" sz="2200" dirty="0" err="1">
                <a:solidFill>
                  <a:schemeClr val="bg1"/>
                </a:solidFill>
              </a:rPr>
              <a:t>en</a:t>
            </a:r>
            <a:r>
              <a:rPr lang="en-US" sz="2200" dirty="0">
                <a:solidFill>
                  <a:schemeClr val="bg1"/>
                </a:solidFill>
              </a:rPr>
              <a:t> Chile.</a:t>
            </a:r>
          </a:p>
          <a:p>
            <a:pPr indent="-228600">
              <a:buClr>
                <a:srgbClr val="F2F2F2"/>
              </a:buClr>
            </a:pPr>
            <a:r>
              <a:rPr lang="en-US" sz="2200" b="1" dirty="0">
                <a:solidFill>
                  <a:schemeClr val="bg1"/>
                </a:solidFill>
              </a:rPr>
              <a:t>5,4 </a:t>
            </a:r>
            <a:r>
              <a:rPr lang="en-US" sz="2200" b="1" dirty="0" err="1">
                <a:solidFill>
                  <a:schemeClr val="bg1"/>
                </a:solidFill>
              </a:rPr>
              <a:t>millones</a:t>
            </a:r>
            <a:r>
              <a:rPr lang="en-US" sz="2200" b="1" dirty="0">
                <a:solidFill>
                  <a:schemeClr val="bg1"/>
                </a:solidFill>
              </a:rPr>
              <a:t> de chilenos </a:t>
            </a:r>
            <a:r>
              <a:rPr lang="en-US" sz="2200" dirty="0" err="1">
                <a:solidFill>
                  <a:schemeClr val="bg1"/>
                </a:solidFill>
              </a:rPr>
              <a:t>interactuaron</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estas</a:t>
            </a:r>
            <a:r>
              <a:rPr lang="en-US" sz="2200" dirty="0">
                <a:solidFill>
                  <a:schemeClr val="bg1"/>
                </a:solidFill>
              </a:rPr>
              <a:t> </a:t>
            </a:r>
            <a:r>
              <a:rPr lang="en-US" sz="2200" dirty="0" err="1">
                <a:solidFill>
                  <a:schemeClr val="bg1"/>
                </a:solidFill>
              </a:rPr>
              <a:t>apuestas</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línea</a:t>
            </a:r>
            <a:r>
              <a:rPr lang="en-US" sz="2200" dirty="0">
                <a:solidFill>
                  <a:schemeClr val="bg1"/>
                </a:solidFill>
              </a:rPr>
              <a:t> </a:t>
            </a:r>
            <a:r>
              <a:rPr lang="en-US" sz="2200" dirty="0" err="1">
                <a:solidFill>
                  <a:schemeClr val="bg1"/>
                </a:solidFill>
              </a:rPr>
              <a:t>el</a:t>
            </a:r>
            <a:r>
              <a:rPr lang="en-US" sz="2200" dirty="0">
                <a:solidFill>
                  <a:schemeClr val="bg1"/>
                </a:solidFill>
              </a:rPr>
              <a:t> 2024.</a:t>
            </a:r>
          </a:p>
          <a:p>
            <a:pPr indent="-228600">
              <a:buClr>
                <a:srgbClr val="F2F2F2"/>
              </a:buClr>
            </a:pPr>
            <a:r>
              <a:rPr lang="en-US" sz="2200" dirty="0">
                <a:solidFill>
                  <a:schemeClr val="bg1"/>
                </a:solidFill>
              </a:rPr>
              <a:t>Sin </a:t>
            </a:r>
            <a:r>
              <a:rPr lang="en-US" sz="2200" dirty="0" err="1">
                <a:solidFill>
                  <a:schemeClr val="bg1"/>
                </a:solidFill>
              </a:rPr>
              <a:t>dueño</a:t>
            </a:r>
            <a:r>
              <a:rPr lang="en-US" sz="2200" dirty="0">
                <a:solidFill>
                  <a:schemeClr val="bg1"/>
                </a:solidFill>
              </a:rPr>
              <a:t> </a:t>
            </a:r>
            <a:r>
              <a:rPr lang="en-US" sz="2200" dirty="0" err="1">
                <a:solidFill>
                  <a:schemeClr val="bg1"/>
                </a:solidFill>
              </a:rPr>
              <a:t>ni</a:t>
            </a:r>
            <a:r>
              <a:rPr lang="en-US" sz="2200" dirty="0">
                <a:solidFill>
                  <a:schemeClr val="bg1"/>
                </a:solidFill>
              </a:rPr>
              <a:t> </a:t>
            </a:r>
            <a:r>
              <a:rPr lang="en-US" sz="2200" dirty="0" err="1">
                <a:solidFill>
                  <a:schemeClr val="bg1"/>
                </a:solidFill>
              </a:rPr>
              <a:t>domicilio</a:t>
            </a:r>
            <a:r>
              <a:rPr lang="en-US" sz="2200" dirty="0">
                <a:solidFill>
                  <a:schemeClr val="bg1"/>
                </a:solidFill>
              </a:rPr>
              <a:t> </a:t>
            </a:r>
            <a:r>
              <a:rPr lang="en-US" sz="2200" dirty="0" err="1">
                <a:solidFill>
                  <a:schemeClr val="bg1"/>
                </a:solidFill>
              </a:rPr>
              <a:t>conocido</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el</a:t>
            </a:r>
            <a:r>
              <a:rPr lang="en-US" sz="2200" dirty="0">
                <a:solidFill>
                  <a:schemeClr val="bg1"/>
                </a:solidFill>
              </a:rPr>
              <a:t> </a:t>
            </a:r>
            <a:r>
              <a:rPr lang="en-US" sz="2200" dirty="0" err="1">
                <a:solidFill>
                  <a:schemeClr val="bg1"/>
                </a:solidFill>
              </a:rPr>
              <a:t>país</a:t>
            </a:r>
            <a:r>
              <a:rPr lang="en-US" sz="2200" dirty="0">
                <a:solidFill>
                  <a:schemeClr val="bg1"/>
                </a:solidFill>
              </a:rPr>
              <a:t>. </a:t>
            </a:r>
          </a:p>
          <a:p>
            <a:pPr indent="-228600">
              <a:buClr>
                <a:srgbClr val="F2F2F2"/>
              </a:buClr>
            </a:pPr>
            <a:r>
              <a:rPr lang="en-US" sz="2200" dirty="0" err="1">
                <a:solidFill>
                  <a:schemeClr val="bg1"/>
                </a:solidFill>
              </a:rPr>
              <a:t>Divergencia</a:t>
            </a:r>
            <a:r>
              <a:rPr lang="en-US" sz="2200" dirty="0">
                <a:solidFill>
                  <a:schemeClr val="bg1"/>
                </a:solidFill>
              </a:rPr>
              <a:t> </a:t>
            </a:r>
            <a:r>
              <a:rPr lang="en-US" sz="2200" dirty="0" err="1">
                <a:solidFill>
                  <a:schemeClr val="bg1"/>
                </a:solidFill>
              </a:rPr>
              <a:t>en</a:t>
            </a:r>
            <a:r>
              <a:rPr lang="en-US" sz="2200" dirty="0">
                <a:solidFill>
                  <a:schemeClr val="bg1"/>
                </a:solidFill>
              </a:rPr>
              <a:t> </a:t>
            </a:r>
            <a:r>
              <a:rPr lang="en-US" sz="2200" dirty="0" err="1">
                <a:solidFill>
                  <a:schemeClr val="bg1"/>
                </a:solidFill>
              </a:rPr>
              <a:t>estimación</a:t>
            </a:r>
            <a:r>
              <a:rPr lang="en-US" sz="2200" dirty="0">
                <a:solidFill>
                  <a:schemeClr val="bg1"/>
                </a:solidFill>
              </a:rPr>
              <a:t> de </a:t>
            </a:r>
            <a:r>
              <a:rPr lang="en-US" sz="2200" dirty="0" err="1">
                <a:solidFill>
                  <a:schemeClr val="bg1"/>
                </a:solidFill>
              </a:rPr>
              <a:t>recaudación</a:t>
            </a:r>
            <a:r>
              <a:rPr lang="en-US" sz="2200" dirty="0">
                <a:solidFill>
                  <a:schemeClr val="bg1"/>
                </a:solidFill>
              </a:rPr>
              <a:t>: US$ 50 </a:t>
            </a:r>
            <a:r>
              <a:rPr lang="en-US" sz="2200" dirty="0" err="1">
                <a:solidFill>
                  <a:schemeClr val="bg1"/>
                </a:solidFill>
              </a:rPr>
              <a:t>millones</a:t>
            </a:r>
            <a:r>
              <a:rPr lang="en-US" sz="2200" dirty="0">
                <a:solidFill>
                  <a:schemeClr val="bg1"/>
                </a:solidFill>
              </a:rPr>
              <a:t> (Hacienda) y US$ 600 a 800 </a:t>
            </a:r>
            <a:r>
              <a:rPr lang="en-US" sz="2200" dirty="0" err="1">
                <a:solidFill>
                  <a:schemeClr val="bg1"/>
                </a:solidFill>
              </a:rPr>
              <a:t>millones</a:t>
            </a:r>
            <a:r>
              <a:rPr lang="en-US" sz="2200" dirty="0">
                <a:solidFill>
                  <a:schemeClr val="bg1"/>
                </a:solidFill>
              </a:rPr>
              <a:t> (</a:t>
            </a:r>
            <a:r>
              <a:rPr lang="en-US" sz="2200" dirty="0" err="1">
                <a:solidFill>
                  <a:schemeClr val="bg1"/>
                </a:solidFill>
              </a:rPr>
              <a:t>estudio</a:t>
            </a:r>
            <a:r>
              <a:rPr lang="en-US" sz="2200" dirty="0">
                <a:solidFill>
                  <a:schemeClr val="bg1"/>
                </a:solidFill>
              </a:rPr>
              <a:t>)</a:t>
            </a:r>
          </a:p>
          <a:p>
            <a:pPr marL="228600" indent="-228600">
              <a:buClr>
                <a:schemeClr val="tx1"/>
              </a:buClr>
            </a:pPr>
            <a:r>
              <a:rPr lang="en-US" sz="2200" dirty="0">
                <a:solidFill>
                  <a:schemeClr val="bg1"/>
                </a:solidFill>
              </a:rPr>
              <a:t>Datos </a:t>
            </a:r>
            <a:r>
              <a:rPr lang="en-US" sz="2200" dirty="0" err="1">
                <a:solidFill>
                  <a:schemeClr val="bg1"/>
                </a:solidFill>
              </a:rPr>
              <a:t>Estudio</a:t>
            </a:r>
            <a:r>
              <a:rPr lang="en-US" sz="2200" dirty="0">
                <a:solidFill>
                  <a:schemeClr val="bg1"/>
                </a:solidFill>
              </a:rPr>
              <a:t> Yield Sec </a:t>
            </a:r>
            <a:r>
              <a:rPr lang="en-US" sz="2200" dirty="0" err="1">
                <a:solidFill>
                  <a:schemeClr val="bg1"/>
                </a:solidFill>
              </a:rPr>
              <a:t>marzo</a:t>
            </a:r>
            <a:r>
              <a:rPr lang="en-US" sz="2200" dirty="0">
                <a:solidFill>
                  <a:schemeClr val="bg1"/>
                </a:solidFill>
              </a:rPr>
              <a:t> 2024 (Fuente: DF)</a:t>
            </a:r>
          </a:p>
        </p:txBody>
      </p:sp>
      <p:sp>
        <p:nvSpPr>
          <p:cNvPr id="19" name="Rectángulo 18">
            <a:extLst>
              <a:ext uri="{FF2B5EF4-FFF2-40B4-BE49-F238E27FC236}">
                <a16:creationId xmlns:a16="http://schemas.microsoft.com/office/drawing/2014/main" id="{AEC45C24-5943-FACA-849F-846AA8BF4721}"/>
              </a:ext>
            </a:extLst>
          </p:cNvPr>
          <p:cNvSpPr/>
          <p:nvPr/>
        </p:nvSpPr>
        <p:spPr>
          <a:xfrm>
            <a:off x="286069" y="729234"/>
            <a:ext cx="869950" cy="247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0" name="Imagen 19">
            <a:extLst>
              <a:ext uri="{FF2B5EF4-FFF2-40B4-BE49-F238E27FC236}">
                <a16:creationId xmlns:a16="http://schemas.microsoft.com/office/drawing/2014/main" id="{930E35CB-7AFE-E118-29EA-D3553D0310DC}"/>
              </a:ext>
            </a:extLst>
          </p:cNvPr>
          <p:cNvPicPr>
            <a:picLocks noChangeAspect="1"/>
          </p:cNvPicPr>
          <p:nvPr/>
        </p:nvPicPr>
        <p:blipFill>
          <a:blip r:embed="rId4">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27542187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9" name="Gráfico 8">
            <a:extLst>
              <a:ext uri="{FF2B5EF4-FFF2-40B4-BE49-F238E27FC236}">
                <a16:creationId xmlns:a16="http://schemas.microsoft.com/office/drawing/2014/main" id="{64285DE6-8CE5-47E5-9BBD-14F9A236E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5347463" y="4036098"/>
            <a:ext cx="1221300" cy="0"/>
          </a:xfrm>
          <a:prstGeom prst="straightConnector1">
            <a:avLst/>
          </a:prstGeom>
          <a:noFill/>
          <a:ln w="28575" cap="flat" cmpd="sng">
            <a:solidFill>
              <a:srgbClr val="C10B0B"/>
            </a:solidFill>
            <a:prstDash val="solid"/>
            <a:round/>
            <a:headEnd type="none" w="sm" len="sm"/>
            <a:tailEnd type="none" w="sm" len="sm"/>
          </a:ln>
        </p:spPr>
      </p:cxnSp>
      <p:sp>
        <p:nvSpPr>
          <p:cNvPr id="2" name="Google Shape;246;g1662c7302e6_0_1470">
            <a:extLst>
              <a:ext uri="{FF2B5EF4-FFF2-40B4-BE49-F238E27FC236}">
                <a16:creationId xmlns:a16="http://schemas.microsoft.com/office/drawing/2014/main" id="{3C6A2495-0D6A-4E0C-89DA-8AEB95E8A4A4}"/>
              </a:ext>
            </a:extLst>
          </p:cNvPr>
          <p:cNvSpPr txBox="1"/>
          <p:nvPr/>
        </p:nvSpPr>
        <p:spPr>
          <a:xfrm>
            <a:off x="411182" y="2134744"/>
            <a:ext cx="11212497" cy="116688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dirty="0">
                <a:solidFill>
                  <a:srgbClr val="C10B0B"/>
                </a:solidFill>
                <a:latin typeface="Axiforma Medium" panose="00000600000000000000" pitchFamily="50" charset="0"/>
                <a:ea typeface="Quicksand SemiBold"/>
                <a:cs typeface="Quicksand SemiBold"/>
                <a:sym typeface="Quicksand SemiBold"/>
              </a:rPr>
              <a:t>Riesgos del juego ilegal</a:t>
            </a:r>
            <a:endPar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pic>
        <p:nvPicPr>
          <p:cNvPr id="3" name="Imagen 2">
            <a:extLst>
              <a:ext uri="{FF2B5EF4-FFF2-40B4-BE49-F238E27FC236}">
                <a16:creationId xmlns:a16="http://schemas.microsoft.com/office/drawing/2014/main" id="{A49594EA-9523-4A4A-283D-90BE906D1EA5}"/>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4069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36" name="Google Shape;246;g1662c7302e6_0_1470">
            <a:extLst>
              <a:ext uri="{FF2B5EF4-FFF2-40B4-BE49-F238E27FC236}">
                <a16:creationId xmlns:a16="http://schemas.microsoft.com/office/drawing/2014/main" id="{3DD671D3-25C1-4D6D-95CF-CF59CF4D6394}"/>
              </a:ext>
            </a:extLst>
          </p:cNvPr>
          <p:cNvSpPr txBox="1"/>
          <p:nvPr/>
        </p:nvSpPr>
        <p:spPr>
          <a:xfrm>
            <a:off x="257543" y="749830"/>
            <a:ext cx="10376209" cy="713126"/>
          </a:xfrm>
          <a:prstGeom prst="rect">
            <a:avLst/>
          </a:prstGeom>
          <a:noFill/>
          <a:ln>
            <a:noFill/>
          </a:ln>
        </p:spPr>
        <p:txBody>
          <a:bodyPr spcFirstLastPara="1" wrap="square" lIns="45700" tIns="45700" rIns="45700" bIns="45700" anchor="t" anchorCtr="0">
            <a:noAutofit/>
          </a:bodyPr>
          <a:lstStyle/>
          <a:p>
            <a:r>
              <a:rPr lang="es-CL" sz="4000" b="1" dirty="0">
                <a:solidFill>
                  <a:srgbClr val="C00000"/>
                </a:solidFill>
                <a:latin typeface="Axiforma" panose="00000500000000000000" pitchFamily="50" charset="0"/>
              </a:rPr>
              <a:t>Grave perjuicio económico, social y reputacional</a:t>
            </a:r>
          </a:p>
        </p:txBody>
      </p:sp>
      <p:sp>
        <p:nvSpPr>
          <p:cNvPr id="49" name="Google Shape;78;g1662c7302e6_0_1242">
            <a:extLst>
              <a:ext uri="{FF2B5EF4-FFF2-40B4-BE49-F238E27FC236}">
                <a16:creationId xmlns:a16="http://schemas.microsoft.com/office/drawing/2014/main" id="{197DFE27-BB1D-4082-A785-5EF05EA1B7DE}"/>
              </a:ext>
            </a:extLst>
          </p:cNvPr>
          <p:cNvSpPr txBox="1"/>
          <p:nvPr/>
        </p:nvSpPr>
        <p:spPr>
          <a:xfrm>
            <a:off x="420471" y="2260641"/>
            <a:ext cx="8218346" cy="3218964"/>
          </a:xfrm>
          <a:prstGeom prst="rect">
            <a:avLst/>
          </a:prstGeom>
          <a:noFill/>
          <a:ln>
            <a:noFill/>
          </a:ln>
        </p:spPr>
        <p:txBody>
          <a:bodyPr spcFirstLastPara="1" wrap="square" lIns="45700" tIns="45700" rIns="45700" bIns="45700" anchor="t" anchorCtr="0">
            <a:noAutofit/>
          </a:bodyPr>
          <a:lstStyle/>
          <a:p>
            <a:pPr marL="342900" indent="-342900" algn="just">
              <a:lnSpc>
                <a:spcPct val="106000"/>
              </a:lnSpc>
              <a:buClr>
                <a:srgbClr val="C00000"/>
              </a:buClr>
              <a:buFont typeface="Symbol" panose="05050102010706020507" pitchFamily="18" charset="2"/>
              <a:buChar char=""/>
            </a:pPr>
            <a:r>
              <a:rPr lang="es-CL" sz="2800" dirty="0">
                <a:latin typeface="Calibri" panose="020F0502020204030204" pitchFamily="34" charset="0"/>
                <a:ea typeface="Calibri" panose="020F0502020204030204" pitchFamily="34" charset="0"/>
                <a:cs typeface="Times New Roman" panose="02020603050405020304" pitchFamily="18" charset="0"/>
              </a:rPr>
              <a:t>El Estado no recauda. </a:t>
            </a:r>
          </a:p>
          <a:p>
            <a:pPr marL="342900" lvl="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Indefensión de los consumidores.</a:t>
            </a:r>
          </a:p>
          <a:p>
            <a:pPr marL="342900" lvl="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No existe control sobre la probabilidad de ganar.</a:t>
            </a:r>
          </a:p>
          <a:p>
            <a:pPr marL="342900" lvl="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Alto riesgo de lavado de activos y corrupción al no reportar ante la Unidad de Análisis Financiero.</a:t>
            </a:r>
          </a:p>
          <a:p>
            <a:pPr marL="342900" lvl="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Atenta contra el sistema de prevención y protección de la ludopatía y del juego infantil.</a:t>
            </a:r>
          </a:p>
        </p:txBody>
      </p:sp>
      <p:cxnSp>
        <p:nvCxnSpPr>
          <p:cNvPr id="7" name="Google Shape;249;g1662c7302e6_0_1470">
            <a:extLst>
              <a:ext uri="{FF2B5EF4-FFF2-40B4-BE49-F238E27FC236}">
                <a16:creationId xmlns:a16="http://schemas.microsoft.com/office/drawing/2014/main" id="{72596D65-39CB-699C-C51A-21D6C27E3C4B}"/>
              </a:ext>
            </a:extLst>
          </p:cNvPr>
          <p:cNvCxnSpPr>
            <a:cxnSpLocks/>
          </p:cNvCxnSpPr>
          <p:nvPr/>
        </p:nvCxnSpPr>
        <p:spPr>
          <a:xfrm>
            <a:off x="420471" y="1648435"/>
            <a:ext cx="1221300" cy="0"/>
          </a:xfrm>
          <a:prstGeom prst="straightConnector1">
            <a:avLst/>
          </a:prstGeom>
          <a:noFill/>
          <a:ln w="28575" cap="flat" cmpd="sng">
            <a:solidFill>
              <a:srgbClr val="C00000"/>
            </a:solidFill>
            <a:prstDash val="solid"/>
            <a:round/>
            <a:headEnd type="none" w="sm" len="sm"/>
            <a:tailEnd type="none" w="sm" len="sm"/>
          </a:ln>
        </p:spPr>
      </p:cxnSp>
      <p:graphicFrame>
        <p:nvGraphicFramePr>
          <p:cNvPr id="9" name="Diagrama 8">
            <a:extLst>
              <a:ext uri="{FF2B5EF4-FFF2-40B4-BE49-F238E27FC236}">
                <a16:creationId xmlns:a16="http://schemas.microsoft.com/office/drawing/2014/main" id="{F7CE2163-EC39-250D-3C80-7E042AF91C6A}"/>
              </a:ext>
            </a:extLst>
          </p:cNvPr>
          <p:cNvGraphicFramePr/>
          <p:nvPr>
            <p:extLst>
              <p:ext uri="{D42A27DB-BD31-4B8C-83A1-F6EECF244321}">
                <p14:modId xmlns:p14="http://schemas.microsoft.com/office/powerpoint/2010/main" val="3903479460"/>
              </p:ext>
            </p:extLst>
          </p:nvPr>
        </p:nvGraphicFramePr>
        <p:xfrm>
          <a:off x="7982857" y="2266373"/>
          <a:ext cx="4760685" cy="365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35F97E54-7D88-EDC4-9C1A-8F421AA87F4B}"/>
              </a:ext>
            </a:extLst>
          </p:cNvPr>
          <p:cNvPicPr>
            <a:picLocks noChangeAspect="1"/>
          </p:cNvPicPr>
          <p:nvPr/>
        </p:nvPicPr>
        <p:blipFill>
          <a:blip r:embed="rId8">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5909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9" name="Gráfico 8">
            <a:extLst>
              <a:ext uri="{FF2B5EF4-FFF2-40B4-BE49-F238E27FC236}">
                <a16:creationId xmlns:a16="http://schemas.microsoft.com/office/drawing/2014/main" id="{64285DE6-8CE5-47E5-9BBD-14F9A236E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5485349" y="4353433"/>
            <a:ext cx="1221300" cy="0"/>
          </a:xfrm>
          <a:prstGeom prst="straightConnector1">
            <a:avLst/>
          </a:prstGeom>
          <a:noFill/>
          <a:ln w="28575" cap="flat" cmpd="sng">
            <a:solidFill>
              <a:srgbClr val="C10B0B"/>
            </a:solidFill>
            <a:prstDash val="solid"/>
            <a:round/>
            <a:headEnd type="none" w="sm" len="sm"/>
            <a:tailEnd type="none" w="sm" len="sm"/>
          </a:ln>
        </p:spPr>
      </p:cxnSp>
      <p:sp>
        <p:nvSpPr>
          <p:cNvPr id="2" name="Google Shape;246;g1662c7302e6_0_1470">
            <a:extLst>
              <a:ext uri="{FF2B5EF4-FFF2-40B4-BE49-F238E27FC236}">
                <a16:creationId xmlns:a16="http://schemas.microsoft.com/office/drawing/2014/main" id="{3C6A2495-0D6A-4E0C-89DA-8AEB95E8A4A4}"/>
              </a:ext>
            </a:extLst>
          </p:cNvPr>
          <p:cNvSpPr txBox="1"/>
          <p:nvPr/>
        </p:nvSpPr>
        <p:spPr>
          <a:xfrm>
            <a:off x="489751" y="2250350"/>
            <a:ext cx="11212497" cy="77917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dirty="0">
                <a:solidFill>
                  <a:srgbClr val="C10B0B"/>
                </a:solidFill>
                <a:latin typeface="Axiforma Medium" panose="00000600000000000000" pitchFamily="50" charset="0"/>
                <a:ea typeface="Quicksand SemiBold"/>
                <a:cs typeface="Quicksand SemiBold"/>
                <a:sym typeface="Quicksand SemiBold"/>
              </a:rPr>
              <a:t>¿Cómo combatimos el juego ilegal físico en el país?</a:t>
            </a:r>
            <a:endPar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pic>
        <p:nvPicPr>
          <p:cNvPr id="3" name="Imagen 2">
            <a:extLst>
              <a:ext uri="{FF2B5EF4-FFF2-40B4-BE49-F238E27FC236}">
                <a16:creationId xmlns:a16="http://schemas.microsoft.com/office/drawing/2014/main" id="{004A8169-E9FA-0195-9715-340F96BD52A3}"/>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79518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5" name="Google Shape;246;g1662c7302e6_0_1470">
            <a:extLst>
              <a:ext uri="{FF2B5EF4-FFF2-40B4-BE49-F238E27FC236}">
                <a16:creationId xmlns:a16="http://schemas.microsoft.com/office/drawing/2014/main" id="{D9B78E5C-356E-9F23-29DC-6635F01845DE}"/>
              </a:ext>
            </a:extLst>
          </p:cNvPr>
          <p:cNvSpPr txBox="1"/>
          <p:nvPr/>
        </p:nvSpPr>
        <p:spPr>
          <a:xfrm>
            <a:off x="266700" y="1665027"/>
            <a:ext cx="5573074" cy="494799"/>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3600" b="1" i="0" dirty="0">
                <a:solidFill>
                  <a:srgbClr val="222222"/>
                </a:solidFill>
                <a:effectLst/>
                <a:latin typeface="Calibri" panose="020F0502020204030204" pitchFamily="34" charset="0"/>
              </a:rPr>
              <a:t>Sector privado</a:t>
            </a:r>
            <a:endParaRPr lang="es-CL" sz="3600" b="1"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pic>
        <p:nvPicPr>
          <p:cNvPr id="9" name="Gráfico 8">
            <a:extLst>
              <a:ext uri="{FF2B5EF4-FFF2-40B4-BE49-F238E27FC236}">
                <a16:creationId xmlns:a16="http://schemas.microsoft.com/office/drawing/2014/main" id="{A74B42C5-AB29-F753-ABB2-5935FF0F5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841" y="2216035"/>
            <a:ext cx="5790043" cy="4669993"/>
          </a:xfrm>
          <a:prstGeom prst="rect">
            <a:avLst/>
          </a:prstGeom>
        </p:spPr>
      </p:pic>
      <p:pic>
        <p:nvPicPr>
          <p:cNvPr id="10" name="Gráfico 9">
            <a:extLst>
              <a:ext uri="{FF2B5EF4-FFF2-40B4-BE49-F238E27FC236}">
                <a16:creationId xmlns:a16="http://schemas.microsoft.com/office/drawing/2014/main" id="{370FA2F0-0126-DF2F-4DD5-161EF9F0F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1116" y="2192154"/>
            <a:ext cx="5790043" cy="4693874"/>
          </a:xfrm>
          <a:prstGeom prst="rect">
            <a:avLst/>
          </a:prstGeom>
        </p:spPr>
      </p:pic>
      <p:sp>
        <p:nvSpPr>
          <p:cNvPr id="12" name="Google Shape;246;g1662c7302e6_0_1470">
            <a:extLst>
              <a:ext uri="{FF2B5EF4-FFF2-40B4-BE49-F238E27FC236}">
                <a16:creationId xmlns:a16="http://schemas.microsoft.com/office/drawing/2014/main" id="{50B7E9B1-9C7C-F80B-CA3C-AF118ED28D28}"/>
              </a:ext>
            </a:extLst>
          </p:cNvPr>
          <p:cNvSpPr txBox="1"/>
          <p:nvPr/>
        </p:nvSpPr>
        <p:spPr>
          <a:xfrm>
            <a:off x="6518079" y="1654310"/>
            <a:ext cx="5483080" cy="494799"/>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3600" b="1" i="0" dirty="0">
                <a:solidFill>
                  <a:srgbClr val="222222"/>
                </a:solidFill>
                <a:effectLst/>
                <a:latin typeface="Calibri" panose="020F0502020204030204" pitchFamily="34" charset="0"/>
              </a:rPr>
              <a:t>Sector público</a:t>
            </a:r>
            <a:endParaRPr lang="es-CL" sz="3600" b="1"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sp>
        <p:nvSpPr>
          <p:cNvPr id="15" name="CuadroTexto 14">
            <a:extLst>
              <a:ext uri="{FF2B5EF4-FFF2-40B4-BE49-F238E27FC236}">
                <a16:creationId xmlns:a16="http://schemas.microsoft.com/office/drawing/2014/main" id="{A7985582-17B6-B1BC-18BE-6D6FFA106DCA}"/>
              </a:ext>
            </a:extLst>
          </p:cNvPr>
          <p:cNvSpPr txBox="1"/>
          <p:nvPr/>
        </p:nvSpPr>
        <p:spPr>
          <a:xfrm>
            <a:off x="6187358" y="2278243"/>
            <a:ext cx="5596235" cy="4355038"/>
          </a:xfrm>
          <a:prstGeom prst="rect">
            <a:avLst/>
          </a:prstGeom>
          <a:noFill/>
        </p:spPr>
        <p:txBody>
          <a:bodyPr wrap="square">
            <a:spAutoFit/>
          </a:bodyPr>
          <a:lstStyle/>
          <a:p>
            <a:pPr marL="285750" lvl="0" indent="-285750" algn="just">
              <a:spcBef>
                <a:spcPts val="600"/>
              </a:spcBef>
              <a:buClr>
                <a:schemeClr val="bg1"/>
              </a:buClr>
              <a:buFont typeface="Arial" panose="020B0604020202020204" pitchFamily="34" charset="0"/>
              <a:buChar char="•"/>
            </a:pPr>
            <a:r>
              <a:rPr lang="es-ES" b="1" dirty="0">
                <a:solidFill>
                  <a:schemeClr val="bg1"/>
                </a:solidFill>
                <a:latin typeface="Axiforma Light" pitchFamily="2" charset="77"/>
                <a:ea typeface="Calibri" panose="020F0502020204030204" pitchFamily="34" charset="0"/>
                <a:cs typeface="Times New Roman" panose="02020603050405020304" pitchFamily="18" charset="0"/>
              </a:rPr>
              <a:t>Municipalidades</a:t>
            </a:r>
            <a:r>
              <a:rPr lang="es-ES" dirty="0">
                <a:solidFill>
                  <a:schemeClr val="bg1"/>
                </a:solidFill>
                <a:latin typeface="Axiforma Light" pitchFamily="2" charset="77"/>
                <a:ea typeface="Calibri" panose="020F0502020204030204" pitchFamily="34" charset="0"/>
                <a:cs typeface="Times New Roman" panose="02020603050405020304" pitchFamily="18" charset="0"/>
              </a:rPr>
              <a:t>: otorgamiento y renovación de patente y fiscalización.</a:t>
            </a:r>
          </a:p>
          <a:p>
            <a:pPr marL="285750" lvl="0" indent="-285750" algn="just">
              <a:spcBef>
                <a:spcPts val="600"/>
              </a:spcBef>
              <a:buClr>
                <a:schemeClr val="bg1"/>
              </a:buClr>
              <a:buFont typeface="Arial" panose="020B0604020202020204" pitchFamily="34" charset="0"/>
              <a:buChar char="•"/>
            </a:pPr>
            <a:r>
              <a:rPr lang="es-419" b="1" dirty="0">
                <a:solidFill>
                  <a:schemeClr val="bg1"/>
                </a:solidFill>
                <a:latin typeface="Axiforma Light" pitchFamily="2" charset="77"/>
                <a:ea typeface="Calibri" panose="020F0502020204030204" pitchFamily="34" charset="0"/>
                <a:cs typeface="Times New Roman" panose="02020603050405020304" pitchFamily="18" charset="0"/>
              </a:rPr>
              <a:t>SCJ</a:t>
            </a:r>
            <a:r>
              <a:rPr lang="es-419" dirty="0">
                <a:solidFill>
                  <a:schemeClr val="bg1"/>
                </a:solidFill>
                <a:latin typeface="Axiforma Light" pitchFamily="2" charset="77"/>
                <a:ea typeface="Calibri" panose="020F0502020204030204" pitchFamily="34" charset="0"/>
                <a:cs typeface="Times New Roman" panose="02020603050405020304" pitchFamily="18" charset="0"/>
              </a:rPr>
              <a:t>: responsable de responder y verificar informes de municipios ante solicitud de patentes.  </a:t>
            </a:r>
          </a:p>
          <a:p>
            <a:pPr marL="285750" indent="-285750" algn="just">
              <a:spcBef>
                <a:spcPts val="600"/>
              </a:spcBef>
              <a:buClr>
                <a:schemeClr val="bg1"/>
              </a:buClr>
              <a:buFont typeface="Arial" panose="020B0604020202020204" pitchFamily="34" charset="0"/>
              <a:buChar char="•"/>
            </a:pPr>
            <a:r>
              <a:rPr lang="es-419" b="1" dirty="0">
                <a:solidFill>
                  <a:schemeClr val="bg1"/>
                </a:solidFill>
                <a:latin typeface="Axiforma Light" pitchFamily="2" charset="77"/>
                <a:ea typeface="Calibri" panose="020F0502020204030204" pitchFamily="34" charset="0"/>
                <a:cs typeface="Times New Roman" panose="02020603050405020304" pitchFamily="18" charset="0"/>
              </a:rPr>
              <a:t>Ministerio Público</a:t>
            </a:r>
            <a:r>
              <a:rPr lang="es-419" dirty="0">
                <a:solidFill>
                  <a:schemeClr val="bg1"/>
                </a:solidFill>
                <a:latin typeface="Axiforma Light" pitchFamily="2" charset="77"/>
                <a:ea typeface="Calibri" panose="020F0502020204030204" pitchFamily="34" charset="0"/>
                <a:cs typeface="Times New Roman" panose="02020603050405020304" pitchFamily="18" charset="0"/>
              </a:rPr>
              <a:t>: persigue el juego ilegal, pero con pocos incentivos por penas asociadas muy bajas. </a:t>
            </a:r>
          </a:p>
          <a:p>
            <a:pPr marL="285750" indent="-285750" algn="just">
              <a:spcBef>
                <a:spcPts val="600"/>
              </a:spcBef>
              <a:buClr>
                <a:schemeClr val="bg1"/>
              </a:buClr>
              <a:buFont typeface="Arial" panose="020B0604020202020204" pitchFamily="34" charset="0"/>
              <a:buChar char="•"/>
            </a:pPr>
            <a:r>
              <a:rPr lang="es-419" b="1" dirty="0">
                <a:solidFill>
                  <a:schemeClr val="bg1"/>
                </a:solidFill>
                <a:latin typeface="Axiforma Light" pitchFamily="2" charset="77"/>
                <a:ea typeface="Calibri" panose="020F0502020204030204" pitchFamily="34" charset="0"/>
                <a:cs typeface="Times New Roman" panose="02020603050405020304" pitchFamily="18" charset="0"/>
              </a:rPr>
              <a:t>SII</a:t>
            </a:r>
            <a:r>
              <a:rPr lang="es-419" dirty="0">
                <a:solidFill>
                  <a:schemeClr val="bg1"/>
                </a:solidFill>
                <a:latin typeface="Axiforma Light" pitchFamily="2" charset="77"/>
                <a:ea typeface="Calibri" panose="020F0502020204030204" pitchFamily="34" charset="0"/>
                <a:cs typeface="Times New Roman" panose="02020603050405020304" pitchFamily="18" charset="0"/>
              </a:rPr>
              <a:t>: relevante su rol como querellante para una efectiva persecución del juego como delito tributario.</a:t>
            </a:r>
          </a:p>
          <a:p>
            <a:pPr marL="285750" indent="-285750" algn="just">
              <a:spcBef>
                <a:spcPts val="600"/>
              </a:spcBef>
              <a:buClr>
                <a:schemeClr val="bg1"/>
              </a:buClr>
              <a:buFont typeface="Arial" panose="020B0604020202020204" pitchFamily="34" charset="0"/>
              <a:buChar char="•"/>
            </a:pPr>
            <a:r>
              <a:rPr lang="es-419" b="1" dirty="0">
                <a:solidFill>
                  <a:schemeClr val="bg1"/>
                </a:solidFill>
                <a:latin typeface="Axiforma Light" pitchFamily="2" charset="77"/>
                <a:ea typeface="Calibri" panose="020F0502020204030204" pitchFamily="34" charset="0"/>
                <a:cs typeface="Times New Roman" panose="02020603050405020304" pitchFamily="18" charset="0"/>
              </a:rPr>
              <a:t>Policías</a:t>
            </a:r>
            <a:r>
              <a:rPr lang="es-419" dirty="0">
                <a:solidFill>
                  <a:schemeClr val="bg1"/>
                </a:solidFill>
                <a:latin typeface="Axiforma Light" pitchFamily="2" charset="77"/>
                <a:ea typeface="Calibri" panose="020F0502020204030204" pitchFamily="34" charset="0"/>
                <a:cs typeface="Times New Roman" panose="02020603050405020304" pitchFamily="18" charset="0"/>
              </a:rPr>
              <a:t>: fiscalización de locales que operen sin patentes o con alteración del orden público. </a:t>
            </a:r>
          </a:p>
          <a:p>
            <a:pPr marL="285750" indent="-285750" algn="just">
              <a:spcBef>
                <a:spcPts val="600"/>
              </a:spcBef>
              <a:buClr>
                <a:schemeClr val="bg1"/>
              </a:buClr>
              <a:buFont typeface="Arial" panose="020B0604020202020204" pitchFamily="34" charset="0"/>
              <a:buChar char="•"/>
            </a:pPr>
            <a:r>
              <a:rPr lang="es-419" b="1" dirty="0">
                <a:solidFill>
                  <a:schemeClr val="bg1"/>
                </a:solidFill>
                <a:latin typeface="Axiforma Light" pitchFamily="2" charset="77"/>
                <a:ea typeface="Calibri" panose="020F0502020204030204" pitchFamily="34" charset="0"/>
                <a:cs typeface="Times New Roman" panose="02020603050405020304" pitchFamily="18" charset="0"/>
              </a:rPr>
              <a:t>Contraloría General de la República</a:t>
            </a:r>
            <a:r>
              <a:rPr lang="es-419" dirty="0">
                <a:solidFill>
                  <a:schemeClr val="bg1"/>
                </a:solidFill>
                <a:latin typeface="Axiforma Light" pitchFamily="2" charset="77"/>
                <a:ea typeface="Calibri" panose="020F0502020204030204" pitchFamily="34" charset="0"/>
                <a:cs typeface="Times New Roman" panose="02020603050405020304" pitchFamily="18" charset="0"/>
              </a:rPr>
              <a:t>:</a:t>
            </a:r>
            <a:r>
              <a:rPr lang="es-MX" dirty="0">
                <a:latin typeface="Calibri" panose="020F0502020204030204" pitchFamily="34" charset="0"/>
                <a:ea typeface="Calibri" panose="020F0502020204030204" pitchFamily="34" charset="0"/>
                <a:cs typeface="Calibri" panose="020F0502020204030204" pitchFamily="34" charset="0"/>
              </a:rPr>
              <a:t> </a:t>
            </a:r>
            <a:r>
              <a:rPr lang="es-MX" dirty="0">
                <a:solidFill>
                  <a:schemeClr val="bg1"/>
                </a:solidFill>
                <a:latin typeface="Calibri" panose="020F0502020204030204" pitchFamily="34" charset="0"/>
                <a:ea typeface="Calibri" panose="020F0502020204030204" pitchFamily="34" charset="0"/>
                <a:cs typeface="Calibri" panose="020F0502020204030204" pitchFamily="34" charset="0"/>
              </a:rPr>
              <a:t>rol fiscalizador en las municipalidades respecto al otorgamiento de patentes comerciales a establecimientos que explotan máquinas de entretenimiento. </a:t>
            </a:r>
            <a:endParaRPr lang="es-CL" dirty="0">
              <a:solidFill>
                <a:schemeClr val="bg1"/>
              </a:solidFill>
              <a:latin typeface="Axiforma Light" pitchFamily="2" charset="77"/>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3364358E-6089-F7F9-D300-A0782DC0A599}"/>
              </a:ext>
            </a:extLst>
          </p:cNvPr>
          <p:cNvSpPr txBox="1"/>
          <p:nvPr/>
        </p:nvSpPr>
        <p:spPr>
          <a:xfrm>
            <a:off x="190839" y="2254135"/>
            <a:ext cx="5524161" cy="4078039"/>
          </a:xfrm>
          <a:prstGeom prst="rect">
            <a:avLst/>
          </a:prstGeom>
          <a:noFill/>
        </p:spPr>
        <p:txBody>
          <a:bodyPr wrap="square">
            <a:spAutoFit/>
          </a:bodyPr>
          <a:lstStyle/>
          <a:p>
            <a:pPr marL="285750" indent="-285750" algn="just">
              <a:spcBef>
                <a:spcPts val="600"/>
              </a:spcBef>
              <a:buClr>
                <a:schemeClr val="bg1"/>
              </a:buClr>
              <a:buFont typeface="Arial" panose="020B0604020202020204" pitchFamily="34" charset="0"/>
              <a:buChar char="•"/>
            </a:pPr>
            <a:r>
              <a:rPr lang="es-ES" b="1" dirty="0">
                <a:solidFill>
                  <a:schemeClr val="bg1"/>
                </a:solidFill>
                <a:latin typeface="Axiforma Light" pitchFamily="2" charset="77"/>
                <a:ea typeface="Calibri" panose="020F0502020204030204" pitchFamily="34" charset="0"/>
                <a:cs typeface="Times New Roman" panose="02020603050405020304" pitchFamily="18" charset="0"/>
              </a:rPr>
              <a:t>Casinos de ley N°19.995: </a:t>
            </a:r>
            <a:r>
              <a:rPr lang="es-ES" dirty="0">
                <a:solidFill>
                  <a:schemeClr val="bg1"/>
                </a:solidFill>
                <a:latin typeface="Axiforma Light" pitchFamily="2" charset="77"/>
                <a:ea typeface="Calibri" panose="020F0502020204030204" pitchFamily="34" charset="0"/>
                <a:cs typeface="Times New Roman" panose="02020603050405020304" pitchFamily="18" charset="0"/>
              </a:rPr>
              <a:t>herramientas para combatir el juego ilícito. </a:t>
            </a:r>
          </a:p>
          <a:p>
            <a:pPr marL="742950" lvl="1" indent="-285750" algn="just">
              <a:spcBef>
                <a:spcPts val="600"/>
              </a:spcBef>
              <a:buClr>
                <a:schemeClr val="bg1"/>
              </a:buClr>
              <a:buFont typeface="Arial" panose="020B0604020202020204" pitchFamily="34" charset="0"/>
              <a:buChar char="•"/>
            </a:pPr>
            <a:r>
              <a:rPr lang="es-ES" dirty="0">
                <a:solidFill>
                  <a:schemeClr val="bg1"/>
                </a:solidFill>
                <a:latin typeface="Axiforma Light" pitchFamily="2" charset="77"/>
                <a:ea typeface="Calibri" panose="020F0502020204030204" pitchFamily="34" charset="0"/>
                <a:cs typeface="Times New Roman" panose="02020603050405020304" pitchFamily="18" charset="0"/>
              </a:rPr>
              <a:t>Querellas sujetas a actividad de fiscales.</a:t>
            </a:r>
          </a:p>
          <a:p>
            <a:pPr marL="742950" lvl="1" indent="-285750" algn="just">
              <a:spcBef>
                <a:spcPts val="600"/>
              </a:spcBef>
              <a:buClr>
                <a:schemeClr val="bg1"/>
              </a:buClr>
              <a:buFont typeface="Arial" panose="020B0604020202020204" pitchFamily="34" charset="0"/>
              <a:buChar char="•"/>
            </a:pPr>
            <a:r>
              <a:rPr lang="es-ES" dirty="0">
                <a:solidFill>
                  <a:schemeClr val="bg1"/>
                </a:solidFill>
                <a:latin typeface="Axiforma Light" pitchFamily="2" charset="77"/>
                <a:ea typeface="Calibri" panose="020F0502020204030204" pitchFamily="34" charset="0"/>
                <a:cs typeface="Times New Roman" panose="02020603050405020304" pitchFamily="18" charset="0"/>
              </a:rPr>
              <a:t>Capacitaciones a equipos municipales y fiscalizadores.</a:t>
            </a:r>
          </a:p>
          <a:p>
            <a:pPr marL="742950" lvl="1" indent="-285750" algn="just">
              <a:spcBef>
                <a:spcPts val="600"/>
              </a:spcBef>
              <a:buClr>
                <a:schemeClr val="bg1"/>
              </a:buClr>
              <a:buFont typeface="Arial" panose="020B0604020202020204" pitchFamily="34" charset="0"/>
              <a:buChar char="•"/>
            </a:pPr>
            <a:r>
              <a:rPr lang="es-ES" dirty="0">
                <a:solidFill>
                  <a:schemeClr val="bg1"/>
                </a:solidFill>
                <a:latin typeface="Axiforma Light" pitchFamily="2" charset="77"/>
                <a:ea typeface="Calibri" panose="020F0502020204030204" pitchFamily="34" charset="0"/>
                <a:cs typeface="Times New Roman" panose="02020603050405020304" pitchFamily="18" charset="0"/>
              </a:rPr>
              <a:t>Denuncias con direcciones de locales clandestinos.</a:t>
            </a:r>
          </a:p>
          <a:p>
            <a:pPr marL="285750" indent="-285750" algn="just">
              <a:spcBef>
                <a:spcPts val="600"/>
              </a:spcBef>
              <a:buClr>
                <a:schemeClr val="bg1"/>
              </a:buClr>
              <a:buFont typeface="Arial" panose="020B0604020202020204" pitchFamily="34" charset="0"/>
              <a:buChar char="•"/>
            </a:pPr>
            <a:r>
              <a:rPr lang="es-ES" b="1" dirty="0">
                <a:solidFill>
                  <a:schemeClr val="bg1"/>
                </a:solidFill>
                <a:latin typeface="Axiforma Light" pitchFamily="2" charset="77"/>
                <a:ea typeface="Calibri" panose="020F0502020204030204" pitchFamily="34" charset="0"/>
                <a:cs typeface="Times New Roman" panose="02020603050405020304" pitchFamily="18" charset="0"/>
              </a:rPr>
              <a:t>Gremios</a:t>
            </a:r>
            <a:r>
              <a:rPr lang="es-ES" dirty="0">
                <a:solidFill>
                  <a:schemeClr val="bg1"/>
                </a:solidFill>
                <a:latin typeface="Axiforma Light" pitchFamily="2" charset="77"/>
                <a:ea typeface="Calibri" panose="020F0502020204030204" pitchFamily="34" charset="0"/>
                <a:cs typeface="Times New Roman" panose="02020603050405020304" pitchFamily="18" charset="0"/>
              </a:rPr>
              <a:t>: </a:t>
            </a:r>
            <a:r>
              <a:rPr lang="es-ES" sz="1800" dirty="0">
                <a:solidFill>
                  <a:schemeClr val="bg1"/>
                </a:solidFill>
                <a:latin typeface="Axiforma Light" pitchFamily="2" charset="77"/>
                <a:ea typeface="Calibri" panose="020F0502020204030204" pitchFamily="34" charset="0"/>
                <a:cs typeface="Times New Roman" panose="02020603050405020304" pitchFamily="18" charset="0"/>
              </a:rPr>
              <a:t>Cámara Nacional de Comercio, a través del Observatorio de Comercio Ilícito OCIS. Rol clave en el ecosistema actual.</a:t>
            </a:r>
          </a:p>
          <a:p>
            <a:pPr marL="285750" indent="-285750" algn="just">
              <a:spcBef>
                <a:spcPts val="600"/>
              </a:spcBef>
              <a:buClr>
                <a:schemeClr val="bg1"/>
              </a:buClr>
              <a:buFont typeface="Arial" panose="020B0604020202020204" pitchFamily="34" charset="0"/>
              <a:buChar char="•"/>
            </a:pPr>
            <a:r>
              <a:rPr lang="es-ES" b="1" dirty="0">
                <a:solidFill>
                  <a:schemeClr val="bg1"/>
                </a:solidFill>
                <a:latin typeface="Axiforma Light" pitchFamily="2" charset="77"/>
                <a:ea typeface="Calibri" panose="020F0502020204030204" pitchFamily="34" charset="0"/>
                <a:cs typeface="Times New Roman" panose="02020603050405020304" pitchFamily="18" charset="0"/>
              </a:rPr>
              <a:t>Cámaras de comercio locales</a:t>
            </a:r>
            <a:r>
              <a:rPr lang="es-ES" dirty="0">
                <a:solidFill>
                  <a:schemeClr val="bg1"/>
                </a:solidFill>
                <a:latin typeface="Axiforma Light" pitchFamily="2" charset="77"/>
                <a:ea typeface="Calibri" panose="020F0502020204030204" pitchFamily="34" charset="0"/>
                <a:cs typeface="Times New Roman" panose="02020603050405020304" pitchFamily="18" charset="0"/>
              </a:rPr>
              <a:t>: apoyo por un fin común que es la recuperación de espacios públicos y seguridad en las ciudades.</a:t>
            </a:r>
            <a:endParaRPr lang="es-CL" sz="1800" dirty="0">
              <a:solidFill>
                <a:schemeClr val="bg1"/>
              </a:solidFill>
              <a:latin typeface="Axiforma Light" pitchFamily="2" charset="77"/>
              <a:ea typeface="Calibri" panose="020F0502020204030204" pitchFamily="34" charset="0"/>
              <a:cs typeface="Times New Roman" panose="02020603050405020304" pitchFamily="18" charset="0"/>
            </a:endParaRPr>
          </a:p>
        </p:txBody>
      </p:sp>
      <p:sp>
        <p:nvSpPr>
          <p:cNvPr id="6" name="Google Shape;246;g1662c7302e6_0_1470">
            <a:extLst>
              <a:ext uri="{FF2B5EF4-FFF2-40B4-BE49-F238E27FC236}">
                <a16:creationId xmlns:a16="http://schemas.microsoft.com/office/drawing/2014/main" id="{DAB8C888-C3EF-65EA-BE33-337FC239EDA3}"/>
              </a:ext>
            </a:extLst>
          </p:cNvPr>
          <p:cNvSpPr txBox="1"/>
          <p:nvPr/>
        </p:nvSpPr>
        <p:spPr>
          <a:xfrm>
            <a:off x="329463" y="271704"/>
            <a:ext cx="8872594" cy="713126"/>
          </a:xfrm>
          <a:prstGeom prst="rect">
            <a:avLst/>
          </a:prstGeom>
          <a:noFill/>
          <a:ln>
            <a:noFill/>
          </a:ln>
        </p:spPr>
        <p:txBody>
          <a:bodyPr spcFirstLastPara="1" wrap="square" lIns="45700" tIns="45700" rIns="45700" bIns="45700" anchor="t" anchorCtr="0">
            <a:noAutofit/>
          </a:bodyPr>
          <a:lstStyle/>
          <a:p>
            <a:r>
              <a:rPr lang="es-CL" sz="4000" b="1" dirty="0">
                <a:solidFill>
                  <a:srgbClr val="C00000"/>
                </a:solidFill>
                <a:latin typeface="Axiforma" panose="00000500000000000000" pitchFamily="50" charset="0"/>
              </a:rPr>
              <a:t>Actores claves en la cadena del combate al juego ilegal</a:t>
            </a:r>
          </a:p>
        </p:txBody>
      </p:sp>
      <p:cxnSp>
        <p:nvCxnSpPr>
          <p:cNvPr id="7" name="Google Shape;249;g1662c7302e6_0_1470">
            <a:extLst>
              <a:ext uri="{FF2B5EF4-FFF2-40B4-BE49-F238E27FC236}">
                <a16:creationId xmlns:a16="http://schemas.microsoft.com/office/drawing/2014/main" id="{18292FE7-126B-97F3-B361-11050A7698D6}"/>
              </a:ext>
            </a:extLst>
          </p:cNvPr>
          <p:cNvCxnSpPr>
            <a:cxnSpLocks/>
          </p:cNvCxnSpPr>
          <p:nvPr/>
        </p:nvCxnSpPr>
        <p:spPr>
          <a:xfrm>
            <a:off x="420471" y="1648435"/>
            <a:ext cx="1221300" cy="0"/>
          </a:xfrm>
          <a:prstGeom prst="straightConnector1">
            <a:avLst/>
          </a:prstGeom>
          <a:noFill/>
          <a:ln w="28575" cap="flat" cmpd="sng">
            <a:solidFill>
              <a:srgbClr val="C00000"/>
            </a:solidFill>
            <a:prstDash val="solid"/>
            <a:round/>
            <a:headEnd type="none" w="sm" len="sm"/>
            <a:tailEnd type="none" w="sm" len="sm"/>
          </a:ln>
        </p:spPr>
      </p:cxnSp>
      <p:pic>
        <p:nvPicPr>
          <p:cNvPr id="2" name="Imagen 1">
            <a:extLst>
              <a:ext uri="{FF2B5EF4-FFF2-40B4-BE49-F238E27FC236}">
                <a16:creationId xmlns:a16="http://schemas.microsoft.com/office/drawing/2014/main" id="{2838D431-FAD8-98C8-8DAD-2930EF1B930B}"/>
              </a:ext>
            </a:extLst>
          </p:cNvPr>
          <p:cNvPicPr>
            <a:picLocks noChangeAspect="1"/>
          </p:cNvPicPr>
          <p:nvPr/>
        </p:nvPicPr>
        <p:blipFill>
          <a:blip r:embed="rId7">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1201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CDCF4EE0-4097-D454-8986-391A3BE59D0B}"/>
            </a:ext>
          </a:extLst>
        </p:cNvPr>
        <p:cNvGrpSpPr/>
        <p:nvPr/>
      </p:nvGrpSpPr>
      <p:grpSpPr>
        <a:xfrm>
          <a:off x="0" y="0"/>
          <a:ext cx="0" cy="0"/>
          <a:chOff x="0" y="0"/>
          <a:chExt cx="0" cy="0"/>
        </a:xfrm>
      </p:grpSpPr>
      <p:sp>
        <p:nvSpPr>
          <p:cNvPr id="36" name="Google Shape;246;g1662c7302e6_0_1470">
            <a:extLst>
              <a:ext uri="{FF2B5EF4-FFF2-40B4-BE49-F238E27FC236}">
                <a16:creationId xmlns:a16="http://schemas.microsoft.com/office/drawing/2014/main" id="{96F1A77E-EF74-71F7-214E-4764D7F05B25}"/>
              </a:ext>
            </a:extLst>
          </p:cNvPr>
          <p:cNvSpPr txBox="1"/>
          <p:nvPr/>
        </p:nvSpPr>
        <p:spPr>
          <a:xfrm>
            <a:off x="257543" y="749830"/>
            <a:ext cx="10376209" cy="713126"/>
          </a:xfrm>
          <a:prstGeom prst="rect">
            <a:avLst/>
          </a:prstGeom>
          <a:noFill/>
          <a:ln>
            <a:noFill/>
          </a:ln>
        </p:spPr>
        <p:txBody>
          <a:bodyPr spcFirstLastPara="1" wrap="square" lIns="45700" tIns="45700" rIns="45700" bIns="45700" anchor="t" anchorCtr="0">
            <a:noAutofit/>
          </a:bodyPr>
          <a:lstStyle/>
          <a:p>
            <a:r>
              <a:rPr lang="es-CL" sz="4000" b="1" dirty="0">
                <a:solidFill>
                  <a:srgbClr val="C00000"/>
                </a:solidFill>
                <a:latin typeface="Axiforma" panose="00000500000000000000" pitchFamily="50" charset="0"/>
              </a:rPr>
              <a:t>Estrategia 2024 - 2025</a:t>
            </a:r>
          </a:p>
        </p:txBody>
      </p:sp>
      <p:sp>
        <p:nvSpPr>
          <p:cNvPr id="49" name="Google Shape;78;g1662c7302e6_0_1242">
            <a:extLst>
              <a:ext uri="{FF2B5EF4-FFF2-40B4-BE49-F238E27FC236}">
                <a16:creationId xmlns:a16="http://schemas.microsoft.com/office/drawing/2014/main" id="{D44511C5-2BA7-FCB8-F9EA-B51ABE997C70}"/>
              </a:ext>
            </a:extLst>
          </p:cNvPr>
          <p:cNvSpPr txBox="1"/>
          <p:nvPr/>
        </p:nvSpPr>
        <p:spPr>
          <a:xfrm>
            <a:off x="420470" y="1833916"/>
            <a:ext cx="11384180" cy="4598634"/>
          </a:xfrm>
          <a:prstGeom prst="rect">
            <a:avLst/>
          </a:prstGeom>
          <a:noFill/>
          <a:ln>
            <a:noFill/>
          </a:ln>
        </p:spPr>
        <p:txBody>
          <a:bodyPr spcFirstLastPara="1" wrap="square" lIns="45700" tIns="45700" rIns="45700" bIns="45700" anchor="t" anchorCtr="0">
            <a:noAutofit/>
          </a:bodyPr>
          <a:lstStyle/>
          <a:p>
            <a:pPr marL="342900" indent="-342900" algn="just">
              <a:lnSpc>
                <a:spcPct val="106000"/>
              </a:lnSpc>
              <a:buClr>
                <a:srgbClr val="C00000"/>
              </a:buClr>
              <a:buFont typeface="Symbol" panose="05050102010706020507" pitchFamily="18" charset="2"/>
              <a:buChar char=""/>
            </a:pPr>
            <a:r>
              <a:rPr lang="es-CL" sz="2800" dirty="0">
                <a:latin typeface="Calibri" panose="020F0502020204030204" pitchFamily="34" charset="0"/>
                <a:ea typeface="Calibri" panose="020F0502020204030204" pitchFamily="34" charset="0"/>
                <a:cs typeface="Times New Roman" panose="02020603050405020304" pitchFamily="18" charset="0"/>
              </a:rPr>
              <a:t>Visitas a : Iquique, </a:t>
            </a:r>
            <a:r>
              <a:rPr lang="es-CL" sz="2800" dirty="0">
                <a:effectLst/>
                <a:latin typeface="Calibri" panose="020F0502020204030204" pitchFamily="34" charset="0"/>
                <a:ea typeface="Calibri" panose="020F0502020204030204" pitchFamily="34" charset="0"/>
                <a:cs typeface="Times New Roman" panose="02020603050405020304" pitchFamily="18" charset="0"/>
              </a:rPr>
              <a:t>Coyhaique, Valdivia, Temuco, Antofagasta, Puerto Montt.</a:t>
            </a:r>
          </a:p>
          <a:p>
            <a:pPr marL="342900" indent="-342900" algn="just">
              <a:lnSpc>
                <a:spcPct val="106000"/>
              </a:lnSpc>
              <a:buClr>
                <a:srgbClr val="C00000"/>
              </a:buClr>
              <a:buFont typeface="Symbol" panose="05050102010706020507" pitchFamily="18" charset="2"/>
              <a:buChar char=""/>
            </a:pPr>
            <a:r>
              <a:rPr lang="es-CL" sz="2800" dirty="0">
                <a:latin typeface="Calibri" panose="020F0502020204030204" pitchFamily="34" charset="0"/>
                <a:ea typeface="Calibri" panose="020F0502020204030204" pitchFamily="34" charset="0"/>
                <a:cs typeface="Times New Roman" panose="02020603050405020304" pitchFamily="18" charset="0"/>
              </a:rPr>
              <a:t>Reuniones con alcaldes, equipos fiscalizadores de municipios, policías (Carabineros y PDI), ministerio público, intendentes y gobernadores regionales.</a:t>
            </a:r>
          </a:p>
          <a:p>
            <a:pPr marL="34290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Mensajes claves en prensa para sensibilizar sobre el tema.</a:t>
            </a:r>
          </a:p>
          <a:p>
            <a:pPr marL="342900" indent="-342900" algn="just">
              <a:lnSpc>
                <a:spcPct val="106000"/>
              </a:lnSpc>
              <a:buClr>
                <a:srgbClr val="C00000"/>
              </a:buClr>
              <a:buFont typeface="Symbol" panose="05050102010706020507" pitchFamily="18" charset="2"/>
              <a:buChar char=""/>
            </a:pPr>
            <a:r>
              <a:rPr lang="es-CL" sz="2800" dirty="0">
                <a:latin typeface="Calibri" panose="020F0502020204030204" pitchFamily="34" charset="0"/>
                <a:ea typeface="Calibri" panose="020F0502020204030204" pitchFamily="34" charset="0"/>
                <a:cs typeface="Times New Roman" panose="02020603050405020304" pitchFamily="18" charset="0"/>
              </a:rPr>
              <a:t>Colaboración con municipios para intervenir locales de juegos clandestinos.</a:t>
            </a:r>
          </a:p>
          <a:p>
            <a:pPr marL="342900" indent="-342900" algn="just">
              <a:lnSpc>
                <a:spcPct val="106000"/>
              </a:lnSpc>
              <a:buClr>
                <a:srgbClr val="C00000"/>
              </a:buClr>
              <a:buFont typeface="Symbol" panose="05050102010706020507" pitchFamily="18" charset="2"/>
              <a:buChar char=""/>
            </a:pPr>
            <a:r>
              <a:rPr lang="es-CL" sz="2800" dirty="0">
                <a:effectLst/>
                <a:latin typeface="Calibri" panose="020F0502020204030204" pitchFamily="34" charset="0"/>
                <a:ea typeface="Calibri" panose="020F0502020204030204" pitchFamily="34" charset="0"/>
                <a:cs typeface="Times New Roman" panose="02020603050405020304" pitchFamily="18" charset="0"/>
              </a:rPr>
              <a:t>Coordinación nacional junto al Ministerio Público. </a:t>
            </a:r>
          </a:p>
          <a:p>
            <a:pPr marL="342900" indent="-342900" algn="just">
              <a:lnSpc>
                <a:spcPct val="106000"/>
              </a:lnSpc>
              <a:buClr>
                <a:srgbClr val="C00000"/>
              </a:buClr>
              <a:buFont typeface="Symbol" panose="05050102010706020507" pitchFamily="18" charset="2"/>
              <a:buChar char=""/>
            </a:pPr>
            <a:r>
              <a:rPr lang="es-CL" sz="2800" dirty="0">
                <a:latin typeface="Calibri" panose="020F0502020204030204" pitchFamily="34" charset="0"/>
                <a:ea typeface="Calibri" panose="020F0502020204030204" pitchFamily="34" charset="0"/>
                <a:cs typeface="Times New Roman" panose="02020603050405020304" pitchFamily="18" charset="0"/>
              </a:rPr>
              <a:t>Colaboración y entrega de información al SII.</a:t>
            </a: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6000"/>
              </a:lnSpc>
              <a:buClr>
                <a:srgbClr val="C00000"/>
              </a:buClr>
              <a:buFont typeface="Symbol" panose="05050102010706020507" pitchFamily="18" charset="2"/>
              <a:buChar char=""/>
            </a:pPr>
            <a:r>
              <a:rPr lang="es-CL" sz="2800" b="1" dirty="0">
                <a:effectLst/>
                <a:latin typeface="Calibri" panose="020F0502020204030204" pitchFamily="34" charset="0"/>
                <a:ea typeface="Calibri" panose="020F0502020204030204" pitchFamily="34" charset="0"/>
                <a:cs typeface="Times New Roman" panose="02020603050405020304" pitchFamily="18" charset="0"/>
              </a:rPr>
              <a:t>Caso de éxito</a:t>
            </a:r>
            <a:r>
              <a:rPr lang="es-CL" sz="2800" dirty="0">
                <a:effectLst/>
                <a:latin typeface="Calibri" panose="020F0502020204030204" pitchFamily="34" charset="0"/>
                <a:ea typeface="Calibri" panose="020F0502020204030204" pitchFamily="34" charset="0"/>
                <a:cs typeface="Times New Roman" panose="02020603050405020304" pitchFamily="18" charset="0"/>
              </a:rPr>
              <a:t>: operativo “Juego Limpio”, el más grande realizado en el país. 9 meses de investigación. </a:t>
            </a:r>
          </a:p>
        </p:txBody>
      </p:sp>
      <p:cxnSp>
        <p:nvCxnSpPr>
          <p:cNvPr id="7" name="Google Shape;249;g1662c7302e6_0_1470">
            <a:extLst>
              <a:ext uri="{FF2B5EF4-FFF2-40B4-BE49-F238E27FC236}">
                <a16:creationId xmlns:a16="http://schemas.microsoft.com/office/drawing/2014/main" id="{A87AA0F1-2AFA-DBF1-CC81-9C1448F818F7}"/>
              </a:ext>
            </a:extLst>
          </p:cNvPr>
          <p:cNvCxnSpPr>
            <a:cxnSpLocks/>
          </p:cNvCxnSpPr>
          <p:nvPr/>
        </p:nvCxnSpPr>
        <p:spPr>
          <a:xfrm>
            <a:off x="420471" y="1648435"/>
            <a:ext cx="1221300" cy="0"/>
          </a:xfrm>
          <a:prstGeom prst="straightConnector1">
            <a:avLst/>
          </a:prstGeom>
          <a:noFill/>
          <a:ln w="28575" cap="flat" cmpd="sng">
            <a:solidFill>
              <a:srgbClr val="C00000"/>
            </a:solidFill>
            <a:prstDash val="solid"/>
            <a:round/>
            <a:headEnd type="none" w="sm" len="sm"/>
            <a:tailEnd type="none" w="sm" len="sm"/>
          </a:ln>
        </p:spPr>
      </p:cxnSp>
      <p:pic>
        <p:nvPicPr>
          <p:cNvPr id="2" name="Imagen 1">
            <a:extLst>
              <a:ext uri="{FF2B5EF4-FFF2-40B4-BE49-F238E27FC236}">
                <a16:creationId xmlns:a16="http://schemas.microsoft.com/office/drawing/2014/main" id="{D1B1FF01-E706-A16B-FCD8-DD0924CD2E16}"/>
              </a:ext>
            </a:extLst>
          </p:cNvPr>
          <p:cNvPicPr>
            <a:picLocks noChangeAspect="1"/>
          </p:cNvPicPr>
          <p:nvPr/>
        </p:nvPicPr>
        <p:blipFill>
          <a:blip r:embed="rId3">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94114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9" name="Gráfico 8">
            <a:extLst>
              <a:ext uri="{FF2B5EF4-FFF2-40B4-BE49-F238E27FC236}">
                <a16:creationId xmlns:a16="http://schemas.microsoft.com/office/drawing/2014/main" id="{64285DE6-8CE5-47E5-9BBD-14F9A236E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5485350" y="4083269"/>
            <a:ext cx="1221300" cy="0"/>
          </a:xfrm>
          <a:prstGeom prst="straightConnector1">
            <a:avLst/>
          </a:prstGeom>
          <a:noFill/>
          <a:ln w="28575" cap="flat" cmpd="sng">
            <a:solidFill>
              <a:srgbClr val="C10B0B"/>
            </a:solidFill>
            <a:prstDash val="solid"/>
            <a:round/>
            <a:headEnd type="none" w="sm" len="sm"/>
            <a:tailEnd type="none" w="sm" len="sm"/>
          </a:ln>
        </p:spPr>
      </p:cxnSp>
      <p:sp>
        <p:nvSpPr>
          <p:cNvPr id="2" name="Google Shape;246;g1662c7302e6_0_1470">
            <a:extLst>
              <a:ext uri="{FF2B5EF4-FFF2-40B4-BE49-F238E27FC236}">
                <a16:creationId xmlns:a16="http://schemas.microsoft.com/office/drawing/2014/main" id="{3C6A2495-0D6A-4E0C-89DA-8AEB95E8A4A4}"/>
              </a:ext>
            </a:extLst>
          </p:cNvPr>
          <p:cNvSpPr txBox="1"/>
          <p:nvPr/>
        </p:nvSpPr>
        <p:spPr>
          <a:xfrm>
            <a:off x="489751" y="2086612"/>
            <a:ext cx="11212497" cy="77917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dirty="0">
                <a:solidFill>
                  <a:srgbClr val="C10B0B"/>
                </a:solidFill>
                <a:latin typeface="Axiforma Medium" panose="00000600000000000000" pitchFamily="50" charset="0"/>
                <a:ea typeface="Quicksand SemiBold"/>
                <a:cs typeface="Quicksand SemiBold"/>
                <a:sym typeface="Quicksand SemiBold"/>
              </a:rPr>
              <a:t>Dificultades en el combate al juego ilegal</a:t>
            </a:r>
            <a:endPar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pic>
        <p:nvPicPr>
          <p:cNvPr id="3" name="Imagen 2">
            <a:extLst>
              <a:ext uri="{FF2B5EF4-FFF2-40B4-BE49-F238E27FC236}">
                <a16:creationId xmlns:a16="http://schemas.microsoft.com/office/drawing/2014/main" id="{3E83D84C-CB4B-11EB-4DD6-55DB626952E5}"/>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49735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DC11B441-5D35-E71E-9CCA-5858ADB9360A}"/>
            </a:ext>
          </a:extLst>
        </p:cNvPr>
        <p:cNvGrpSpPr/>
        <p:nvPr/>
      </p:nvGrpSpPr>
      <p:grpSpPr>
        <a:xfrm>
          <a:off x="0" y="0"/>
          <a:ext cx="0" cy="0"/>
          <a:chOff x="0" y="0"/>
          <a:chExt cx="0" cy="0"/>
        </a:xfrm>
      </p:grpSpPr>
      <p:sp>
        <p:nvSpPr>
          <p:cNvPr id="36" name="Google Shape;246;g1662c7302e6_0_1470">
            <a:extLst>
              <a:ext uri="{FF2B5EF4-FFF2-40B4-BE49-F238E27FC236}">
                <a16:creationId xmlns:a16="http://schemas.microsoft.com/office/drawing/2014/main" id="{31DDCA61-04F1-2ED8-CCB9-487CE499BCE4}"/>
              </a:ext>
            </a:extLst>
          </p:cNvPr>
          <p:cNvSpPr txBox="1"/>
          <p:nvPr/>
        </p:nvSpPr>
        <p:spPr>
          <a:xfrm>
            <a:off x="257543" y="211757"/>
            <a:ext cx="10376209" cy="1251199"/>
          </a:xfrm>
          <a:prstGeom prst="rect">
            <a:avLst/>
          </a:prstGeom>
          <a:noFill/>
          <a:ln>
            <a:noFill/>
          </a:ln>
        </p:spPr>
        <p:txBody>
          <a:bodyPr spcFirstLastPara="1" wrap="square" lIns="45700" tIns="45700" rIns="45700" bIns="45700" anchor="t" anchorCtr="0">
            <a:noAutofit/>
          </a:bodyPr>
          <a:lstStyle/>
          <a:p>
            <a:r>
              <a:rPr lang="es-ES" sz="4000" b="1" dirty="0"/>
              <a:t>Dificultades estructurales que han impedido una acción eficaz contra los casinos clandestinos</a:t>
            </a:r>
            <a:endParaRPr lang="es-ES" sz="4000" dirty="0"/>
          </a:p>
        </p:txBody>
      </p:sp>
      <p:sp>
        <p:nvSpPr>
          <p:cNvPr id="49" name="Google Shape;78;g1662c7302e6_0_1242">
            <a:extLst>
              <a:ext uri="{FF2B5EF4-FFF2-40B4-BE49-F238E27FC236}">
                <a16:creationId xmlns:a16="http://schemas.microsoft.com/office/drawing/2014/main" id="{74867210-CB87-A8FE-793E-A0DE986C3CAF}"/>
              </a:ext>
            </a:extLst>
          </p:cNvPr>
          <p:cNvSpPr txBox="1"/>
          <p:nvPr/>
        </p:nvSpPr>
        <p:spPr>
          <a:xfrm>
            <a:off x="420470" y="1833915"/>
            <a:ext cx="11384180" cy="4922481"/>
          </a:xfrm>
          <a:prstGeom prst="rect">
            <a:avLst/>
          </a:prstGeom>
          <a:noFill/>
          <a:ln>
            <a:noFill/>
          </a:ln>
        </p:spPr>
        <p:txBody>
          <a:bodyPr spcFirstLastPara="1" wrap="square" lIns="45700" tIns="45700" rIns="45700" bIns="45700" anchor="t" anchorCtr="0">
            <a:noAutofit/>
          </a:bodyPr>
          <a:lstStyle/>
          <a:p>
            <a:r>
              <a:rPr lang="es-ES" sz="2000" b="1" i="1" dirty="0"/>
              <a:t>Falta de tipificación penal específica</a:t>
            </a:r>
            <a:r>
              <a:rPr lang="es-ES" sz="2000" b="1" dirty="0"/>
              <a:t>: </a:t>
            </a:r>
            <a:r>
              <a:rPr lang="es-ES" sz="2000" dirty="0"/>
              <a:t>Durante años, la legislación ha carecido de un tipo penal claro que permita perseguir la explotación comercial de juegos de azar sin autorización. Esto ha generado zonas interpretativas que impiden la acción coordinada de fiscalía y policías.</a:t>
            </a:r>
          </a:p>
          <a:p>
            <a:r>
              <a:rPr lang="es-ES" sz="2000" b="1" i="1" dirty="0"/>
              <a:t>Debilidades en fiscalización municipal</a:t>
            </a:r>
            <a:r>
              <a:rPr lang="es-ES" sz="2000" dirty="0"/>
              <a:t>: Muchos de estos recintos operan bajo patentes para otros giros (ej. "cafeterías" o "centros de entretenimiento"), dificultando la fiscalización y sanciones efectivas por parte de los municipios.</a:t>
            </a:r>
          </a:p>
          <a:p>
            <a:r>
              <a:rPr lang="es-ES" sz="2000" b="1" i="1" dirty="0"/>
              <a:t>Falta de competencias y coordinación interinstitucional</a:t>
            </a:r>
            <a:r>
              <a:rPr lang="es-ES" sz="2000" dirty="0"/>
              <a:t>: No existe una estrategia nacional ni equipos especializados en detectar y desmantelar el juego ilegal. La SCJ tiene facultades limitadas, y no hay protocolos operativos conjuntos con el Ministerio Público ni las Policías.</a:t>
            </a:r>
          </a:p>
          <a:p>
            <a:r>
              <a:rPr lang="es-ES" sz="2000" b="1" i="1" dirty="0"/>
              <a:t>Escasos recursos judiciales</a:t>
            </a:r>
            <a:r>
              <a:rPr lang="es-ES" sz="2000" dirty="0"/>
              <a:t>: Las causas abiertas tienden a cerrarse por falta de pruebas, ya que no se cuenta con mecanismos para acreditar el carácter de "juego de azar" sin peritajes técnicos que hoy son costosos y de difícil acceso.</a:t>
            </a:r>
          </a:p>
          <a:p>
            <a:r>
              <a:rPr lang="es-ES" sz="2000" b="1" i="1" dirty="0"/>
              <a:t>Altos costos en almacenaje de mercadería incautada</a:t>
            </a:r>
            <a:r>
              <a:rPr lang="es-ES" sz="2000" dirty="0"/>
              <a:t>: Esto es un problema práctico y un desincentivo para generar incautaciones. Los municipios no tienen recursos para almacenar y si clausuran un local y dejan las máquinas adentro, este vuelve a abrir sin ningún costo. </a:t>
            </a:r>
          </a:p>
        </p:txBody>
      </p:sp>
      <p:cxnSp>
        <p:nvCxnSpPr>
          <p:cNvPr id="7" name="Google Shape;249;g1662c7302e6_0_1470">
            <a:extLst>
              <a:ext uri="{FF2B5EF4-FFF2-40B4-BE49-F238E27FC236}">
                <a16:creationId xmlns:a16="http://schemas.microsoft.com/office/drawing/2014/main" id="{090F70AE-F6D8-199E-B8A7-278EFCC4D829}"/>
              </a:ext>
            </a:extLst>
          </p:cNvPr>
          <p:cNvCxnSpPr>
            <a:cxnSpLocks/>
          </p:cNvCxnSpPr>
          <p:nvPr/>
        </p:nvCxnSpPr>
        <p:spPr>
          <a:xfrm>
            <a:off x="420471" y="1648435"/>
            <a:ext cx="1221300" cy="0"/>
          </a:xfrm>
          <a:prstGeom prst="straightConnector1">
            <a:avLst/>
          </a:prstGeom>
          <a:noFill/>
          <a:ln w="28575" cap="flat" cmpd="sng">
            <a:solidFill>
              <a:srgbClr val="C00000"/>
            </a:solidFill>
            <a:prstDash val="solid"/>
            <a:round/>
            <a:headEnd type="none" w="sm" len="sm"/>
            <a:tailEnd type="none" w="sm" len="sm"/>
          </a:ln>
        </p:spPr>
      </p:cxnSp>
      <p:pic>
        <p:nvPicPr>
          <p:cNvPr id="2" name="Imagen 1">
            <a:extLst>
              <a:ext uri="{FF2B5EF4-FFF2-40B4-BE49-F238E27FC236}">
                <a16:creationId xmlns:a16="http://schemas.microsoft.com/office/drawing/2014/main" id="{B45310CA-D5B2-1D7E-4516-3B8F328C1802}"/>
              </a:ext>
            </a:extLst>
          </p:cNvPr>
          <p:cNvPicPr>
            <a:picLocks noChangeAspect="1"/>
          </p:cNvPicPr>
          <p:nvPr/>
        </p:nvPicPr>
        <p:blipFill>
          <a:blip r:embed="rId3">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366250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F7840217-AE96-56C6-04F8-CAB792470C1B}"/>
            </a:ext>
          </a:extLst>
        </p:cNvPr>
        <p:cNvGrpSpPr/>
        <p:nvPr/>
      </p:nvGrpSpPr>
      <p:grpSpPr>
        <a:xfrm>
          <a:off x="0" y="0"/>
          <a:ext cx="0" cy="0"/>
          <a:chOff x="0" y="0"/>
          <a:chExt cx="0" cy="0"/>
        </a:xfrm>
      </p:grpSpPr>
      <p:pic>
        <p:nvPicPr>
          <p:cNvPr id="9" name="Gráfico 8">
            <a:extLst>
              <a:ext uri="{FF2B5EF4-FFF2-40B4-BE49-F238E27FC236}">
                <a16:creationId xmlns:a16="http://schemas.microsoft.com/office/drawing/2014/main" id="{BE5136FE-F2C2-C44A-23AA-74A8DFD2DA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3BD92F5B-26FE-5F5E-978F-AC6D7DAD6DAC}"/>
              </a:ext>
            </a:extLst>
          </p:cNvPr>
          <p:cNvCxnSpPr>
            <a:cxnSpLocks/>
          </p:cNvCxnSpPr>
          <p:nvPr/>
        </p:nvCxnSpPr>
        <p:spPr>
          <a:xfrm>
            <a:off x="5485350" y="4083269"/>
            <a:ext cx="1221300" cy="0"/>
          </a:xfrm>
          <a:prstGeom prst="straightConnector1">
            <a:avLst/>
          </a:prstGeom>
          <a:noFill/>
          <a:ln w="28575" cap="flat" cmpd="sng">
            <a:solidFill>
              <a:srgbClr val="C10B0B"/>
            </a:solidFill>
            <a:prstDash val="solid"/>
            <a:round/>
            <a:headEnd type="none" w="sm" len="sm"/>
            <a:tailEnd type="none" w="sm" len="sm"/>
          </a:ln>
        </p:spPr>
      </p:cxnSp>
      <p:sp>
        <p:nvSpPr>
          <p:cNvPr id="2" name="Google Shape;246;g1662c7302e6_0_1470">
            <a:extLst>
              <a:ext uri="{FF2B5EF4-FFF2-40B4-BE49-F238E27FC236}">
                <a16:creationId xmlns:a16="http://schemas.microsoft.com/office/drawing/2014/main" id="{F0241C30-7F3E-4F17-0683-A30F03F7697F}"/>
              </a:ext>
            </a:extLst>
          </p:cNvPr>
          <p:cNvSpPr txBox="1"/>
          <p:nvPr/>
        </p:nvSpPr>
        <p:spPr>
          <a:xfrm>
            <a:off x="489751" y="2086612"/>
            <a:ext cx="11212497" cy="77917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dirty="0">
                <a:solidFill>
                  <a:srgbClr val="C10B0B"/>
                </a:solidFill>
                <a:latin typeface="Axiforma Medium" panose="00000600000000000000" pitchFamily="50" charset="0"/>
                <a:ea typeface="Quicksand SemiBold"/>
                <a:cs typeface="Quicksand SemiBold"/>
                <a:sym typeface="Quicksand SemiBold"/>
              </a:rPr>
              <a:t>Observaciones al </a:t>
            </a:r>
          </a:p>
          <a:p>
            <a:pPr marL="0" marR="0" lvl="0" indent="0" algn="ctr" rtl="0">
              <a:lnSpc>
                <a:spcPct val="90000"/>
              </a:lnSpc>
              <a:spcBef>
                <a:spcPts val="0"/>
              </a:spcBef>
              <a:spcAft>
                <a:spcPts val="0"/>
              </a:spcAft>
              <a:buClr>
                <a:srgbClr val="FF5050"/>
              </a:buClr>
              <a:buSzPts val="2500"/>
              <a:buFont typeface="Arial"/>
              <a:buNone/>
            </a:pPr>
            <a:r>
              <a:rPr lang="es-ES" sz="6400" dirty="0">
                <a:solidFill>
                  <a:srgbClr val="C10B0B"/>
                </a:solidFill>
                <a:latin typeface="Axiforma Medium" panose="00000600000000000000" pitchFamily="50" charset="0"/>
                <a:ea typeface="Quicksand SemiBold"/>
                <a:cs typeface="Quicksand SemiBold"/>
                <a:sym typeface="Quicksand SemiBold"/>
              </a:rPr>
              <a:t>proyecto de ley</a:t>
            </a:r>
            <a:endPar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endParaRPr>
          </a:p>
        </p:txBody>
      </p:sp>
      <p:pic>
        <p:nvPicPr>
          <p:cNvPr id="3" name="Imagen 2">
            <a:extLst>
              <a:ext uri="{FF2B5EF4-FFF2-40B4-BE49-F238E27FC236}">
                <a16:creationId xmlns:a16="http://schemas.microsoft.com/office/drawing/2014/main" id="{0FE7D25C-EE0B-8118-8B32-7F865596AB46}"/>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78712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04DBFA3-78E2-16AE-48D1-3AD58D6B6F7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45A1E93-EC5E-EEE0-F050-D6D573C8425A}"/>
              </a:ext>
            </a:extLst>
          </p:cNvPr>
          <p:cNvPicPr>
            <a:picLocks noChangeAspect="1"/>
          </p:cNvPicPr>
          <p:nvPr/>
        </p:nvPicPr>
        <p:blipFill>
          <a:blip r:embed="rId3"/>
          <a:stretch>
            <a:fillRect/>
          </a:stretch>
        </p:blipFill>
        <p:spPr>
          <a:xfrm>
            <a:off x="9853108" y="214169"/>
            <a:ext cx="2021777" cy="841360"/>
          </a:xfrm>
          <a:prstGeom prst="rect">
            <a:avLst/>
          </a:prstGeom>
        </p:spPr>
      </p:pic>
      <p:pic>
        <p:nvPicPr>
          <p:cNvPr id="9" name="Gráfico 8">
            <a:extLst>
              <a:ext uri="{FF2B5EF4-FFF2-40B4-BE49-F238E27FC236}">
                <a16:creationId xmlns:a16="http://schemas.microsoft.com/office/drawing/2014/main" id="{E4D7A3E3-40CF-05EA-E69E-C023159437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8" y="-2898"/>
            <a:ext cx="12223548" cy="6858000"/>
          </a:xfrm>
          <a:prstGeom prst="rect">
            <a:avLst/>
          </a:prstGeom>
        </p:spPr>
      </p:pic>
      <p:sp>
        <p:nvSpPr>
          <p:cNvPr id="50" name="Rectángulo: esquinas redondeadas 49">
            <a:extLst>
              <a:ext uri="{FF2B5EF4-FFF2-40B4-BE49-F238E27FC236}">
                <a16:creationId xmlns:a16="http://schemas.microsoft.com/office/drawing/2014/main" id="{3A8944F0-9606-2C6A-27C7-5DF5A2FC595D}"/>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20791176-DF5F-0A90-1796-5F6E3C86D1A8}"/>
              </a:ext>
            </a:extLst>
          </p:cNvPr>
          <p:cNvSpPr txBox="1"/>
          <p:nvPr/>
        </p:nvSpPr>
        <p:spPr>
          <a:xfrm>
            <a:off x="119743" y="830252"/>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Definición y regulación de Máquinas de Azar</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2141F465-4D9F-3D5F-6E15-4A0459AAC7C8}"/>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C15C4464-9B9F-2E72-8C26-1D6E8B14AA24}"/>
              </a:ext>
            </a:extLst>
          </p:cNvPr>
          <p:cNvSpPr txBox="1"/>
          <p:nvPr/>
        </p:nvSpPr>
        <p:spPr>
          <a:xfrm>
            <a:off x="1309246" y="1429716"/>
            <a:ext cx="9231085" cy="4955203"/>
          </a:xfrm>
          <a:prstGeom prst="rect">
            <a:avLst/>
          </a:prstGeom>
          <a:noFill/>
        </p:spPr>
        <p:txBody>
          <a:bodyPr wrap="square">
            <a:spAutoFit/>
          </a:bodyPr>
          <a:lstStyle/>
          <a:p>
            <a:pPr algn="just"/>
            <a:r>
              <a:rPr lang="es-MX" b="1" dirty="0">
                <a:latin typeface="Arial" panose="020B0604020202020204" pitchFamily="34" charset="0"/>
              </a:rPr>
              <a:t>Artículo 23, indicación 1: Agrega letra (n) al artículo 3: </a:t>
            </a:r>
          </a:p>
          <a:p>
            <a:pPr algn="just"/>
            <a:r>
              <a:rPr lang="es-MX" sz="1600" dirty="0">
                <a:latin typeface="Arial" panose="020B0604020202020204" pitchFamily="34" charset="0"/>
              </a:rPr>
              <a:t>“n)	Máquina de azar: todo sistema o toda máquina electrónica, electromecánica, eléctrica o que funcione con cualquier otro modo de operación, que permita recibir apuestas en dinero o </a:t>
            </a:r>
            <a:r>
              <a:rPr lang="es-MX" sz="1600" dirty="0" err="1">
                <a:latin typeface="Arial" panose="020B0604020202020204" pitchFamily="34" charset="0"/>
              </a:rPr>
              <a:t>avaluables</a:t>
            </a:r>
            <a:r>
              <a:rPr lang="es-MX" sz="1600" dirty="0">
                <a:latin typeface="Arial" panose="020B0604020202020204" pitchFamily="34" charset="0"/>
              </a:rPr>
              <a:t> en dinero, conceda al usuario un tiempo de uso o de juego y que entregue resultados futuros, inciertos, y/o desconocidos para los usuarios mediante los que se les otorgue, eventualmente, un premio.”.</a:t>
            </a:r>
          </a:p>
          <a:p>
            <a:pPr algn="just"/>
            <a:endParaRPr lang="es-MX" b="1" dirty="0">
              <a:latin typeface="Arial" panose="020B0604020202020204" pitchFamily="34" charset="0"/>
            </a:endParaRPr>
          </a:p>
          <a:p>
            <a:pPr algn="just"/>
            <a:r>
              <a:rPr lang="es-MX" b="1" dirty="0">
                <a:latin typeface="Arial" panose="020B0604020202020204" pitchFamily="34" charset="0"/>
              </a:rPr>
              <a:t>Artículo 23, indicación 3: Agrega N°14 al artículo 37 sobre funciones y atribuciones de la SCJ: </a:t>
            </a:r>
          </a:p>
          <a:p>
            <a:pPr algn="just"/>
            <a:r>
              <a:rPr lang="es-MX" sz="1600" dirty="0">
                <a:latin typeface="Arial" panose="020B0604020202020204" pitchFamily="34" charset="0"/>
              </a:rPr>
              <a:t>14.	Calificar, a requerimiento de una municipalidad, la naturaleza de azar que tenga una máquina electrónica, en base a los estándares técnicos y antecedentes documentales que la propia Superintendencia señale como necesarios mediante instrucción de general aplicación. Igual atribución podrá ejercer a requerimiento de un fiscal del Ministerio Publico en relación con la investigación del delito previsto en el artículo 277 del Código Penal.”.</a:t>
            </a:r>
          </a:p>
          <a:p>
            <a:pPr algn="just"/>
            <a:endParaRPr lang="es-MX" b="1" dirty="0">
              <a:latin typeface="Arial" panose="020B0604020202020204" pitchFamily="34" charset="0"/>
            </a:endParaRPr>
          </a:p>
          <a:p>
            <a:pPr algn="just"/>
            <a:r>
              <a:rPr lang="es-MX" b="1" dirty="0">
                <a:latin typeface="Arial" panose="020B0604020202020204" pitchFamily="34" charset="0"/>
              </a:rPr>
              <a:t>Artículo 25:  Agrega inciso final al artículo 53 de Ley de Rentas Municipales:</a:t>
            </a:r>
          </a:p>
          <a:p>
            <a:pPr algn="just"/>
            <a:r>
              <a:rPr lang="es-MX" sz="1600" dirty="0">
                <a:latin typeface="Arial" panose="020B0604020202020204" pitchFamily="34" charset="0"/>
              </a:rPr>
              <a:t>“Artículo 53. […] Asimismo, el contribuyente que operare apuestas o explotare juegos de azar en un establecimiento con patente otorgada para otro rubro será sancionado con una multa de 300% el valor de la patente y la caducidad de la misma.”.</a:t>
            </a:r>
          </a:p>
        </p:txBody>
      </p:sp>
      <p:pic>
        <p:nvPicPr>
          <p:cNvPr id="6" name="Gráfico 5">
            <a:extLst>
              <a:ext uri="{FF2B5EF4-FFF2-40B4-BE49-F238E27FC236}">
                <a16:creationId xmlns:a16="http://schemas.microsoft.com/office/drawing/2014/main" id="{AD447CB3-0D37-02F3-7486-6E1EA03A73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960" y="1519824"/>
            <a:ext cx="247650" cy="276225"/>
          </a:xfrm>
          <a:prstGeom prst="rect">
            <a:avLst/>
          </a:prstGeom>
        </p:spPr>
      </p:pic>
      <p:pic>
        <p:nvPicPr>
          <p:cNvPr id="12" name="Gráfico 11">
            <a:extLst>
              <a:ext uri="{FF2B5EF4-FFF2-40B4-BE49-F238E27FC236}">
                <a16:creationId xmlns:a16="http://schemas.microsoft.com/office/drawing/2014/main" id="{FAE2E45D-1079-4BCE-5E0C-2CCAD32ECE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385" y="3287168"/>
            <a:ext cx="276225" cy="276225"/>
          </a:xfrm>
          <a:prstGeom prst="rect">
            <a:avLst/>
          </a:prstGeom>
        </p:spPr>
      </p:pic>
      <p:sp>
        <p:nvSpPr>
          <p:cNvPr id="15" name="Corazón 14">
            <a:extLst>
              <a:ext uri="{FF2B5EF4-FFF2-40B4-BE49-F238E27FC236}">
                <a16:creationId xmlns:a16="http://schemas.microsoft.com/office/drawing/2014/main" id="{9BCC9D5D-125C-93C1-2818-32FEF32A795B}"/>
              </a:ext>
            </a:extLst>
          </p:cNvPr>
          <p:cNvSpPr/>
          <p:nvPr/>
        </p:nvSpPr>
        <p:spPr>
          <a:xfrm>
            <a:off x="888960" y="5619562"/>
            <a:ext cx="247650" cy="235819"/>
          </a:xfrm>
          <a:prstGeom prst="hear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3CE87F10-67E2-AD22-4708-8BB9F35B0790}"/>
              </a:ext>
            </a:extLst>
          </p:cNvPr>
          <p:cNvPicPr>
            <a:picLocks noChangeAspect="1"/>
          </p:cNvPicPr>
          <p:nvPr/>
        </p:nvPicPr>
        <p:blipFill>
          <a:blip r:embed="rId10">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02736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9" name="Gráfico 8">
            <a:extLst>
              <a:ext uri="{FF2B5EF4-FFF2-40B4-BE49-F238E27FC236}">
                <a16:creationId xmlns:a16="http://schemas.microsoft.com/office/drawing/2014/main" id="{64285DE6-8CE5-47E5-9BBD-14F9A236E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5347463" y="4036098"/>
            <a:ext cx="1221300" cy="0"/>
          </a:xfrm>
          <a:prstGeom prst="straightConnector1">
            <a:avLst/>
          </a:prstGeom>
          <a:noFill/>
          <a:ln w="28575" cap="flat" cmpd="sng">
            <a:solidFill>
              <a:srgbClr val="C10B0B"/>
            </a:solidFill>
            <a:prstDash val="solid"/>
            <a:round/>
            <a:headEnd type="none" w="sm" len="sm"/>
            <a:tailEnd type="none" w="sm" len="sm"/>
          </a:ln>
        </p:spPr>
      </p:cxnSp>
      <p:pic>
        <p:nvPicPr>
          <p:cNvPr id="19" name="Imagen 18">
            <a:extLst>
              <a:ext uri="{FF2B5EF4-FFF2-40B4-BE49-F238E27FC236}">
                <a16:creationId xmlns:a16="http://schemas.microsoft.com/office/drawing/2014/main" id="{19EA369C-81AC-4198-BA30-24243EE92F3D}"/>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
        <p:nvSpPr>
          <p:cNvPr id="2" name="Google Shape;246;g1662c7302e6_0_1470">
            <a:extLst>
              <a:ext uri="{FF2B5EF4-FFF2-40B4-BE49-F238E27FC236}">
                <a16:creationId xmlns:a16="http://schemas.microsoft.com/office/drawing/2014/main" id="{3C6A2495-0D6A-4E0C-89DA-8AEB95E8A4A4}"/>
              </a:ext>
            </a:extLst>
          </p:cNvPr>
          <p:cNvSpPr txBox="1"/>
          <p:nvPr/>
        </p:nvSpPr>
        <p:spPr>
          <a:xfrm>
            <a:off x="411182" y="2134744"/>
            <a:ext cx="11212497" cy="116688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rPr>
              <a:t>La industria de casinos de juego en Chile</a:t>
            </a:r>
          </a:p>
        </p:txBody>
      </p:sp>
    </p:spTree>
    <p:extLst>
      <p:ext uri="{BB962C8B-B14F-4D97-AF65-F5344CB8AC3E}">
        <p14:creationId xmlns:p14="http://schemas.microsoft.com/office/powerpoint/2010/main" val="1346396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9765E86B-B375-18A9-DA22-58FF1E46D51D}"/>
            </a:ext>
          </a:extLst>
        </p:cNvPr>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986AC09B-C944-7F1A-14E8-256AB6DA98FD}"/>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36DA0F74-F9F2-A4D8-81B4-827B11A2AD60}"/>
              </a:ext>
            </a:extLst>
          </p:cNvPr>
          <p:cNvSpPr txBox="1"/>
          <p:nvPr/>
        </p:nvSpPr>
        <p:spPr>
          <a:xfrm>
            <a:off x="119743" y="830252"/>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Definición y regulación de Máquinas de Azar</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5600C7E3-422B-BB72-FE36-32518C8B496B}"/>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52599BC1-CA08-DEC8-1745-C650EE74CBEF}"/>
              </a:ext>
            </a:extLst>
          </p:cNvPr>
          <p:cNvSpPr txBox="1"/>
          <p:nvPr/>
        </p:nvSpPr>
        <p:spPr>
          <a:xfrm>
            <a:off x="1527012" y="1488006"/>
            <a:ext cx="10010938" cy="3785652"/>
          </a:xfrm>
          <a:prstGeom prst="rect">
            <a:avLst/>
          </a:prstGeom>
          <a:noFill/>
        </p:spPr>
        <p:txBody>
          <a:bodyPr wrap="square">
            <a:spAutoFit/>
          </a:bodyPr>
          <a:lstStyle/>
          <a:p>
            <a:pPr algn="just"/>
            <a:r>
              <a:rPr lang="es-MX" sz="2000" b="1" dirty="0">
                <a:latin typeface="Arial" panose="020B0604020202020204" pitchFamily="34" charset="0"/>
              </a:rPr>
              <a:t>Es un avance, pero insuficiente.</a:t>
            </a:r>
          </a:p>
          <a:p>
            <a:pPr algn="just"/>
            <a:endParaRPr lang="es-MX" b="1" dirty="0">
              <a:latin typeface="Arial" panose="020B0604020202020204" pitchFamily="34" charset="0"/>
            </a:endParaRPr>
          </a:p>
          <a:p>
            <a:pPr algn="just"/>
            <a:r>
              <a:rPr lang="es-MX" sz="2000" b="1" dirty="0">
                <a:latin typeface="Arial" panose="020B0604020202020204" pitchFamily="34" charset="0"/>
              </a:rPr>
              <a:t>Preserva problemas de legislación actual y Dictamen CGR 92.308-2016:</a:t>
            </a:r>
          </a:p>
          <a:p>
            <a:pPr marL="285750" indent="-285750" algn="just">
              <a:buFont typeface="Arial" panose="020B0604020202020204" pitchFamily="34" charset="0"/>
              <a:buChar char="•"/>
            </a:pPr>
            <a:r>
              <a:rPr lang="es-MX" dirty="0">
                <a:latin typeface="Arial" panose="020B0604020202020204" pitchFamily="34" charset="0"/>
              </a:rPr>
              <a:t>Situación de resultados futuros e inciertos; destreza. Peritajes. </a:t>
            </a:r>
          </a:p>
          <a:p>
            <a:pPr marL="285750" indent="-285750" algn="just">
              <a:buFont typeface="Arial" panose="020B0604020202020204" pitchFamily="34" charset="0"/>
              <a:buChar char="•"/>
            </a:pPr>
            <a:r>
              <a:rPr lang="es-MX" dirty="0">
                <a:latin typeface="Arial" panose="020B0604020202020204" pitchFamily="34" charset="0"/>
              </a:rPr>
              <a:t>Calificación del tipo de máquina a requerimiento de municipios. </a:t>
            </a:r>
          </a:p>
          <a:p>
            <a:pPr algn="just"/>
            <a:endParaRPr lang="es-MX" b="1" dirty="0">
              <a:latin typeface="Arial" panose="020B0604020202020204" pitchFamily="34" charset="0"/>
            </a:endParaRPr>
          </a:p>
          <a:p>
            <a:pPr algn="just"/>
            <a:r>
              <a:rPr lang="es-MX" b="1" dirty="0">
                <a:latin typeface="Arial" panose="020B0604020202020204" pitchFamily="34" charset="0"/>
              </a:rPr>
              <a:t> </a:t>
            </a:r>
            <a:r>
              <a:rPr lang="es-MX" sz="2000" b="1" dirty="0">
                <a:latin typeface="Arial" panose="020B0604020202020204" pitchFamily="34" charset="0"/>
              </a:rPr>
              <a:t>Se propone indicación que establezca presunción legal: Elementos</a:t>
            </a:r>
          </a:p>
          <a:p>
            <a:pPr marL="285750" indent="-285750" algn="just">
              <a:buFont typeface="Arial" panose="020B0604020202020204" pitchFamily="34" charset="0"/>
              <a:buChar char="•"/>
            </a:pPr>
            <a:r>
              <a:rPr lang="es-MX" dirty="0">
                <a:latin typeface="Arial" panose="020B0604020202020204" pitchFamily="34" charset="0"/>
              </a:rPr>
              <a:t>Recibir apuestas en dinero o </a:t>
            </a:r>
            <a:r>
              <a:rPr lang="es-MX" dirty="0" err="1">
                <a:latin typeface="Arial" panose="020B0604020202020204" pitchFamily="34" charset="0"/>
              </a:rPr>
              <a:t>avaluables</a:t>
            </a:r>
            <a:r>
              <a:rPr lang="es-MX" dirty="0">
                <a:latin typeface="Arial" panose="020B0604020202020204" pitchFamily="34" charset="0"/>
              </a:rPr>
              <a:t> en dinero.</a:t>
            </a:r>
          </a:p>
          <a:p>
            <a:pPr marL="285750" indent="-285750" algn="just">
              <a:buFont typeface="Arial" panose="020B0604020202020204" pitchFamily="34" charset="0"/>
              <a:buChar char="•"/>
            </a:pPr>
            <a:r>
              <a:rPr lang="es-MX" dirty="0">
                <a:latin typeface="Arial" panose="020B0604020202020204" pitchFamily="34" charset="0"/>
              </a:rPr>
              <a:t>Entrega de resultados futuros, inciertos y/o desconocidos para usuarios.</a:t>
            </a:r>
          </a:p>
          <a:p>
            <a:pPr marL="285750" indent="-285750" algn="just">
              <a:buFont typeface="Arial" panose="020B0604020202020204" pitchFamily="34" charset="0"/>
              <a:buChar char="•"/>
            </a:pPr>
            <a:r>
              <a:rPr lang="es-MX" dirty="0">
                <a:latin typeface="Arial" panose="020B0604020202020204" pitchFamily="34" charset="0"/>
              </a:rPr>
              <a:t>Entrega eventual de premios.</a:t>
            </a:r>
          </a:p>
          <a:p>
            <a:pPr marL="285750" indent="-285750" algn="just">
              <a:buFont typeface="Arial" panose="020B0604020202020204" pitchFamily="34" charset="0"/>
              <a:buChar char="•"/>
            </a:pPr>
            <a:r>
              <a:rPr lang="es-MX" dirty="0">
                <a:latin typeface="Arial" panose="020B0604020202020204" pitchFamily="34" charset="0"/>
              </a:rPr>
              <a:t>Falta de patente o patente no relacionada.</a:t>
            </a:r>
          </a:p>
          <a:p>
            <a:pPr marL="285750" indent="-285750" algn="just">
              <a:buFont typeface="Arial" panose="020B0604020202020204" pitchFamily="34" charset="0"/>
              <a:buChar char="•"/>
            </a:pPr>
            <a:r>
              <a:rPr lang="es-MX" dirty="0">
                <a:latin typeface="Arial" panose="020B0604020202020204" pitchFamily="34" charset="0"/>
              </a:rPr>
              <a:t>Acceso restringido.</a:t>
            </a:r>
          </a:p>
          <a:p>
            <a:pPr marL="285750" indent="-285750" algn="just">
              <a:buFont typeface="Arial" panose="020B0604020202020204" pitchFamily="34" charset="0"/>
              <a:buChar char="•"/>
            </a:pPr>
            <a:r>
              <a:rPr lang="es-MX" dirty="0">
                <a:latin typeface="Arial" panose="020B0604020202020204" pitchFamily="34" charset="0"/>
              </a:rPr>
              <a:t>Publicidad de establecimientos</a:t>
            </a:r>
            <a:r>
              <a:rPr lang="es-MX" sz="1600" dirty="0">
                <a:latin typeface="Arial" panose="020B0604020202020204" pitchFamily="34" charset="0"/>
              </a:rPr>
              <a:t>.</a:t>
            </a:r>
          </a:p>
        </p:txBody>
      </p:sp>
      <p:pic>
        <p:nvPicPr>
          <p:cNvPr id="6" name="Gráfico 5">
            <a:extLst>
              <a:ext uri="{FF2B5EF4-FFF2-40B4-BE49-F238E27FC236}">
                <a16:creationId xmlns:a16="http://schemas.microsoft.com/office/drawing/2014/main" id="{60259CF5-BD2C-D84C-EE75-59C22449A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509" y="1528386"/>
            <a:ext cx="247650" cy="276225"/>
          </a:xfrm>
          <a:prstGeom prst="rect">
            <a:avLst/>
          </a:prstGeom>
        </p:spPr>
      </p:pic>
      <p:pic>
        <p:nvPicPr>
          <p:cNvPr id="12" name="Gráfico 11">
            <a:extLst>
              <a:ext uri="{FF2B5EF4-FFF2-40B4-BE49-F238E27FC236}">
                <a16:creationId xmlns:a16="http://schemas.microsoft.com/office/drawing/2014/main" id="{8D7CC769-5509-8575-8E1B-657D5F1E7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509" y="2174427"/>
            <a:ext cx="276225" cy="276225"/>
          </a:xfrm>
          <a:prstGeom prst="rect">
            <a:avLst/>
          </a:prstGeom>
        </p:spPr>
      </p:pic>
      <p:sp>
        <p:nvSpPr>
          <p:cNvPr id="15" name="Corazón 14">
            <a:extLst>
              <a:ext uri="{FF2B5EF4-FFF2-40B4-BE49-F238E27FC236}">
                <a16:creationId xmlns:a16="http://schemas.microsoft.com/office/drawing/2014/main" id="{428DB437-9E20-82ED-DF16-D6817F29888F}"/>
              </a:ext>
            </a:extLst>
          </p:cNvPr>
          <p:cNvSpPr/>
          <p:nvPr/>
        </p:nvSpPr>
        <p:spPr>
          <a:xfrm>
            <a:off x="897796" y="3311090"/>
            <a:ext cx="247650" cy="235819"/>
          </a:xfrm>
          <a:prstGeom prst="hear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095C1118-D62F-58D1-07B4-44A438A86C5B}"/>
              </a:ext>
            </a:extLst>
          </p:cNvPr>
          <p:cNvPicPr>
            <a:picLocks noChangeAspect="1"/>
          </p:cNvPicPr>
          <p:nvPr/>
        </p:nvPicPr>
        <p:blipFill>
          <a:blip r:embed="rId7">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369255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55A1199-30DE-5D42-84B8-829D48B0ABF7}"/>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BE77DC2-88F5-B925-6B77-C78316DC5E27}"/>
              </a:ext>
            </a:extLst>
          </p:cNvPr>
          <p:cNvPicPr>
            <a:picLocks noChangeAspect="1"/>
          </p:cNvPicPr>
          <p:nvPr/>
        </p:nvPicPr>
        <p:blipFill>
          <a:blip r:embed="rId3"/>
          <a:stretch>
            <a:fillRect/>
          </a:stretch>
        </p:blipFill>
        <p:spPr>
          <a:xfrm>
            <a:off x="9853108" y="214169"/>
            <a:ext cx="2021777" cy="841360"/>
          </a:xfrm>
          <a:prstGeom prst="rect">
            <a:avLst/>
          </a:prstGeom>
        </p:spPr>
      </p:pic>
      <p:pic>
        <p:nvPicPr>
          <p:cNvPr id="9" name="Gráfico 8">
            <a:extLst>
              <a:ext uri="{FF2B5EF4-FFF2-40B4-BE49-F238E27FC236}">
                <a16:creationId xmlns:a16="http://schemas.microsoft.com/office/drawing/2014/main" id="{9CC4FD6C-DB8F-823E-95D4-92CCF96FEF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8" y="-2898"/>
            <a:ext cx="12223548" cy="6858000"/>
          </a:xfrm>
          <a:prstGeom prst="rect">
            <a:avLst/>
          </a:prstGeom>
        </p:spPr>
      </p:pic>
      <p:sp>
        <p:nvSpPr>
          <p:cNvPr id="50" name="Rectángulo: esquinas redondeadas 49">
            <a:extLst>
              <a:ext uri="{FF2B5EF4-FFF2-40B4-BE49-F238E27FC236}">
                <a16:creationId xmlns:a16="http://schemas.microsoft.com/office/drawing/2014/main" id="{9D48ECB3-E9E5-B7CA-7AFD-5882BE9EB5BF}"/>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DD8896C3-DA5D-C447-4C77-C22FB60E5B29}"/>
              </a:ext>
            </a:extLst>
          </p:cNvPr>
          <p:cNvSpPr txBox="1"/>
          <p:nvPr/>
        </p:nvSpPr>
        <p:spPr>
          <a:xfrm>
            <a:off x="0" y="807655"/>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Importación y uso de Máquinas de Azar</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718B43A3-493D-40DC-145D-CB8173648542}"/>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8939CD2A-689D-37FE-E9B0-6C73826013D0}"/>
              </a:ext>
            </a:extLst>
          </p:cNvPr>
          <p:cNvSpPr txBox="1"/>
          <p:nvPr/>
        </p:nvSpPr>
        <p:spPr>
          <a:xfrm>
            <a:off x="1785257" y="1451390"/>
            <a:ext cx="9784714" cy="5293757"/>
          </a:xfrm>
          <a:prstGeom prst="rect">
            <a:avLst/>
          </a:prstGeom>
          <a:noFill/>
        </p:spPr>
        <p:txBody>
          <a:bodyPr wrap="square">
            <a:spAutoFit/>
          </a:bodyPr>
          <a:lstStyle/>
          <a:p>
            <a:pPr algn="just"/>
            <a:r>
              <a:rPr lang="es-MX" b="1" dirty="0">
                <a:latin typeface="Arial" panose="020B0604020202020204" pitchFamily="34" charset="0"/>
              </a:rPr>
              <a:t>Artículo 23, indicación 2:</a:t>
            </a:r>
          </a:p>
          <a:p>
            <a:pPr algn="just"/>
            <a:r>
              <a:rPr lang="es-MX" sz="1600" dirty="0">
                <a:latin typeface="Arial" panose="020B0604020202020204" pitchFamily="34" charset="0"/>
              </a:rPr>
              <a:t>“</a:t>
            </a:r>
            <a:r>
              <a:rPr lang="es-MX" sz="1600" b="1" dirty="0">
                <a:latin typeface="Arial" panose="020B0604020202020204" pitchFamily="34" charset="0"/>
              </a:rPr>
              <a:t>Los operadores sólo podrán utilizar las máquinas e implementos de juegos de azar que se encuentren previamente homologados e inscritos en el registro que al efecto llevará la Superintendencia.</a:t>
            </a:r>
          </a:p>
          <a:p>
            <a:pPr algn="just"/>
            <a:endParaRPr lang="es-MX" sz="1600" dirty="0">
              <a:latin typeface="Arial" panose="020B0604020202020204" pitchFamily="34" charset="0"/>
            </a:endParaRPr>
          </a:p>
          <a:p>
            <a:pPr algn="just"/>
            <a:r>
              <a:rPr lang="es-MX" sz="1600" dirty="0">
                <a:latin typeface="Arial" panose="020B0604020202020204" pitchFamily="34" charset="0"/>
              </a:rPr>
              <a:t>Las máquinas, piezas y/o partes, definidas en la letra n) del artículo 3°, sólo podrán ser adquiridas y distribuidas en el país por las sociedades registradas ante la Superintendencia y su destino sólo podrán ser los casinos de juego regulados por la presente ley.</a:t>
            </a:r>
          </a:p>
          <a:p>
            <a:pPr algn="just"/>
            <a:endParaRPr lang="es-MX" sz="1600" dirty="0">
              <a:latin typeface="Arial" panose="020B0604020202020204" pitchFamily="34" charset="0"/>
            </a:endParaRPr>
          </a:p>
          <a:p>
            <a:pPr algn="just"/>
            <a:r>
              <a:rPr lang="es-MX" sz="1600" b="1" dirty="0">
                <a:latin typeface="Arial" panose="020B0604020202020204" pitchFamily="34" charset="0"/>
              </a:rPr>
              <a:t>La importación de máquinas o los componentes a que se refiere el inciso anterior está prohibida</a:t>
            </a:r>
            <a:r>
              <a:rPr lang="es-MX" sz="1600" dirty="0">
                <a:latin typeface="Arial" panose="020B0604020202020204" pitchFamily="34" charset="0"/>
              </a:rPr>
              <a:t>, con excepción de aquéllas que realicen las personas jurídicas registradas ante la Superintendencia con anterioridad al ingreso de la mercancía al país. El Servicio Nacional de Aduanas incautará inmediatamente la mercancía infractora que detecte y pondrá los objetos del delito a disposición de la fiscalía local respectiva al momento de formular denuncia. </a:t>
            </a:r>
          </a:p>
          <a:p>
            <a:pPr algn="just"/>
            <a:endParaRPr lang="es-MX" sz="1600" dirty="0">
              <a:latin typeface="Arial" panose="020B0604020202020204" pitchFamily="34" charset="0"/>
            </a:endParaRPr>
          </a:p>
          <a:p>
            <a:pPr algn="just"/>
            <a:r>
              <a:rPr lang="es-MX" sz="1600" b="1" dirty="0">
                <a:latin typeface="Arial" panose="020B0604020202020204" pitchFamily="34" charset="0"/>
              </a:rPr>
              <a:t>Cuando se dictare alguna de las resoluciones o decisiones a que se refieren los artículos 167, 168, 170, 248 letra c), 250 con excepción de la letra a), 257 y 348 del Código Procesal Penal</a:t>
            </a:r>
            <a:r>
              <a:rPr lang="es-MX" sz="1600" dirty="0">
                <a:latin typeface="Arial" panose="020B0604020202020204" pitchFamily="34" charset="0"/>
              </a:rPr>
              <a:t>, el fiscal solicitará al juez que le </a:t>
            </a:r>
            <a:r>
              <a:rPr lang="es-MX" sz="1600" u="sng" dirty="0">
                <a:latin typeface="Arial" panose="020B0604020202020204" pitchFamily="34" charset="0"/>
              </a:rPr>
              <a:t>autorice a proceder con la destrucción de las mercancías, </a:t>
            </a:r>
            <a:r>
              <a:rPr lang="es-MX" sz="1600" dirty="0">
                <a:latin typeface="Arial" panose="020B0604020202020204" pitchFamily="34" charset="0"/>
              </a:rPr>
              <a:t>conforme con lo dispuesto en el inciso final del artículo 470 de este mismo Código. La suspensión condicional del procedimiento o acuerdo reparatorio que se someta a aprobación del juez deberá contemplar, al menos, la condición de autorización del imputado para la destrucción de la mercancía.”.</a:t>
            </a:r>
          </a:p>
        </p:txBody>
      </p:sp>
      <p:pic>
        <p:nvPicPr>
          <p:cNvPr id="14" name="Gráfico 13">
            <a:extLst>
              <a:ext uri="{FF2B5EF4-FFF2-40B4-BE49-F238E27FC236}">
                <a16:creationId xmlns:a16="http://schemas.microsoft.com/office/drawing/2014/main" id="{36D84147-6E63-ED77-6D8A-4F1136ECF6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3228" y="1519824"/>
            <a:ext cx="247650" cy="276225"/>
          </a:xfrm>
          <a:prstGeom prst="rect">
            <a:avLst/>
          </a:prstGeom>
        </p:spPr>
      </p:pic>
      <p:pic>
        <p:nvPicPr>
          <p:cNvPr id="6" name="Imagen 5">
            <a:extLst>
              <a:ext uri="{FF2B5EF4-FFF2-40B4-BE49-F238E27FC236}">
                <a16:creationId xmlns:a16="http://schemas.microsoft.com/office/drawing/2014/main" id="{4F4E9A96-3A6E-1E2B-C248-A1246811A704}"/>
              </a:ext>
            </a:extLst>
          </p:cNvPr>
          <p:cNvPicPr>
            <a:picLocks noChangeAspect="1"/>
          </p:cNvPicPr>
          <p:nvPr/>
        </p:nvPicPr>
        <p:blipFill>
          <a:blip r:embed="rId8">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8462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B40BDC40-E36E-D8D9-6557-5A28E1C4B7DC}"/>
            </a:ext>
          </a:extLst>
        </p:cNvPr>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74884B81-8235-0CAC-9343-56702A1009DA}"/>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F1E24D27-93AF-BD95-7FA6-8F0C08455E8A}"/>
              </a:ext>
            </a:extLst>
          </p:cNvPr>
          <p:cNvSpPr txBox="1"/>
          <p:nvPr/>
        </p:nvSpPr>
        <p:spPr>
          <a:xfrm>
            <a:off x="119743" y="830252"/>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Importación y uso de Máquinas de Azar</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EA210FDE-4929-0FC8-2C82-499A107BCE32}"/>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EFDB78BF-1E2E-2533-2CF9-B2DD162FBF0B}"/>
              </a:ext>
            </a:extLst>
          </p:cNvPr>
          <p:cNvSpPr txBox="1"/>
          <p:nvPr/>
        </p:nvSpPr>
        <p:spPr>
          <a:xfrm>
            <a:off x="1772337" y="1794740"/>
            <a:ext cx="8678874" cy="4247317"/>
          </a:xfrm>
          <a:prstGeom prst="rect">
            <a:avLst/>
          </a:prstGeom>
          <a:noFill/>
        </p:spPr>
        <p:txBody>
          <a:bodyPr wrap="square">
            <a:spAutoFit/>
          </a:bodyPr>
          <a:lstStyle/>
          <a:p>
            <a:pPr algn="just"/>
            <a:r>
              <a:rPr lang="es-MX" sz="2000" b="1" dirty="0">
                <a:latin typeface="Arial" panose="020B0604020202020204" pitchFamily="34" charset="0"/>
              </a:rPr>
              <a:t>El inciso segundo propuesto es el mismo texto del actual artículo 6 de la ley, por lo que debería eliminarse.</a:t>
            </a:r>
          </a:p>
          <a:p>
            <a:pPr algn="just"/>
            <a:endParaRPr lang="es-MX" sz="2000" b="1" dirty="0">
              <a:latin typeface="Arial" panose="020B0604020202020204" pitchFamily="34" charset="0"/>
            </a:endParaRPr>
          </a:p>
          <a:p>
            <a:pPr algn="just"/>
            <a:r>
              <a:rPr lang="es-MX" sz="2000" b="1" dirty="0">
                <a:latin typeface="Arial" panose="020B0604020202020204" pitchFamily="34" charset="0"/>
              </a:rPr>
              <a:t>Se debe revisar mecanismo: Prohibición de importación de estás mercancías configura el delito de contrabando del artículo 168  de la Ordenanza de Aduanas.  </a:t>
            </a:r>
          </a:p>
          <a:p>
            <a:pPr algn="just"/>
            <a:endParaRPr lang="es-MX" sz="2000" b="1" dirty="0">
              <a:latin typeface="Arial" panose="020B0604020202020204" pitchFamily="34" charset="0"/>
            </a:endParaRPr>
          </a:p>
          <a:p>
            <a:pPr algn="just"/>
            <a:r>
              <a:rPr lang="es-MX" sz="2800" b="1" dirty="0">
                <a:latin typeface="Arial" panose="020B0604020202020204" pitchFamily="34" charset="0"/>
              </a:rPr>
              <a:t>Se debe revisar mecanismo de destrucción de las mercancías , especialmente en el caso de los 167, 168 y 170 del Código Procesal Penal  para asegurar su eficacia.</a:t>
            </a:r>
          </a:p>
          <a:p>
            <a:pPr algn="just"/>
            <a:endParaRPr lang="es-MX" sz="2000" b="1" dirty="0">
              <a:latin typeface="Arial" panose="020B0604020202020204" pitchFamily="34" charset="0"/>
            </a:endParaRPr>
          </a:p>
        </p:txBody>
      </p:sp>
      <p:pic>
        <p:nvPicPr>
          <p:cNvPr id="6" name="Gráfico 5">
            <a:extLst>
              <a:ext uri="{FF2B5EF4-FFF2-40B4-BE49-F238E27FC236}">
                <a16:creationId xmlns:a16="http://schemas.microsoft.com/office/drawing/2014/main" id="{C6DDA296-BB49-31E4-C6BE-DB2A76D2F2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2393" y="2832302"/>
            <a:ext cx="247650" cy="276225"/>
          </a:xfrm>
          <a:prstGeom prst="rect">
            <a:avLst/>
          </a:prstGeom>
        </p:spPr>
      </p:pic>
      <p:pic>
        <p:nvPicPr>
          <p:cNvPr id="12" name="Gráfico 11">
            <a:extLst>
              <a:ext uri="{FF2B5EF4-FFF2-40B4-BE49-F238E27FC236}">
                <a16:creationId xmlns:a16="http://schemas.microsoft.com/office/drawing/2014/main" id="{430C35F6-CC5F-4623-68AE-D7BE3A50CB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818" y="1898202"/>
            <a:ext cx="276225" cy="276225"/>
          </a:xfrm>
          <a:prstGeom prst="rect">
            <a:avLst/>
          </a:prstGeom>
        </p:spPr>
      </p:pic>
      <p:sp>
        <p:nvSpPr>
          <p:cNvPr id="15" name="Corazón 14">
            <a:extLst>
              <a:ext uri="{FF2B5EF4-FFF2-40B4-BE49-F238E27FC236}">
                <a16:creationId xmlns:a16="http://schemas.microsoft.com/office/drawing/2014/main" id="{36C7CC8A-5B7D-EEF5-FBF7-F27A3C6B7B36}"/>
              </a:ext>
            </a:extLst>
          </p:cNvPr>
          <p:cNvSpPr/>
          <p:nvPr/>
        </p:nvSpPr>
        <p:spPr>
          <a:xfrm>
            <a:off x="1320754" y="3887585"/>
            <a:ext cx="247650" cy="235819"/>
          </a:xfrm>
          <a:prstGeom prst="hear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extLst>
              <a:ext uri="{FF2B5EF4-FFF2-40B4-BE49-F238E27FC236}">
                <a16:creationId xmlns:a16="http://schemas.microsoft.com/office/drawing/2014/main" id="{14D6AFAC-6873-0216-8D4A-3D74DCDF41AC}"/>
              </a:ext>
            </a:extLst>
          </p:cNvPr>
          <p:cNvPicPr>
            <a:picLocks noChangeAspect="1"/>
          </p:cNvPicPr>
          <p:nvPr/>
        </p:nvPicPr>
        <p:blipFill>
          <a:blip r:embed="rId7">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384978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ED563A5-B528-E4D9-0D9E-002F754CCD0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08F2C0C-0D15-7514-0F23-BF94D50678FC}"/>
              </a:ext>
            </a:extLst>
          </p:cNvPr>
          <p:cNvPicPr>
            <a:picLocks noChangeAspect="1"/>
          </p:cNvPicPr>
          <p:nvPr/>
        </p:nvPicPr>
        <p:blipFill>
          <a:blip r:embed="rId3"/>
          <a:stretch>
            <a:fillRect/>
          </a:stretch>
        </p:blipFill>
        <p:spPr>
          <a:xfrm>
            <a:off x="9853108" y="214169"/>
            <a:ext cx="2021777" cy="841360"/>
          </a:xfrm>
          <a:prstGeom prst="rect">
            <a:avLst/>
          </a:prstGeom>
        </p:spPr>
      </p:pic>
      <p:pic>
        <p:nvPicPr>
          <p:cNvPr id="9" name="Gráfico 8">
            <a:extLst>
              <a:ext uri="{FF2B5EF4-FFF2-40B4-BE49-F238E27FC236}">
                <a16:creationId xmlns:a16="http://schemas.microsoft.com/office/drawing/2014/main" id="{C5F99385-F0C0-F802-EE33-8A4CA6FB40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8" y="-2898"/>
            <a:ext cx="12223548" cy="6858000"/>
          </a:xfrm>
          <a:prstGeom prst="rect">
            <a:avLst/>
          </a:prstGeom>
        </p:spPr>
      </p:pic>
      <p:sp>
        <p:nvSpPr>
          <p:cNvPr id="50" name="Rectángulo: esquinas redondeadas 49">
            <a:extLst>
              <a:ext uri="{FF2B5EF4-FFF2-40B4-BE49-F238E27FC236}">
                <a16:creationId xmlns:a16="http://schemas.microsoft.com/office/drawing/2014/main" id="{974F3773-1EA8-812B-C97D-6FF150BFC263}"/>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1844D03D-734A-B184-9CF2-7F313658A527}"/>
              </a:ext>
            </a:extLst>
          </p:cNvPr>
          <p:cNvSpPr txBox="1"/>
          <p:nvPr/>
        </p:nvSpPr>
        <p:spPr>
          <a:xfrm>
            <a:off x="0" y="807655"/>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Cambio de multas a Casinos con Licencia</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F0BBFD03-7F69-20E7-C1E6-5E3FB08B73BC}"/>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1F8B4B38-E223-256F-8672-F0D883264E7C}"/>
              </a:ext>
            </a:extLst>
          </p:cNvPr>
          <p:cNvSpPr txBox="1"/>
          <p:nvPr/>
        </p:nvSpPr>
        <p:spPr>
          <a:xfrm>
            <a:off x="1785257" y="1451390"/>
            <a:ext cx="9784714" cy="3877985"/>
          </a:xfrm>
          <a:prstGeom prst="rect">
            <a:avLst/>
          </a:prstGeom>
          <a:noFill/>
        </p:spPr>
        <p:txBody>
          <a:bodyPr wrap="square">
            <a:spAutoFit/>
          </a:bodyPr>
          <a:lstStyle/>
          <a:p>
            <a:pPr algn="just"/>
            <a:r>
              <a:rPr lang="es-MX" b="1" dirty="0">
                <a:latin typeface="Arial" panose="020B0604020202020204" pitchFamily="34" charset="0"/>
              </a:rPr>
              <a:t>Las indicaciones N°5 a N°18 modifican el régimen sancionatorio aplicable a los Casinos regulados por la ley N°19.995. </a:t>
            </a:r>
          </a:p>
          <a:p>
            <a:pPr algn="just"/>
            <a:endParaRPr lang="es-MX" b="1" dirty="0">
              <a:latin typeface="Arial" panose="020B0604020202020204" pitchFamily="34" charset="0"/>
            </a:endParaRPr>
          </a:p>
          <a:p>
            <a:pPr algn="just"/>
            <a:endParaRPr lang="es-MX" b="1" dirty="0">
              <a:latin typeface="Arial" panose="020B0604020202020204" pitchFamily="34" charset="0"/>
            </a:endParaRPr>
          </a:p>
          <a:p>
            <a:pPr algn="just"/>
            <a:r>
              <a:rPr lang="es-MX" b="1" dirty="0">
                <a:latin typeface="Arial" panose="020B0604020202020204" pitchFamily="34" charset="0"/>
              </a:rPr>
              <a:t>Existe un desproporcionado aumento de las sanciones aplicables a los casinos autorizados. </a:t>
            </a:r>
          </a:p>
          <a:p>
            <a:pPr algn="just"/>
            <a:endParaRPr lang="es-MX" b="1" dirty="0">
              <a:latin typeface="Arial" panose="020B0604020202020204" pitchFamily="34" charset="0"/>
            </a:endParaRPr>
          </a:p>
          <a:p>
            <a:pPr algn="just"/>
            <a:endParaRPr lang="es-MX" b="1" dirty="0">
              <a:latin typeface="Arial" panose="020B0604020202020204" pitchFamily="34" charset="0"/>
            </a:endParaRPr>
          </a:p>
          <a:p>
            <a:pPr algn="just"/>
            <a:endParaRPr lang="es-MX" b="1" dirty="0">
              <a:latin typeface="Arial" panose="020B0604020202020204" pitchFamily="34" charset="0"/>
            </a:endParaRPr>
          </a:p>
          <a:p>
            <a:pPr algn="just"/>
            <a:endParaRPr lang="es-MX" b="1" dirty="0">
              <a:latin typeface="Arial" panose="020B0604020202020204" pitchFamily="34" charset="0"/>
            </a:endParaRPr>
          </a:p>
          <a:p>
            <a:pPr algn="just"/>
            <a:endParaRPr lang="es-MX" b="1" dirty="0">
              <a:latin typeface="Arial" panose="020B0604020202020204" pitchFamily="34" charset="0"/>
            </a:endParaRPr>
          </a:p>
          <a:p>
            <a:pPr algn="just"/>
            <a:endParaRPr lang="es-MX" sz="1600" dirty="0">
              <a:latin typeface="Arial" panose="020B0604020202020204" pitchFamily="34" charset="0"/>
            </a:endParaRPr>
          </a:p>
          <a:p>
            <a:pPr algn="just"/>
            <a:endParaRPr lang="es-MX" sz="1600" dirty="0">
              <a:latin typeface="Arial" panose="020B0604020202020204" pitchFamily="34" charset="0"/>
            </a:endParaRPr>
          </a:p>
          <a:p>
            <a:pPr algn="just"/>
            <a:endParaRPr lang="es-MX" sz="1600" dirty="0">
              <a:latin typeface="Arial" panose="020B0604020202020204" pitchFamily="34" charset="0"/>
            </a:endParaRPr>
          </a:p>
        </p:txBody>
      </p:sp>
      <p:pic>
        <p:nvPicPr>
          <p:cNvPr id="14" name="Gráfico 13">
            <a:extLst>
              <a:ext uri="{FF2B5EF4-FFF2-40B4-BE49-F238E27FC236}">
                <a16:creationId xmlns:a16="http://schemas.microsoft.com/office/drawing/2014/main" id="{4A981512-06CA-E453-207C-9BAC0DF754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3228" y="1519824"/>
            <a:ext cx="247650" cy="276225"/>
          </a:xfrm>
          <a:prstGeom prst="rect">
            <a:avLst/>
          </a:prstGeom>
        </p:spPr>
      </p:pic>
      <p:graphicFrame>
        <p:nvGraphicFramePr>
          <p:cNvPr id="6" name="Tabla 5">
            <a:extLst>
              <a:ext uri="{FF2B5EF4-FFF2-40B4-BE49-F238E27FC236}">
                <a16:creationId xmlns:a16="http://schemas.microsoft.com/office/drawing/2014/main" id="{B1B8F65C-89A5-D929-F437-ABF5BF4C30EA}"/>
              </a:ext>
            </a:extLst>
          </p:cNvPr>
          <p:cNvGraphicFramePr>
            <a:graphicFrameLocks noGrp="1"/>
          </p:cNvGraphicFramePr>
          <p:nvPr>
            <p:extLst>
              <p:ext uri="{D42A27DB-BD31-4B8C-83A1-F6EECF244321}">
                <p14:modId xmlns:p14="http://schemas.microsoft.com/office/powerpoint/2010/main" val="145671928"/>
              </p:ext>
            </p:extLst>
          </p:nvPr>
        </p:nvGraphicFramePr>
        <p:xfrm>
          <a:off x="1011767" y="4117743"/>
          <a:ext cx="9944100" cy="2265810"/>
        </p:xfrm>
        <a:graphic>
          <a:graphicData uri="http://schemas.openxmlformats.org/drawingml/2006/table">
            <a:tbl>
              <a:tblPr firstRow="1" firstCol="1" bandRow="1">
                <a:tableStyleId>{5C22544A-7EE6-4342-B048-85BDC9FD1C3A}</a:tableStyleId>
              </a:tblPr>
              <a:tblGrid>
                <a:gridCol w="5770580">
                  <a:extLst>
                    <a:ext uri="{9D8B030D-6E8A-4147-A177-3AD203B41FA5}">
                      <a16:colId xmlns:a16="http://schemas.microsoft.com/office/drawing/2014/main" val="1389035112"/>
                    </a:ext>
                  </a:extLst>
                </a:gridCol>
                <a:gridCol w="4173520">
                  <a:extLst>
                    <a:ext uri="{9D8B030D-6E8A-4147-A177-3AD203B41FA5}">
                      <a16:colId xmlns:a16="http://schemas.microsoft.com/office/drawing/2014/main" val="2929924326"/>
                    </a:ext>
                  </a:extLst>
                </a:gridCol>
              </a:tblGrid>
              <a:tr h="0">
                <a:tc>
                  <a:txBody>
                    <a:bodyPr/>
                    <a:lstStyle/>
                    <a:p>
                      <a:pPr algn="ctr">
                        <a:lnSpc>
                          <a:spcPct val="107000"/>
                        </a:lnSpc>
                        <a:spcAft>
                          <a:spcPts val="800"/>
                        </a:spcAft>
                        <a:buNone/>
                      </a:pPr>
                      <a:r>
                        <a:rPr lang="es-419" sz="1600" kern="100" dirty="0">
                          <a:effectLst/>
                        </a:rPr>
                        <a:t>Ley N°19995</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tc>
                  <a:txBody>
                    <a:bodyPr/>
                    <a:lstStyle/>
                    <a:p>
                      <a:pPr algn="ctr">
                        <a:lnSpc>
                          <a:spcPct val="107000"/>
                        </a:lnSpc>
                        <a:spcAft>
                          <a:spcPts val="800"/>
                        </a:spcAft>
                        <a:buNone/>
                      </a:pPr>
                      <a:r>
                        <a:rPr lang="es-419" sz="1600" kern="100">
                          <a:effectLst/>
                        </a:rPr>
                        <a:t>Proyecto de Ley</a:t>
                      </a:r>
                      <a:endParaRPr lang="es-CL"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651135894"/>
                  </a:ext>
                </a:extLst>
              </a:tr>
              <a:tr h="0">
                <a:tc>
                  <a:txBody>
                    <a:bodyPr/>
                    <a:lstStyle/>
                    <a:p>
                      <a:pPr algn="just">
                        <a:lnSpc>
                          <a:spcPct val="107000"/>
                        </a:lnSpc>
                        <a:spcAft>
                          <a:spcPts val="800"/>
                        </a:spcAft>
                        <a:buNone/>
                      </a:pPr>
                      <a:r>
                        <a:rPr lang="es-419" sz="1600" kern="100" dirty="0">
                          <a:solidFill>
                            <a:schemeClr val="bg1"/>
                          </a:solidFill>
                          <a:effectLst/>
                        </a:rPr>
                        <a:t>Artículo 46: Infracciones sin sanción especial: amonestación o multa de 5 a 150 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Artículo 51: Multa de 1 a 200 UTM</a:t>
                      </a:r>
                      <a:endParaRPr lang="es-C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2169280631"/>
                  </a:ext>
                </a:extLst>
              </a:tr>
              <a:tr h="0">
                <a:tc>
                  <a:txBody>
                    <a:bodyPr/>
                    <a:lstStyle/>
                    <a:p>
                      <a:pPr algn="just">
                        <a:lnSpc>
                          <a:spcPct val="107000"/>
                        </a:lnSpc>
                        <a:spcAft>
                          <a:spcPts val="800"/>
                        </a:spcAft>
                        <a:buNone/>
                      </a:pPr>
                      <a:r>
                        <a:rPr lang="es-419" sz="1600" kern="100" dirty="0">
                          <a:solidFill>
                            <a:schemeClr val="bg1"/>
                          </a:solidFill>
                          <a:effectLst/>
                        </a:rPr>
                        <a:t>Artículo 46 Bis: Multas de 15 a 200 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Artículo 46 Bis: Multas hasta 500 UTM</a:t>
                      </a:r>
                      <a:endParaRPr lang="es-C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3743775737"/>
                  </a:ext>
                </a:extLst>
              </a:tr>
              <a:tr h="0">
                <a:tc>
                  <a:txBody>
                    <a:bodyPr/>
                    <a:lstStyle/>
                    <a:p>
                      <a:pPr algn="just">
                        <a:lnSpc>
                          <a:spcPct val="107000"/>
                        </a:lnSpc>
                        <a:spcAft>
                          <a:spcPts val="800"/>
                        </a:spcAft>
                        <a:buNone/>
                      </a:pPr>
                      <a:r>
                        <a:rPr lang="es-419" sz="1600" kern="100" dirty="0">
                          <a:solidFill>
                            <a:schemeClr val="bg1"/>
                          </a:solidFill>
                          <a:effectLst/>
                        </a:rPr>
                        <a:t>Artículo 47: Multas de 30 a 150 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Multas hasta 500 UTM</a:t>
                      </a:r>
                      <a:endParaRPr lang="es-CL" sz="1600" kern="100" dirty="0">
                        <a:solidFill>
                          <a:schemeClr val="bg1"/>
                        </a:solidFill>
                        <a:effectLst/>
                      </a:endParaRPr>
                    </a:p>
                  </a:txBody>
                  <a:tcPr marL="68580" marR="68580" marT="0" marB="0">
                    <a:solidFill>
                      <a:schemeClr val="tx1">
                        <a:lumMod val="75000"/>
                        <a:lumOff val="25000"/>
                      </a:schemeClr>
                    </a:solidFill>
                  </a:tcPr>
                </a:tc>
                <a:extLst>
                  <a:ext uri="{0D108BD9-81ED-4DB2-BD59-A6C34878D82A}">
                    <a16:rowId xmlns:a16="http://schemas.microsoft.com/office/drawing/2014/main" val="552414205"/>
                  </a:ext>
                </a:extLst>
              </a:tr>
              <a:tr h="0">
                <a:tc>
                  <a:txBody>
                    <a:bodyPr/>
                    <a:lstStyle/>
                    <a:p>
                      <a:pPr algn="just">
                        <a:lnSpc>
                          <a:spcPct val="107000"/>
                        </a:lnSpc>
                        <a:spcAft>
                          <a:spcPts val="800"/>
                        </a:spcAft>
                        <a:buNone/>
                      </a:pPr>
                      <a:r>
                        <a:rPr lang="es-419" sz="1600" kern="100" dirty="0">
                          <a:solidFill>
                            <a:schemeClr val="bg1"/>
                          </a:solidFill>
                          <a:effectLst/>
                        </a:rPr>
                        <a:t>Artículo 48: Multas de 3 a 30UTM.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Multas hasta 200 UTM y de 1 a 400 UTM</a:t>
                      </a:r>
                      <a:endParaRPr lang="es-CL" sz="1600" kern="100" dirty="0">
                        <a:solidFill>
                          <a:schemeClr val="bg1"/>
                        </a:solidFill>
                        <a:effectLst/>
                      </a:endParaRPr>
                    </a:p>
                  </a:txBody>
                  <a:tcPr marL="68580" marR="68580" marT="0" marB="0">
                    <a:solidFill>
                      <a:schemeClr val="tx1">
                        <a:lumMod val="75000"/>
                        <a:lumOff val="25000"/>
                      </a:schemeClr>
                    </a:solidFill>
                  </a:tcPr>
                </a:tc>
                <a:extLst>
                  <a:ext uri="{0D108BD9-81ED-4DB2-BD59-A6C34878D82A}">
                    <a16:rowId xmlns:a16="http://schemas.microsoft.com/office/drawing/2014/main" val="1274083870"/>
                  </a:ext>
                </a:extLst>
              </a:tr>
              <a:tr h="73150">
                <a:tc>
                  <a:txBody>
                    <a:bodyPr/>
                    <a:lstStyle/>
                    <a:p>
                      <a:pPr algn="just">
                        <a:lnSpc>
                          <a:spcPct val="107000"/>
                        </a:lnSpc>
                        <a:spcAft>
                          <a:spcPts val="800"/>
                        </a:spcAft>
                        <a:buNone/>
                      </a:pPr>
                      <a:r>
                        <a:rPr lang="es-419" sz="1600" kern="100" dirty="0">
                          <a:solidFill>
                            <a:schemeClr val="bg1"/>
                          </a:solidFill>
                          <a:effectLst/>
                        </a:rPr>
                        <a:t>Artículo 49: Multas de 3 a 15 UTM y de 3 a 60 UTM.</a:t>
                      </a:r>
                      <a:endParaRPr lang="es-C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Multas de 1 a 1500 UTM</a:t>
                      </a:r>
                      <a:endParaRPr lang="es-CL" sz="1600" kern="100" dirty="0">
                        <a:solidFill>
                          <a:schemeClr val="bg1"/>
                        </a:solidFill>
                        <a:effectLst/>
                      </a:endParaRPr>
                    </a:p>
                  </a:txBody>
                  <a:tcPr marL="68580" marR="68580" marT="0" marB="0">
                    <a:solidFill>
                      <a:schemeClr val="tx1">
                        <a:lumMod val="75000"/>
                        <a:lumOff val="25000"/>
                      </a:schemeClr>
                    </a:solidFill>
                  </a:tcPr>
                </a:tc>
                <a:extLst>
                  <a:ext uri="{0D108BD9-81ED-4DB2-BD59-A6C34878D82A}">
                    <a16:rowId xmlns:a16="http://schemas.microsoft.com/office/drawing/2014/main" val="3496716810"/>
                  </a:ext>
                </a:extLst>
              </a:tr>
              <a:tr h="0">
                <a:tc>
                  <a:txBody>
                    <a:bodyPr/>
                    <a:lstStyle/>
                    <a:p>
                      <a:pPr algn="just">
                        <a:lnSpc>
                          <a:spcPct val="107000"/>
                        </a:lnSpc>
                        <a:spcAft>
                          <a:spcPts val="800"/>
                        </a:spcAft>
                        <a:buNone/>
                      </a:pPr>
                      <a:r>
                        <a:rPr lang="es-419" sz="1600" kern="100" dirty="0">
                          <a:solidFill>
                            <a:schemeClr val="bg1"/>
                          </a:solidFill>
                          <a:effectLst/>
                        </a:rPr>
                        <a:t>Artículo 50: Multas de 150 a 2000 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Multas hasta 5.000 UTM</a:t>
                      </a:r>
                      <a:endParaRPr lang="es-C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3159419684"/>
                  </a:ext>
                </a:extLst>
              </a:tr>
              <a:tr h="0">
                <a:tc>
                  <a:txBody>
                    <a:bodyPr/>
                    <a:lstStyle/>
                    <a:p>
                      <a:pPr algn="just">
                        <a:lnSpc>
                          <a:spcPct val="107000"/>
                        </a:lnSpc>
                        <a:spcAft>
                          <a:spcPts val="800"/>
                        </a:spcAft>
                        <a:buNone/>
                      </a:pPr>
                      <a:r>
                        <a:rPr lang="es-419" sz="1600" kern="100" dirty="0">
                          <a:solidFill>
                            <a:schemeClr val="bg1"/>
                          </a:solidFill>
                          <a:effectLst/>
                        </a:rPr>
                        <a:t>Artículo 51: Multas de 60 a 150 UTM.</a:t>
                      </a:r>
                      <a:endParaRPr lang="es-CL" sz="1600" kern="100" dirty="0">
                        <a:solidFill>
                          <a:schemeClr val="bg1"/>
                        </a:solidFill>
                        <a:effectLst/>
                      </a:endParaRPr>
                    </a:p>
                  </a:txBody>
                  <a:tcPr marL="68580" marR="68580" marT="0" marB="0">
                    <a:solidFill>
                      <a:schemeClr val="tx1">
                        <a:lumMod val="75000"/>
                        <a:lumOff val="25000"/>
                      </a:schemeClr>
                    </a:solidFill>
                  </a:tcPr>
                </a:tc>
                <a:tc>
                  <a:txBody>
                    <a:bodyPr/>
                    <a:lstStyle/>
                    <a:p>
                      <a:pPr algn="just">
                        <a:lnSpc>
                          <a:spcPct val="107000"/>
                        </a:lnSpc>
                        <a:spcAft>
                          <a:spcPts val="800"/>
                        </a:spcAft>
                        <a:buNone/>
                      </a:pPr>
                      <a:r>
                        <a:rPr lang="es-419" sz="1600" kern="100" dirty="0">
                          <a:solidFill>
                            <a:schemeClr val="bg1"/>
                          </a:solidFill>
                          <a:effectLst/>
                        </a:rPr>
                        <a:t>Multas de 200 UTM</a:t>
                      </a:r>
                      <a:endParaRPr lang="es-C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lumMod val="75000"/>
                        <a:lumOff val="25000"/>
                      </a:schemeClr>
                    </a:solidFill>
                  </a:tcPr>
                </a:tc>
                <a:extLst>
                  <a:ext uri="{0D108BD9-81ED-4DB2-BD59-A6C34878D82A}">
                    <a16:rowId xmlns:a16="http://schemas.microsoft.com/office/drawing/2014/main" val="947779156"/>
                  </a:ext>
                </a:extLst>
              </a:tr>
            </a:tbl>
          </a:graphicData>
        </a:graphic>
      </p:graphicFrame>
      <p:pic>
        <p:nvPicPr>
          <p:cNvPr id="10" name="Imagen 9">
            <a:extLst>
              <a:ext uri="{FF2B5EF4-FFF2-40B4-BE49-F238E27FC236}">
                <a16:creationId xmlns:a16="http://schemas.microsoft.com/office/drawing/2014/main" id="{63712196-449C-C46C-9981-68666A953784}"/>
              </a:ext>
            </a:extLst>
          </p:cNvPr>
          <p:cNvPicPr>
            <a:picLocks noChangeAspect="1"/>
          </p:cNvPicPr>
          <p:nvPr/>
        </p:nvPicPr>
        <p:blipFill>
          <a:blip r:embed="rId8"/>
          <a:stretch>
            <a:fillRect/>
          </a:stretch>
        </p:blipFill>
        <p:spPr>
          <a:xfrm>
            <a:off x="1142631" y="2636944"/>
            <a:ext cx="268247" cy="256054"/>
          </a:xfrm>
          <a:prstGeom prst="rect">
            <a:avLst/>
          </a:prstGeom>
        </p:spPr>
      </p:pic>
      <p:pic>
        <p:nvPicPr>
          <p:cNvPr id="8" name="Imagen 7">
            <a:extLst>
              <a:ext uri="{FF2B5EF4-FFF2-40B4-BE49-F238E27FC236}">
                <a16:creationId xmlns:a16="http://schemas.microsoft.com/office/drawing/2014/main" id="{256C4479-3516-0468-1B2E-18C504128E6A}"/>
              </a:ext>
            </a:extLst>
          </p:cNvPr>
          <p:cNvPicPr>
            <a:picLocks noChangeAspect="1"/>
          </p:cNvPicPr>
          <p:nvPr/>
        </p:nvPicPr>
        <p:blipFill>
          <a:blip r:embed="rId9">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
        <p:nvSpPr>
          <p:cNvPr id="13" name="CuadroTexto 12">
            <a:extLst>
              <a:ext uri="{FF2B5EF4-FFF2-40B4-BE49-F238E27FC236}">
                <a16:creationId xmlns:a16="http://schemas.microsoft.com/office/drawing/2014/main" id="{D9FAAD92-1885-398B-AF53-3868AA381044}"/>
              </a:ext>
            </a:extLst>
          </p:cNvPr>
          <p:cNvSpPr txBox="1"/>
          <p:nvPr/>
        </p:nvSpPr>
        <p:spPr>
          <a:xfrm>
            <a:off x="932193" y="3579652"/>
            <a:ext cx="6199716" cy="369332"/>
          </a:xfrm>
          <a:prstGeom prst="rect">
            <a:avLst/>
          </a:prstGeom>
          <a:noFill/>
        </p:spPr>
        <p:txBody>
          <a:bodyPr wrap="square">
            <a:spAutoFit/>
          </a:bodyPr>
          <a:lstStyle/>
          <a:p>
            <a:pPr algn="just"/>
            <a:r>
              <a:rPr lang="es-MX" b="1" dirty="0">
                <a:latin typeface="Arial" panose="020B0604020202020204" pitchFamily="34" charset="0"/>
              </a:rPr>
              <a:t>Algunos ejemplos del nivel de cambios:</a:t>
            </a:r>
          </a:p>
        </p:txBody>
      </p:sp>
    </p:spTree>
    <p:extLst>
      <p:ext uri="{BB962C8B-B14F-4D97-AF65-F5344CB8AC3E}">
        <p14:creationId xmlns:p14="http://schemas.microsoft.com/office/powerpoint/2010/main" val="163313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6290F76-918F-5890-D20A-35D0ADCF422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F46BD4E-80B3-7EE6-32F8-2FF3424ACDD4}"/>
              </a:ext>
            </a:extLst>
          </p:cNvPr>
          <p:cNvPicPr>
            <a:picLocks noChangeAspect="1"/>
          </p:cNvPicPr>
          <p:nvPr/>
        </p:nvPicPr>
        <p:blipFill>
          <a:blip r:embed="rId3"/>
          <a:stretch>
            <a:fillRect/>
          </a:stretch>
        </p:blipFill>
        <p:spPr>
          <a:xfrm>
            <a:off x="9853108" y="214169"/>
            <a:ext cx="2021777" cy="841360"/>
          </a:xfrm>
          <a:prstGeom prst="rect">
            <a:avLst/>
          </a:prstGeom>
        </p:spPr>
      </p:pic>
      <p:sp>
        <p:nvSpPr>
          <p:cNvPr id="50" name="Rectángulo: esquinas redondeadas 49">
            <a:extLst>
              <a:ext uri="{FF2B5EF4-FFF2-40B4-BE49-F238E27FC236}">
                <a16:creationId xmlns:a16="http://schemas.microsoft.com/office/drawing/2014/main" id="{00CA422B-1974-BB17-5CD2-241DC571EC0D}"/>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1DE1A55E-DE86-FC71-E7F3-A3E630476937}"/>
              </a:ext>
            </a:extLst>
          </p:cNvPr>
          <p:cNvSpPr txBox="1"/>
          <p:nvPr/>
        </p:nvSpPr>
        <p:spPr>
          <a:xfrm>
            <a:off x="0" y="807655"/>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Cambio de multas a Casinos con Licencia</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1BD2AD96-7EBF-797D-B203-C954ACBD2EE0}"/>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4BB71796-695B-C647-A1F4-017B59ACD0FA}"/>
              </a:ext>
            </a:extLst>
          </p:cNvPr>
          <p:cNvSpPr txBox="1"/>
          <p:nvPr/>
        </p:nvSpPr>
        <p:spPr>
          <a:xfrm>
            <a:off x="1785256" y="1451390"/>
            <a:ext cx="9960429" cy="5539978"/>
          </a:xfrm>
          <a:prstGeom prst="rect">
            <a:avLst/>
          </a:prstGeom>
          <a:noFill/>
        </p:spPr>
        <p:txBody>
          <a:bodyPr wrap="square">
            <a:spAutoFit/>
          </a:bodyPr>
          <a:lstStyle/>
          <a:p>
            <a:pPr algn="just"/>
            <a:r>
              <a:rPr lang="es-MX" b="1" dirty="0">
                <a:latin typeface="Arial" panose="020B0604020202020204" pitchFamily="34" charset="0"/>
              </a:rPr>
              <a:t>Otros ejemplos del nivel de cambios:</a:t>
            </a:r>
          </a:p>
          <a:p>
            <a:pPr marL="285750" indent="-285750" algn="just">
              <a:buFont typeface="Wingdings" panose="05000000000000000000" pitchFamily="2" charset="2"/>
              <a:buChar char="Ø"/>
            </a:pPr>
            <a:r>
              <a:rPr lang="es-MX" sz="1600" dirty="0">
                <a:latin typeface="Arial" panose="020B0604020202020204" pitchFamily="34" charset="0"/>
              </a:rPr>
              <a:t>Multas de 3 a 15 UTM y de 3 a 60 UTM del artículo 49 ahora pasan de 1 a 200 UTM o 1 a 400 UTM.  </a:t>
            </a:r>
          </a:p>
          <a:p>
            <a:pPr marL="285750" indent="-285750" algn="just">
              <a:buFont typeface="Wingdings" panose="05000000000000000000" pitchFamily="2" charset="2"/>
              <a:buChar char="Ø"/>
            </a:pPr>
            <a:r>
              <a:rPr lang="es-MX" sz="1600" dirty="0">
                <a:latin typeface="Arial" panose="020B0604020202020204" pitchFamily="34" charset="0"/>
              </a:rPr>
              <a:t>Multas de 60 a 150 UTM o hasta 300 UTM del artículo 51 paras a multas hasta 5000 UTM </a:t>
            </a:r>
          </a:p>
          <a:p>
            <a:pPr marL="285750" indent="-285750" algn="just">
              <a:buFont typeface="Wingdings" panose="05000000000000000000" pitchFamily="2" charset="2"/>
              <a:buChar char="Ø"/>
            </a:pPr>
            <a:r>
              <a:rPr lang="es-MX" sz="1600" dirty="0">
                <a:latin typeface="Arial" panose="020B0604020202020204" pitchFamily="34" charset="0"/>
              </a:rPr>
              <a:t>Multas de 30 a 150 UTM del artículo 52 pasan a multas de hasta 2.000 UTM </a:t>
            </a:r>
          </a:p>
          <a:p>
            <a:pPr algn="just"/>
            <a:endParaRPr lang="es-MX" sz="1600" dirty="0">
              <a:latin typeface="Arial" panose="020B0604020202020204" pitchFamily="34" charset="0"/>
            </a:endParaRPr>
          </a:p>
          <a:p>
            <a:pPr algn="just"/>
            <a:r>
              <a:rPr lang="es-MX" b="1" dirty="0">
                <a:latin typeface="Arial" panose="020B0604020202020204" pitchFamily="34" charset="0"/>
              </a:rPr>
              <a:t>También existe una desproporción cuando se observa la propuesta de modificación al Código Penal donde la mayoría de las multas van en el rango de entre 6 y 50 UTM.</a:t>
            </a:r>
          </a:p>
          <a:p>
            <a:pPr marL="285750" indent="-285750" algn="just">
              <a:buFont typeface="Wingdings" panose="05000000000000000000" pitchFamily="2" charset="2"/>
              <a:buChar char="Ø"/>
            </a:pPr>
            <a:r>
              <a:rPr lang="es-MX" sz="1600" dirty="0">
                <a:latin typeface="Arial" panose="020B0604020202020204" pitchFamily="34" charset="0"/>
              </a:rPr>
              <a:t>Artículo 276. </a:t>
            </a:r>
          </a:p>
          <a:p>
            <a:pPr marL="742950" lvl="1" indent="-285750" algn="just">
              <a:buFont typeface="Arial" panose="020B0604020202020204" pitchFamily="34" charset="0"/>
              <a:buChar char="•"/>
            </a:pPr>
            <a:r>
              <a:rPr lang="es-MX" sz="1600" dirty="0">
                <a:latin typeface="Arial" panose="020B0604020202020204" pitchFamily="34" charset="0"/>
              </a:rPr>
              <a:t>Alterar o afectar los resultados de las apuestas o juegos de azar: 20 a 30 UTM.</a:t>
            </a:r>
          </a:p>
          <a:p>
            <a:pPr marL="742950" lvl="1" indent="-285750" algn="just">
              <a:buFont typeface="Arial" panose="020B0604020202020204" pitchFamily="34" charset="0"/>
              <a:buChar char="•"/>
            </a:pPr>
            <a:r>
              <a:rPr lang="es-MX" sz="1600" dirty="0">
                <a:latin typeface="Arial" panose="020B0604020202020204" pitchFamily="34" charset="0"/>
              </a:rPr>
              <a:t>Si la finalidad es beneficio propio o de un tercero: 30 a 40 UTM.</a:t>
            </a:r>
          </a:p>
          <a:p>
            <a:pPr marL="742950" lvl="1" indent="-285750" algn="just">
              <a:buFont typeface="Arial" panose="020B0604020202020204" pitchFamily="34" charset="0"/>
              <a:buChar char="•"/>
            </a:pPr>
            <a:r>
              <a:rPr lang="es-MX" sz="1600" dirty="0">
                <a:latin typeface="Arial" panose="020B0604020202020204" pitchFamily="34" charset="0"/>
              </a:rPr>
              <a:t>Si se gana sabiendo de la alteración. 40 a 50 UTM.</a:t>
            </a:r>
          </a:p>
          <a:p>
            <a:pPr marL="285750" indent="-285750" algn="just">
              <a:buFont typeface="Wingdings" panose="05000000000000000000" pitchFamily="2" charset="2"/>
              <a:buChar char="Ø"/>
            </a:pPr>
            <a:r>
              <a:rPr lang="es-MX" sz="1600" dirty="0">
                <a:latin typeface="Arial" panose="020B0604020202020204" pitchFamily="34" charset="0"/>
              </a:rPr>
              <a:t>Artículo 277. </a:t>
            </a:r>
          </a:p>
          <a:p>
            <a:pPr marL="742950" lvl="1" indent="-285750" algn="just">
              <a:buFont typeface="Arial" panose="020B0604020202020204" pitchFamily="34" charset="0"/>
              <a:buChar char="•"/>
            </a:pPr>
            <a:r>
              <a:rPr lang="es-MX" sz="1600" dirty="0">
                <a:latin typeface="Arial" panose="020B0604020202020204" pitchFamily="34" charset="0"/>
              </a:rPr>
              <a:t>Desarrollar o explotar comercialmente juegos de azar y/o apuestas sin autorización: 11 a 200 UTM.</a:t>
            </a:r>
          </a:p>
          <a:p>
            <a:pPr marL="285750" indent="-285750" algn="just">
              <a:buFont typeface="Wingdings" panose="05000000000000000000" pitchFamily="2" charset="2"/>
              <a:buChar char="Ø"/>
            </a:pPr>
            <a:r>
              <a:rPr lang="es-MX" sz="1600" dirty="0">
                <a:latin typeface="Arial" panose="020B0604020202020204" pitchFamily="34" charset="0"/>
              </a:rPr>
              <a:t>Artículo 278. </a:t>
            </a:r>
          </a:p>
          <a:p>
            <a:pPr marL="742950" lvl="1" indent="-285750" algn="just">
              <a:buFont typeface="Arial" panose="020B0604020202020204" pitchFamily="34" charset="0"/>
              <a:buChar char="•"/>
            </a:pPr>
            <a:r>
              <a:rPr lang="es-MX" sz="1600" dirty="0">
                <a:latin typeface="Arial" panose="020B0604020202020204" pitchFamily="34" charset="0"/>
              </a:rPr>
              <a:t>Uso de información falsa de su identidad o vulnerando los mecanismos de resguardo para su comprobación, o uso de identificación de terceros o facilitar a terceros la identidad: 6 a 20 UTM.</a:t>
            </a:r>
          </a:p>
          <a:p>
            <a:pPr algn="just"/>
            <a:endParaRPr lang="es-MX" sz="1600" dirty="0">
              <a:latin typeface="Arial" panose="020B0604020202020204" pitchFamily="34" charset="0"/>
            </a:endParaRPr>
          </a:p>
          <a:p>
            <a:pPr algn="just"/>
            <a:r>
              <a:rPr lang="es-MX" sz="2000" b="1" dirty="0">
                <a:latin typeface="Arial" panose="020B0604020202020204" pitchFamily="34" charset="0"/>
              </a:rPr>
              <a:t>Existe una indicación similar en Proyecto de Ley sobre Plataformas de Juego en Línea. Este tema debería discutirse ahí para que exista la proporción en faltas de casinos y plataformas en línea.</a:t>
            </a:r>
          </a:p>
          <a:p>
            <a:pPr algn="just"/>
            <a:endParaRPr lang="es-MX" sz="1600" dirty="0">
              <a:latin typeface="Arial" panose="020B0604020202020204" pitchFamily="34" charset="0"/>
            </a:endParaRPr>
          </a:p>
        </p:txBody>
      </p:sp>
      <p:pic>
        <p:nvPicPr>
          <p:cNvPr id="14" name="Gráfico 13">
            <a:extLst>
              <a:ext uri="{FF2B5EF4-FFF2-40B4-BE49-F238E27FC236}">
                <a16:creationId xmlns:a16="http://schemas.microsoft.com/office/drawing/2014/main" id="{5FFBAAAE-F380-6190-E796-FE8008832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3228" y="1519824"/>
            <a:ext cx="247650" cy="276225"/>
          </a:xfrm>
          <a:prstGeom prst="rect">
            <a:avLst/>
          </a:prstGeom>
        </p:spPr>
      </p:pic>
      <p:pic>
        <p:nvPicPr>
          <p:cNvPr id="8" name="Imagen 7">
            <a:extLst>
              <a:ext uri="{FF2B5EF4-FFF2-40B4-BE49-F238E27FC236}">
                <a16:creationId xmlns:a16="http://schemas.microsoft.com/office/drawing/2014/main" id="{36952C30-0511-4C2B-D6BE-2AA702180670}"/>
              </a:ext>
            </a:extLst>
          </p:cNvPr>
          <p:cNvPicPr>
            <a:picLocks noChangeAspect="1"/>
          </p:cNvPicPr>
          <p:nvPr/>
        </p:nvPicPr>
        <p:blipFill>
          <a:blip r:embed="rId6"/>
          <a:stretch>
            <a:fillRect/>
          </a:stretch>
        </p:blipFill>
        <p:spPr>
          <a:xfrm>
            <a:off x="1160920" y="2772539"/>
            <a:ext cx="249958" cy="274344"/>
          </a:xfrm>
          <a:prstGeom prst="rect">
            <a:avLst/>
          </a:prstGeom>
        </p:spPr>
      </p:pic>
      <p:pic>
        <p:nvPicPr>
          <p:cNvPr id="10" name="Imagen 9">
            <a:extLst>
              <a:ext uri="{FF2B5EF4-FFF2-40B4-BE49-F238E27FC236}">
                <a16:creationId xmlns:a16="http://schemas.microsoft.com/office/drawing/2014/main" id="{ECD45814-0418-850D-B500-CE0AF41F2D5C}"/>
              </a:ext>
            </a:extLst>
          </p:cNvPr>
          <p:cNvPicPr>
            <a:picLocks noChangeAspect="1"/>
          </p:cNvPicPr>
          <p:nvPr/>
        </p:nvPicPr>
        <p:blipFill>
          <a:blip r:embed="rId7"/>
          <a:stretch>
            <a:fillRect/>
          </a:stretch>
        </p:blipFill>
        <p:spPr>
          <a:xfrm>
            <a:off x="1174344" y="5769905"/>
            <a:ext cx="274344" cy="280440"/>
          </a:xfrm>
          <a:prstGeom prst="rect">
            <a:avLst/>
          </a:prstGeom>
        </p:spPr>
      </p:pic>
      <p:pic>
        <p:nvPicPr>
          <p:cNvPr id="6" name="Imagen 5">
            <a:extLst>
              <a:ext uri="{FF2B5EF4-FFF2-40B4-BE49-F238E27FC236}">
                <a16:creationId xmlns:a16="http://schemas.microsoft.com/office/drawing/2014/main" id="{726ED590-134A-CAB4-EC85-0CEE6EC22DE2}"/>
              </a:ext>
            </a:extLst>
          </p:cNvPr>
          <p:cNvPicPr>
            <a:picLocks noChangeAspect="1"/>
          </p:cNvPicPr>
          <p:nvPr/>
        </p:nvPicPr>
        <p:blipFill>
          <a:blip r:embed="rId8">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6521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DCA67F6-03B0-D12F-EAEB-1041D03078A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B7F17DA-D7AF-B8FA-F13C-AC09B38BAEAB}"/>
              </a:ext>
            </a:extLst>
          </p:cNvPr>
          <p:cNvPicPr>
            <a:picLocks noChangeAspect="1"/>
          </p:cNvPicPr>
          <p:nvPr/>
        </p:nvPicPr>
        <p:blipFill>
          <a:blip r:embed="rId3"/>
          <a:stretch>
            <a:fillRect/>
          </a:stretch>
        </p:blipFill>
        <p:spPr>
          <a:xfrm>
            <a:off x="9853108" y="214169"/>
            <a:ext cx="2021777" cy="841360"/>
          </a:xfrm>
          <a:prstGeom prst="rect">
            <a:avLst/>
          </a:prstGeom>
        </p:spPr>
      </p:pic>
      <p:pic>
        <p:nvPicPr>
          <p:cNvPr id="9" name="Gráfico 8">
            <a:extLst>
              <a:ext uri="{FF2B5EF4-FFF2-40B4-BE49-F238E27FC236}">
                <a16:creationId xmlns:a16="http://schemas.microsoft.com/office/drawing/2014/main" id="{7924AEBC-55E5-3CBA-86C4-3053CD0712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8" y="-2898"/>
            <a:ext cx="12223548" cy="6858000"/>
          </a:xfrm>
          <a:prstGeom prst="rect">
            <a:avLst/>
          </a:prstGeom>
        </p:spPr>
      </p:pic>
      <p:sp>
        <p:nvSpPr>
          <p:cNvPr id="50" name="Rectángulo: esquinas redondeadas 49">
            <a:extLst>
              <a:ext uri="{FF2B5EF4-FFF2-40B4-BE49-F238E27FC236}">
                <a16:creationId xmlns:a16="http://schemas.microsoft.com/office/drawing/2014/main" id="{EE461821-5AC5-F5DE-DDDF-30390A815259}"/>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414A0571-8539-C45F-5FCE-3B21CD64CA60}"/>
              </a:ext>
            </a:extLst>
          </p:cNvPr>
          <p:cNvSpPr txBox="1"/>
          <p:nvPr/>
        </p:nvSpPr>
        <p:spPr>
          <a:xfrm>
            <a:off x="0" y="807655"/>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Cambio a tipos del Código Penal</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75619C66-0E33-1F61-C471-1CF1EFDAD5A7}"/>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3070A646-E5AB-ABCE-3C88-4D9BB7D99BF4}"/>
              </a:ext>
            </a:extLst>
          </p:cNvPr>
          <p:cNvSpPr txBox="1"/>
          <p:nvPr/>
        </p:nvSpPr>
        <p:spPr>
          <a:xfrm>
            <a:off x="588335" y="1451390"/>
            <a:ext cx="10852298" cy="5509200"/>
          </a:xfrm>
          <a:prstGeom prst="rect">
            <a:avLst/>
          </a:prstGeom>
          <a:noFill/>
        </p:spPr>
        <p:txBody>
          <a:bodyPr wrap="square">
            <a:spAutoFit/>
          </a:bodyPr>
          <a:lstStyle/>
          <a:p>
            <a:pPr algn="just"/>
            <a:r>
              <a:rPr lang="es-MX" sz="2000" b="1" dirty="0">
                <a:latin typeface="Arial" panose="020B0604020202020204" pitchFamily="34" charset="0"/>
              </a:rPr>
              <a:t>Artículo 24 del Proyecto </a:t>
            </a:r>
          </a:p>
          <a:p>
            <a:pPr algn="just"/>
            <a:endParaRPr lang="es-MX" sz="2000" b="1" dirty="0">
              <a:latin typeface="Arial" panose="020B0604020202020204" pitchFamily="34" charset="0"/>
            </a:endParaRPr>
          </a:p>
          <a:p>
            <a:pPr algn="just"/>
            <a:r>
              <a:rPr lang="es-MX" sz="2000" b="1" dirty="0">
                <a:latin typeface="Arial" panose="020B0604020202020204" pitchFamily="34" charset="0"/>
              </a:rPr>
              <a:t>“Artículo 275.</a:t>
            </a:r>
            <a:r>
              <a:rPr lang="es-MX" sz="1600" dirty="0">
                <a:latin typeface="Arial" panose="020B0604020202020204" pitchFamily="34" charset="0"/>
              </a:rPr>
              <a:t> Se entenderá por juego de azar para los efectos de los artículos siguientes, </a:t>
            </a:r>
            <a:r>
              <a:rPr lang="es-MX" sz="1600" b="1" dirty="0">
                <a:latin typeface="Arial" panose="020B0604020202020204" pitchFamily="34" charset="0"/>
              </a:rPr>
              <a:t>todo juego, pronóstico, sorteo, o cualquier otra actividad cuyo resultado consista en hechos futuros, inciertos, y/o desconocidos que se generen por cualquier medio o mecanismo mecánico o electrónico</a:t>
            </a:r>
            <a:r>
              <a:rPr lang="es-MX" sz="1600" dirty="0">
                <a:latin typeface="Arial" panose="020B0604020202020204" pitchFamily="34" charset="0"/>
              </a:rPr>
              <a:t>, con o sin la participación o injerencia de personas.</a:t>
            </a:r>
          </a:p>
          <a:p>
            <a:pPr algn="just"/>
            <a:r>
              <a:rPr lang="es-MX" sz="1600" dirty="0">
                <a:latin typeface="Arial" panose="020B0604020202020204" pitchFamily="34" charset="0"/>
              </a:rPr>
              <a:t>Se entenderá </a:t>
            </a:r>
            <a:r>
              <a:rPr lang="es-MX" sz="1600" b="1" dirty="0">
                <a:latin typeface="Arial" panose="020B0604020202020204" pitchFamily="34" charset="0"/>
              </a:rPr>
              <a:t>por apuesta</a:t>
            </a:r>
            <a:r>
              <a:rPr lang="es-MX" sz="1600" dirty="0">
                <a:latin typeface="Arial" panose="020B0604020202020204" pitchFamily="34" charset="0"/>
              </a:rPr>
              <a:t>, para los efectos de los artículos siguientes, el acto en virtud del cual se arriesga dinero, o bienes corporales o incorporales </a:t>
            </a:r>
            <a:r>
              <a:rPr lang="es-MX" sz="1600" dirty="0" err="1">
                <a:latin typeface="Arial" panose="020B0604020202020204" pitchFamily="34" charset="0"/>
              </a:rPr>
              <a:t>avaluables</a:t>
            </a:r>
            <a:r>
              <a:rPr lang="es-MX" sz="1600" dirty="0">
                <a:latin typeface="Arial" panose="020B0604020202020204" pitchFamily="34" charset="0"/>
              </a:rPr>
              <a:t> en dinero, sobre hechos cuyos resultados son futuros, inciertos o desconocidos para las partes, con la posibilidad de recibir o pagar, respectivamente, en función de ese resultado, un premio en dinero o </a:t>
            </a:r>
            <a:r>
              <a:rPr lang="es-MX" sz="1600" dirty="0" err="1">
                <a:latin typeface="Arial" panose="020B0604020202020204" pitchFamily="34" charset="0"/>
              </a:rPr>
              <a:t>avaluable</a:t>
            </a:r>
            <a:r>
              <a:rPr lang="es-MX" sz="1600" dirty="0">
                <a:latin typeface="Arial" panose="020B0604020202020204" pitchFamily="34" charset="0"/>
              </a:rPr>
              <a:t> en dinero.</a:t>
            </a:r>
          </a:p>
          <a:p>
            <a:pPr algn="just"/>
            <a:endParaRPr lang="es-MX" sz="1600" dirty="0">
              <a:latin typeface="Arial" panose="020B0604020202020204" pitchFamily="34" charset="0"/>
            </a:endParaRPr>
          </a:p>
          <a:p>
            <a:pPr algn="just"/>
            <a:r>
              <a:rPr lang="es-MX" sz="2000" b="1" dirty="0">
                <a:latin typeface="Arial" panose="020B0604020202020204" pitchFamily="34" charset="0"/>
              </a:rPr>
              <a:t>Artículo 276. </a:t>
            </a:r>
            <a:r>
              <a:rPr lang="es-MX" sz="1600" b="1" dirty="0">
                <a:latin typeface="Arial" panose="020B0604020202020204" pitchFamily="34" charset="0"/>
              </a:rPr>
              <a:t>El que altere o afecte la calidad de futuros, inciertos o desconocidos de los resultados de las apuestas o juegos de azar, sufrirá la pena de presidio menor en su grado medio a máximo y multa de veinte a treinta unidades tributarias mensuales. </a:t>
            </a:r>
          </a:p>
          <a:p>
            <a:pPr algn="just"/>
            <a:r>
              <a:rPr lang="es-MX" sz="1600" dirty="0">
                <a:latin typeface="Arial" panose="020B0604020202020204" pitchFamily="34" charset="0"/>
              </a:rPr>
              <a:t>Si la conducta prevista en el inciso anterior se realizare con la finalidad de beneficiarse o beneficiar a un tercero, la pena se aplicará en su máximo y la multa será de treinta a cuarenta unidades tributarias mensuales.</a:t>
            </a:r>
          </a:p>
          <a:p>
            <a:pPr algn="just"/>
            <a:r>
              <a:rPr lang="es-MX" sz="1600" dirty="0">
                <a:latin typeface="Arial" panose="020B0604020202020204" pitchFamily="34" charset="0"/>
              </a:rPr>
              <a:t>El que apueste u obtenga un premio de una apuesta, para sí o para un tercero, a sabiendas de que se ha afectado la calidad de futuros, inciertos o desconocidos de sus resultados, será sancionado con la pena de presidio menor en su grado medio y multa de cuarenta a cincuenta unidades tributarias mensuales.</a:t>
            </a:r>
          </a:p>
          <a:p>
            <a:pPr algn="just"/>
            <a:endParaRPr lang="es-MX" sz="1600" dirty="0">
              <a:latin typeface="Arial" panose="020B0604020202020204" pitchFamily="34" charset="0"/>
            </a:endParaRPr>
          </a:p>
          <a:p>
            <a:pPr algn="just"/>
            <a:endParaRPr lang="es-MX" dirty="0">
              <a:latin typeface="Arial" panose="020B0604020202020204" pitchFamily="34" charset="0"/>
            </a:endParaRPr>
          </a:p>
        </p:txBody>
      </p:sp>
      <p:pic>
        <p:nvPicPr>
          <p:cNvPr id="6" name="Imagen 5">
            <a:extLst>
              <a:ext uri="{FF2B5EF4-FFF2-40B4-BE49-F238E27FC236}">
                <a16:creationId xmlns:a16="http://schemas.microsoft.com/office/drawing/2014/main" id="{85B7B1B3-0E72-8F1F-20C9-C57AF9FBDF3F}"/>
              </a:ext>
            </a:extLst>
          </p:cNvPr>
          <p:cNvPicPr>
            <a:picLocks noChangeAspect="1"/>
          </p:cNvPicPr>
          <p:nvPr/>
        </p:nvPicPr>
        <p:blipFill>
          <a:blip r:embed="rId6">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13380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3AABED4A-ABC2-9E9D-558E-B297CC41F9B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59AAA18-88AB-06F8-1C60-76C76CE77EBD}"/>
              </a:ext>
            </a:extLst>
          </p:cNvPr>
          <p:cNvPicPr>
            <a:picLocks noChangeAspect="1"/>
          </p:cNvPicPr>
          <p:nvPr/>
        </p:nvPicPr>
        <p:blipFill>
          <a:blip r:embed="rId3"/>
          <a:stretch>
            <a:fillRect/>
          </a:stretch>
        </p:blipFill>
        <p:spPr>
          <a:xfrm>
            <a:off x="9853108" y="214169"/>
            <a:ext cx="2021777" cy="841360"/>
          </a:xfrm>
          <a:prstGeom prst="rect">
            <a:avLst/>
          </a:prstGeom>
        </p:spPr>
      </p:pic>
      <p:pic>
        <p:nvPicPr>
          <p:cNvPr id="9" name="Gráfico 8">
            <a:extLst>
              <a:ext uri="{FF2B5EF4-FFF2-40B4-BE49-F238E27FC236}">
                <a16:creationId xmlns:a16="http://schemas.microsoft.com/office/drawing/2014/main" id="{CE72BAC6-7FD7-88E9-BF3B-CF6692419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8" y="-2898"/>
            <a:ext cx="12223548" cy="6858000"/>
          </a:xfrm>
          <a:prstGeom prst="rect">
            <a:avLst/>
          </a:prstGeom>
        </p:spPr>
      </p:pic>
      <p:sp>
        <p:nvSpPr>
          <p:cNvPr id="50" name="Rectángulo: esquinas redondeadas 49">
            <a:extLst>
              <a:ext uri="{FF2B5EF4-FFF2-40B4-BE49-F238E27FC236}">
                <a16:creationId xmlns:a16="http://schemas.microsoft.com/office/drawing/2014/main" id="{6E76BC50-83D7-88F7-3661-5577B10F966B}"/>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1972C323-D349-DF25-C742-47BD964143F5}"/>
              </a:ext>
            </a:extLst>
          </p:cNvPr>
          <p:cNvSpPr txBox="1"/>
          <p:nvPr/>
        </p:nvSpPr>
        <p:spPr>
          <a:xfrm>
            <a:off x="0" y="807655"/>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Cambio a tipos del Código Penal</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B047A092-7F08-34D5-EA32-777F49A7D23A}"/>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A86F8232-7416-5AC0-ECD0-FD52944B3A44}"/>
              </a:ext>
            </a:extLst>
          </p:cNvPr>
          <p:cNvSpPr txBox="1"/>
          <p:nvPr/>
        </p:nvSpPr>
        <p:spPr>
          <a:xfrm>
            <a:off x="399561" y="1412199"/>
            <a:ext cx="11664847" cy="5693866"/>
          </a:xfrm>
          <a:prstGeom prst="rect">
            <a:avLst/>
          </a:prstGeom>
          <a:noFill/>
        </p:spPr>
        <p:txBody>
          <a:bodyPr wrap="square">
            <a:spAutoFit/>
          </a:bodyPr>
          <a:lstStyle/>
          <a:p>
            <a:pPr algn="just"/>
            <a:r>
              <a:rPr lang="es-MX" b="1" dirty="0">
                <a:latin typeface="Arial" panose="020B0604020202020204" pitchFamily="34" charset="0"/>
              </a:rPr>
              <a:t>Artículo 24 del Proyecto </a:t>
            </a:r>
          </a:p>
          <a:p>
            <a:pPr algn="just"/>
            <a:r>
              <a:rPr lang="es-MX" b="1" dirty="0">
                <a:latin typeface="Arial" panose="020B0604020202020204" pitchFamily="34" charset="0"/>
              </a:rPr>
              <a:t>Artículo 277</a:t>
            </a:r>
            <a:r>
              <a:rPr lang="es-MX" sz="2400" b="1" dirty="0">
                <a:latin typeface="Arial" panose="020B0604020202020204" pitchFamily="34" charset="0"/>
              </a:rPr>
              <a:t>. </a:t>
            </a:r>
            <a:r>
              <a:rPr lang="es-MX" sz="1400" dirty="0">
                <a:latin typeface="Arial" panose="020B0604020202020204" pitchFamily="34" charset="0"/>
              </a:rPr>
              <a:t>El que desarrolle o explote comercialmente juegos de azar y/o apuestas sin la correspondiente autorización de la ley o de la Superintendencia de Casinos de Juego, será sancionado con la pena de presidio menor en su grado medio a máximo y multa de once a doscientas unidades tributarias mensuales, salvo que las ganancias fueran mayores a tal monto, caso en el cual la multa será del tanto al duplo de lo obtenido. No vale como autorización la que hubiere sido obtenida mediante engaño, coacción o cohecho.</a:t>
            </a:r>
          </a:p>
          <a:p>
            <a:pPr algn="just"/>
            <a:r>
              <a:rPr lang="es-MX" sz="1400" dirty="0">
                <a:latin typeface="Arial" panose="020B0604020202020204" pitchFamily="34" charset="0"/>
              </a:rPr>
              <a:t>Cuando la actividad sea desarrollada o explotada por una persona jurídica, será castigado además como autor del delito quien, en la dirección o administración de los negocios previstos en el presente artículo haya tomado parte en la ejecución del hecho, sea de una manera inmediata y directa, sea impidiendo o procurando impedir que se evite, o quienes, concertados para su ejecución, facilitan los medios con que se lleva a efecto el hecho o lo presencian sin tomar parte inmediata en él.</a:t>
            </a:r>
          </a:p>
          <a:p>
            <a:pPr algn="just"/>
            <a:endParaRPr lang="es-MX" b="1" dirty="0">
              <a:latin typeface="Arial" panose="020B0604020202020204" pitchFamily="34" charset="0"/>
            </a:endParaRPr>
          </a:p>
          <a:p>
            <a:pPr algn="just"/>
            <a:r>
              <a:rPr lang="es-MX" b="1" dirty="0">
                <a:latin typeface="Arial" panose="020B0604020202020204" pitchFamily="34" charset="0"/>
              </a:rPr>
              <a:t>Artículo 278</a:t>
            </a:r>
            <a:r>
              <a:rPr lang="es-MX" sz="1400" dirty="0">
                <a:latin typeface="Arial" panose="020B0604020202020204" pitchFamily="34" charset="0"/>
              </a:rPr>
              <a:t>. Quien realice apuestas utilizando información falsa acerca de su identidad o vulnerando los mecanismos de resguardo para su comprobación, cuando la identidad fuere requerida para la realización de la apuesta, será sancionado con la pena de presidio menor en su grado mínimo y multa de seis a veinte unidades tributarias mensuales. La misma pena será aplicable a quien realice apuestas utilizando la identidad de terceros o faciliten que terceros participen en apuestas utilizando su identidad.”.</a:t>
            </a:r>
          </a:p>
          <a:p>
            <a:pPr algn="just"/>
            <a:endParaRPr lang="es-MX" sz="1400" dirty="0">
              <a:latin typeface="Arial" panose="020B0604020202020204" pitchFamily="34" charset="0"/>
            </a:endParaRPr>
          </a:p>
          <a:p>
            <a:pPr algn="just"/>
            <a:r>
              <a:rPr lang="es-MX" sz="1400" dirty="0">
                <a:latin typeface="Arial" panose="020B0604020202020204" pitchFamily="34" charset="0"/>
              </a:rPr>
              <a:t>“</a:t>
            </a:r>
            <a:r>
              <a:rPr lang="es-MX" b="1" dirty="0">
                <a:latin typeface="Arial" panose="020B0604020202020204" pitchFamily="34" charset="0"/>
              </a:rPr>
              <a:t>Artículo 278 </a:t>
            </a:r>
            <a:r>
              <a:rPr lang="es-MX" sz="1400" dirty="0">
                <a:latin typeface="Arial" panose="020B0604020202020204" pitchFamily="34" charset="0"/>
              </a:rPr>
              <a:t>bis. Los que teniendo autorización para la explotación comercial de las actividades a que se refiere el artículo 275, actúen de forma coludida, concertada o coordinada para alterar, por cualquier medio, los resultados de dichos hechos futuros, inciertos y/o desconocidos, recibiendo o no beneficio económico, sufrirán la pena de presidio menor en su grado máximo y multa de doscientas a mil unidades tributarias mensuales.</a:t>
            </a:r>
          </a:p>
          <a:p>
            <a:pPr algn="just"/>
            <a:r>
              <a:rPr lang="es-MX" sz="1400" dirty="0">
                <a:latin typeface="Arial" panose="020B0604020202020204" pitchFamily="34" charset="0"/>
              </a:rPr>
              <a:t>Si la persona que explote comercialmente fuere una persona jurídica, se entenderá que esa calidad concurre respecto de quienes hubieren intervenido por ella en el hecho punible.</a:t>
            </a:r>
          </a:p>
          <a:p>
            <a:pPr algn="just"/>
            <a:r>
              <a:rPr lang="es-MX" sz="1400" dirty="0">
                <a:latin typeface="Arial" panose="020B0604020202020204" pitchFamily="34" charset="0"/>
              </a:rPr>
              <a:t>Los que encontrándose en cualquiera de las hipótesis del artículo 277 incurran, además, en lo dispuesto en el inciso primero de este artículo, les será aplicable la pena aquí establecida.”.</a:t>
            </a:r>
          </a:p>
          <a:p>
            <a:pPr algn="just"/>
            <a:endParaRPr lang="es-MX" sz="1600" dirty="0">
              <a:latin typeface="Arial" panose="020B0604020202020204" pitchFamily="34" charset="0"/>
            </a:endParaRPr>
          </a:p>
        </p:txBody>
      </p:sp>
      <p:pic>
        <p:nvPicPr>
          <p:cNvPr id="6" name="Imagen 5">
            <a:extLst>
              <a:ext uri="{FF2B5EF4-FFF2-40B4-BE49-F238E27FC236}">
                <a16:creationId xmlns:a16="http://schemas.microsoft.com/office/drawing/2014/main" id="{9E44DC61-5299-0A60-99B9-131A17CD3963}"/>
              </a:ext>
            </a:extLst>
          </p:cNvPr>
          <p:cNvPicPr>
            <a:picLocks noChangeAspect="1"/>
          </p:cNvPicPr>
          <p:nvPr/>
        </p:nvPicPr>
        <p:blipFill>
          <a:blip r:embed="rId6">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927068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1AB74990-A982-E87A-F262-24AB35959463}"/>
            </a:ext>
          </a:extLst>
        </p:cNvPr>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C5F2C0DA-A80A-353E-6220-308116A2F0D8}"/>
              </a:ext>
            </a:extLst>
          </p:cNvPr>
          <p:cNvSpPr/>
          <p:nvPr/>
        </p:nvSpPr>
        <p:spPr>
          <a:xfrm>
            <a:off x="-204185" y="371289"/>
            <a:ext cx="3462394" cy="390000"/>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2" name="Google Shape;246;g1662c7302e6_0_1470">
            <a:extLst>
              <a:ext uri="{FF2B5EF4-FFF2-40B4-BE49-F238E27FC236}">
                <a16:creationId xmlns:a16="http://schemas.microsoft.com/office/drawing/2014/main" id="{21B0C142-7E88-B20B-9E2D-656A79CD3FF0}"/>
              </a:ext>
            </a:extLst>
          </p:cNvPr>
          <p:cNvSpPr txBox="1"/>
          <p:nvPr/>
        </p:nvSpPr>
        <p:spPr>
          <a:xfrm>
            <a:off x="57150" y="1119061"/>
            <a:ext cx="11212497" cy="60454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MX" sz="3200" b="1" dirty="0">
                <a:solidFill>
                  <a:srgbClr val="C10B0B"/>
                </a:solidFill>
                <a:latin typeface="Arial" panose="020B0604020202020204" pitchFamily="34" charset="0"/>
                <a:ea typeface="Quicksand SemiBold"/>
                <a:cs typeface="Arial" panose="020B0604020202020204" pitchFamily="34" charset="0"/>
                <a:sym typeface="Quicksand SemiBold"/>
              </a:rPr>
              <a:t>Cambio a tipos del Código Penal</a:t>
            </a:r>
            <a:endParaRPr lang="es-ES" sz="3200" b="1" i="0" u="none" strike="noStrike" cap="none" dirty="0">
              <a:solidFill>
                <a:srgbClr val="C10B0B"/>
              </a:solidFill>
              <a:latin typeface="Arial" panose="020B0604020202020204" pitchFamily="34" charset="0"/>
              <a:ea typeface="Quicksand SemiBold"/>
              <a:cs typeface="Arial" panose="020B0604020202020204" pitchFamily="34" charset="0"/>
              <a:sym typeface="Quicksand SemiBold"/>
            </a:endParaRPr>
          </a:p>
        </p:txBody>
      </p:sp>
      <p:sp>
        <p:nvSpPr>
          <p:cNvPr id="3" name="Google Shape;74;g16e78581919_0_9">
            <a:extLst>
              <a:ext uri="{FF2B5EF4-FFF2-40B4-BE49-F238E27FC236}">
                <a16:creationId xmlns:a16="http://schemas.microsoft.com/office/drawing/2014/main" id="{B802F64E-75BF-79B3-43D6-7C933D5130F8}"/>
              </a:ext>
            </a:extLst>
          </p:cNvPr>
          <p:cNvSpPr txBox="1"/>
          <p:nvPr/>
        </p:nvSpPr>
        <p:spPr>
          <a:xfrm>
            <a:off x="-31548" y="429579"/>
            <a:ext cx="3462394" cy="192052"/>
          </a:xfrm>
          <a:prstGeom prst="rect">
            <a:avLst/>
          </a:prstGeom>
          <a:noFill/>
          <a:ln>
            <a:noFill/>
          </a:ln>
        </p:spPr>
        <p:txBody>
          <a:bodyPr spcFirstLastPara="1" wrap="square" lIns="22850" tIns="22850" rIns="22850" bIns="22850" anchor="t" anchorCtr="0">
            <a:noAutofit/>
          </a:bodyPr>
          <a:lstStyle/>
          <a:p>
            <a:r>
              <a:rPr lang="es-CL" sz="1400" dirty="0">
                <a:solidFill>
                  <a:schemeClr val="bg1"/>
                </a:solidFill>
                <a:latin typeface="Arial" panose="020B0604020202020204" pitchFamily="34" charset="0"/>
                <a:cs typeface="Arial" panose="020B0604020202020204" pitchFamily="34" charset="0"/>
              </a:rPr>
              <a:t>Subsistema de Inteligencia Económica</a:t>
            </a:r>
          </a:p>
        </p:txBody>
      </p:sp>
      <p:sp>
        <p:nvSpPr>
          <p:cNvPr id="7" name="CuadroTexto 6">
            <a:extLst>
              <a:ext uri="{FF2B5EF4-FFF2-40B4-BE49-F238E27FC236}">
                <a16:creationId xmlns:a16="http://schemas.microsoft.com/office/drawing/2014/main" id="{BCB043F8-D8FF-B6EF-0759-8FA397C481A5}"/>
              </a:ext>
            </a:extLst>
          </p:cNvPr>
          <p:cNvSpPr txBox="1"/>
          <p:nvPr/>
        </p:nvSpPr>
        <p:spPr>
          <a:xfrm>
            <a:off x="1888463" y="1941720"/>
            <a:ext cx="8415073" cy="3693319"/>
          </a:xfrm>
          <a:prstGeom prst="rect">
            <a:avLst/>
          </a:prstGeom>
          <a:noFill/>
        </p:spPr>
        <p:txBody>
          <a:bodyPr wrap="square">
            <a:spAutoFit/>
          </a:bodyPr>
          <a:lstStyle/>
          <a:p>
            <a:pPr algn="just"/>
            <a:r>
              <a:rPr lang="es-MX" sz="2400" b="1" dirty="0">
                <a:latin typeface="Arial" panose="020B0604020202020204" pitchFamily="34" charset="0"/>
              </a:rPr>
              <a:t>Con las indicaciones presentadas por el ejecutivo, se corrigen las observaciones sobre la consistencia del proyecto original. </a:t>
            </a:r>
          </a:p>
          <a:p>
            <a:pPr algn="just"/>
            <a:endParaRPr lang="es-MX" sz="2400" b="1" dirty="0">
              <a:latin typeface="Arial" panose="020B0604020202020204" pitchFamily="34" charset="0"/>
            </a:endParaRPr>
          </a:p>
          <a:p>
            <a:pPr algn="just"/>
            <a:endParaRPr lang="es-MX" sz="2400" b="1" dirty="0">
              <a:latin typeface="Arial" panose="020B0604020202020204" pitchFamily="34" charset="0"/>
            </a:endParaRPr>
          </a:p>
          <a:p>
            <a:pPr algn="just"/>
            <a:r>
              <a:rPr lang="es-MX" sz="2400" b="1" dirty="0">
                <a:latin typeface="Arial" panose="020B0604020202020204" pitchFamily="34" charset="0"/>
              </a:rPr>
              <a:t>Este articulado es relevante porque modifica los tipos penales asociados al juego y las apuestas ilegales, cualquiera sea el formato en que se desarrollen, unificando el tratamiento bajo la ley.</a:t>
            </a:r>
          </a:p>
          <a:p>
            <a:pPr algn="just"/>
            <a:endParaRPr lang="es-MX" b="1" dirty="0">
              <a:latin typeface="Arial" panose="020B0604020202020204" pitchFamily="34" charset="0"/>
            </a:endParaRPr>
          </a:p>
        </p:txBody>
      </p:sp>
      <p:pic>
        <p:nvPicPr>
          <p:cNvPr id="14" name="Gráfico 13">
            <a:extLst>
              <a:ext uri="{FF2B5EF4-FFF2-40B4-BE49-F238E27FC236}">
                <a16:creationId xmlns:a16="http://schemas.microsoft.com/office/drawing/2014/main" id="{7FC4185F-8784-A25F-3D06-A94EC3A5A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038" y="3965832"/>
            <a:ext cx="247650" cy="276225"/>
          </a:xfrm>
          <a:prstGeom prst="rect">
            <a:avLst/>
          </a:prstGeom>
        </p:spPr>
      </p:pic>
      <p:pic>
        <p:nvPicPr>
          <p:cNvPr id="8" name="Imagen 7">
            <a:extLst>
              <a:ext uri="{FF2B5EF4-FFF2-40B4-BE49-F238E27FC236}">
                <a16:creationId xmlns:a16="http://schemas.microsoft.com/office/drawing/2014/main" id="{C9899EB7-94DB-0D17-C067-80E4AA9D9685}"/>
              </a:ext>
            </a:extLst>
          </p:cNvPr>
          <p:cNvPicPr>
            <a:picLocks noChangeAspect="1"/>
          </p:cNvPicPr>
          <p:nvPr/>
        </p:nvPicPr>
        <p:blipFill>
          <a:blip r:embed="rId5"/>
          <a:stretch>
            <a:fillRect/>
          </a:stretch>
        </p:blipFill>
        <p:spPr>
          <a:xfrm>
            <a:off x="1198730" y="2005685"/>
            <a:ext cx="249958" cy="274344"/>
          </a:xfrm>
          <a:prstGeom prst="rect">
            <a:avLst/>
          </a:prstGeom>
        </p:spPr>
      </p:pic>
      <p:pic>
        <p:nvPicPr>
          <p:cNvPr id="5" name="Imagen 4">
            <a:extLst>
              <a:ext uri="{FF2B5EF4-FFF2-40B4-BE49-F238E27FC236}">
                <a16:creationId xmlns:a16="http://schemas.microsoft.com/office/drawing/2014/main" id="{0BB94D6D-0F17-4CA7-4E88-87A23C99A6D8}"/>
              </a:ext>
            </a:extLst>
          </p:cNvPr>
          <p:cNvPicPr>
            <a:picLocks noChangeAspect="1"/>
          </p:cNvPicPr>
          <p:nvPr/>
        </p:nvPicPr>
        <p:blipFill>
          <a:blip r:embed="rId6">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9621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12" name="Gráfico 11">
            <a:extLst>
              <a:ext uri="{FF2B5EF4-FFF2-40B4-BE49-F238E27FC236}">
                <a16:creationId xmlns:a16="http://schemas.microsoft.com/office/drawing/2014/main" id="{0D491B70-4DA2-4EB0-9E23-161C22AC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3238"/>
            <a:ext cx="12252960" cy="7004476"/>
          </a:xfrm>
          <a:prstGeom prst="rect">
            <a:avLst/>
          </a:prstGeom>
        </p:spPr>
      </p:pic>
      <p:sp>
        <p:nvSpPr>
          <p:cNvPr id="25" name="Google Shape;4094;p893">
            <a:extLst>
              <a:ext uri="{FF2B5EF4-FFF2-40B4-BE49-F238E27FC236}">
                <a16:creationId xmlns:a16="http://schemas.microsoft.com/office/drawing/2014/main" id="{429A719D-6293-4580-9092-DDEA29C42A0E}"/>
              </a:ext>
            </a:extLst>
          </p:cNvPr>
          <p:cNvSpPr txBox="1"/>
          <p:nvPr/>
        </p:nvSpPr>
        <p:spPr>
          <a:xfrm>
            <a:off x="0" y="1094357"/>
            <a:ext cx="12252960" cy="15520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accent6"/>
              </a:buClr>
              <a:buSzPts val="1100"/>
              <a:buFont typeface="Arial"/>
              <a:buNone/>
            </a:pPr>
            <a:r>
              <a:rPr lang="es-CL" sz="7200" dirty="0">
                <a:solidFill>
                  <a:schemeClr val="bg1"/>
                </a:solidFill>
                <a:latin typeface="Axiforma "/>
                <a:ea typeface="Helvetica Neue"/>
                <a:cs typeface="Helvetica Neue"/>
                <a:sym typeface="Helvetica Neue"/>
              </a:rPr>
              <a:t>CONCLUSIONES</a:t>
            </a:r>
          </a:p>
        </p:txBody>
      </p:sp>
      <p:sp>
        <p:nvSpPr>
          <p:cNvPr id="2" name="Google Shape;246;g1662c7302e6_0_1470">
            <a:extLst>
              <a:ext uri="{FF2B5EF4-FFF2-40B4-BE49-F238E27FC236}">
                <a16:creationId xmlns:a16="http://schemas.microsoft.com/office/drawing/2014/main" id="{410E07E1-21BE-EE48-5D9C-81D8457F245D}"/>
              </a:ext>
            </a:extLst>
          </p:cNvPr>
          <p:cNvSpPr txBox="1"/>
          <p:nvPr/>
        </p:nvSpPr>
        <p:spPr>
          <a:xfrm>
            <a:off x="152400" y="2705101"/>
            <a:ext cx="12039600" cy="2573296"/>
          </a:xfrm>
          <a:prstGeom prst="rect">
            <a:avLst/>
          </a:prstGeom>
          <a:noFill/>
          <a:ln>
            <a:noFill/>
          </a:ln>
        </p:spPr>
        <p:txBody>
          <a:bodyPr spcFirstLastPara="1" wrap="square" lIns="45700" tIns="45700" rIns="45700" bIns="45700" anchor="t" anchorCtr="0">
            <a:noAutofit/>
          </a:bodyPr>
          <a:lstStyle/>
          <a:p>
            <a:pPr marL="457200" marR="0" lvl="0" indent="-457200" rtl="0">
              <a:lnSpc>
                <a:spcPct val="90000"/>
              </a:lnSpc>
              <a:spcBef>
                <a:spcPts val="0"/>
              </a:spcBef>
              <a:spcAft>
                <a:spcPts val="0"/>
              </a:spcAft>
              <a:buClr>
                <a:schemeClr val="bg1"/>
              </a:buClr>
              <a:buSzPts val="2500"/>
              <a:buFont typeface="Arial" panose="020B0604020202020204" pitchFamily="34" charset="0"/>
              <a:buChar char="•"/>
            </a:pPr>
            <a:r>
              <a:rPr lang="es-ES" sz="2400" i="0" dirty="0">
                <a:solidFill>
                  <a:schemeClr val="bg1"/>
                </a:solidFill>
                <a:effectLst/>
                <a:latin typeface="Calibri" panose="020F0502020204030204" pitchFamily="34" charset="0"/>
              </a:rPr>
              <a:t>Concientizar</a:t>
            </a:r>
            <a:r>
              <a:rPr lang="es-ES" sz="2400" dirty="0">
                <a:solidFill>
                  <a:schemeClr val="bg1"/>
                </a:solidFill>
                <a:latin typeface="Calibri" panose="020F0502020204030204" pitchFamily="34" charset="0"/>
              </a:rPr>
              <a:t> que e</a:t>
            </a:r>
            <a:r>
              <a:rPr lang="es-ES" sz="2400" i="0" dirty="0">
                <a:solidFill>
                  <a:schemeClr val="bg1"/>
                </a:solidFill>
                <a:effectLst/>
                <a:latin typeface="Calibri" panose="020F0502020204030204" pitchFamily="34" charset="0"/>
              </a:rPr>
              <a:t>l juego ilegal es un problema  de seguridad.</a:t>
            </a:r>
          </a:p>
          <a:p>
            <a:pPr marL="457200" marR="0" lvl="0" indent="-457200" rtl="0">
              <a:lnSpc>
                <a:spcPct val="90000"/>
              </a:lnSpc>
              <a:spcBef>
                <a:spcPts val="0"/>
              </a:spcBef>
              <a:spcAft>
                <a:spcPts val="0"/>
              </a:spcAft>
              <a:buClr>
                <a:schemeClr val="bg1"/>
              </a:buClr>
              <a:buSzPts val="2500"/>
              <a:buFont typeface="Arial" panose="020B0604020202020204" pitchFamily="34" charset="0"/>
              <a:buChar char="•"/>
            </a:pPr>
            <a:r>
              <a:rPr lang="es-ES" sz="2400" i="0" dirty="0">
                <a:solidFill>
                  <a:schemeClr val="bg1"/>
                </a:solidFill>
                <a:effectLst/>
                <a:latin typeface="Calibri" panose="020F0502020204030204" pitchFamily="34" charset="0"/>
              </a:rPr>
              <a:t>El crimen organizado es un ente privado con más tecnología, con más recursos y con vínculos internacionales lo que lo hace más complejo de perseguir.</a:t>
            </a:r>
          </a:p>
          <a:p>
            <a:pPr marL="457200" lvl="0" indent="-457200">
              <a:lnSpc>
                <a:spcPct val="90000"/>
              </a:lnSpc>
              <a:buClr>
                <a:schemeClr val="bg1"/>
              </a:buClr>
              <a:buSzPts val="2500"/>
              <a:buFont typeface="Arial" panose="020B0604020202020204" pitchFamily="34" charset="0"/>
              <a:buChar char="•"/>
            </a:pPr>
            <a:r>
              <a:rPr lang="es-ES" sz="2400" dirty="0">
                <a:solidFill>
                  <a:schemeClr val="bg1"/>
                </a:solidFill>
                <a:latin typeface="Calibri" panose="020F0502020204030204" pitchFamily="34" charset="0"/>
              </a:rPr>
              <a:t>Llamado a seguir estándares Internacionales: GAFI, GAFILAT y Recomendación 28, donde se reconoce que el juego </a:t>
            </a:r>
          </a:p>
          <a:p>
            <a:pPr marL="457200" lvl="0" indent="-457200">
              <a:lnSpc>
                <a:spcPct val="90000"/>
              </a:lnSpc>
              <a:buClr>
                <a:schemeClr val="bg1"/>
              </a:buClr>
              <a:buSzPts val="2500"/>
              <a:buFont typeface="Arial" panose="020B0604020202020204" pitchFamily="34" charset="0"/>
              <a:buChar char="•"/>
            </a:pPr>
            <a:r>
              <a:rPr lang="es-ES" sz="2400" dirty="0">
                <a:solidFill>
                  <a:schemeClr val="bg1"/>
                </a:solidFill>
                <a:latin typeface="Calibri" panose="020F0502020204030204" pitchFamily="34" charset="0"/>
              </a:rPr>
              <a:t>Tipificación adecuada: Valoramos que se establezca con claridad que operar sin licencia constituye un delito. Refuerza la persecución penal del juego ilegal y permite calificarlo como delito base de lavado de activos.</a:t>
            </a:r>
            <a:endParaRPr lang="es-ES" sz="2400" i="0" dirty="0">
              <a:solidFill>
                <a:schemeClr val="bg1"/>
              </a:solidFill>
              <a:effectLst/>
              <a:latin typeface="Calibri" panose="020F0502020204030204" pitchFamily="34" charset="0"/>
            </a:endParaRPr>
          </a:p>
          <a:p>
            <a:pPr marL="457200" indent="-457200">
              <a:lnSpc>
                <a:spcPct val="90000"/>
              </a:lnSpc>
              <a:buClr>
                <a:schemeClr val="bg1"/>
              </a:buClr>
              <a:buSzPts val="2500"/>
              <a:buFont typeface="Arial" panose="020B0604020202020204" pitchFamily="34" charset="0"/>
              <a:buChar char="•"/>
            </a:pPr>
            <a:r>
              <a:rPr lang="es-ES" sz="2400" dirty="0">
                <a:solidFill>
                  <a:schemeClr val="bg1"/>
                </a:solidFill>
                <a:latin typeface="Calibri" panose="020F0502020204030204" pitchFamily="34" charset="0"/>
              </a:rPr>
              <a:t>No utilizar esta ley para transformar lo que es un ilícito en algo que no lo sea de forma transitoria. </a:t>
            </a:r>
          </a:p>
          <a:p>
            <a:pPr marL="457200" indent="-457200">
              <a:lnSpc>
                <a:spcPct val="90000"/>
              </a:lnSpc>
              <a:buClr>
                <a:schemeClr val="bg1"/>
              </a:buClr>
              <a:buSzPts val="2500"/>
              <a:buFont typeface="Arial" panose="020B0604020202020204" pitchFamily="34" charset="0"/>
              <a:buChar char="•"/>
            </a:pPr>
            <a:endParaRPr lang="es-ES" sz="3200" dirty="0">
              <a:solidFill>
                <a:schemeClr val="bg1"/>
              </a:solidFill>
              <a:latin typeface="Calibri" panose="020F0502020204030204" pitchFamily="34" charset="0"/>
            </a:endParaRPr>
          </a:p>
          <a:p>
            <a:pPr lvl="0">
              <a:lnSpc>
                <a:spcPct val="90000"/>
              </a:lnSpc>
              <a:buClr>
                <a:srgbClr val="FF5050"/>
              </a:buClr>
              <a:buSzPts val="2500"/>
            </a:pPr>
            <a:endParaRPr lang="es-ES" sz="3200" i="0" dirty="0">
              <a:solidFill>
                <a:schemeClr val="bg1"/>
              </a:solidFill>
              <a:effectLst/>
              <a:latin typeface="Calibri" panose="020F0502020204030204" pitchFamily="34" charset="0"/>
            </a:endParaRPr>
          </a:p>
          <a:p>
            <a:pPr marL="0" marR="0" lvl="0" indent="0" algn="ctr" rtl="0">
              <a:lnSpc>
                <a:spcPct val="90000"/>
              </a:lnSpc>
              <a:spcBef>
                <a:spcPts val="0"/>
              </a:spcBef>
              <a:spcAft>
                <a:spcPts val="0"/>
              </a:spcAft>
              <a:buClr>
                <a:srgbClr val="FF5050"/>
              </a:buClr>
              <a:buSzPts val="2500"/>
              <a:buFont typeface="Arial"/>
              <a:buNone/>
            </a:pPr>
            <a:r>
              <a:rPr lang="es-ES" sz="3600" b="1" u="none" strike="noStrike" cap="none" dirty="0">
                <a:solidFill>
                  <a:schemeClr val="bg1"/>
                </a:solidFill>
                <a:latin typeface="Calibri" panose="020F0502020204030204" pitchFamily="34" charset="0"/>
                <a:ea typeface="Quicksand SemiBold"/>
                <a:cs typeface="Quicksand SemiBold"/>
                <a:sym typeface="Quicksand SemiBold"/>
              </a:rPr>
              <a:t>No normalizar ni acostumbrarnos a una actividad que es ilegal</a:t>
            </a:r>
            <a:endParaRPr lang="es-CL" sz="3600" b="1" i="0" u="none" strike="noStrike" cap="none" dirty="0">
              <a:solidFill>
                <a:schemeClr val="bg1"/>
              </a:solidFill>
              <a:latin typeface="Axiforma Medium" panose="00000600000000000000" pitchFamily="50" charset="0"/>
              <a:ea typeface="Quicksand SemiBold"/>
              <a:cs typeface="Quicksand SemiBold"/>
              <a:sym typeface="Quicksand SemiBold"/>
            </a:endParaRPr>
          </a:p>
        </p:txBody>
      </p:sp>
      <p:pic>
        <p:nvPicPr>
          <p:cNvPr id="4" name="Imagen 3">
            <a:extLst>
              <a:ext uri="{FF2B5EF4-FFF2-40B4-BE49-F238E27FC236}">
                <a16:creationId xmlns:a16="http://schemas.microsoft.com/office/drawing/2014/main" id="{BC883E64-8DA5-BA99-5A01-A83B8D22DD3B}"/>
              </a:ext>
            </a:extLst>
          </p:cNvPr>
          <p:cNvPicPr>
            <a:picLocks noChangeAspect="1"/>
          </p:cNvPicPr>
          <p:nvPr/>
        </p:nvPicPr>
        <p:blipFill>
          <a:blip r:embed="rId5">
            <a:extLst>
              <a:ext uri="{28A0092B-C50C-407E-A947-70E740481C1C}">
                <a14:useLocalDpi xmlns:a14="http://schemas.microsoft.com/office/drawing/2010/main" val="0"/>
              </a:ext>
            </a:extLst>
          </a:blip>
          <a:srcRect r="57582"/>
          <a:stretch/>
        </p:blipFill>
        <p:spPr>
          <a:xfrm>
            <a:off x="11099041" y="-373922"/>
            <a:ext cx="878874" cy="1768964"/>
          </a:xfrm>
          <a:prstGeom prst="rect">
            <a:avLst/>
          </a:prstGeom>
        </p:spPr>
      </p:pic>
    </p:spTree>
    <p:extLst>
      <p:ext uri="{BB962C8B-B14F-4D97-AF65-F5344CB8AC3E}">
        <p14:creationId xmlns:p14="http://schemas.microsoft.com/office/powerpoint/2010/main" val="264225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16" name="Gráfico 15">
            <a:extLst>
              <a:ext uri="{FF2B5EF4-FFF2-40B4-BE49-F238E27FC236}">
                <a16:creationId xmlns:a16="http://schemas.microsoft.com/office/drawing/2014/main" id="{3930C095-ED7C-47A9-8A38-142DA85C5B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 y="-73238"/>
            <a:ext cx="12313920" cy="7004476"/>
          </a:xfrm>
          <a:prstGeom prst="rect">
            <a:avLst/>
          </a:prstGeom>
        </p:spPr>
      </p:pic>
      <p:sp>
        <p:nvSpPr>
          <p:cNvPr id="9" name="Google Shape;74;g16e78581919_0_9">
            <a:extLst>
              <a:ext uri="{FF2B5EF4-FFF2-40B4-BE49-F238E27FC236}">
                <a16:creationId xmlns:a16="http://schemas.microsoft.com/office/drawing/2014/main" id="{3D8AEF68-C3CA-4820-9FB6-69725988801C}"/>
              </a:ext>
            </a:extLst>
          </p:cNvPr>
          <p:cNvSpPr txBox="1"/>
          <p:nvPr/>
        </p:nvSpPr>
        <p:spPr>
          <a:xfrm>
            <a:off x="4441475" y="5676900"/>
            <a:ext cx="3309050" cy="759130"/>
          </a:xfrm>
          <a:prstGeom prst="rect">
            <a:avLst/>
          </a:prstGeom>
          <a:noFill/>
          <a:ln>
            <a:noFill/>
          </a:ln>
        </p:spPr>
        <p:txBody>
          <a:bodyPr spcFirstLastPara="1" wrap="square" lIns="22850" tIns="22850" rIns="22850" bIns="22850" anchor="t" anchorCtr="0">
            <a:normAutofit/>
          </a:bodyPr>
          <a:lstStyle/>
          <a:p>
            <a:pPr marL="0" marR="0" lvl="0" indent="0" algn="ctr" rtl="0">
              <a:lnSpc>
                <a:spcPct val="100000"/>
              </a:lnSpc>
              <a:spcBef>
                <a:spcPts val="0"/>
              </a:spcBef>
              <a:spcAft>
                <a:spcPts val="0"/>
              </a:spcAft>
              <a:buClr>
                <a:srgbClr val="FFFFFF"/>
              </a:buClr>
              <a:buSzPts val="1400"/>
              <a:buFont typeface="Barlow"/>
              <a:buNone/>
            </a:pPr>
            <a:r>
              <a:rPr lang="es-CL" sz="1600" dirty="0">
                <a:solidFill>
                  <a:schemeClr val="bg1"/>
                </a:solidFill>
                <a:latin typeface="Axiforma Light" panose="00000400000000000000" pitchFamily="50" charset="0"/>
                <a:ea typeface="Quicksand"/>
                <a:cs typeface="Quicksand"/>
                <a:sym typeface="Quicksand"/>
                <a:hlinkClick r:id="rId5">
                  <a:extLst>
                    <a:ext uri="{A12FA001-AC4F-418D-AE19-62706E023703}">
                      <ahyp:hlinkClr xmlns:ahyp="http://schemas.microsoft.com/office/drawing/2018/hyperlinkcolor" val="tx"/>
                    </a:ext>
                  </a:extLst>
                </a:hlinkClick>
              </a:rPr>
              <a:t>www.accj.cl</a:t>
            </a:r>
            <a:endParaRPr lang="es-CL" sz="1600" dirty="0">
              <a:solidFill>
                <a:schemeClr val="bg1"/>
              </a:solidFill>
              <a:latin typeface="Axiforma Light" panose="00000400000000000000" pitchFamily="50" charset="0"/>
              <a:ea typeface="Quicksand"/>
              <a:cs typeface="Quicksand"/>
              <a:sym typeface="Quicksand"/>
            </a:endParaRPr>
          </a:p>
          <a:p>
            <a:pPr marL="0" marR="0" lvl="0" indent="0" algn="ctr" rtl="0">
              <a:lnSpc>
                <a:spcPct val="100000"/>
              </a:lnSpc>
              <a:spcBef>
                <a:spcPts val="0"/>
              </a:spcBef>
              <a:spcAft>
                <a:spcPts val="0"/>
              </a:spcAft>
              <a:buClr>
                <a:srgbClr val="FFFFFF"/>
              </a:buClr>
              <a:buSzPts val="1400"/>
              <a:buFont typeface="Barlow"/>
              <a:buNone/>
            </a:pPr>
            <a:endParaRPr sz="1600" b="0" i="0" u="none" strike="noStrike" cap="none" dirty="0">
              <a:solidFill>
                <a:schemeClr val="bg1"/>
              </a:solidFill>
              <a:latin typeface="Axiforma Light" panose="00000400000000000000" pitchFamily="50" charset="0"/>
              <a:ea typeface="Quicksand"/>
              <a:cs typeface="Quicksand"/>
              <a:sym typeface="Quicksand"/>
            </a:endParaRPr>
          </a:p>
        </p:txBody>
      </p:sp>
      <p:cxnSp>
        <p:nvCxnSpPr>
          <p:cNvPr id="10" name="Google Shape;75;g16e78581919_0_9">
            <a:extLst>
              <a:ext uri="{FF2B5EF4-FFF2-40B4-BE49-F238E27FC236}">
                <a16:creationId xmlns:a16="http://schemas.microsoft.com/office/drawing/2014/main" id="{837D4D87-9AC6-4639-B23B-168814C7CC70}"/>
              </a:ext>
            </a:extLst>
          </p:cNvPr>
          <p:cNvCxnSpPr/>
          <p:nvPr/>
        </p:nvCxnSpPr>
        <p:spPr>
          <a:xfrm>
            <a:off x="5595150" y="5539564"/>
            <a:ext cx="1001700" cy="0"/>
          </a:xfrm>
          <a:prstGeom prst="straightConnector1">
            <a:avLst/>
          </a:prstGeom>
          <a:noFill/>
          <a:ln w="9525" cap="flat" cmpd="sng">
            <a:solidFill>
              <a:srgbClr val="FFFFFF"/>
            </a:solidFill>
            <a:prstDash val="solid"/>
            <a:round/>
            <a:headEnd type="none" w="sm" len="sm"/>
            <a:tailEnd type="none" w="sm" len="sm"/>
          </a:ln>
        </p:spPr>
      </p:cxnSp>
      <p:sp>
        <p:nvSpPr>
          <p:cNvPr id="12" name="Rectángulo: esquinas redondeadas 11">
            <a:extLst>
              <a:ext uri="{FF2B5EF4-FFF2-40B4-BE49-F238E27FC236}">
                <a16:creationId xmlns:a16="http://schemas.microsoft.com/office/drawing/2014/main" id="{920F85B0-ADD0-4C86-8497-3058737987B6}"/>
              </a:ext>
            </a:extLst>
          </p:cNvPr>
          <p:cNvSpPr/>
          <p:nvPr/>
        </p:nvSpPr>
        <p:spPr>
          <a:xfrm>
            <a:off x="3509095" y="3429000"/>
            <a:ext cx="5267359" cy="534533"/>
          </a:xfrm>
          <a:prstGeom prst="roundRect">
            <a:avLst>
              <a:gd name="adj" fmla="val 451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dirty="0">
              <a:latin typeface="Axiforma" panose="00000500000000000000" pitchFamily="50" charset="0"/>
            </a:endParaRPr>
          </a:p>
        </p:txBody>
      </p:sp>
      <p:sp>
        <p:nvSpPr>
          <p:cNvPr id="13" name="Google Shape;74;g16e78581919_0_9">
            <a:extLst>
              <a:ext uri="{FF2B5EF4-FFF2-40B4-BE49-F238E27FC236}">
                <a16:creationId xmlns:a16="http://schemas.microsoft.com/office/drawing/2014/main" id="{3A9F33CC-DFD0-4E33-880C-DE3B2E5D28CA}"/>
              </a:ext>
            </a:extLst>
          </p:cNvPr>
          <p:cNvSpPr txBox="1"/>
          <p:nvPr/>
        </p:nvSpPr>
        <p:spPr>
          <a:xfrm>
            <a:off x="3700019" y="4849356"/>
            <a:ext cx="4885509" cy="390000"/>
          </a:xfrm>
          <a:prstGeom prst="rect">
            <a:avLst/>
          </a:prstGeom>
          <a:noFill/>
          <a:ln>
            <a:noFill/>
          </a:ln>
        </p:spPr>
        <p:txBody>
          <a:bodyPr spcFirstLastPara="1" wrap="square" lIns="22850" tIns="22850" rIns="22850" bIns="22850" anchor="t" anchorCtr="0">
            <a:noAutofit/>
          </a:bodyPr>
          <a:lstStyle/>
          <a:p>
            <a:pPr algn="ctr"/>
            <a:r>
              <a:rPr lang="es-CL" dirty="0">
                <a:solidFill>
                  <a:schemeClr val="bg1"/>
                </a:solidFill>
                <a:latin typeface="Axiforma" panose="00000500000000000000" pitchFamily="50" charset="0"/>
              </a:rPr>
              <a:t>Muchas gracias</a:t>
            </a:r>
          </a:p>
        </p:txBody>
      </p:sp>
      <p:pic>
        <p:nvPicPr>
          <p:cNvPr id="7" name="Imagen 6">
            <a:extLst>
              <a:ext uri="{FF2B5EF4-FFF2-40B4-BE49-F238E27FC236}">
                <a16:creationId xmlns:a16="http://schemas.microsoft.com/office/drawing/2014/main" id="{57D11358-9935-6377-CB72-3E5DC0695A00}"/>
              </a:ext>
            </a:extLst>
          </p:cNvPr>
          <p:cNvPicPr>
            <a:picLocks noChangeAspect="1"/>
          </p:cNvPicPr>
          <p:nvPr/>
        </p:nvPicPr>
        <p:blipFill>
          <a:blip r:embed="rId6"/>
          <a:stretch>
            <a:fillRect/>
          </a:stretch>
        </p:blipFill>
        <p:spPr>
          <a:xfrm>
            <a:off x="3317928" y="1500951"/>
            <a:ext cx="5649690" cy="24625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335724" y="1150669"/>
            <a:ext cx="1221300" cy="0"/>
          </a:xfrm>
          <a:prstGeom prst="straightConnector1">
            <a:avLst/>
          </a:prstGeom>
          <a:noFill/>
          <a:ln w="28575" cap="flat" cmpd="sng">
            <a:solidFill>
              <a:srgbClr val="C00000"/>
            </a:solidFill>
            <a:prstDash val="solid"/>
            <a:round/>
            <a:headEnd type="none" w="sm" len="sm"/>
            <a:tailEnd type="none" w="sm" len="sm"/>
          </a:ln>
        </p:spPr>
      </p:cxnSp>
      <p:sp>
        <p:nvSpPr>
          <p:cNvPr id="36" name="Google Shape;246;g1662c7302e6_0_1470">
            <a:extLst>
              <a:ext uri="{FF2B5EF4-FFF2-40B4-BE49-F238E27FC236}">
                <a16:creationId xmlns:a16="http://schemas.microsoft.com/office/drawing/2014/main" id="{3DD671D3-25C1-4D6D-95CF-CF59CF4D6394}"/>
              </a:ext>
            </a:extLst>
          </p:cNvPr>
          <p:cNvSpPr txBox="1"/>
          <p:nvPr/>
        </p:nvSpPr>
        <p:spPr>
          <a:xfrm>
            <a:off x="335724" y="424615"/>
            <a:ext cx="10641279" cy="736353"/>
          </a:xfrm>
          <a:prstGeom prst="rect">
            <a:avLst/>
          </a:prstGeom>
          <a:noFill/>
          <a:ln>
            <a:noFill/>
          </a:ln>
        </p:spPr>
        <p:txBody>
          <a:bodyPr spcFirstLastPara="1" wrap="square" lIns="45700" tIns="45700" rIns="45700" bIns="45700" anchor="t" anchorCtr="0">
            <a:noAutofit/>
          </a:bodyPr>
          <a:lstStyle/>
          <a:p>
            <a:pPr>
              <a:lnSpc>
                <a:spcPct val="90000"/>
              </a:lnSpc>
              <a:buClr>
                <a:srgbClr val="FF5050"/>
              </a:buClr>
              <a:buSzPts val="2500"/>
            </a:pPr>
            <a:r>
              <a:rPr lang="es-CL" sz="4000" b="1" dirty="0">
                <a:solidFill>
                  <a:srgbClr val="C00000"/>
                </a:solidFill>
                <a:latin typeface="Axiforma" panose="00000500000000000000" pitchFamily="50" charset="0"/>
              </a:rPr>
              <a:t>¿Por qué existimos?</a:t>
            </a:r>
            <a:endParaRPr lang="es-CL" sz="4000" b="0" i="0" u="none" strike="noStrike" cap="none" dirty="0">
              <a:solidFill>
                <a:srgbClr val="C00000"/>
              </a:solidFill>
              <a:latin typeface="Axiforma Medium" panose="00000600000000000000" pitchFamily="50" charset="0"/>
              <a:ea typeface="Quicksand SemiBold"/>
              <a:cs typeface="Quicksand SemiBold"/>
              <a:sym typeface="Quicksand SemiBold"/>
            </a:endParaRPr>
          </a:p>
        </p:txBody>
      </p:sp>
      <p:pic>
        <p:nvPicPr>
          <p:cNvPr id="53" name="Gráfico 52">
            <a:extLst>
              <a:ext uri="{FF2B5EF4-FFF2-40B4-BE49-F238E27FC236}">
                <a16:creationId xmlns:a16="http://schemas.microsoft.com/office/drawing/2014/main" id="{1175F225-80C6-46E6-A2BF-DC6BE94B12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256" y="1647767"/>
            <a:ext cx="247650" cy="276225"/>
          </a:xfrm>
          <a:prstGeom prst="rect">
            <a:avLst/>
          </a:prstGeom>
        </p:spPr>
      </p:pic>
      <p:sp>
        <p:nvSpPr>
          <p:cNvPr id="2" name="Google Shape;78;g1662c7302e6_0_1242">
            <a:extLst>
              <a:ext uri="{FF2B5EF4-FFF2-40B4-BE49-F238E27FC236}">
                <a16:creationId xmlns:a16="http://schemas.microsoft.com/office/drawing/2014/main" id="{238AD2ED-9F69-7C09-2C3C-406BC1E4C7E4}"/>
              </a:ext>
            </a:extLst>
          </p:cNvPr>
          <p:cNvSpPr txBox="1"/>
          <p:nvPr/>
        </p:nvSpPr>
        <p:spPr>
          <a:xfrm>
            <a:off x="572304" y="1562100"/>
            <a:ext cx="6672557" cy="2685105"/>
          </a:xfrm>
          <a:prstGeom prst="rect">
            <a:avLst/>
          </a:prstGeom>
          <a:noFill/>
          <a:ln>
            <a:noFill/>
          </a:ln>
        </p:spPr>
        <p:txBody>
          <a:bodyPr spcFirstLastPara="1" wrap="square" lIns="45700" tIns="45700" rIns="45700" bIns="45700" anchor="t" anchorCtr="0">
            <a:noAutofit/>
          </a:bodyPr>
          <a:lstStyle/>
          <a:p>
            <a:pPr marL="0" marR="0" lvl="0" indent="0" rtl="0">
              <a:lnSpc>
                <a:spcPct val="90000"/>
              </a:lnSpc>
              <a:spcBef>
                <a:spcPts val="0"/>
              </a:spcBef>
              <a:spcAft>
                <a:spcPts val="0"/>
              </a:spcAft>
              <a:buClr>
                <a:srgbClr val="979797"/>
              </a:buClr>
              <a:buSzPts val="2200"/>
              <a:buFont typeface="Arial"/>
              <a:buNone/>
            </a:pPr>
            <a:r>
              <a:rPr lang="es-ES" sz="2800" b="1" i="0" u="none" strike="noStrike" baseline="0" dirty="0">
                <a:solidFill>
                  <a:srgbClr val="000000"/>
                </a:solidFill>
                <a:latin typeface="Axiforma Light" panose="00000400000000000000" pitchFamily="50" charset="0"/>
              </a:rPr>
              <a:t>Ley 19.995 se dicta con 3 propósitos:</a:t>
            </a:r>
          </a:p>
          <a:p>
            <a:pPr marL="0" marR="0" lvl="0" indent="0" rtl="0">
              <a:lnSpc>
                <a:spcPct val="90000"/>
              </a:lnSpc>
              <a:spcBef>
                <a:spcPts val="0"/>
              </a:spcBef>
              <a:spcAft>
                <a:spcPts val="0"/>
              </a:spcAft>
              <a:buClr>
                <a:srgbClr val="979797"/>
              </a:buClr>
              <a:buSzPts val="2200"/>
              <a:buFont typeface="Arial"/>
              <a:buNone/>
            </a:pPr>
            <a:endParaRPr lang="es-ES" sz="2800" b="1" i="0" u="none" strike="noStrike" baseline="0" dirty="0">
              <a:solidFill>
                <a:srgbClr val="000000"/>
              </a:solidFill>
              <a:latin typeface="Axiforma Light" panose="00000400000000000000" pitchFamily="50" charset="0"/>
            </a:endParaRPr>
          </a:p>
          <a:p>
            <a:pPr marL="457200" marR="0" lvl="0" indent="-457200" rtl="0">
              <a:lnSpc>
                <a:spcPct val="90000"/>
              </a:lnSpc>
              <a:spcBef>
                <a:spcPts val="0"/>
              </a:spcBef>
              <a:spcAft>
                <a:spcPts val="0"/>
              </a:spcAft>
              <a:buClr>
                <a:srgbClr val="C00000"/>
              </a:buClr>
              <a:buSzPts val="2200"/>
              <a:buFont typeface="Wingdings" panose="05000000000000000000" pitchFamily="2" charset="2"/>
              <a:buChar char="ü"/>
            </a:pPr>
            <a:r>
              <a:rPr lang="es-ES" sz="2800" dirty="0">
                <a:solidFill>
                  <a:srgbClr val="000000"/>
                </a:solidFill>
                <a:latin typeface="Axiforma Light" panose="00000400000000000000" pitchFamily="50" charset="0"/>
              </a:rPr>
              <a:t>Uniformar la regulación.</a:t>
            </a:r>
          </a:p>
          <a:p>
            <a:pPr marL="457200" marR="0" lvl="0" indent="-457200" rtl="0">
              <a:lnSpc>
                <a:spcPct val="90000"/>
              </a:lnSpc>
              <a:spcBef>
                <a:spcPts val="0"/>
              </a:spcBef>
              <a:spcAft>
                <a:spcPts val="0"/>
              </a:spcAft>
              <a:buClr>
                <a:srgbClr val="C00000"/>
              </a:buClr>
              <a:buSzPts val="2200"/>
              <a:buFont typeface="Wingdings" panose="05000000000000000000" pitchFamily="2" charset="2"/>
              <a:buChar char="ü"/>
            </a:pPr>
            <a:r>
              <a:rPr lang="es-ES" sz="2800" dirty="0">
                <a:solidFill>
                  <a:srgbClr val="000000"/>
                </a:solidFill>
                <a:latin typeface="Axiforma Light" panose="00000400000000000000" pitchFamily="50" charset="0"/>
              </a:rPr>
              <a:t>Recaudar impuestos.</a:t>
            </a:r>
          </a:p>
          <a:p>
            <a:pPr marL="457200" marR="0" lvl="0" indent="-457200" rtl="0">
              <a:lnSpc>
                <a:spcPct val="90000"/>
              </a:lnSpc>
              <a:spcBef>
                <a:spcPts val="0"/>
              </a:spcBef>
              <a:spcAft>
                <a:spcPts val="0"/>
              </a:spcAft>
              <a:buClr>
                <a:srgbClr val="C00000"/>
              </a:buClr>
              <a:buSzPts val="2200"/>
              <a:buFont typeface="Wingdings" panose="05000000000000000000" pitchFamily="2" charset="2"/>
              <a:buChar char="ü"/>
            </a:pPr>
            <a:r>
              <a:rPr lang="es-ES" sz="2800" dirty="0">
                <a:solidFill>
                  <a:srgbClr val="000000"/>
                </a:solidFill>
                <a:latin typeface="Axiforma Light" panose="00000400000000000000" pitchFamily="50" charset="0"/>
              </a:rPr>
              <a:t>Generar polos de desarrollo turístico en las regiones en torno a los nuevos casinos.</a:t>
            </a:r>
          </a:p>
          <a:p>
            <a:pPr>
              <a:lnSpc>
                <a:spcPct val="90000"/>
              </a:lnSpc>
              <a:buClr>
                <a:srgbClr val="979797"/>
              </a:buClr>
              <a:buSzPts val="2200"/>
            </a:pPr>
            <a:endParaRPr lang="es-ES" sz="1400" b="0" i="0" u="none" strike="noStrike" cap="none" dirty="0">
              <a:latin typeface="Axiforma Light" panose="00000400000000000000" pitchFamily="50" charset="0"/>
              <a:ea typeface="Quicksand Light"/>
              <a:cs typeface="Quicksand Light"/>
              <a:sym typeface="Quicksand Light"/>
            </a:endParaRPr>
          </a:p>
          <a:p>
            <a:pPr marL="0" marR="0" lvl="0" indent="0" rtl="0">
              <a:lnSpc>
                <a:spcPct val="90000"/>
              </a:lnSpc>
              <a:spcBef>
                <a:spcPts val="0"/>
              </a:spcBef>
              <a:spcAft>
                <a:spcPts val="0"/>
              </a:spcAft>
              <a:buClr>
                <a:srgbClr val="979797"/>
              </a:buClr>
              <a:buSzPts val="2200"/>
              <a:buFont typeface="Arial"/>
              <a:buNone/>
            </a:pPr>
            <a:endParaRPr lang="es-ES" sz="1400" b="0" i="0" u="none" strike="noStrike" cap="none" dirty="0">
              <a:latin typeface="Axiforma Light" panose="00000400000000000000" pitchFamily="50" charset="0"/>
              <a:ea typeface="Quicksand Light"/>
              <a:cs typeface="Quicksand Light"/>
              <a:sym typeface="Quicksand Light"/>
            </a:endParaRPr>
          </a:p>
          <a:p>
            <a:pPr marL="0" marR="0" lvl="0" indent="0" rtl="0">
              <a:lnSpc>
                <a:spcPct val="90000"/>
              </a:lnSpc>
              <a:spcBef>
                <a:spcPts val="0"/>
              </a:spcBef>
              <a:spcAft>
                <a:spcPts val="0"/>
              </a:spcAft>
              <a:buClr>
                <a:srgbClr val="979797"/>
              </a:buClr>
              <a:buSzPts val="2200"/>
              <a:buFont typeface="Arial"/>
              <a:buNone/>
            </a:pPr>
            <a:endParaRPr lang="es-ES" sz="1400" dirty="0">
              <a:latin typeface="Axiforma Light" panose="00000400000000000000" pitchFamily="50" charset="0"/>
              <a:ea typeface="Quicksand Light"/>
              <a:cs typeface="Quicksand Light"/>
              <a:sym typeface="Quicksand Light"/>
            </a:endParaRPr>
          </a:p>
          <a:p>
            <a:pPr marL="0" marR="0" lvl="0" indent="0" rtl="0">
              <a:lnSpc>
                <a:spcPct val="90000"/>
              </a:lnSpc>
              <a:spcBef>
                <a:spcPts val="0"/>
              </a:spcBef>
              <a:spcAft>
                <a:spcPts val="0"/>
              </a:spcAft>
              <a:buClr>
                <a:srgbClr val="979797"/>
              </a:buClr>
              <a:buSzPts val="2200"/>
              <a:buFont typeface="Arial"/>
              <a:buNone/>
            </a:pPr>
            <a:endParaRPr lang="es-ES" sz="1400" b="0" i="0" u="none" strike="noStrike" cap="none" dirty="0">
              <a:latin typeface="Axiforma Light" panose="00000400000000000000" pitchFamily="50" charset="0"/>
              <a:ea typeface="Quicksand Light"/>
              <a:cs typeface="Quicksand Light"/>
              <a:sym typeface="Quicksand Light"/>
            </a:endParaRPr>
          </a:p>
        </p:txBody>
      </p:sp>
      <p:sp>
        <p:nvSpPr>
          <p:cNvPr id="4" name="Google Shape;78;g1662c7302e6_0_1242">
            <a:extLst>
              <a:ext uri="{FF2B5EF4-FFF2-40B4-BE49-F238E27FC236}">
                <a16:creationId xmlns:a16="http://schemas.microsoft.com/office/drawing/2014/main" id="{3C05214B-D419-81D8-1997-7C810C061D48}"/>
              </a:ext>
            </a:extLst>
          </p:cNvPr>
          <p:cNvSpPr txBox="1"/>
          <p:nvPr/>
        </p:nvSpPr>
        <p:spPr>
          <a:xfrm>
            <a:off x="380082" y="5643652"/>
            <a:ext cx="11431836" cy="1062900"/>
          </a:xfrm>
          <a:prstGeom prst="rect">
            <a:avLst/>
          </a:prstGeom>
          <a:solidFill>
            <a:srgbClr val="414141"/>
          </a:solid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979797"/>
              </a:buClr>
              <a:buSzPts val="2200"/>
              <a:buFont typeface="Arial"/>
              <a:buNone/>
            </a:pPr>
            <a:r>
              <a:rPr lang="es-ES" sz="5400" b="1" i="0" u="none" strike="noStrike" baseline="0" dirty="0">
                <a:solidFill>
                  <a:schemeClr val="bg1"/>
                </a:solidFill>
                <a:latin typeface="Axiforma Light" panose="00000400000000000000" pitchFamily="50" charset="0"/>
              </a:rPr>
              <a:t>Industria del entretenimiento regional</a:t>
            </a:r>
            <a:endParaRPr lang="es-ES" sz="5400" b="1" dirty="0">
              <a:solidFill>
                <a:schemeClr val="bg1"/>
              </a:solidFill>
              <a:latin typeface="Axiforma Light" panose="00000400000000000000" pitchFamily="50" charset="0"/>
            </a:endParaRPr>
          </a:p>
          <a:p>
            <a:pPr algn="ctr">
              <a:lnSpc>
                <a:spcPct val="90000"/>
              </a:lnSpc>
              <a:buClr>
                <a:srgbClr val="979797"/>
              </a:buClr>
              <a:buSzPts val="2200"/>
            </a:pPr>
            <a:endParaRPr lang="es-ES" sz="4400" b="0" i="0" u="none" strike="noStrike" baseline="0" dirty="0">
              <a:solidFill>
                <a:schemeClr val="bg1"/>
              </a:solidFill>
              <a:latin typeface="Axiforma Light" panose="00000400000000000000" pitchFamily="50" charset="0"/>
            </a:endParaRPr>
          </a:p>
          <a:p>
            <a:pPr algn="ctr">
              <a:lnSpc>
                <a:spcPct val="90000"/>
              </a:lnSpc>
              <a:buClr>
                <a:srgbClr val="979797"/>
              </a:buClr>
              <a:buSzPts val="2200"/>
            </a:pPr>
            <a:endParaRPr lang="es-ES" sz="4400" cap="none" dirty="0">
              <a:solidFill>
                <a:schemeClr val="bg1"/>
              </a:solidFill>
              <a:latin typeface="Axiforma Light" panose="00000400000000000000" pitchFamily="50" charset="0"/>
              <a:ea typeface="Quicksand Light"/>
              <a:cs typeface="Quicksand Light"/>
              <a:sym typeface="Quicksand Light"/>
            </a:endParaRPr>
          </a:p>
          <a:p>
            <a:pPr algn="ctr">
              <a:lnSpc>
                <a:spcPct val="90000"/>
              </a:lnSpc>
              <a:buClr>
                <a:srgbClr val="979797"/>
              </a:buClr>
              <a:buSzPts val="2200"/>
            </a:pPr>
            <a:endParaRPr lang="es-ES" sz="4400" b="0" i="0" u="none" strike="noStrike" cap="none" dirty="0">
              <a:solidFill>
                <a:schemeClr val="bg1"/>
              </a:solidFill>
              <a:latin typeface="Axiforma Light" panose="00000400000000000000" pitchFamily="50" charset="0"/>
              <a:ea typeface="Quicksand Light"/>
              <a:cs typeface="Quicksand Light"/>
              <a:sym typeface="Quicksand Light"/>
            </a:endParaRPr>
          </a:p>
          <a:p>
            <a:pPr algn="ctr">
              <a:lnSpc>
                <a:spcPct val="90000"/>
              </a:lnSpc>
              <a:buClr>
                <a:srgbClr val="979797"/>
              </a:buClr>
              <a:buSzPts val="2200"/>
            </a:pPr>
            <a:endParaRPr lang="es-ES" sz="4400" b="0" i="0" u="none" strike="noStrike" cap="none" dirty="0">
              <a:solidFill>
                <a:schemeClr val="bg1"/>
              </a:solidFill>
              <a:latin typeface="Axiforma Light" panose="00000400000000000000" pitchFamily="50" charset="0"/>
              <a:ea typeface="Quicksand Light"/>
              <a:cs typeface="Quicksand Light"/>
              <a:sym typeface="Quicksand Light"/>
            </a:endParaRPr>
          </a:p>
          <a:p>
            <a:pPr marL="0" marR="0" lvl="0" indent="0" algn="ctr" rtl="0">
              <a:lnSpc>
                <a:spcPct val="90000"/>
              </a:lnSpc>
              <a:spcBef>
                <a:spcPts val="0"/>
              </a:spcBef>
              <a:spcAft>
                <a:spcPts val="0"/>
              </a:spcAft>
              <a:buClr>
                <a:srgbClr val="979797"/>
              </a:buClr>
              <a:buSzPts val="2200"/>
              <a:buFont typeface="Arial"/>
              <a:buNone/>
            </a:pPr>
            <a:endParaRPr lang="es-ES" sz="4400" b="0" i="0" u="none" strike="noStrike" cap="none" dirty="0">
              <a:solidFill>
                <a:schemeClr val="bg1"/>
              </a:solidFill>
              <a:latin typeface="Axiforma Light" panose="00000400000000000000" pitchFamily="50" charset="0"/>
              <a:ea typeface="Quicksand Light"/>
              <a:cs typeface="Quicksand Light"/>
              <a:sym typeface="Quicksand Light"/>
            </a:endParaRPr>
          </a:p>
          <a:p>
            <a:pPr marL="0" marR="0" lvl="0" indent="0" algn="ctr" rtl="0">
              <a:lnSpc>
                <a:spcPct val="90000"/>
              </a:lnSpc>
              <a:spcBef>
                <a:spcPts val="0"/>
              </a:spcBef>
              <a:spcAft>
                <a:spcPts val="0"/>
              </a:spcAft>
              <a:buClr>
                <a:srgbClr val="979797"/>
              </a:buClr>
              <a:buSzPts val="2200"/>
              <a:buFont typeface="Arial"/>
              <a:buNone/>
            </a:pPr>
            <a:endParaRPr lang="es-ES" sz="4400" dirty="0">
              <a:solidFill>
                <a:schemeClr val="bg1"/>
              </a:solidFill>
              <a:latin typeface="Axiforma Light" panose="00000400000000000000" pitchFamily="50" charset="0"/>
              <a:ea typeface="Quicksand Light"/>
              <a:cs typeface="Quicksand Light"/>
              <a:sym typeface="Quicksand Light"/>
            </a:endParaRPr>
          </a:p>
          <a:p>
            <a:pPr marL="0" marR="0" lvl="0" indent="0" algn="ctr" rtl="0">
              <a:lnSpc>
                <a:spcPct val="90000"/>
              </a:lnSpc>
              <a:spcBef>
                <a:spcPts val="0"/>
              </a:spcBef>
              <a:spcAft>
                <a:spcPts val="0"/>
              </a:spcAft>
              <a:buClr>
                <a:srgbClr val="979797"/>
              </a:buClr>
              <a:buSzPts val="2200"/>
              <a:buFont typeface="Arial"/>
              <a:buNone/>
            </a:pPr>
            <a:endParaRPr lang="es-ES" sz="4400" b="0" i="0" u="none" strike="noStrike" cap="none" dirty="0">
              <a:solidFill>
                <a:schemeClr val="bg1"/>
              </a:solidFill>
              <a:latin typeface="Axiforma Light" panose="00000400000000000000" pitchFamily="50" charset="0"/>
              <a:ea typeface="Quicksand Light"/>
              <a:cs typeface="Quicksand Light"/>
              <a:sym typeface="Quicksand Light"/>
            </a:endParaRPr>
          </a:p>
        </p:txBody>
      </p:sp>
      <p:sp>
        <p:nvSpPr>
          <p:cNvPr id="6" name="Google Shape;164;p8">
            <a:extLst>
              <a:ext uri="{FF2B5EF4-FFF2-40B4-BE49-F238E27FC236}">
                <a16:creationId xmlns:a16="http://schemas.microsoft.com/office/drawing/2014/main" id="{EE6B7712-182C-B2A9-8B4F-E381E831FFFF}"/>
              </a:ext>
            </a:extLst>
          </p:cNvPr>
          <p:cNvSpPr txBox="1"/>
          <p:nvPr/>
        </p:nvSpPr>
        <p:spPr>
          <a:xfrm>
            <a:off x="380081" y="4472242"/>
            <a:ext cx="1799400" cy="1062900"/>
          </a:xfrm>
          <a:prstGeom prst="rect">
            <a:avLst/>
          </a:prstGeom>
          <a:solidFill>
            <a:srgbClr val="414141"/>
          </a:solidFill>
          <a:ln>
            <a:noFill/>
          </a:ln>
        </p:spPr>
        <p:txBody>
          <a:bodyPr spcFirstLastPara="1" wrap="square" lIns="137150" tIns="137150" rIns="137150" bIns="137150" anchor="ctr" anchorCtr="0">
            <a:noAutofit/>
          </a:bodyPr>
          <a:lstStyle/>
          <a:p>
            <a:pPr algn="ctr">
              <a:lnSpc>
                <a:spcPct val="90000"/>
              </a:lnSpc>
              <a:buClr>
                <a:srgbClr val="E3312A"/>
              </a:buClr>
              <a:buSzPts val="3600"/>
            </a:pPr>
            <a:r>
              <a:rPr lang="es-CL" sz="3600" b="1" dirty="0">
                <a:solidFill>
                  <a:schemeClr val="bg1"/>
                </a:solidFill>
                <a:latin typeface="Calibri"/>
                <a:ea typeface="Calibri"/>
                <a:cs typeface="Calibri"/>
                <a:sym typeface="Calibri"/>
              </a:rPr>
              <a:t>18</a:t>
            </a:r>
            <a:r>
              <a:rPr lang="es-CL" sz="2400" b="1" dirty="0">
                <a:solidFill>
                  <a:schemeClr val="bg1"/>
                </a:solidFill>
                <a:latin typeface="Calibri"/>
                <a:ea typeface="Calibri"/>
                <a:cs typeface="Calibri"/>
                <a:sym typeface="Calibri"/>
              </a:rPr>
              <a:t> </a:t>
            </a:r>
            <a:br>
              <a:rPr lang="es-CL" sz="1200" b="1" dirty="0">
                <a:solidFill>
                  <a:schemeClr val="bg1"/>
                </a:solidFill>
                <a:latin typeface="Calibri"/>
                <a:ea typeface="Calibri"/>
                <a:cs typeface="Calibri"/>
                <a:sym typeface="Calibri"/>
              </a:rPr>
            </a:br>
            <a:r>
              <a:rPr lang="es-CL" sz="1100" b="1" dirty="0">
                <a:solidFill>
                  <a:schemeClr val="bg1"/>
                </a:solidFill>
                <a:latin typeface="Calibri"/>
                <a:ea typeface="Calibri"/>
                <a:cs typeface="Calibri"/>
                <a:sym typeface="Calibri"/>
              </a:rPr>
              <a:t>HOTELES</a:t>
            </a:r>
            <a:endParaRPr sz="1400" dirty="0">
              <a:solidFill>
                <a:schemeClr val="bg1"/>
              </a:solidFill>
              <a:latin typeface="Arial"/>
              <a:ea typeface="Arial"/>
              <a:cs typeface="Arial"/>
              <a:sym typeface="Arial"/>
            </a:endParaRPr>
          </a:p>
        </p:txBody>
      </p:sp>
      <p:sp>
        <p:nvSpPr>
          <p:cNvPr id="7" name="Google Shape;166;p8">
            <a:extLst>
              <a:ext uri="{FF2B5EF4-FFF2-40B4-BE49-F238E27FC236}">
                <a16:creationId xmlns:a16="http://schemas.microsoft.com/office/drawing/2014/main" id="{AAE09E4B-09C4-1C83-8A3F-6BB3F162D6BA}"/>
              </a:ext>
            </a:extLst>
          </p:cNvPr>
          <p:cNvSpPr txBox="1"/>
          <p:nvPr/>
        </p:nvSpPr>
        <p:spPr>
          <a:xfrm>
            <a:off x="2300360" y="4472242"/>
            <a:ext cx="1799400" cy="1062900"/>
          </a:xfrm>
          <a:prstGeom prst="rect">
            <a:avLst/>
          </a:prstGeom>
          <a:solidFill>
            <a:srgbClr val="414141"/>
          </a:solidFill>
          <a:ln>
            <a:noFill/>
          </a:ln>
        </p:spPr>
        <p:txBody>
          <a:bodyPr spcFirstLastPara="1" wrap="square" lIns="137150" tIns="137150" rIns="137150" bIns="137150" anchor="ctr" anchorCtr="0">
            <a:noAutofit/>
          </a:bodyPr>
          <a:lstStyle>
            <a:defPPr>
              <a:defRPr lang="es-CL"/>
            </a:defPPr>
            <a:lvl1pPr algn="ctr">
              <a:lnSpc>
                <a:spcPct val="90000"/>
              </a:lnSpc>
              <a:buClr>
                <a:srgbClr val="E3312A"/>
              </a:buClr>
              <a:buSzPts val="3600"/>
              <a:defRPr sz="3600" b="1">
                <a:solidFill>
                  <a:schemeClr val="bg1"/>
                </a:solidFill>
                <a:latin typeface="Calibri"/>
                <a:ea typeface="Calibri"/>
                <a:cs typeface="Calibri"/>
              </a:defRPr>
            </a:lvl1pPr>
          </a:lstStyle>
          <a:p>
            <a:r>
              <a:rPr lang="es-CL" dirty="0">
                <a:sym typeface="Calibri"/>
              </a:rPr>
              <a:t>46</a:t>
            </a:r>
            <a:r>
              <a:rPr lang="es-CL" sz="1100" dirty="0">
                <a:sym typeface="Calibri"/>
              </a:rPr>
              <a:t> </a:t>
            </a:r>
            <a:br>
              <a:rPr lang="es-CL" sz="1100" dirty="0">
                <a:sym typeface="Calibri"/>
              </a:rPr>
            </a:br>
            <a:r>
              <a:rPr lang="es-CL" sz="1100" dirty="0">
                <a:sym typeface="Calibri"/>
              </a:rPr>
              <a:t>SALAS DE ESPECTÁCULOS</a:t>
            </a:r>
            <a:endParaRPr sz="1100" dirty="0">
              <a:sym typeface="Arial"/>
            </a:endParaRPr>
          </a:p>
        </p:txBody>
      </p:sp>
      <p:pic>
        <p:nvPicPr>
          <p:cNvPr id="8" name="Google Shape;188;p8">
            <a:extLst>
              <a:ext uri="{FF2B5EF4-FFF2-40B4-BE49-F238E27FC236}">
                <a16:creationId xmlns:a16="http://schemas.microsoft.com/office/drawing/2014/main" id="{6AE668BA-B5F3-93E2-EE4E-4030F31DCAA7}"/>
              </a:ext>
            </a:extLst>
          </p:cNvPr>
          <p:cNvPicPr preferRelativeResize="0"/>
          <p:nvPr/>
        </p:nvPicPr>
        <p:blipFill rotWithShape="1">
          <a:blip r:embed="rId5">
            <a:alphaModFix/>
          </a:blip>
          <a:srcRect/>
          <a:stretch/>
        </p:blipFill>
        <p:spPr>
          <a:xfrm>
            <a:off x="2330295" y="4497915"/>
            <a:ext cx="678310" cy="437619"/>
          </a:xfrm>
          <a:prstGeom prst="rect">
            <a:avLst/>
          </a:prstGeom>
          <a:noFill/>
          <a:ln>
            <a:noFill/>
          </a:ln>
        </p:spPr>
      </p:pic>
      <p:sp>
        <p:nvSpPr>
          <p:cNvPr id="10" name="Google Shape;196;p8">
            <a:extLst>
              <a:ext uri="{FF2B5EF4-FFF2-40B4-BE49-F238E27FC236}">
                <a16:creationId xmlns:a16="http://schemas.microsoft.com/office/drawing/2014/main" id="{6CCD309A-294E-B62A-FBA2-22237F8B5764}"/>
              </a:ext>
            </a:extLst>
          </p:cNvPr>
          <p:cNvSpPr txBox="1"/>
          <p:nvPr/>
        </p:nvSpPr>
        <p:spPr>
          <a:xfrm>
            <a:off x="4247365" y="4472242"/>
            <a:ext cx="1799400" cy="1062900"/>
          </a:xfrm>
          <a:prstGeom prst="rect">
            <a:avLst/>
          </a:prstGeom>
          <a:solidFill>
            <a:srgbClr val="414141"/>
          </a:solidFill>
          <a:ln>
            <a:noFill/>
          </a:ln>
        </p:spPr>
        <p:txBody>
          <a:bodyPr spcFirstLastPara="1" wrap="square" lIns="137150" tIns="137150" rIns="137150" bIns="137150" anchor="ctr" anchorCtr="0">
            <a:noAutofit/>
          </a:bodyPr>
          <a:lstStyle/>
          <a:p>
            <a:pPr algn="ctr">
              <a:lnSpc>
                <a:spcPct val="90000"/>
              </a:lnSpc>
              <a:buClr>
                <a:srgbClr val="FF0000"/>
              </a:buClr>
              <a:buSzPts val="3600"/>
            </a:pPr>
            <a:r>
              <a:rPr lang="es-CL" sz="3600" b="1" dirty="0">
                <a:solidFill>
                  <a:schemeClr val="bg1"/>
                </a:solidFill>
                <a:latin typeface="Calibri"/>
                <a:ea typeface="Calibri"/>
                <a:cs typeface="Calibri"/>
                <a:sym typeface="Calibri"/>
              </a:rPr>
              <a:t>83</a:t>
            </a:r>
            <a:r>
              <a:rPr lang="es-CL" sz="1200" b="1" dirty="0">
                <a:solidFill>
                  <a:schemeClr val="bg1"/>
                </a:solidFill>
                <a:latin typeface="Calibri"/>
                <a:ea typeface="Calibri"/>
                <a:cs typeface="Calibri"/>
                <a:sym typeface="Calibri"/>
              </a:rPr>
              <a:t> </a:t>
            </a:r>
            <a:br>
              <a:rPr lang="es-CL" sz="1200" b="1" dirty="0">
                <a:solidFill>
                  <a:schemeClr val="bg1"/>
                </a:solidFill>
                <a:latin typeface="Calibri"/>
                <a:ea typeface="Calibri"/>
                <a:cs typeface="Calibri"/>
                <a:sym typeface="Calibri"/>
              </a:rPr>
            </a:br>
            <a:r>
              <a:rPr lang="es-CL" sz="1200" b="1" dirty="0">
                <a:solidFill>
                  <a:schemeClr val="bg1"/>
                </a:solidFill>
                <a:latin typeface="Calibri"/>
                <a:ea typeface="Calibri"/>
                <a:cs typeface="Calibri"/>
                <a:sym typeface="Calibri"/>
              </a:rPr>
              <a:t>RESTAURANTES / CAFETERÍAS</a:t>
            </a:r>
            <a:endParaRPr sz="1400" dirty="0">
              <a:solidFill>
                <a:schemeClr val="bg1"/>
              </a:solidFill>
              <a:latin typeface="Arial"/>
              <a:ea typeface="Arial"/>
              <a:cs typeface="Arial"/>
              <a:sym typeface="Arial"/>
            </a:endParaRPr>
          </a:p>
        </p:txBody>
      </p:sp>
      <p:pic>
        <p:nvPicPr>
          <p:cNvPr id="11" name="Google Shape;182;p8">
            <a:extLst>
              <a:ext uri="{FF2B5EF4-FFF2-40B4-BE49-F238E27FC236}">
                <a16:creationId xmlns:a16="http://schemas.microsoft.com/office/drawing/2014/main" id="{C3DE3DA2-23F7-1ECD-BBB6-E7F22558B0A1}"/>
              </a:ext>
            </a:extLst>
          </p:cNvPr>
          <p:cNvPicPr preferRelativeResize="0"/>
          <p:nvPr/>
        </p:nvPicPr>
        <p:blipFill rotWithShape="1">
          <a:blip r:embed="rId6">
            <a:alphaModFix/>
          </a:blip>
          <a:srcRect/>
          <a:stretch/>
        </p:blipFill>
        <p:spPr>
          <a:xfrm>
            <a:off x="4291984" y="4539775"/>
            <a:ext cx="542911" cy="303853"/>
          </a:xfrm>
          <a:prstGeom prst="rect">
            <a:avLst/>
          </a:prstGeom>
          <a:noFill/>
          <a:ln>
            <a:noFill/>
          </a:ln>
        </p:spPr>
      </p:pic>
      <p:pic>
        <p:nvPicPr>
          <p:cNvPr id="13" name="Google Shape;181;p8">
            <a:extLst>
              <a:ext uri="{FF2B5EF4-FFF2-40B4-BE49-F238E27FC236}">
                <a16:creationId xmlns:a16="http://schemas.microsoft.com/office/drawing/2014/main" id="{67D7BB9A-35F0-A1C4-D086-60B44BCF88A4}"/>
              </a:ext>
            </a:extLst>
          </p:cNvPr>
          <p:cNvPicPr preferRelativeResize="0"/>
          <p:nvPr/>
        </p:nvPicPr>
        <p:blipFill rotWithShape="1">
          <a:blip r:embed="rId7">
            <a:alphaModFix/>
          </a:blip>
          <a:srcRect/>
          <a:stretch/>
        </p:blipFill>
        <p:spPr>
          <a:xfrm>
            <a:off x="421336" y="4514296"/>
            <a:ext cx="582511" cy="460208"/>
          </a:xfrm>
          <a:prstGeom prst="rect">
            <a:avLst/>
          </a:prstGeom>
          <a:noFill/>
          <a:ln>
            <a:noFill/>
          </a:ln>
        </p:spPr>
      </p:pic>
      <p:sp>
        <p:nvSpPr>
          <p:cNvPr id="14" name="Google Shape;193;p8">
            <a:extLst>
              <a:ext uri="{FF2B5EF4-FFF2-40B4-BE49-F238E27FC236}">
                <a16:creationId xmlns:a16="http://schemas.microsoft.com/office/drawing/2014/main" id="{40368D23-D0C0-9A00-CFAE-631FEC28DD3A}"/>
              </a:ext>
            </a:extLst>
          </p:cNvPr>
          <p:cNvSpPr txBox="1"/>
          <p:nvPr/>
        </p:nvSpPr>
        <p:spPr>
          <a:xfrm>
            <a:off x="6167644" y="4466675"/>
            <a:ext cx="1799400" cy="1079700"/>
          </a:xfrm>
          <a:prstGeom prst="rect">
            <a:avLst/>
          </a:prstGeom>
          <a:solidFill>
            <a:srgbClr val="414141"/>
          </a:solidFill>
          <a:ln>
            <a:noFill/>
          </a:ln>
        </p:spPr>
        <p:txBody>
          <a:bodyPr spcFirstLastPara="1" wrap="square" lIns="137150" tIns="137150" rIns="137150" bIns="137150" anchor="ctr" anchorCtr="0">
            <a:noAutofit/>
          </a:bodyPr>
          <a:lstStyle/>
          <a:p>
            <a:pPr algn="ctr">
              <a:lnSpc>
                <a:spcPct val="90000"/>
              </a:lnSpc>
              <a:buClr>
                <a:srgbClr val="E3312A"/>
              </a:buClr>
              <a:buSzPts val="3600"/>
            </a:pPr>
            <a:r>
              <a:rPr lang="es-CL" sz="3600" b="1" dirty="0">
                <a:solidFill>
                  <a:schemeClr val="bg1"/>
                </a:solidFill>
                <a:latin typeface="Calibri"/>
                <a:ea typeface="Calibri"/>
                <a:cs typeface="Calibri"/>
                <a:sym typeface="Calibri"/>
              </a:rPr>
              <a:t>14</a:t>
            </a:r>
            <a:r>
              <a:rPr lang="es-CL" sz="2400" b="1" dirty="0">
                <a:solidFill>
                  <a:schemeClr val="bg1"/>
                </a:solidFill>
                <a:latin typeface="Calibri"/>
                <a:ea typeface="Calibri"/>
                <a:cs typeface="Calibri"/>
                <a:sym typeface="Calibri"/>
              </a:rPr>
              <a:t> </a:t>
            </a:r>
            <a:br>
              <a:rPr lang="es-CL" sz="1200" b="1" dirty="0">
                <a:solidFill>
                  <a:schemeClr val="bg1"/>
                </a:solidFill>
                <a:latin typeface="Calibri"/>
                <a:ea typeface="Calibri"/>
                <a:cs typeface="Calibri"/>
                <a:sym typeface="Calibri"/>
              </a:rPr>
            </a:br>
            <a:r>
              <a:rPr lang="es-CL" sz="1200" b="1" dirty="0">
                <a:solidFill>
                  <a:schemeClr val="bg1"/>
                </a:solidFill>
                <a:latin typeface="Calibri"/>
                <a:ea typeface="Calibri"/>
                <a:cs typeface="Calibri"/>
                <a:sym typeface="Calibri"/>
              </a:rPr>
              <a:t>SPA</a:t>
            </a:r>
            <a:endParaRPr sz="1400" dirty="0">
              <a:solidFill>
                <a:schemeClr val="bg1"/>
              </a:solidFill>
              <a:latin typeface="Arial"/>
              <a:ea typeface="Arial"/>
              <a:cs typeface="Arial"/>
              <a:sym typeface="Arial"/>
            </a:endParaRPr>
          </a:p>
        </p:txBody>
      </p:sp>
      <p:pic>
        <p:nvPicPr>
          <p:cNvPr id="15" name="Google Shape;197;p8" descr="Encantamiento con relleno sólido">
            <a:extLst>
              <a:ext uri="{FF2B5EF4-FFF2-40B4-BE49-F238E27FC236}">
                <a16:creationId xmlns:a16="http://schemas.microsoft.com/office/drawing/2014/main" id="{82FA6208-04BA-6B05-E8FE-5BF4AACAA002}"/>
              </a:ext>
            </a:extLst>
          </p:cNvPr>
          <p:cNvPicPr preferRelativeResize="0"/>
          <p:nvPr/>
        </p:nvPicPr>
        <p:blipFill rotWithShape="1">
          <a:blip r:embed="rId8">
            <a:alphaModFix/>
          </a:blip>
          <a:srcRect/>
          <a:stretch/>
        </p:blipFill>
        <p:spPr>
          <a:xfrm>
            <a:off x="6194370" y="4512038"/>
            <a:ext cx="500301" cy="524104"/>
          </a:xfrm>
          <a:prstGeom prst="rect">
            <a:avLst/>
          </a:prstGeom>
          <a:solidFill>
            <a:srgbClr val="414141"/>
          </a:solidFill>
          <a:ln>
            <a:noFill/>
          </a:ln>
        </p:spPr>
      </p:pic>
      <p:sp>
        <p:nvSpPr>
          <p:cNvPr id="16" name="Google Shape;168;p8">
            <a:extLst>
              <a:ext uri="{FF2B5EF4-FFF2-40B4-BE49-F238E27FC236}">
                <a16:creationId xmlns:a16="http://schemas.microsoft.com/office/drawing/2014/main" id="{E6024FA0-BE8B-E136-C8E9-7F10B22B5C2F}"/>
              </a:ext>
            </a:extLst>
          </p:cNvPr>
          <p:cNvSpPr txBox="1"/>
          <p:nvPr/>
        </p:nvSpPr>
        <p:spPr>
          <a:xfrm>
            <a:off x="8085702" y="4472242"/>
            <a:ext cx="1799400" cy="1062900"/>
          </a:xfrm>
          <a:prstGeom prst="rect">
            <a:avLst/>
          </a:prstGeom>
          <a:solidFill>
            <a:srgbClr val="414141"/>
          </a:solidFill>
          <a:ln>
            <a:noFill/>
          </a:ln>
        </p:spPr>
        <p:txBody>
          <a:bodyPr spcFirstLastPara="1" wrap="square" lIns="137150" tIns="137150" rIns="137150" bIns="137150" anchor="ctr" anchorCtr="0">
            <a:noAutofit/>
          </a:bodyPr>
          <a:lstStyle/>
          <a:p>
            <a:pPr algn="ctr">
              <a:lnSpc>
                <a:spcPct val="90000"/>
              </a:lnSpc>
              <a:buClr>
                <a:srgbClr val="E3312A"/>
              </a:buClr>
              <a:buSzPts val="3600"/>
            </a:pPr>
            <a:r>
              <a:rPr lang="es-CL" sz="3600" b="1" dirty="0">
                <a:solidFill>
                  <a:schemeClr val="bg1"/>
                </a:solidFill>
                <a:latin typeface="Calibri"/>
                <a:ea typeface="Calibri"/>
                <a:cs typeface="Calibri"/>
                <a:sym typeface="Calibri"/>
              </a:rPr>
              <a:t>17</a:t>
            </a:r>
            <a:br>
              <a:rPr lang="es-CL" sz="1200" b="1" dirty="0">
                <a:solidFill>
                  <a:schemeClr val="bg1"/>
                </a:solidFill>
                <a:latin typeface="Calibri"/>
                <a:ea typeface="Calibri"/>
                <a:cs typeface="Calibri"/>
                <a:sym typeface="Calibri"/>
              </a:rPr>
            </a:br>
            <a:r>
              <a:rPr lang="es-CL" sz="1200" b="1" dirty="0">
                <a:solidFill>
                  <a:schemeClr val="bg1"/>
                </a:solidFill>
                <a:latin typeface="Calibri"/>
                <a:ea typeface="Calibri"/>
                <a:cs typeface="Calibri"/>
                <a:sym typeface="Calibri"/>
              </a:rPr>
              <a:t>CENTROS DE CONVENCIONES</a:t>
            </a:r>
            <a:endParaRPr sz="1400" dirty="0">
              <a:solidFill>
                <a:schemeClr val="bg1"/>
              </a:solidFill>
              <a:latin typeface="Arial"/>
              <a:ea typeface="Arial"/>
              <a:cs typeface="Arial"/>
              <a:sym typeface="Arial"/>
            </a:endParaRPr>
          </a:p>
        </p:txBody>
      </p:sp>
      <p:pic>
        <p:nvPicPr>
          <p:cNvPr id="18" name="Google Shape;189;p8">
            <a:extLst>
              <a:ext uri="{FF2B5EF4-FFF2-40B4-BE49-F238E27FC236}">
                <a16:creationId xmlns:a16="http://schemas.microsoft.com/office/drawing/2014/main" id="{AD5E289D-2085-FBE9-7B95-4E09E7357889}"/>
              </a:ext>
            </a:extLst>
          </p:cNvPr>
          <p:cNvPicPr preferRelativeResize="0"/>
          <p:nvPr/>
        </p:nvPicPr>
        <p:blipFill rotWithShape="1">
          <a:blip r:embed="rId9">
            <a:alphaModFix/>
          </a:blip>
          <a:srcRect/>
          <a:stretch/>
        </p:blipFill>
        <p:spPr>
          <a:xfrm>
            <a:off x="8097180" y="4514317"/>
            <a:ext cx="598469" cy="460187"/>
          </a:xfrm>
          <a:prstGeom prst="rect">
            <a:avLst/>
          </a:prstGeom>
          <a:solidFill>
            <a:srgbClr val="414141"/>
          </a:solidFill>
          <a:ln>
            <a:noFill/>
          </a:ln>
        </p:spPr>
      </p:pic>
      <p:sp>
        <p:nvSpPr>
          <p:cNvPr id="19" name="Google Shape;178;p8">
            <a:extLst>
              <a:ext uri="{FF2B5EF4-FFF2-40B4-BE49-F238E27FC236}">
                <a16:creationId xmlns:a16="http://schemas.microsoft.com/office/drawing/2014/main" id="{7235C36A-4A68-D9A1-1E50-FE72F0D811A4}"/>
              </a:ext>
            </a:extLst>
          </p:cNvPr>
          <p:cNvSpPr txBox="1"/>
          <p:nvPr/>
        </p:nvSpPr>
        <p:spPr>
          <a:xfrm>
            <a:off x="10012517" y="4472242"/>
            <a:ext cx="1799400" cy="1062900"/>
          </a:xfrm>
          <a:prstGeom prst="rect">
            <a:avLst/>
          </a:prstGeom>
          <a:solidFill>
            <a:srgbClr val="414141"/>
          </a:solidFill>
          <a:ln>
            <a:noFill/>
          </a:ln>
        </p:spPr>
        <p:txBody>
          <a:bodyPr spcFirstLastPara="1" wrap="square" lIns="137150" tIns="137150" rIns="137150" bIns="137150" anchor="ctr" anchorCtr="0">
            <a:noAutofit/>
          </a:bodyPr>
          <a:lstStyle/>
          <a:p>
            <a:pPr algn="ctr">
              <a:lnSpc>
                <a:spcPct val="90000"/>
              </a:lnSpc>
              <a:buClr>
                <a:srgbClr val="E3312A"/>
              </a:buClr>
              <a:buSzPts val="3600"/>
            </a:pPr>
            <a:r>
              <a:rPr lang="es-CL" sz="3600" b="1" dirty="0">
                <a:solidFill>
                  <a:schemeClr val="bg1"/>
                </a:solidFill>
                <a:latin typeface="Calibri"/>
                <a:ea typeface="Calibri"/>
                <a:cs typeface="Calibri"/>
                <a:sym typeface="Calibri"/>
              </a:rPr>
              <a:t>14</a:t>
            </a:r>
            <a:r>
              <a:rPr lang="es-CL" sz="2400" b="1" dirty="0">
                <a:solidFill>
                  <a:schemeClr val="bg1"/>
                </a:solidFill>
                <a:latin typeface="Calibri"/>
                <a:ea typeface="Calibri"/>
                <a:cs typeface="Calibri"/>
                <a:sym typeface="Calibri"/>
              </a:rPr>
              <a:t> </a:t>
            </a:r>
            <a:br>
              <a:rPr lang="es-CL" sz="1200" b="1" dirty="0">
                <a:solidFill>
                  <a:schemeClr val="bg1"/>
                </a:solidFill>
                <a:latin typeface="Calibri"/>
                <a:ea typeface="Calibri"/>
                <a:cs typeface="Calibri"/>
                <a:sym typeface="Calibri"/>
              </a:rPr>
            </a:br>
            <a:r>
              <a:rPr lang="es-CL" sz="1100" b="1" dirty="0">
                <a:solidFill>
                  <a:schemeClr val="bg1"/>
                </a:solidFill>
                <a:latin typeface="Calibri"/>
                <a:ea typeface="Calibri"/>
                <a:cs typeface="Calibri"/>
                <a:sym typeface="Calibri"/>
              </a:rPr>
              <a:t>MUSEOS / TEATRO / CINE</a:t>
            </a:r>
            <a:endParaRPr sz="1400" dirty="0">
              <a:solidFill>
                <a:schemeClr val="bg1"/>
              </a:solidFill>
              <a:latin typeface="Arial"/>
              <a:ea typeface="Arial"/>
              <a:cs typeface="Arial"/>
              <a:sym typeface="Arial"/>
            </a:endParaRPr>
          </a:p>
        </p:txBody>
      </p:sp>
      <p:pic>
        <p:nvPicPr>
          <p:cNvPr id="20" name="Google Shape;184;p8">
            <a:extLst>
              <a:ext uri="{FF2B5EF4-FFF2-40B4-BE49-F238E27FC236}">
                <a16:creationId xmlns:a16="http://schemas.microsoft.com/office/drawing/2014/main" id="{38364A93-A5DB-4A08-5339-ABBC6F8B4B00}"/>
              </a:ext>
            </a:extLst>
          </p:cNvPr>
          <p:cNvPicPr preferRelativeResize="0"/>
          <p:nvPr/>
        </p:nvPicPr>
        <p:blipFill rotWithShape="1">
          <a:blip r:embed="rId10">
            <a:alphaModFix/>
          </a:blip>
          <a:srcRect/>
          <a:stretch/>
        </p:blipFill>
        <p:spPr>
          <a:xfrm>
            <a:off x="10012518" y="4526966"/>
            <a:ext cx="635818" cy="383746"/>
          </a:xfrm>
          <a:prstGeom prst="rect">
            <a:avLst/>
          </a:prstGeom>
          <a:solidFill>
            <a:srgbClr val="414141"/>
          </a:solidFill>
          <a:ln>
            <a:noFill/>
          </a:ln>
        </p:spPr>
      </p:pic>
      <p:sp>
        <p:nvSpPr>
          <p:cNvPr id="9" name="CuadroTexto 8">
            <a:extLst>
              <a:ext uri="{FF2B5EF4-FFF2-40B4-BE49-F238E27FC236}">
                <a16:creationId xmlns:a16="http://schemas.microsoft.com/office/drawing/2014/main" id="{3A1DF0DA-B35D-B9BF-82DE-E858DD99FB2B}"/>
              </a:ext>
            </a:extLst>
          </p:cNvPr>
          <p:cNvSpPr txBox="1"/>
          <p:nvPr/>
        </p:nvSpPr>
        <p:spPr>
          <a:xfrm>
            <a:off x="7893481" y="1380438"/>
            <a:ext cx="3726215" cy="2308324"/>
          </a:xfrm>
          <a:prstGeom prst="rect">
            <a:avLst/>
          </a:prstGeom>
          <a:noFill/>
          <a:ln>
            <a:solidFill>
              <a:srgbClr val="414141"/>
            </a:solidFill>
          </a:ln>
        </p:spPr>
        <p:txBody>
          <a:bodyPr wrap="square">
            <a:spAutoFit/>
          </a:bodyPr>
          <a:lstStyle/>
          <a:p>
            <a:pPr>
              <a:buClr>
                <a:srgbClr val="000000"/>
              </a:buClr>
              <a:buSzPts val="2400"/>
            </a:pPr>
            <a:r>
              <a:rPr lang="es-ES" sz="2400" dirty="0">
                <a:solidFill>
                  <a:srgbClr val="C00000"/>
                </a:solidFill>
                <a:latin typeface="Axiforma Light" panose="00000400000000000000"/>
                <a:ea typeface="Calibri"/>
                <a:cs typeface="Calibri"/>
                <a:sym typeface="Calibri"/>
              </a:rPr>
              <a:t>Los casinos se convierten en uno de los mayores promotores del:</a:t>
            </a:r>
          </a:p>
          <a:p>
            <a:pPr marL="800100" lvl="1" indent="-342900">
              <a:buClr>
                <a:srgbClr val="000000"/>
              </a:buClr>
              <a:buSzPts val="2400"/>
              <a:buFont typeface="Arial" panose="020B0604020202020204" pitchFamily="34" charset="0"/>
              <a:buChar char="•"/>
            </a:pPr>
            <a:r>
              <a:rPr lang="es-ES" sz="2400" dirty="0">
                <a:solidFill>
                  <a:schemeClr val="tx1">
                    <a:lumMod val="65000"/>
                    <a:lumOff val="35000"/>
                  </a:schemeClr>
                </a:solidFill>
                <a:latin typeface="Axiforma Light" panose="00000400000000000000"/>
                <a:ea typeface="Calibri"/>
                <a:cs typeface="Calibri"/>
                <a:sym typeface="Calibri"/>
              </a:rPr>
              <a:t>Turismo Nacional.</a:t>
            </a:r>
          </a:p>
          <a:p>
            <a:pPr marL="800100" lvl="1" indent="-342900">
              <a:buClr>
                <a:srgbClr val="000000"/>
              </a:buClr>
              <a:buSzPts val="2400"/>
              <a:buFont typeface="Arial" panose="020B0604020202020204" pitchFamily="34" charset="0"/>
              <a:buChar char="•"/>
            </a:pPr>
            <a:r>
              <a:rPr lang="es-ES" sz="2400" dirty="0">
                <a:solidFill>
                  <a:schemeClr val="tx1">
                    <a:lumMod val="65000"/>
                    <a:lumOff val="35000"/>
                  </a:schemeClr>
                </a:solidFill>
                <a:latin typeface="Axiforma Light" panose="00000400000000000000"/>
                <a:ea typeface="Calibri"/>
                <a:cs typeface="Calibri"/>
                <a:sym typeface="Calibri"/>
              </a:rPr>
              <a:t>Gastronomía.</a:t>
            </a:r>
          </a:p>
          <a:p>
            <a:pPr marL="800100" lvl="1" indent="-342900">
              <a:buClr>
                <a:srgbClr val="000000"/>
              </a:buClr>
              <a:buSzPts val="2400"/>
              <a:buFont typeface="Arial" panose="020B0604020202020204" pitchFamily="34" charset="0"/>
              <a:buChar char="•"/>
            </a:pPr>
            <a:r>
              <a:rPr lang="es-ES" sz="2400" dirty="0">
                <a:solidFill>
                  <a:schemeClr val="tx1">
                    <a:lumMod val="65000"/>
                    <a:lumOff val="35000"/>
                  </a:schemeClr>
                </a:solidFill>
                <a:latin typeface="Axiforma Light" panose="00000400000000000000"/>
                <a:ea typeface="Calibri"/>
                <a:cs typeface="Calibri"/>
                <a:sym typeface="Calibri"/>
              </a:rPr>
              <a:t>Artistas nacionales.</a:t>
            </a:r>
            <a:endParaRPr lang="es-ES" sz="2000" dirty="0">
              <a:solidFill>
                <a:schemeClr val="tx1">
                  <a:lumMod val="65000"/>
                  <a:lumOff val="35000"/>
                </a:schemeClr>
              </a:solidFill>
              <a:latin typeface="Axiforma Light" panose="00000400000000000000"/>
              <a:ea typeface="Arial"/>
              <a:cs typeface="Arial"/>
              <a:sym typeface="Arial"/>
            </a:endParaRPr>
          </a:p>
        </p:txBody>
      </p:sp>
      <p:pic>
        <p:nvPicPr>
          <p:cNvPr id="3" name="Imagen 2">
            <a:extLst>
              <a:ext uri="{FF2B5EF4-FFF2-40B4-BE49-F238E27FC236}">
                <a16:creationId xmlns:a16="http://schemas.microsoft.com/office/drawing/2014/main" id="{EFB7DC91-3A64-A29B-6D8A-5E67999995CF}"/>
              </a:ext>
            </a:extLst>
          </p:cNvPr>
          <p:cNvPicPr>
            <a:picLocks noChangeAspect="1"/>
          </p:cNvPicPr>
          <p:nvPr/>
        </p:nvPicPr>
        <p:blipFill>
          <a:blip r:embed="rId11">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9466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335724" y="1150669"/>
            <a:ext cx="1221300" cy="0"/>
          </a:xfrm>
          <a:prstGeom prst="straightConnector1">
            <a:avLst/>
          </a:prstGeom>
          <a:noFill/>
          <a:ln w="28575" cap="flat" cmpd="sng">
            <a:solidFill>
              <a:srgbClr val="C00000"/>
            </a:solidFill>
            <a:prstDash val="solid"/>
            <a:round/>
            <a:headEnd type="none" w="sm" len="sm"/>
            <a:tailEnd type="none" w="sm" len="sm"/>
          </a:ln>
        </p:spPr>
      </p:cxnSp>
      <p:sp>
        <p:nvSpPr>
          <p:cNvPr id="36" name="Google Shape;246;g1662c7302e6_0_1470">
            <a:extLst>
              <a:ext uri="{FF2B5EF4-FFF2-40B4-BE49-F238E27FC236}">
                <a16:creationId xmlns:a16="http://schemas.microsoft.com/office/drawing/2014/main" id="{3DD671D3-25C1-4D6D-95CF-CF59CF4D6394}"/>
              </a:ext>
            </a:extLst>
          </p:cNvPr>
          <p:cNvSpPr txBox="1"/>
          <p:nvPr/>
        </p:nvSpPr>
        <p:spPr>
          <a:xfrm>
            <a:off x="335724" y="394105"/>
            <a:ext cx="10641279" cy="736353"/>
          </a:xfrm>
          <a:prstGeom prst="rect">
            <a:avLst/>
          </a:prstGeom>
          <a:noFill/>
          <a:ln>
            <a:noFill/>
          </a:ln>
        </p:spPr>
        <p:txBody>
          <a:bodyPr spcFirstLastPara="1" wrap="square" lIns="45700" tIns="45700" rIns="45700" bIns="45700" anchor="t" anchorCtr="0">
            <a:noAutofit/>
          </a:bodyPr>
          <a:lstStyle/>
          <a:p>
            <a:pPr>
              <a:lnSpc>
                <a:spcPct val="90000"/>
              </a:lnSpc>
              <a:buClr>
                <a:srgbClr val="FF5050"/>
              </a:buClr>
              <a:buSzPts val="2500"/>
            </a:pPr>
            <a:r>
              <a:rPr lang="es-ES" sz="4000" b="1" i="0" u="none" strike="noStrike" cap="none" dirty="0">
                <a:solidFill>
                  <a:srgbClr val="C00000"/>
                </a:solidFill>
                <a:latin typeface="Axiforma" panose="00000500000000000000" pitchFamily="50" charset="0"/>
                <a:ea typeface="Quicksand SemiBold"/>
                <a:cs typeface="Quicksand SemiBold"/>
                <a:sym typeface="Quicksand SemiBold"/>
              </a:rPr>
              <a:t>Cifras relevantes del sector</a:t>
            </a:r>
          </a:p>
        </p:txBody>
      </p:sp>
      <p:sp>
        <p:nvSpPr>
          <p:cNvPr id="5" name="Google Shape;142;p7">
            <a:extLst>
              <a:ext uri="{FF2B5EF4-FFF2-40B4-BE49-F238E27FC236}">
                <a16:creationId xmlns:a16="http://schemas.microsoft.com/office/drawing/2014/main" id="{3C6F782E-669A-6560-9415-B6537716B512}"/>
              </a:ext>
            </a:extLst>
          </p:cNvPr>
          <p:cNvSpPr txBox="1"/>
          <p:nvPr/>
        </p:nvSpPr>
        <p:spPr>
          <a:xfrm>
            <a:off x="432127" y="1576233"/>
            <a:ext cx="8450521" cy="4370387"/>
          </a:xfrm>
          <a:prstGeom prst="rect">
            <a:avLst/>
          </a:prstGeom>
          <a:noFill/>
          <a:ln>
            <a:noFill/>
          </a:ln>
        </p:spPr>
        <p:txBody>
          <a:bodyPr spcFirstLastPara="1" wrap="square" lIns="91425" tIns="45700" rIns="91425" bIns="45700" anchor="t" anchorCtr="0">
            <a:spAutoFit/>
          </a:bodyPr>
          <a:lstStyle/>
          <a:p>
            <a:pPr marL="342900" indent="-342900">
              <a:lnSpc>
                <a:spcPct val="150000"/>
              </a:lnSpc>
              <a:buClr>
                <a:srgbClr val="000000"/>
              </a:buClr>
              <a:buSzPts val="2400"/>
              <a:buFont typeface="Arial" panose="020B0604020202020204" pitchFamily="34" charset="0"/>
              <a:buChar char="•"/>
            </a:pPr>
            <a:r>
              <a:rPr lang="es-MX" sz="2800" dirty="0">
                <a:solidFill>
                  <a:srgbClr val="C10B0B"/>
                </a:solidFill>
                <a:latin typeface="Axiforma Light" panose="00000400000000000000"/>
                <a:ea typeface="Calibri"/>
                <a:cs typeface="Calibri"/>
                <a:sym typeface="Calibri"/>
              </a:rPr>
              <a:t>Sobre </a:t>
            </a:r>
            <a:r>
              <a:rPr lang="es-CL" sz="2800" dirty="0">
                <a:solidFill>
                  <a:srgbClr val="C00000"/>
                </a:solidFill>
                <a:latin typeface="Axiforma Light" panose="00000400000000000000"/>
                <a:ea typeface="Calibri"/>
                <a:cs typeface="Calibri"/>
                <a:sym typeface="Calibri"/>
              </a:rPr>
              <a:t>US$2.000 millones </a:t>
            </a:r>
            <a:r>
              <a:rPr lang="es-CL" sz="2400" dirty="0">
                <a:solidFill>
                  <a:schemeClr val="tx1">
                    <a:lumMod val="65000"/>
                    <a:lumOff val="35000"/>
                  </a:schemeClr>
                </a:solidFill>
                <a:latin typeface="Axiforma Light" panose="00000400000000000000"/>
                <a:ea typeface="Calibri"/>
                <a:cs typeface="Calibri"/>
                <a:sym typeface="Calibri"/>
              </a:rPr>
              <a:t>inversión entre 2008 y 2023.</a:t>
            </a:r>
          </a:p>
          <a:p>
            <a:pPr marL="342900" indent="-342900">
              <a:buClr>
                <a:srgbClr val="000000"/>
              </a:buClr>
              <a:buSzPts val="2400"/>
              <a:buFont typeface="Arial" panose="020B0604020202020204" pitchFamily="34" charset="0"/>
              <a:buChar char="•"/>
            </a:pPr>
            <a:r>
              <a:rPr lang="es-MX" sz="2800" dirty="0">
                <a:solidFill>
                  <a:srgbClr val="C10B0B"/>
                </a:solidFill>
                <a:latin typeface="Axiforma Light" panose="00000400000000000000"/>
                <a:ea typeface="Calibri"/>
                <a:cs typeface="Calibri"/>
                <a:sym typeface="Calibri"/>
              </a:rPr>
              <a:t>Sobre US$1.200 millones </a:t>
            </a:r>
            <a:r>
              <a:rPr lang="es-MX" sz="2400" dirty="0">
                <a:solidFill>
                  <a:schemeClr val="tx1">
                    <a:lumMod val="65000"/>
                    <a:lumOff val="35000"/>
                  </a:schemeClr>
                </a:solidFill>
                <a:latin typeface="Axiforma Light" panose="00000400000000000000"/>
                <a:ea typeface="Calibri"/>
                <a:cs typeface="Calibri"/>
                <a:sym typeface="Calibri"/>
              </a:rPr>
              <a:t>a municipios y Gobiernos Regionales entre 2008 y 2024.</a:t>
            </a:r>
          </a:p>
          <a:p>
            <a:pPr marL="342900" indent="-342900">
              <a:buClr>
                <a:srgbClr val="000000"/>
              </a:buClr>
              <a:buSzPts val="2400"/>
              <a:buFont typeface="Arial" panose="020B0604020202020204" pitchFamily="34" charset="0"/>
              <a:buChar char="•"/>
            </a:pPr>
            <a:r>
              <a:rPr lang="es-MX" sz="2800" dirty="0">
                <a:solidFill>
                  <a:srgbClr val="C10B0B"/>
                </a:solidFill>
                <a:latin typeface="Axiforma Light" panose="00000400000000000000"/>
                <a:ea typeface="Calibri"/>
                <a:cs typeface="Calibri"/>
                <a:sym typeface="Calibri"/>
              </a:rPr>
              <a:t>$196.833 millones </a:t>
            </a:r>
            <a:r>
              <a:rPr lang="es-MX" sz="2400" dirty="0">
                <a:solidFill>
                  <a:schemeClr val="tx1">
                    <a:lumMod val="65000"/>
                    <a:lumOff val="35000"/>
                  </a:schemeClr>
                </a:solidFill>
                <a:latin typeface="Axiforma Light" panose="00000400000000000000"/>
                <a:ea typeface="Calibri"/>
                <a:cs typeface="Calibri"/>
                <a:sym typeface="Calibri"/>
              </a:rPr>
              <a:t>en impuestos en 2024.</a:t>
            </a:r>
          </a:p>
          <a:p>
            <a:pPr marL="800100" lvl="1" indent="-342900">
              <a:buClr>
                <a:srgbClr val="000000"/>
              </a:buClr>
              <a:buSzPts val="2400"/>
              <a:buFont typeface="Arial" panose="020B0604020202020204" pitchFamily="34" charset="0"/>
              <a:buChar char="•"/>
            </a:pPr>
            <a:r>
              <a:rPr lang="es-MX" sz="2400" dirty="0">
                <a:solidFill>
                  <a:srgbClr val="C00000"/>
                </a:solidFill>
                <a:latin typeface="Axiforma Light" panose="00000400000000000000"/>
                <a:ea typeface="Calibri"/>
                <a:cs typeface="Calibri"/>
                <a:sym typeface="Calibri"/>
              </a:rPr>
              <a:t>$85.117 millones </a:t>
            </a:r>
            <a:r>
              <a:rPr lang="es-MX" sz="2400" dirty="0">
                <a:solidFill>
                  <a:srgbClr val="414141"/>
                </a:solidFill>
                <a:latin typeface="Axiforma Light" panose="00000400000000000000"/>
                <a:ea typeface="Calibri"/>
                <a:cs typeface="Calibri"/>
                <a:sym typeface="Calibri"/>
              </a:rPr>
              <a:t>a comunas y gobiernos regionales.</a:t>
            </a:r>
          </a:p>
          <a:p>
            <a:pPr marL="800100" lvl="1" indent="-342900">
              <a:buClr>
                <a:srgbClr val="000000"/>
              </a:buClr>
              <a:buSzPts val="2400"/>
              <a:buFont typeface="Arial" panose="020B0604020202020204" pitchFamily="34" charset="0"/>
              <a:buChar char="•"/>
            </a:pPr>
            <a:r>
              <a:rPr lang="es-MX" sz="2400" dirty="0">
                <a:solidFill>
                  <a:srgbClr val="C00000"/>
                </a:solidFill>
                <a:latin typeface="Axiforma Light" panose="00000400000000000000"/>
                <a:ea typeface="Calibri"/>
                <a:cs typeface="Calibri"/>
                <a:sym typeface="Calibri"/>
              </a:rPr>
              <a:t>$82.257 millones </a:t>
            </a:r>
            <a:r>
              <a:rPr lang="es-MX" sz="2400" dirty="0">
                <a:solidFill>
                  <a:srgbClr val="414141"/>
                </a:solidFill>
                <a:latin typeface="Axiforma Light" panose="00000400000000000000"/>
                <a:ea typeface="Calibri"/>
                <a:cs typeface="Calibri"/>
                <a:sym typeface="Calibri"/>
              </a:rPr>
              <a:t>por IVA.</a:t>
            </a:r>
          </a:p>
          <a:p>
            <a:pPr marL="800100" lvl="1" indent="-342900">
              <a:buClr>
                <a:srgbClr val="000000"/>
              </a:buClr>
              <a:buSzPts val="2400"/>
              <a:buFont typeface="Arial" panose="020B0604020202020204" pitchFamily="34" charset="0"/>
              <a:buChar char="•"/>
            </a:pPr>
            <a:r>
              <a:rPr lang="es-MX" sz="2400" dirty="0">
                <a:solidFill>
                  <a:srgbClr val="C00000"/>
                </a:solidFill>
                <a:latin typeface="Axiforma Light" panose="00000400000000000000"/>
                <a:ea typeface="Calibri"/>
                <a:cs typeface="Calibri"/>
                <a:sym typeface="Calibri"/>
              </a:rPr>
              <a:t>$29.459  millones </a:t>
            </a:r>
            <a:r>
              <a:rPr lang="es-MX" sz="2400" dirty="0">
                <a:solidFill>
                  <a:srgbClr val="414141"/>
                </a:solidFill>
                <a:latin typeface="Axiforma Light" panose="00000400000000000000"/>
                <a:ea typeface="Calibri"/>
                <a:cs typeface="Calibri"/>
                <a:sym typeface="Calibri"/>
              </a:rPr>
              <a:t>por impuesto a las entradas.</a:t>
            </a:r>
          </a:p>
          <a:p>
            <a:pPr marL="342900" indent="-342900">
              <a:lnSpc>
                <a:spcPct val="150000"/>
              </a:lnSpc>
              <a:buClr>
                <a:srgbClr val="000000"/>
              </a:buClr>
              <a:buSzPts val="2400"/>
              <a:buFont typeface="Arial" panose="020B0604020202020204" pitchFamily="34" charset="0"/>
              <a:buChar char="•"/>
            </a:pPr>
            <a:r>
              <a:rPr lang="es-MX" sz="2800" dirty="0">
                <a:solidFill>
                  <a:srgbClr val="C00000"/>
                </a:solidFill>
                <a:latin typeface="Axiforma Light" panose="00000400000000000000"/>
                <a:ea typeface="Calibri"/>
                <a:cs typeface="Calibri"/>
                <a:sym typeface="Calibri"/>
              </a:rPr>
              <a:t>Sobre 20.000 empleos </a:t>
            </a:r>
            <a:r>
              <a:rPr lang="es-MX" sz="2400" dirty="0">
                <a:solidFill>
                  <a:schemeClr val="tx1">
                    <a:lumMod val="65000"/>
                    <a:lumOff val="35000"/>
                  </a:schemeClr>
                </a:solidFill>
                <a:latin typeface="Axiforma Light" panose="00000400000000000000"/>
                <a:ea typeface="Calibri"/>
                <a:cs typeface="Calibri"/>
                <a:sym typeface="Calibri"/>
              </a:rPr>
              <a:t>de calidad.</a:t>
            </a:r>
          </a:p>
          <a:p>
            <a:pPr marL="342900" indent="-342900">
              <a:lnSpc>
                <a:spcPct val="150000"/>
              </a:lnSpc>
              <a:buClr>
                <a:srgbClr val="000000"/>
              </a:buClr>
              <a:buSzPts val="2400"/>
              <a:buFont typeface="Arial" panose="020B0604020202020204" pitchFamily="34" charset="0"/>
              <a:buChar char="•"/>
            </a:pPr>
            <a:r>
              <a:rPr lang="es-MX" sz="2800" dirty="0">
                <a:solidFill>
                  <a:srgbClr val="C00000"/>
                </a:solidFill>
                <a:latin typeface="Axiforma Light" panose="00000400000000000000"/>
                <a:ea typeface="Calibri"/>
                <a:cs typeface="Calibri"/>
                <a:sym typeface="Calibri"/>
              </a:rPr>
              <a:t>6,7 millones de visitas</a:t>
            </a:r>
            <a:r>
              <a:rPr lang="es-MX" sz="2800" dirty="0">
                <a:solidFill>
                  <a:schemeClr val="tx1">
                    <a:lumMod val="65000"/>
                    <a:lumOff val="35000"/>
                  </a:schemeClr>
                </a:solidFill>
                <a:latin typeface="Axiforma Light" panose="00000400000000000000"/>
                <a:ea typeface="Calibri"/>
                <a:cs typeface="Calibri"/>
                <a:sym typeface="Calibri"/>
              </a:rPr>
              <a:t> </a:t>
            </a:r>
            <a:r>
              <a:rPr lang="es-MX" sz="2400" dirty="0">
                <a:solidFill>
                  <a:schemeClr val="tx1">
                    <a:lumMod val="65000"/>
                    <a:lumOff val="35000"/>
                  </a:schemeClr>
                </a:solidFill>
                <a:latin typeface="Axiforma Light" panose="00000400000000000000"/>
                <a:ea typeface="Calibri"/>
                <a:cs typeface="Calibri"/>
                <a:sym typeface="Calibri"/>
              </a:rPr>
              <a:t>durante 2024. </a:t>
            </a:r>
          </a:p>
        </p:txBody>
      </p:sp>
      <p:sp>
        <p:nvSpPr>
          <p:cNvPr id="2" name="Google Shape;178;p8">
            <a:extLst>
              <a:ext uri="{FF2B5EF4-FFF2-40B4-BE49-F238E27FC236}">
                <a16:creationId xmlns:a16="http://schemas.microsoft.com/office/drawing/2014/main" id="{804EA830-19D8-BFEC-4769-0E29A1E81D8C}"/>
              </a:ext>
            </a:extLst>
          </p:cNvPr>
          <p:cNvSpPr txBox="1"/>
          <p:nvPr/>
        </p:nvSpPr>
        <p:spPr>
          <a:xfrm>
            <a:off x="8739255" y="3640748"/>
            <a:ext cx="3361171" cy="3165801"/>
          </a:xfrm>
          <a:prstGeom prst="rect">
            <a:avLst/>
          </a:prstGeom>
          <a:solidFill>
            <a:srgbClr val="414141"/>
          </a:solidFill>
          <a:ln>
            <a:noFill/>
          </a:ln>
        </p:spPr>
        <p:txBody>
          <a:bodyPr spcFirstLastPara="1" wrap="square" lIns="137150" tIns="137150" rIns="137150" bIns="13715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Tx/>
              <a:buNone/>
              <a:tabLst/>
              <a:defRPr/>
            </a:pPr>
            <a:r>
              <a:rPr lang="es-ES" sz="2400" dirty="0">
                <a:solidFill>
                  <a:schemeClr val="bg1"/>
                </a:solidFill>
                <a:latin typeface="Axiforma Light" panose="00000400000000000000"/>
                <a:ea typeface="Calibri"/>
                <a:cs typeface="Calibri"/>
                <a:sym typeface="Calibri"/>
              </a:rPr>
              <a:t>El impuesto específico puede llegar a representar hasta el 40% del presupuesto de un municipio en que hay un casino autorizado. </a:t>
            </a:r>
          </a:p>
        </p:txBody>
      </p:sp>
      <p:pic>
        <p:nvPicPr>
          <p:cNvPr id="3" name="Imagen 2">
            <a:extLst>
              <a:ext uri="{FF2B5EF4-FFF2-40B4-BE49-F238E27FC236}">
                <a16:creationId xmlns:a16="http://schemas.microsoft.com/office/drawing/2014/main" id="{4370695B-7EE1-41E1-64B8-881635C215D3}"/>
              </a:ext>
            </a:extLst>
          </p:cNvPr>
          <p:cNvPicPr>
            <a:picLocks noChangeAspect="1"/>
          </p:cNvPicPr>
          <p:nvPr/>
        </p:nvPicPr>
        <p:blipFill>
          <a:blip r:embed="rId3">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94633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E17B5DA-3C1E-2F82-E625-06DC838E327C}"/>
            </a:ext>
          </a:extLst>
        </p:cNvPr>
        <p:cNvGrpSpPr/>
        <p:nvPr/>
      </p:nvGrpSpPr>
      <p:grpSpPr>
        <a:xfrm>
          <a:off x="0" y="0"/>
          <a:ext cx="0" cy="0"/>
          <a:chOff x="0" y="0"/>
          <a:chExt cx="0" cy="0"/>
        </a:xfrm>
      </p:grpSpPr>
      <p:cxnSp>
        <p:nvCxnSpPr>
          <p:cNvPr id="35" name="Google Shape;249;g1662c7302e6_0_1470">
            <a:extLst>
              <a:ext uri="{FF2B5EF4-FFF2-40B4-BE49-F238E27FC236}">
                <a16:creationId xmlns:a16="http://schemas.microsoft.com/office/drawing/2014/main" id="{4BF12346-AC25-BB05-4025-2366D52D2854}"/>
              </a:ext>
            </a:extLst>
          </p:cNvPr>
          <p:cNvCxnSpPr>
            <a:cxnSpLocks/>
          </p:cNvCxnSpPr>
          <p:nvPr/>
        </p:nvCxnSpPr>
        <p:spPr>
          <a:xfrm>
            <a:off x="335724" y="1150669"/>
            <a:ext cx="1221300" cy="0"/>
          </a:xfrm>
          <a:prstGeom prst="straightConnector1">
            <a:avLst/>
          </a:prstGeom>
          <a:noFill/>
          <a:ln w="28575" cap="flat" cmpd="sng">
            <a:solidFill>
              <a:srgbClr val="C00000"/>
            </a:solidFill>
            <a:prstDash val="solid"/>
            <a:round/>
            <a:headEnd type="none" w="sm" len="sm"/>
            <a:tailEnd type="none" w="sm" len="sm"/>
          </a:ln>
        </p:spPr>
      </p:cxnSp>
      <p:sp>
        <p:nvSpPr>
          <p:cNvPr id="36" name="Google Shape;246;g1662c7302e6_0_1470">
            <a:extLst>
              <a:ext uri="{FF2B5EF4-FFF2-40B4-BE49-F238E27FC236}">
                <a16:creationId xmlns:a16="http://schemas.microsoft.com/office/drawing/2014/main" id="{A0D0035A-E65A-06E3-2D50-CF4A60E55155}"/>
              </a:ext>
            </a:extLst>
          </p:cNvPr>
          <p:cNvSpPr txBox="1"/>
          <p:nvPr/>
        </p:nvSpPr>
        <p:spPr>
          <a:xfrm>
            <a:off x="335724" y="394105"/>
            <a:ext cx="10641279" cy="736353"/>
          </a:xfrm>
          <a:prstGeom prst="rect">
            <a:avLst/>
          </a:prstGeom>
          <a:noFill/>
          <a:ln>
            <a:noFill/>
          </a:ln>
        </p:spPr>
        <p:txBody>
          <a:bodyPr spcFirstLastPara="1" wrap="square" lIns="45700" tIns="45700" rIns="45700" bIns="45700" anchor="t" anchorCtr="0">
            <a:noAutofit/>
          </a:bodyPr>
          <a:lstStyle/>
          <a:p>
            <a:pPr>
              <a:lnSpc>
                <a:spcPct val="90000"/>
              </a:lnSpc>
              <a:buClr>
                <a:srgbClr val="FF5050"/>
              </a:buClr>
              <a:buSzPts val="2500"/>
            </a:pPr>
            <a:r>
              <a:rPr lang="es-ES" sz="4000" b="1" i="0" u="none" strike="noStrike" cap="none" dirty="0">
                <a:solidFill>
                  <a:srgbClr val="C00000"/>
                </a:solidFill>
                <a:latin typeface="Axiforma" panose="00000500000000000000" pitchFamily="50" charset="0"/>
                <a:ea typeface="Quicksand SemiBold"/>
                <a:cs typeface="Quicksand SemiBold"/>
                <a:sym typeface="Quicksand SemiBold"/>
              </a:rPr>
              <a:t>Últimas cifras – primer trimestre 2025</a:t>
            </a:r>
          </a:p>
        </p:txBody>
      </p:sp>
      <p:sp>
        <p:nvSpPr>
          <p:cNvPr id="5" name="Google Shape;142;p7">
            <a:extLst>
              <a:ext uri="{FF2B5EF4-FFF2-40B4-BE49-F238E27FC236}">
                <a16:creationId xmlns:a16="http://schemas.microsoft.com/office/drawing/2014/main" id="{66C2AF7A-454D-2D55-216F-91426BAD03E0}"/>
              </a:ext>
            </a:extLst>
          </p:cNvPr>
          <p:cNvSpPr txBox="1"/>
          <p:nvPr/>
        </p:nvSpPr>
        <p:spPr>
          <a:xfrm>
            <a:off x="335724" y="1796523"/>
            <a:ext cx="8450521" cy="4093388"/>
          </a:xfrm>
          <a:prstGeom prst="rect">
            <a:avLst/>
          </a:prstGeom>
          <a:noFill/>
          <a:ln>
            <a:noFill/>
          </a:ln>
        </p:spPr>
        <p:txBody>
          <a:bodyPr spcFirstLastPara="1" wrap="square" lIns="91425" tIns="45700" rIns="91425" bIns="45700" anchor="t" anchorCtr="0">
            <a:spAutoFit/>
          </a:bodyPr>
          <a:lstStyle/>
          <a:p>
            <a:pPr marL="342900" indent="-342900">
              <a:buClr>
                <a:srgbClr val="000000"/>
              </a:buClr>
              <a:buSzPts val="2400"/>
              <a:buFont typeface="Arial" panose="020B0604020202020204" pitchFamily="34" charset="0"/>
              <a:buChar char="•"/>
            </a:pPr>
            <a:r>
              <a:rPr lang="es-MX" sz="2400" dirty="0">
                <a:solidFill>
                  <a:schemeClr val="tx1">
                    <a:lumMod val="65000"/>
                    <a:lumOff val="35000"/>
                  </a:schemeClr>
                </a:solidFill>
                <a:latin typeface="Axiforma Light" panose="00000400000000000000"/>
                <a:ea typeface="Calibri"/>
                <a:cs typeface="Calibri"/>
                <a:sym typeface="Calibri"/>
              </a:rPr>
              <a:t>Los </a:t>
            </a:r>
            <a:r>
              <a:rPr lang="es-CL" sz="2400" dirty="0">
                <a:solidFill>
                  <a:schemeClr val="tx1">
                    <a:lumMod val="65000"/>
                    <a:lumOff val="35000"/>
                  </a:schemeClr>
                </a:solidFill>
                <a:latin typeface="Axiforma Light" panose="00000400000000000000"/>
                <a:ea typeface="Calibri"/>
                <a:cs typeface="Calibri"/>
              </a:rPr>
              <a:t>casinos regulados aportaron $51.962 millones al fisco, lo que representa una </a:t>
            </a:r>
            <a:r>
              <a:rPr lang="es-CL" sz="2800" dirty="0">
                <a:solidFill>
                  <a:srgbClr val="C00000"/>
                </a:solidFill>
                <a:latin typeface="Axiforma Light" panose="00000400000000000000"/>
                <a:ea typeface="Calibri"/>
                <a:cs typeface="Calibri"/>
              </a:rPr>
              <a:t>disminución real de 3,4% </a:t>
            </a:r>
            <a:r>
              <a:rPr lang="es-CL" sz="2400" dirty="0">
                <a:solidFill>
                  <a:schemeClr val="tx1">
                    <a:lumMod val="65000"/>
                    <a:lumOff val="35000"/>
                  </a:schemeClr>
                </a:solidFill>
                <a:latin typeface="Axiforma Light" panose="00000400000000000000"/>
                <a:ea typeface="Calibri"/>
                <a:cs typeface="Calibri"/>
              </a:rPr>
              <a:t>en comparación con el mismo período del año anterior.</a:t>
            </a:r>
          </a:p>
          <a:p>
            <a:pPr marL="342900" indent="-342900">
              <a:buClr>
                <a:srgbClr val="000000"/>
              </a:buClr>
              <a:buSzPts val="2400"/>
              <a:buFont typeface="Arial" panose="020B0604020202020204" pitchFamily="34" charset="0"/>
              <a:buChar char="•"/>
            </a:pPr>
            <a:r>
              <a:rPr lang="es-ES" sz="2400" dirty="0">
                <a:solidFill>
                  <a:schemeClr val="tx1">
                    <a:lumMod val="65000"/>
                    <a:lumOff val="35000"/>
                  </a:schemeClr>
                </a:solidFill>
                <a:latin typeface="Axiforma Light" panose="00000400000000000000"/>
                <a:ea typeface="Calibri"/>
                <a:cs typeface="Calibri"/>
              </a:rPr>
              <a:t>Registraron ingresos brutos del juego (</a:t>
            </a:r>
            <a:r>
              <a:rPr lang="es-ES" sz="2400" dirty="0" err="1">
                <a:solidFill>
                  <a:schemeClr val="tx1">
                    <a:lumMod val="65000"/>
                    <a:lumOff val="35000"/>
                  </a:schemeClr>
                </a:solidFill>
                <a:latin typeface="Axiforma Light" panose="00000400000000000000"/>
                <a:ea typeface="Calibri"/>
                <a:cs typeface="Calibri"/>
              </a:rPr>
              <a:t>win</a:t>
            </a:r>
            <a:r>
              <a:rPr lang="es-ES" sz="2400" dirty="0">
                <a:solidFill>
                  <a:schemeClr val="tx1">
                    <a:lumMod val="65000"/>
                    <a:lumOff val="35000"/>
                  </a:schemeClr>
                </a:solidFill>
                <a:latin typeface="Axiforma Light" panose="00000400000000000000"/>
                <a:ea typeface="Calibri"/>
                <a:cs typeface="Calibri"/>
              </a:rPr>
              <a:t>) por $145.185 millones, los que, en términos reales, </a:t>
            </a:r>
            <a:r>
              <a:rPr lang="es-ES" sz="2800" dirty="0">
                <a:solidFill>
                  <a:srgbClr val="C00000"/>
                </a:solidFill>
                <a:latin typeface="Axiforma Light" panose="00000400000000000000"/>
                <a:ea typeface="Calibri"/>
                <a:cs typeface="Calibri"/>
              </a:rPr>
              <a:t>fueron un 3,7% inferiores </a:t>
            </a:r>
            <a:r>
              <a:rPr lang="es-ES" sz="2400" dirty="0">
                <a:solidFill>
                  <a:schemeClr val="tx1">
                    <a:lumMod val="65000"/>
                    <a:lumOff val="35000"/>
                  </a:schemeClr>
                </a:solidFill>
                <a:latin typeface="Axiforma Light" panose="00000400000000000000"/>
                <a:ea typeface="Calibri"/>
                <a:cs typeface="Calibri"/>
              </a:rPr>
              <a:t>a los obtenidos en el primer trimestre de 2024.</a:t>
            </a:r>
            <a:endParaRPr lang="es-CL" sz="2400" dirty="0">
              <a:solidFill>
                <a:schemeClr val="tx1">
                  <a:lumMod val="65000"/>
                  <a:lumOff val="35000"/>
                </a:schemeClr>
              </a:solidFill>
              <a:latin typeface="Axiforma Light" panose="00000400000000000000"/>
              <a:ea typeface="Calibri"/>
              <a:cs typeface="Calibri"/>
            </a:endParaRPr>
          </a:p>
          <a:p>
            <a:pPr marL="342900" indent="-342900">
              <a:buClr>
                <a:srgbClr val="000000"/>
              </a:buClr>
              <a:buSzPts val="2400"/>
              <a:buFont typeface="Arial" panose="020B0604020202020204" pitchFamily="34" charset="0"/>
              <a:buChar char="•"/>
            </a:pPr>
            <a:r>
              <a:rPr lang="es-ES" sz="2400" dirty="0">
                <a:solidFill>
                  <a:schemeClr val="tx1">
                    <a:lumMod val="65000"/>
                    <a:lumOff val="35000"/>
                  </a:schemeClr>
                </a:solidFill>
                <a:latin typeface="Axiforma Light" panose="00000400000000000000"/>
                <a:ea typeface="Calibri"/>
                <a:cs typeface="Calibri"/>
              </a:rPr>
              <a:t>Se registró un total de 1.788.327 entradas, lo </a:t>
            </a:r>
            <a:r>
              <a:rPr lang="es-ES" sz="2800" dirty="0">
                <a:solidFill>
                  <a:srgbClr val="C00000"/>
                </a:solidFill>
                <a:latin typeface="Axiforma Light" panose="00000400000000000000"/>
                <a:ea typeface="Calibri"/>
                <a:cs typeface="Calibri"/>
              </a:rPr>
              <a:t>que equivale a una disminución de un 3,7% </a:t>
            </a:r>
            <a:r>
              <a:rPr lang="es-ES" sz="2400" dirty="0">
                <a:solidFill>
                  <a:schemeClr val="tx1">
                    <a:lumMod val="65000"/>
                    <a:lumOff val="35000"/>
                  </a:schemeClr>
                </a:solidFill>
                <a:latin typeface="Axiforma Light" panose="00000400000000000000"/>
                <a:ea typeface="Calibri"/>
                <a:cs typeface="Calibri"/>
              </a:rPr>
              <a:t>respecto del mismo periodo del año anterior.</a:t>
            </a:r>
            <a:endParaRPr lang="es-CL" sz="2400" dirty="0">
              <a:solidFill>
                <a:schemeClr val="tx1">
                  <a:lumMod val="65000"/>
                  <a:lumOff val="35000"/>
                </a:schemeClr>
              </a:solidFill>
              <a:latin typeface="Axiforma Light" panose="00000400000000000000"/>
              <a:ea typeface="Calibri"/>
              <a:cs typeface="Calibri"/>
            </a:endParaRPr>
          </a:p>
          <a:p>
            <a:pPr marL="342900" indent="-342900">
              <a:buClr>
                <a:srgbClr val="000000"/>
              </a:buClr>
              <a:buSzPts val="2400"/>
              <a:buFont typeface="Arial" panose="020B0604020202020204" pitchFamily="34" charset="0"/>
              <a:buChar char="•"/>
            </a:pPr>
            <a:endParaRPr lang="es-MX" sz="2400" dirty="0">
              <a:solidFill>
                <a:schemeClr val="tx1">
                  <a:lumMod val="65000"/>
                  <a:lumOff val="35000"/>
                </a:schemeClr>
              </a:solidFill>
              <a:latin typeface="Axiforma Light" panose="00000400000000000000"/>
              <a:ea typeface="Calibri"/>
              <a:cs typeface="Calibri"/>
              <a:sym typeface="Calibri"/>
            </a:endParaRPr>
          </a:p>
        </p:txBody>
      </p:sp>
      <p:sp>
        <p:nvSpPr>
          <p:cNvPr id="2" name="Google Shape;178;p8">
            <a:extLst>
              <a:ext uri="{FF2B5EF4-FFF2-40B4-BE49-F238E27FC236}">
                <a16:creationId xmlns:a16="http://schemas.microsoft.com/office/drawing/2014/main" id="{3D43B8DB-6449-0B2F-CBD4-33D27BC88660}"/>
              </a:ext>
            </a:extLst>
          </p:cNvPr>
          <p:cNvSpPr txBox="1"/>
          <p:nvPr/>
        </p:nvSpPr>
        <p:spPr>
          <a:xfrm>
            <a:off x="8739969" y="3504727"/>
            <a:ext cx="3361171" cy="3011787"/>
          </a:xfrm>
          <a:prstGeom prst="rect">
            <a:avLst/>
          </a:prstGeom>
          <a:solidFill>
            <a:srgbClr val="414141"/>
          </a:solidFill>
          <a:ln>
            <a:noFill/>
          </a:ln>
        </p:spPr>
        <p:txBody>
          <a:bodyPr spcFirstLastPara="1" wrap="square" lIns="137150" tIns="137150" rIns="137150" bIns="13715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Tx/>
              <a:buNone/>
              <a:tabLst/>
              <a:defRPr/>
            </a:pPr>
            <a:r>
              <a:rPr lang="es-ES" sz="2400" dirty="0">
                <a:solidFill>
                  <a:schemeClr val="bg1"/>
                </a:solidFill>
                <a:latin typeface="Axiforma Light" panose="00000400000000000000"/>
                <a:ea typeface="Calibri"/>
                <a:cs typeface="Calibri"/>
                <a:sym typeface="Calibri"/>
              </a:rPr>
              <a:t>Esta baja no responde a un deterioro macroeconómico, ya que el PIB y el turismo experimentaron crecimiento en el período. </a:t>
            </a:r>
          </a:p>
        </p:txBody>
      </p:sp>
      <p:pic>
        <p:nvPicPr>
          <p:cNvPr id="3" name="Imagen 2">
            <a:extLst>
              <a:ext uri="{FF2B5EF4-FFF2-40B4-BE49-F238E27FC236}">
                <a16:creationId xmlns:a16="http://schemas.microsoft.com/office/drawing/2014/main" id="{DFB9AC44-2824-5FA7-D140-7A96C352636F}"/>
              </a:ext>
            </a:extLst>
          </p:cNvPr>
          <p:cNvPicPr>
            <a:picLocks noChangeAspect="1"/>
          </p:cNvPicPr>
          <p:nvPr/>
        </p:nvPicPr>
        <p:blipFill>
          <a:blip r:embed="rId3">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
        <p:nvSpPr>
          <p:cNvPr id="6" name="CuadroTexto 5">
            <a:extLst>
              <a:ext uri="{FF2B5EF4-FFF2-40B4-BE49-F238E27FC236}">
                <a16:creationId xmlns:a16="http://schemas.microsoft.com/office/drawing/2014/main" id="{90489F1D-F04A-DC42-B3F7-4F74A6DA7B73}"/>
              </a:ext>
            </a:extLst>
          </p:cNvPr>
          <p:cNvSpPr txBox="1"/>
          <p:nvPr/>
        </p:nvSpPr>
        <p:spPr>
          <a:xfrm>
            <a:off x="460406" y="6094563"/>
            <a:ext cx="8073993" cy="369332"/>
          </a:xfrm>
          <a:prstGeom prst="rect">
            <a:avLst/>
          </a:prstGeom>
          <a:noFill/>
        </p:spPr>
        <p:txBody>
          <a:bodyPr wrap="square">
            <a:spAutoFit/>
          </a:bodyPr>
          <a:lstStyle/>
          <a:p>
            <a:r>
              <a:rPr lang="es-CL" dirty="0">
                <a:solidFill>
                  <a:schemeClr val="tx1">
                    <a:lumMod val="85000"/>
                    <a:lumOff val="15000"/>
                  </a:schemeClr>
                </a:solidFill>
              </a:rPr>
              <a:t>Datos publicados por la Superintendencia de Casinos de Juegos – 22 de mayo 2025 </a:t>
            </a:r>
            <a:endParaRPr lang="es-CL" dirty="0"/>
          </a:p>
        </p:txBody>
      </p:sp>
    </p:spTree>
    <p:extLst>
      <p:ext uri="{BB962C8B-B14F-4D97-AF65-F5344CB8AC3E}">
        <p14:creationId xmlns:p14="http://schemas.microsoft.com/office/powerpoint/2010/main" val="2624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48" name="Google Shape;78;g1662c7302e6_0_1242">
            <a:extLst>
              <a:ext uri="{FF2B5EF4-FFF2-40B4-BE49-F238E27FC236}">
                <a16:creationId xmlns:a16="http://schemas.microsoft.com/office/drawing/2014/main" id="{BB1D40AF-203B-4BB2-8FB3-7FF0E3F96A6A}"/>
              </a:ext>
            </a:extLst>
          </p:cNvPr>
          <p:cNvSpPr txBox="1"/>
          <p:nvPr/>
        </p:nvSpPr>
        <p:spPr>
          <a:xfrm>
            <a:off x="929972" y="3394296"/>
            <a:ext cx="9634080" cy="694417"/>
          </a:xfrm>
          <a:prstGeom prst="rect">
            <a:avLst/>
          </a:prstGeom>
          <a:noFill/>
          <a:ln>
            <a:noFill/>
          </a:ln>
        </p:spPr>
        <p:txBody>
          <a:bodyPr spcFirstLastPara="1" wrap="square" lIns="45700" tIns="45700" rIns="45700" bIns="45700" anchor="t" anchorCtr="0">
            <a:noAutofit/>
          </a:bodyPr>
          <a:lstStyle/>
          <a:p>
            <a:pPr marL="0" marR="0" lvl="0" indent="0" rtl="0">
              <a:lnSpc>
                <a:spcPct val="90000"/>
              </a:lnSpc>
              <a:spcBef>
                <a:spcPts val="0"/>
              </a:spcBef>
              <a:spcAft>
                <a:spcPts val="0"/>
              </a:spcAft>
              <a:buClr>
                <a:srgbClr val="979797"/>
              </a:buClr>
              <a:buSzPts val="2200"/>
              <a:buFont typeface="Arial"/>
              <a:buNone/>
            </a:pPr>
            <a:endParaRPr lang="es-ES" b="0" i="0" u="none" strike="noStrike" cap="none" dirty="0">
              <a:latin typeface="Axiforma Light" panose="00000400000000000000" pitchFamily="50" charset="0"/>
              <a:ea typeface="Quicksand Light"/>
              <a:cs typeface="Quicksand Light"/>
              <a:sym typeface="Quicksand Light"/>
            </a:endParaRPr>
          </a:p>
        </p:txBody>
      </p:sp>
      <p:sp>
        <p:nvSpPr>
          <p:cNvPr id="49" name="Google Shape;78;g1662c7302e6_0_1242">
            <a:extLst>
              <a:ext uri="{FF2B5EF4-FFF2-40B4-BE49-F238E27FC236}">
                <a16:creationId xmlns:a16="http://schemas.microsoft.com/office/drawing/2014/main" id="{197DFE27-BB1D-4082-A785-5EF05EA1B7DE}"/>
              </a:ext>
            </a:extLst>
          </p:cNvPr>
          <p:cNvSpPr txBox="1"/>
          <p:nvPr/>
        </p:nvSpPr>
        <p:spPr>
          <a:xfrm>
            <a:off x="775361" y="1832620"/>
            <a:ext cx="10641278" cy="1313066"/>
          </a:xfrm>
          <a:prstGeom prst="rect">
            <a:avLst/>
          </a:prstGeom>
          <a:noFill/>
          <a:ln>
            <a:noFill/>
          </a:ln>
        </p:spPr>
        <p:txBody>
          <a:bodyPr spcFirstLastPara="1" wrap="square" lIns="45700" tIns="45700" rIns="45700" bIns="45700" anchor="t" anchorCtr="0">
            <a:noAutofit/>
          </a:bodyPr>
          <a:lstStyle/>
          <a:p>
            <a:pPr marL="0" marR="0" lvl="0" indent="0" rtl="0">
              <a:spcBef>
                <a:spcPts val="0"/>
              </a:spcBef>
              <a:spcAft>
                <a:spcPts val="0"/>
              </a:spcAft>
              <a:buClr>
                <a:srgbClr val="979797"/>
              </a:buClr>
              <a:buSzPts val="2200"/>
              <a:buFont typeface="Arial"/>
              <a:buNone/>
            </a:pPr>
            <a:r>
              <a:rPr lang="es-ES" sz="3200" b="0" i="0" u="none" strike="noStrike" baseline="0" dirty="0">
                <a:solidFill>
                  <a:srgbClr val="000000"/>
                </a:solidFill>
                <a:latin typeface="Axiforma Light" panose="00000400000000000000" pitchFamily="50" charset="0"/>
              </a:rPr>
              <a:t>En Chile, </a:t>
            </a:r>
            <a:r>
              <a:rPr lang="es-ES" sz="3200" b="0" i="0" u="none" strike="noStrike" baseline="0" dirty="0">
                <a:solidFill>
                  <a:srgbClr val="C00000"/>
                </a:solidFill>
                <a:latin typeface="Axiforma Light" panose="00000400000000000000" pitchFamily="50" charset="0"/>
              </a:rPr>
              <a:t>las apuestas y juegos de azar están prohibidas</a:t>
            </a:r>
            <a:r>
              <a:rPr lang="es-ES" sz="3200" b="0" i="0" u="none" strike="noStrike" baseline="0" dirty="0">
                <a:solidFill>
                  <a:srgbClr val="000000"/>
                </a:solidFill>
                <a:latin typeface="Axiforma Light" panose="00000400000000000000" pitchFamily="50" charset="0"/>
              </a:rPr>
              <a:t>, a menos que una ley </a:t>
            </a:r>
            <a:r>
              <a:rPr lang="es-ES" sz="3200" dirty="0">
                <a:solidFill>
                  <a:srgbClr val="000000"/>
                </a:solidFill>
                <a:latin typeface="Axiforma Light" panose="00000400000000000000" pitchFamily="50" charset="0"/>
              </a:rPr>
              <a:t>especial permita su desarrollo y explotación</a:t>
            </a:r>
            <a:r>
              <a:rPr lang="es-ES" sz="3200" b="0" i="0" u="none" strike="noStrike" baseline="0" dirty="0">
                <a:solidFill>
                  <a:srgbClr val="000000"/>
                </a:solidFill>
                <a:latin typeface="Axiforma Light" panose="00000400000000000000" pitchFamily="50" charset="0"/>
              </a:rPr>
              <a:t>.</a:t>
            </a:r>
          </a:p>
          <a:p>
            <a:pPr marL="0" marR="0" lvl="0" indent="0" rtl="0">
              <a:spcBef>
                <a:spcPts val="0"/>
              </a:spcBef>
              <a:spcAft>
                <a:spcPts val="0"/>
              </a:spcAft>
              <a:buClr>
                <a:srgbClr val="979797"/>
              </a:buClr>
              <a:buSzPts val="2200"/>
              <a:buFont typeface="Arial"/>
              <a:buNone/>
            </a:pPr>
            <a:endParaRPr lang="es-ES" sz="2400" b="0" i="0" u="none" strike="noStrike" baseline="0" dirty="0">
              <a:solidFill>
                <a:srgbClr val="000000"/>
              </a:solidFill>
              <a:latin typeface="Axiforma Light" panose="00000400000000000000" pitchFamily="50" charset="0"/>
            </a:endParaRPr>
          </a:p>
          <a:p>
            <a:pPr marL="0" marR="0" lvl="0" indent="0" rtl="0">
              <a:lnSpc>
                <a:spcPct val="90000"/>
              </a:lnSpc>
              <a:spcBef>
                <a:spcPts val="0"/>
              </a:spcBef>
              <a:spcAft>
                <a:spcPts val="0"/>
              </a:spcAft>
              <a:buClr>
                <a:srgbClr val="979797"/>
              </a:buClr>
              <a:buSzPts val="2200"/>
              <a:buFont typeface="Arial"/>
              <a:buNone/>
            </a:pPr>
            <a:endParaRPr lang="es-ES" sz="2000" b="0" i="0" u="none" strike="noStrike" cap="none" dirty="0">
              <a:latin typeface="Axiforma Light" panose="00000400000000000000" pitchFamily="50" charset="0"/>
              <a:ea typeface="Quicksand Light"/>
              <a:cs typeface="Quicksand Light"/>
              <a:sym typeface="Quicksand Light"/>
            </a:endParaRPr>
          </a:p>
        </p:txBody>
      </p:sp>
      <p:sp>
        <p:nvSpPr>
          <p:cNvPr id="2" name="Google Shape;74;g16e78581919_0_9">
            <a:extLst>
              <a:ext uri="{FF2B5EF4-FFF2-40B4-BE49-F238E27FC236}">
                <a16:creationId xmlns:a16="http://schemas.microsoft.com/office/drawing/2014/main" id="{611EAC24-A5D9-BABA-992E-6FADAFCE4C6C}"/>
              </a:ext>
            </a:extLst>
          </p:cNvPr>
          <p:cNvSpPr txBox="1"/>
          <p:nvPr/>
        </p:nvSpPr>
        <p:spPr>
          <a:xfrm>
            <a:off x="506027" y="413838"/>
            <a:ext cx="1657537" cy="298458"/>
          </a:xfrm>
          <a:prstGeom prst="rect">
            <a:avLst/>
          </a:prstGeom>
          <a:noFill/>
          <a:ln>
            <a:noFill/>
          </a:ln>
        </p:spPr>
        <p:txBody>
          <a:bodyPr spcFirstLastPara="1" wrap="square" lIns="22850" tIns="22850" rIns="22850" bIns="22850" anchor="t" anchorCtr="0">
            <a:noAutofit/>
          </a:bodyPr>
          <a:lstStyle/>
          <a:p>
            <a:r>
              <a:rPr lang="es-CL" sz="1600" dirty="0">
                <a:solidFill>
                  <a:schemeClr val="bg1"/>
                </a:solidFill>
                <a:latin typeface="Axiforma" panose="00000500000000000000" pitchFamily="50" charset="0"/>
              </a:rPr>
              <a:t>Contexto</a:t>
            </a:r>
          </a:p>
        </p:txBody>
      </p:sp>
      <p:sp>
        <p:nvSpPr>
          <p:cNvPr id="3" name="Google Shape;78;g1662c7302e6_0_1242">
            <a:extLst>
              <a:ext uri="{FF2B5EF4-FFF2-40B4-BE49-F238E27FC236}">
                <a16:creationId xmlns:a16="http://schemas.microsoft.com/office/drawing/2014/main" id="{853CD57B-545F-783F-D033-D0410C0D5253}"/>
              </a:ext>
            </a:extLst>
          </p:cNvPr>
          <p:cNvSpPr txBox="1"/>
          <p:nvPr/>
        </p:nvSpPr>
        <p:spPr>
          <a:xfrm>
            <a:off x="1154621" y="3454686"/>
            <a:ext cx="10262018" cy="1692492"/>
          </a:xfrm>
          <a:prstGeom prst="rect">
            <a:avLst/>
          </a:prstGeom>
          <a:noFill/>
          <a:ln>
            <a:noFill/>
          </a:ln>
        </p:spPr>
        <p:txBody>
          <a:bodyPr spcFirstLastPara="1" wrap="square" lIns="45700" tIns="45700" rIns="45700" bIns="45700" anchor="t" anchorCtr="0">
            <a:noAutofit/>
          </a:bodyPr>
          <a:lstStyle/>
          <a:p>
            <a:pPr>
              <a:buClr>
                <a:srgbClr val="979797"/>
              </a:buClr>
              <a:buSzPts val="2200"/>
            </a:pPr>
            <a:r>
              <a:rPr lang="es-ES" sz="3200" dirty="0">
                <a:solidFill>
                  <a:srgbClr val="C00000"/>
                </a:solidFill>
                <a:latin typeface="Axiforma Light" panose="00000400000000000000" pitchFamily="50" charset="0"/>
              </a:rPr>
              <a:t>Leyes especiales que autorizan el juego:</a:t>
            </a:r>
          </a:p>
          <a:p>
            <a:pPr marL="285750" indent="-285750">
              <a:buClr>
                <a:srgbClr val="C00000"/>
              </a:buClr>
              <a:buSzPts val="2200"/>
              <a:buFont typeface="Symbol" panose="05050102010706020507" pitchFamily="18" charset="2"/>
              <a:buChar char="¨"/>
            </a:pPr>
            <a:r>
              <a:rPr lang="es-ES" sz="2400" dirty="0">
                <a:solidFill>
                  <a:srgbClr val="000000"/>
                </a:solidFill>
                <a:latin typeface="Axiforma Light" panose="00000400000000000000" pitchFamily="50" charset="0"/>
              </a:rPr>
              <a:t>Ley de Hipódromos (exclusividad para apuestas hípicas).</a:t>
            </a:r>
          </a:p>
          <a:p>
            <a:pPr marL="285750" indent="-285750">
              <a:buClr>
                <a:srgbClr val="C00000"/>
              </a:buClr>
              <a:buSzPts val="2200"/>
              <a:buFont typeface="Symbol" panose="05050102010706020507" pitchFamily="18" charset="2"/>
              <a:buChar char="¨"/>
            </a:pPr>
            <a:r>
              <a:rPr lang="es-ES" sz="2400" dirty="0">
                <a:solidFill>
                  <a:srgbClr val="000000"/>
                </a:solidFill>
                <a:latin typeface="Axiforma Light" panose="00000400000000000000" pitchFamily="50" charset="0"/>
              </a:rPr>
              <a:t>Ley de la </a:t>
            </a:r>
            <a:r>
              <a:rPr lang="es-ES" sz="2400" b="0" i="0" u="none" strike="noStrike" baseline="0" dirty="0">
                <a:solidFill>
                  <a:srgbClr val="000000"/>
                </a:solidFill>
                <a:latin typeface="Axiforma Light" panose="00000400000000000000" pitchFamily="50" charset="0"/>
              </a:rPr>
              <a:t>Polla Chilena de Beneficencia</a:t>
            </a:r>
            <a:r>
              <a:rPr lang="es-ES" sz="2400" dirty="0">
                <a:solidFill>
                  <a:srgbClr val="000000"/>
                </a:solidFill>
                <a:latin typeface="Axiforma Light" panose="00000400000000000000" pitchFamily="50" charset="0"/>
              </a:rPr>
              <a:t> (exclusividad para apuestas deportivas /no hípicas).</a:t>
            </a:r>
            <a:endParaRPr lang="es-ES" sz="2400" b="0" i="0" u="none" strike="noStrike" baseline="0" dirty="0">
              <a:solidFill>
                <a:srgbClr val="000000"/>
              </a:solidFill>
              <a:latin typeface="Axiforma Light" panose="00000400000000000000" pitchFamily="50" charset="0"/>
            </a:endParaRPr>
          </a:p>
          <a:p>
            <a:pPr marL="285750" indent="-285750">
              <a:buClr>
                <a:srgbClr val="C00000"/>
              </a:buClr>
              <a:buSzPts val="2200"/>
              <a:buFont typeface="Symbol" panose="05050102010706020507" pitchFamily="18" charset="2"/>
              <a:buChar char="¨"/>
            </a:pPr>
            <a:r>
              <a:rPr lang="es-ES" sz="2400" b="0" i="0" u="none" strike="noStrike" baseline="0" dirty="0">
                <a:solidFill>
                  <a:srgbClr val="000000"/>
                </a:solidFill>
                <a:latin typeface="Axiforma Light" panose="00000400000000000000" pitchFamily="50" charset="0"/>
              </a:rPr>
              <a:t>Ley de la Lotería de Concepción.</a:t>
            </a:r>
          </a:p>
          <a:p>
            <a:pPr marL="285750" indent="-285750">
              <a:buClr>
                <a:srgbClr val="C00000"/>
              </a:buClr>
              <a:buSzPts val="2200"/>
              <a:buFont typeface="Symbol" panose="05050102010706020507" pitchFamily="18" charset="2"/>
              <a:buChar char="¨"/>
            </a:pPr>
            <a:r>
              <a:rPr lang="es-ES" sz="2400" b="0" i="0" u="none" strike="noStrike" baseline="0" dirty="0">
                <a:solidFill>
                  <a:srgbClr val="000000"/>
                </a:solidFill>
                <a:latin typeface="Axiforma Light" panose="00000400000000000000" pitchFamily="50" charset="0"/>
              </a:rPr>
              <a:t>Ley de Casinos de Juego.</a:t>
            </a:r>
          </a:p>
          <a:p>
            <a:pPr marL="0" marR="0" lvl="0" indent="0" rtl="0">
              <a:lnSpc>
                <a:spcPct val="90000"/>
              </a:lnSpc>
              <a:spcBef>
                <a:spcPts val="0"/>
              </a:spcBef>
              <a:spcAft>
                <a:spcPts val="0"/>
              </a:spcAft>
              <a:buClr>
                <a:srgbClr val="979797"/>
              </a:buClr>
              <a:buSzPts val="2200"/>
              <a:buFont typeface="Arial"/>
              <a:buNone/>
            </a:pPr>
            <a:endParaRPr lang="es-ES" sz="2000" b="0" i="0" u="none" strike="noStrike" cap="none" dirty="0">
              <a:latin typeface="Axiforma Light" panose="00000400000000000000" pitchFamily="50" charset="0"/>
              <a:ea typeface="Quicksand Light"/>
              <a:cs typeface="Quicksand Light"/>
              <a:sym typeface="Quicksand Light"/>
            </a:endParaRPr>
          </a:p>
        </p:txBody>
      </p:sp>
      <p:cxnSp>
        <p:nvCxnSpPr>
          <p:cNvPr id="4" name="Google Shape;249;g1662c7302e6_0_1470">
            <a:extLst>
              <a:ext uri="{FF2B5EF4-FFF2-40B4-BE49-F238E27FC236}">
                <a16:creationId xmlns:a16="http://schemas.microsoft.com/office/drawing/2014/main" id="{DFED697A-ABDB-4F99-11E0-B0033EB6B979}"/>
              </a:ext>
            </a:extLst>
          </p:cNvPr>
          <p:cNvCxnSpPr>
            <a:cxnSpLocks/>
          </p:cNvCxnSpPr>
          <p:nvPr/>
        </p:nvCxnSpPr>
        <p:spPr>
          <a:xfrm>
            <a:off x="335724" y="1150669"/>
            <a:ext cx="1221300" cy="0"/>
          </a:xfrm>
          <a:prstGeom prst="straightConnector1">
            <a:avLst/>
          </a:prstGeom>
          <a:noFill/>
          <a:ln w="28575" cap="flat" cmpd="sng">
            <a:solidFill>
              <a:srgbClr val="C00000"/>
            </a:solidFill>
            <a:prstDash val="solid"/>
            <a:round/>
            <a:headEnd type="none" w="sm" len="sm"/>
            <a:tailEnd type="none" w="sm" len="sm"/>
          </a:ln>
        </p:spPr>
      </p:cxnSp>
      <p:sp>
        <p:nvSpPr>
          <p:cNvPr id="5" name="Google Shape;246;g1662c7302e6_0_1470">
            <a:extLst>
              <a:ext uri="{FF2B5EF4-FFF2-40B4-BE49-F238E27FC236}">
                <a16:creationId xmlns:a16="http://schemas.microsoft.com/office/drawing/2014/main" id="{BA5DB7E1-60CC-5D68-C02E-96316D640A3E}"/>
              </a:ext>
            </a:extLst>
          </p:cNvPr>
          <p:cNvSpPr txBox="1"/>
          <p:nvPr/>
        </p:nvSpPr>
        <p:spPr>
          <a:xfrm>
            <a:off x="335724" y="394105"/>
            <a:ext cx="10641279" cy="736353"/>
          </a:xfrm>
          <a:prstGeom prst="rect">
            <a:avLst/>
          </a:prstGeom>
          <a:noFill/>
          <a:ln>
            <a:noFill/>
          </a:ln>
        </p:spPr>
        <p:txBody>
          <a:bodyPr spcFirstLastPara="1" wrap="square" lIns="45700" tIns="45700" rIns="45700" bIns="45700" anchor="t" anchorCtr="0">
            <a:noAutofit/>
          </a:bodyPr>
          <a:lstStyle/>
          <a:p>
            <a:pPr>
              <a:lnSpc>
                <a:spcPct val="90000"/>
              </a:lnSpc>
              <a:buClr>
                <a:srgbClr val="FF5050"/>
              </a:buClr>
              <a:buSzPts val="2500"/>
            </a:pPr>
            <a:r>
              <a:rPr lang="es-ES" sz="4000" b="1" i="0" u="none" strike="noStrike" cap="none" dirty="0">
                <a:solidFill>
                  <a:srgbClr val="C00000"/>
                </a:solidFill>
                <a:latin typeface="Axiforma" panose="00000500000000000000" pitchFamily="50" charset="0"/>
                <a:ea typeface="Quicksand SemiBold"/>
                <a:cs typeface="Quicksand SemiBold"/>
                <a:sym typeface="Quicksand SemiBold"/>
              </a:rPr>
              <a:t>Marco regulatorio vigente</a:t>
            </a:r>
          </a:p>
        </p:txBody>
      </p:sp>
      <p:pic>
        <p:nvPicPr>
          <p:cNvPr id="6" name="Imagen 5">
            <a:extLst>
              <a:ext uri="{FF2B5EF4-FFF2-40B4-BE49-F238E27FC236}">
                <a16:creationId xmlns:a16="http://schemas.microsoft.com/office/drawing/2014/main" id="{4BA0ED97-50E2-021D-ABF3-6CFA2F0E8D6B}"/>
              </a:ext>
            </a:extLst>
          </p:cNvPr>
          <p:cNvPicPr>
            <a:picLocks noChangeAspect="1"/>
          </p:cNvPicPr>
          <p:nvPr/>
        </p:nvPicPr>
        <p:blipFill>
          <a:blip r:embed="rId3">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49073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9" name="Gráfico 8">
            <a:extLst>
              <a:ext uri="{FF2B5EF4-FFF2-40B4-BE49-F238E27FC236}">
                <a16:creationId xmlns:a16="http://schemas.microsoft.com/office/drawing/2014/main" id="{64285DE6-8CE5-47E5-9BBD-14F9A236E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203"/>
            <a:ext cx="12223548" cy="6858000"/>
          </a:xfrm>
          <a:prstGeom prst="rect">
            <a:avLst/>
          </a:prstGeom>
        </p:spPr>
      </p:pic>
      <p:cxnSp>
        <p:nvCxnSpPr>
          <p:cNvPr id="35" name="Google Shape;249;g1662c7302e6_0_1470">
            <a:extLst>
              <a:ext uri="{FF2B5EF4-FFF2-40B4-BE49-F238E27FC236}">
                <a16:creationId xmlns:a16="http://schemas.microsoft.com/office/drawing/2014/main" id="{71023782-AF0D-41AE-8233-AF604D51D4F7}"/>
              </a:ext>
            </a:extLst>
          </p:cNvPr>
          <p:cNvCxnSpPr>
            <a:cxnSpLocks/>
          </p:cNvCxnSpPr>
          <p:nvPr/>
        </p:nvCxnSpPr>
        <p:spPr>
          <a:xfrm>
            <a:off x="5347463" y="4036098"/>
            <a:ext cx="1221300" cy="0"/>
          </a:xfrm>
          <a:prstGeom prst="straightConnector1">
            <a:avLst/>
          </a:prstGeom>
          <a:noFill/>
          <a:ln w="28575" cap="flat" cmpd="sng">
            <a:solidFill>
              <a:srgbClr val="C10B0B"/>
            </a:solidFill>
            <a:prstDash val="solid"/>
            <a:round/>
            <a:headEnd type="none" w="sm" len="sm"/>
            <a:tailEnd type="none" w="sm" len="sm"/>
          </a:ln>
        </p:spPr>
      </p:cxnSp>
      <p:sp>
        <p:nvSpPr>
          <p:cNvPr id="2" name="Google Shape;246;g1662c7302e6_0_1470">
            <a:extLst>
              <a:ext uri="{FF2B5EF4-FFF2-40B4-BE49-F238E27FC236}">
                <a16:creationId xmlns:a16="http://schemas.microsoft.com/office/drawing/2014/main" id="{3C6A2495-0D6A-4E0C-89DA-8AEB95E8A4A4}"/>
              </a:ext>
            </a:extLst>
          </p:cNvPr>
          <p:cNvSpPr txBox="1"/>
          <p:nvPr/>
        </p:nvSpPr>
        <p:spPr>
          <a:xfrm>
            <a:off x="411182" y="2134744"/>
            <a:ext cx="11212497" cy="1166887"/>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5050"/>
              </a:buClr>
              <a:buSzPts val="2500"/>
              <a:buFont typeface="Arial"/>
              <a:buNone/>
            </a:pPr>
            <a:r>
              <a:rPr lang="es-ES" sz="6400" b="0" i="0" u="none" strike="noStrike" cap="none" dirty="0">
                <a:solidFill>
                  <a:srgbClr val="C10B0B"/>
                </a:solidFill>
                <a:latin typeface="Axiforma Medium" panose="00000600000000000000" pitchFamily="50" charset="0"/>
                <a:ea typeface="Quicksand SemiBold"/>
                <a:cs typeface="Quicksand SemiBold"/>
                <a:sym typeface="Quicksand SemiBold"/>
              </a:rPr>
              <a:t>Realidad que enfrentamos</a:t>
            </a:r>
          </a:p>
        </p:txBody>
      </p:sp>
      <p:pic>
        <p:nvPicPr>
          <p:cNvPr id="3" name="Imagen 2">
            <a:extLst>
              <a:ext uri="{FF2B5EF4-FFF2-40B4-BE49-F238E27FC236}">
                <a16:creationId xmlns:a16="http://schemas.microsoft.com/office/drawing/2014/main" id="{B8D2DFA7-AF20-2AC2-1F46-FB71D4D5B286}"/>
              </a:ext>
            </a:extLst>
          </p:cNvPr>
          <p:cNvPicPr>
            <a:picLocks noChangeAspect="1"/>
          </p:cNvPicPr>
          <p:nvPr/>
        </p:nvPicPr>
        <p:blipFill>
          <a:blip r:embed="rId5">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242735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Rectangle 112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8" name="Picture 4">
            <a:extLst>
              <a:ext uri="{FF2B5EF4-FFF2-40B4-BE49-F238E27FC236}">
                <a16:creationId xmlns:a16="http://schemas.microsoft.com/office/drawing/2014/main" id="{D4762138-8554-B484-27A2-72D720A921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CF0387-E1C7-CED3-FC47-F078F8893C40}"/>
              </a:ext>
            </a:extLst>
          </p:cNvPr>
          <p:cNvPicPr>
            <a:picLocks noChangeAspect="1" noChangeArrowheads="1"/>
          </p:cNvPicPr>
          <p:nvPr/>
        </p:nvPicPr>
        <p:blipFill rotWithShape="1">
          <a:blip r:embed="rId4">
            <a:alphaModFix/>
            <a:extLst>
              <a:ext uri="{BEBA8EAE-BF5A-486C-A8C5-ECC9F3942E4B}">
                <a14:imgProps xmlns:a14="http://schemas.microsoft.com/office/drawing/2010/main">
                  <a14:imgLayer r:embed="rId5">
                    <a14:imgEffect>
                      <a14:backgroundRemoval t="14941" b="81934" l="9646" r="89988">
                        <a14:foregroundMark x1="31990" y1="79980" x2="31990" y2="79980"/>
                        <a14:foregroundMark x1="64957" y1="82031" x2="64957" y2="82031"/>
                        <a14:foregroundMark x1="35165" y1="19727" x2="35165" y2="19727"/>
                        <a14:foregroundMark x1="63858" y1="19727" x2="63858" y2="19727"/>
                        <a14:foregroundMark x1="35043" y1="40723" x2="35043" y2="40723"/>
                        <a14:foregroundMark x1="38706" y1="40723" x2="38706" y2="40723"/>
                        <a14:foregroundMark x1="43101" y1="41406" x2="43101" y2="41406"/>
                        <a14:foregroundMark x1="31258" y1="39453" x2="57631" y2="43750"/>
                        <a14:foregroundMark x1="57631" y1="43750" x2="36020" y2="38672"/>
                        <a14:foregroundMark x1="36020" y1="38672" x2="35531" y2="43262"/>
                        <a14:foregroundMark x1="67399" y1="43848" x2="66789" y2="43555"/>
                        <a14:foregroundMark x1="64957" y1="41406" x2="64957" y2="41406"/>
                        <a14:foregroundMark x1="63614" y1="39941" x2="63614" y2="39941"/>
                        <a14:foregroundMark x1="69109" y1="43359" x2="64103" y2="39063"/>
                        <a14:foregroundMark x1="61294" y1="43359" x2="59951" y2="42578"/>
                        <a14:foregroundMark x1="58242" y1="41211" x2="58242" y2="41211"/>
                        <a14:foregroundMark x1="55067" y1="39258" x2="55067" y2="39258"/>
                        <a14:foregroundMark x1="53724" y1="39551" x2="53724" y2="39551"/>
                        <a14:foregroundMark x1="51648" y1="40234" x2="51648" y2="40234"/>
                        <a14:foregroundMark x1="49817" y1="40430" x2="49817" y2="40430"/>
                        <a14:foregroundMark x1="74359" y1="43262" x2="74359" y2="43262"/>
                        <a14:foregroundMark x1="26496" y1="43359" x2="26496" y2="43359"/>
                        <a14:foregroundMark x1="39072" y1="16602" x2="39072" y2="16602"/>
                        <a14:foregroundMark x1="46398" y1="17285" x2="46398" y2="17285"/>
                        <a14:foregroundMark x1="62515" y1="16016" x2="62515" y2="16016"/>
                        <a14:foregroundMark x1="63126" y1="20215" x2="43346" y2="14941"/>
                        <a14:foregroundMark x1="43346" y1="14941" x2="60440" y2="15137"/>
                        <a14:foregroundMark x1="57998" y1="26563" x2="66422" y2="26563"/>
                        <a14:foregroundMark x1="45177" y1="30469" x2="52747" y2="35742"/>
                      </a14:backgroundRemoval>
                    </a14:imgEffect>
                  </a14:imgLayer>
                </a14:imgProps>
              </a:ext>
              <a:ext uri="{28A0092B-C50C-407E-A947-70E740481C1C}">
                <a14:useLocalDpi xmlns:a14="http://schemas.microsoft.com/office/drawing/2010/main" val="0"/>
              </a:ext>
            </a:extLst>
          </a:blip>
          <a:srcRect t="14209" r="-1" b="16765"/>
          <a:stretch/>
        </p:blipFill>
        <p:spPr bwMode="auto">
          <a:xfrm>
            <a:off x="10389910" y="1409345"/>
            <a:ext cx="1538118" cy="1327097"/>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805A89D-6024-F58F-992A-0719A3E585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77" b="91711" l="8650" r="90717">
                        <a14:foregroundMark x1="47890" y1="10582" x2="47890" y2="10582"/>
                        <a14:foregroundMark x1="54219" y1="92063" x2="54219" y2="92063"/>
                        <a14:foregroundMark x1="64768" y1="23986" x2="64768" y2="23986"/>
                        <a14:foregroundMark x1="65823" y1="27866" x2="65823" y2="27866"/>
                        <a14:foregroundMark x1="90928" y1="38801" x2="90928" y2="38801"/>
                        <a14:foregroundMark x1="62236" y1="26455" x2="62236" y2="26455"/>
                        <a14:foregroundMark x1="71308" y1="25397" x2="71308" y2="25397"/>
                        <a14:foregroundMark x1="64346" y1="26808" x2="64346" y2="26808"/>
                        <a14:foregroundMark x1="62869" y1="26455" x2="62869" y2="26455"/>
                        <a14:foregroundMark x1="8650" y1="39153" x2="8650" y2="39153"/>
                      </a14:backgroundRemoval>
                    </a14:imgEffect>
                  </a14:imgLayer>
                </a14:imgProps>
              </a:ext>
              <a:ext uri="{28A0092B-C50C-407E-A947-70E740481C1C}">
                <a14:useLocalDpi xmlns:a14="http://schemas.microsoft.com/office/drawing/2010/main" val="0"/>
              </a:ext>
            </a:extLst>
          </a:blip>
          <a:srcRect/>
          <a:stretch>
            <a:fillRect/>
          </a:stretch>
        </p:blipFill>
        <p:spPr bwMode="auto">
          <a:xfrm>
            <a:off x="7192933" y="2618881"/>
            <a:ext cx="1354484" cy="1620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A465F9FF-0159-0C75-758A-999392AC83C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4375" l="6608" r="92952">
                        <a14:foregroundMark x1="37445" y1="15313" x2="37885" y2="15313"/>
                        <a14:foregroundMark x1="88987" y1="34375" x2="88987" y2="34375"/>
                        <a14:foregroundMark x1="83260" y1="17188" x2="83260" y2="17188"/>
                        <a14:foregroundMark x1="7048" y1="38750" x2="7048" y2="38750"/>
                        <a14:foregroundMark x1="93392" y1="39688" x2="93392" y2="39688"/>
                        <a14:foregroundMark x1="40088" y1="92813" x2="40088" y2="92813"/>
                        <a14:foregroundMark x1="58590" y1="94375" x2="58590" y2="94375"/>
                        <a14:foregroundMark x1="63436" y1="15625" x2="63436" y2="15625"/>
                        <a14:foregroundMark x1="16740" y1="17500" x2="16740" y2="17500"/>
                      </a14:backgroundRemoval>
                    </a14:imgEffect>
                  </a14:imgLayer>
                </a14:imgProps>
              </a:ext>
              <a:ext uri="{28A0092B-C50C-407E-A947-70E740481C1C}">
                <a14:useLocalDpi xmlns:a14="http://schemas.microsoft.com/office/drawing/2010/main" val="0"/>
              </a:ext>
            </a:extLst>
          </a:blip>
          <a:srcRect/>
          <a:stretch>
            <a:fillRect/>
          </a:stretch>
        </p:blipFill>
        <p:spPr bwMode="auto">
          <a:xfrm>
            <a:off x="10604155" y="4549304"/>
            <a:ext cx="1109628" cy="1564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3417E1C9-5283-FD01-EB62-FA26D011467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97334" y="4065931"/>
            <a:ext cx="1923096" cy="192309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46;g1662c7302e6_0_1470">
            <a:extLst>
              <a:ext uri="{FF2B5EF4-FFF2-40B4-BE49-F238E27FC236}">
                <a16:creationId xmlns:a16="http://schemas.microsoft.com/office/drawing/2014/main" id="{A697E0D6-9017-2B54-2905-328644061210}"/>
              </a:ext>
            </a:extLst>
          </p:cNvPr>
          <p:cNvSpPr txBox="1"/>
          <p:nvPr/>
        </p:nvSpPr>
        <p:spPr>
          <a:xfrm>
            <a:off x="6487749" y="268176"/>
            <a:ext cx="3802326" cy="1921951"/>
          </a:xfrm>
          <a:prstGeom prst="rect">
            <a:avLst/>
          </a:prstGeom>
          <a:noFill/>
          <a:ln>
            <a:noFill/>
          </a:ln>
        </p:spPr>
        <p:txBody>
          <a:bodyPr spcFirstLastPara="1" wrap="square" lIns="45700" tIns="45700" rIns="45700" bIns="45700" anchor="t" anchorCtr="0">
            <a:noAutofit/>
          </a:bodyPr>
          <a:lstStyle/>
          <a:p>
            <a:pPr marL="0" marR="0" lvl="0" indent="0" rtl="0">
              <a:lnSpc>
                <a:spcPct val="90000"/>
              </a:lnSpc>
              <a:spcBef>
                <a:spcPts val="0"/>
              </a:spcBef>
              <a:spcAft>
                <a:spcPts val="0"/>
              </a:spcAft>
              <a:buClr>
                <a:srgbClr val="FF5050"/>
              </a:buClr>
              <a:buSzPts val="2500"/>
              <a:buFont typeface="Arial"/>
              <a:buNone/>
            </a:pPr>
            <a:r>
              <a:rPr lang="es-CL" sz="5400" dirty="0">
                <a:solidFill>
                  <a:schemeClr val="bg1"/>
                </a:solidFill>
                <a:latin typeface="Axiforma Medium" panose="00000600000000000000" pitchFamily="50" charset="0"/>
                <a:ea typeface="Quicksand SemiBold"/>
                <a:cs typeface="Quicksand SemiBold"/>
                <a:sym typeface="Quicksand SemiBold"/>
              </a:rPr>
              <a:t>Irrupción en</a:t>
            </a:r>
          </a:p>
          <a:p>
            <a:pPr marL="0" marR="0" lvl="0" indent="0" rtl="0">
              <a:lnSpc>
                <a:spcPct val="90000"/>
              </a:lnSpc>
              <a:spcBef>
                <a:spcPts val="0"/>
              </a:spcBef>
              <a:spcAft>
                <a:spcPts val="0"/>
              </a:spcAft>
              <a:buClr>
                <a:srgbClr val="FF5050"/>
              </a:buClr>
              <a:buSzPts val="2500"/>
              <a:buFont typeface="Arial"/>
              <a:buNone/>
            </a:pPr>
            <a:r>
              <a:rPr lang="es-CL" sz="5400" dirty="0">
                <a:solidFill>
                  <a:schemeClr val="bg1"/>
                </a:solidFill>
                <a:latin typeface="Axiforma Medium" panose="00000600000000000000" pitchFamily="50" charset="0"/>
                <a:ea typeface="Quicksand SemiBold"/>
                <a:cs typeface="Quicksand SemiBold"/>
                <a:sym typeface="Quicksand SemiBold"/>
              </a:rPr>
              <a:t> “la cancha”</a:t>
            </a:r>
          </a:p>
        </p:txBody>
      </p:sp>
      <p:pic>
        <p:nvPicPr>
          <p:cNvPr id="2050" name="Picture 2" descr="imagen">
            <a:extLst>
              <a:ext uri="{FF2B5EF4-FFF2-40B4-BE49-F238E27FC236}">
                <a16:creationId xmlns:a16="http://schemas.microsoft.com/office/drawing/2014/main" id="{6A308AD8-3DC5-8D0F-A8E8-A0119AF87D2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823" r="43216"/>
          <a:stretch/>
        </p:blipFill>
        <p:spPr bwMode="auto">
          <a:xfrm>
            <a:off x="-9207" y="1282"/>
            <a:ext cx="6096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6;g1662c7302e6_0_1470">
            <a:extLst>
              <a:ext uri="{FF2B5EF4-FFF2-40B4-BE49-F238E27FC236}">
                <a16:creationId xmlns:a16="http://schemas.microsoft.com/office/drawing/2014/main" id="{365B88D5-B2A8-CA1A-31A8-D828543CF3AA}"/>
              </a:ext>
            </a:extLst>
          </p:cNvPr>
          <p:cNvSpPr txBox="1"/>
          <p:nvPr/>
        </p:nvSpPr>
        <p:spPr>
          <a:xfrm>
            <a:off x="485679" y="267817"/>
            <a:ext cx="5106227" cy="1922310"/>
          </a:xfrm>
          <a:prstGeom prst="rect">
            <a:avLst/>
          </a:prstGeom>
          <a:noFill/>
          <a:ln>
            <a:noFill/>
          </a:ln>
        </p:spPr>
        <p:txBody>
          <a:bodyPr spcFirstLastPara="1" wrap="square" lIns="45700" tIns="45700" rIns="45700" bIns="45700" anchor="t" anchorCtr="0">
            <a:noAutofit/>
          </a:bodyPr>
          <a:lstStyle/>
          <a:p>
            <a:pPr marL="0" marR="0" lvl="0" indent="0" rtl="0">
              <a:lnSpc>
                <a:spcPct val="90000"/>
              </a:lnSpc>
              <a:spcBef>
                <a:spcPts val="0"/>
              </a:spcBef>
              <a:spcAft>
                <a:spcPts val="0"/>
              </a:spcAft>
              <a:buClr>
                <a:srgbClr val="FF5050"/>
              </a:buClr>
              <a:buSzPts val="2500"/>
              <a:buFont typeface="Arial"/>
              <a:buNone/>
            </a:pPr>
            <a:r>
              <a:rPr lang="es-CL" sz="5400" dirty="0">
                <a:solidFill>
                  <a:schemeClr val="bg1"/>
                </a:solidFill>
                <a:latin typeface="Axiforma Medium" panose="00000600000000000000" pitchFamily="50" charset="0"/>
                <a:ea typeface="Quicksand SemiBold"/>
                <a:cs typeface="Quicksand SemiBold"/>
                <a:sym typeface="Quicksand SemiBold"/>
              </a:rPr>
              <a:t>Irrupción en</a:t>
            </a:r>
          </a:p>
          <a:p>
            <a:pPr marL="0" marR="0" lvl="0" indent="0" rtl="0">
              <a:lnSpc>
                <a:spcPct val="90000"/>
              </a:lnSpc>
              <a:spcBef>
                <a:spcPts val="0"/>
              </a:spcBef>
              <a:spcAft>
                <a:spcPts val="0"/>
              </a:spcAft>
              <a:buClr>
                <a:srgbClr val="FF5050"/>
              </a:buClr>
              <a:buSzPts val="2500"/>
              <a:buFont typeface="Arial"/>
              <a:buNone/>
            </a:pPr>
            <a:r>
              <a:rPr lang="es-CL" sz="5400" dirty="0">
                <a:solidFill>
                  <a:schemeClr val="bg1"/>
                </a:solidFill>
                <a:latin typeface="Axiforma Medium" panose="00000600000000000000" pitchFamily="50" charset="0"/>
                <a:ea typeface="Quicksand SemiBold"/>
                <a:cs typeface="Quicksand SemiBold"/>
                <a:sym typeface="Quicksand SemiBold"/>
              </a:rPr>
              <a:t> “los barrios”</a:t>
            </a:r>
          </a:p>
        </p:txBody>
      </p:sp>
      <p:pic>
        <p:nvPicPr>
          <p:cNvPr id="4" name="Imagen 3">
            <a:extLst>
              <a:ext uri="{FF2B5EF4-FFF2-40B4-BE49-F238E27FC236}">
                <a16:creationId xmlns:a16="http://schemas.microsoft.com/office/drawing/2014/main" id="{4A1631C1-94A6-2273-9E32-D9CE9A2D65D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600" b="91800" l="7470" r="93012">
                        <a14:foregroundMark x1="57349" y1="7600" x2="57349" y2="7600"/>
                        <a14:foregroundMark x1="32530" y1="38000" x2="32530" y2="38000"/>
                        <a14:foregroundMark x1="35663" y1="35800" x2="35663" y2="35800"/>
                        <a14:foregroundMark x1="28193" y1="32800" x2="42410" y2="44200"/>
                        <a14:foregroundMark x1="42410" y1="44200" x2="66747" y2="44200"/>
                        <a14:foregroundMark x1="66747" y1="44200" x2="74458" y2="36400"/>
                        <a14:foregroundMark x1="74458" y1="36400" x2="34217" y2="32200"/>
                        <a14:foregroundMark x1="34217" y1="32200" x2="28675" y2="33600"/>
                        <a14:foregroundMark x1="25783" y1="32800" x2="40000" y2="43200"/>
                        <a14:foregroundMark x1="40000" y1="43200" x2="67470" y2="40800"/>
                        <a14:foregroundMark x1="67470" y1="40800" x2="58313" y2="33400"/>
                        <a14:foregroundMark x1="58313" y1="33400" x2="25783" y2="33200"/>
                        <a14:foregroundMark x1="39036" y1="34200" x2="47952" y2="41800"/>
                        <a14:foregroundMark x1="47952" y1="41800" x2="38072" y2="34200"/>
                        <a14:foregroundMark x1="39277" y1="37800" x2="39277" y2="37800"/>
                        <a14:foregroundMark x1="41687" y1="40400" x2="41687" y2="40400"/>
                        <a14:foregroundMark x1="39036" y1="40400" x2="39036" y2="40400"/>
                        <a14:foregroundMark x1="44819" y1="36000" x2="44819" y2="36000"/>
                        <a14:foregroundMark x1="46506" y1="37400" x2="46506" y2="37400"/>
                        <a14:foregroundMark x1="45301" y1="36000" x2="45301" y2="36000"/>
                        <a14:foregroundMark x1="42410" y1="35200" x2="57831" y2="41600"/>
                        <a14:foregroundMark x1="57831" y1="41600" x2="43855" y2="35200"/>
                        <a14:foregroundMark x1="43855" y1="35200" x2="41687" y2="34800"/>
                        <a14:foregroundMark x1="65060" y1="40000" x2="64337" y2="40000"/>
                        <a14:foregroundMark x1="61446" y1="38400" x2="61446" y2="38400"/>
                        <a14:foregroundMark x1="60723" y1="38000" x2="60723" y2="38000"/>
                        <a14:foregroundMark x1="58554" y1="36600" x2="58554" y2="36600"/>
                        <a14:foregroundMark x1="54217" y1="35400" x2="54217" y2="35400"/>
                        <a14:foregroundMark x1="29639" y1="39200" x2="29639" y2="39200"/>
                        <a14:foregroundMark x1="7470" y1="40400" x2="7470" y2="40400"/>
                        <a14:foregroundMark x1="93253" y1="39200" x2="93253" y2="39200"/>
                        <a14:foregroundMark x1="92530" y1="41600" x2="92530" y2="41600"/>
                        <a14:foregroundMark x1="89398" y1="41800" x2="89639" y2="41400"/>
                        <a14:foregroundMark x1="9157" y1="39400" x2="9157" y2="40000"/>
                        <a14:foregroundMark x1="53012" y1="91800" x2="53012" y2="91800"/>
                      </a14:backgroundRemoval>
                    </a14:imgEffect>
                  </a14:imgLayer>
                </a14:imgProps>
              </a:ext>
            </a:extLst>
          </a:blip>
          <a:stretch>
            <a:fillRect/>
          </a:stretch>
        </p:blipFill>
        <p:spPr>
          <a:xfrm>
            <a:off x="8800842" y="1828890"/>
            <a:ext cx="1425666" cy="1717670"/>
          </a:xfrm>
          <a:prstGeom prst="rect">
            <a:avLst/>
          </a:prstGeom>
        </p:spPr>
      </p:pic>
      <p:pic>
        <p:nvPicPr>
          <p:cNvPr id="5" name="Imagen 4">
            <a:extLst>
              <a:ext uri="{FF2B5EF4-FFF2-40B4-BE49-F238E27FC236}">
                <a16:creationId xmlns:a16="http://schemas.microsoft.com/office/drawing/2014/main" id="{E247260A-B727-5904-623F-30E6D5CD13CA}"/>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9143" b="89905" l="46632" r="94842">
                        <a14:foregroundMark x1="48842" y1="34476" x2="48842" y2="34476"/>
                        <a14:foregroundMark x1="46632" y1="34095" x2="46632" y2="34095"/>
                        <a14:foregroundMark x1="74316" y1="9333" x2="74316" y2="9333"/>
                        <a14:foregroundMark x1="78000" y1="23810" x2="78000" y2="23810"/>
                        <a14:foregroundMark x1="92421" y1="33143" x2="92421" y2="33143"/>
                        <a14:foregroundMark x1="94947" y1="33524" x2="94947" y2="33524"/>
                        <a14:foregroundMark x1="69579" y1="89905" x2="69579" y2="89905"/>
                      </a14:backgroundRemoval>
                    </a14:imgEffect>
                  </a14:imgLayer>
                </a14:imgProps>
              </a:ext>
            </a:extLst>
          </a:blip>
          <a:srcRect l="45533" r="3650" b="2889"/>
          <a:stretch/>
        </p:blipFill>
        <p:spPr>
          <a:xfrm>
            <a:off x="7053896" y="4883984"/>
            <a:ext cx="1534211" cy="1620237"/>
          </a:xfrm>
          <a:prstGeom prst="rect">
            <a:avLst/>
          </a:prstGeom>
        </p:spPr>
      </p:pic>
      <p:pic>
        <p:nvPicPr>
          <p:cNvPr id="6" name="Imagen 5">
            <a:extLst>
              <a:ext uri="{FF2B5EF4-FFF2-40B4-BE49-F238E27FC236}">
                <a16:creationId xmlns:a16="http://schemas.microsoft.com/office/drawing/2014/main" id="{4979720D-1605-4052-B82E-A2B41BA25306}"/>
              </a:ext>
            </a:extLst>
          </p:cNvPr>
          <p:cNvPicPr>
            <a:picLocks noChangeAspect="1"/>
          </p:cNvPicPr>
          <p:nvPr/>
        </p:nvPicPr>
        <p:blipFill>
          <a:blip r:embed="rId17">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107643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FDDEE3E-EBC2-8C6D-3CD9-65D2FB3C0A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0" r="23576" b="1431"/>
          <a:stretch/>
        </p:blipFill>
        <p:spPr bwMode="auto">
          <a:xfrm>
            <a:off x="4234050" y="10"/>
            <a:ext cx="795794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B1022A4-0952-C039-9DAE-96AF3EBF06E3}"/>
              </a:ext>
            </a:extLst>
          </p:cNvPr>
          <p:cNvSpPr>
            <a:spLocks noGrp="1"/>
          </p:cNvSpPr>
          <p:nvPr>
            <p:ph type="title"/>
          </p:nvPr>
        </p:nvSpPr>
        <p:spPr>
          <a:xfrm>
            <a:off x="428534" y="836305"/>
            <a:ext cx="3438144" cy="1124712"/>
          </a:xfrm>
        </p:spPr>
        <p:txBody>
          <a:bodyPr vert="horz" lIns="91440" tIns="45720" rIns="91440" bIns="45720" rtlCol="0" anchor="b">
            <a:normAutofit/>
          </a:bodyPr>
          <a:lstStyle/>
          <a:p>
            <a:pPr>
              <a:spcBef>
                <a:spcPct val="0"/>
              </a:spcBef>
            </a:pPr>
            <a:r>
              <a:rPr lang="en-US" sz="2800" b="1" dirty="0"/>
              <a:t>TRAGAMONEDAS ILEGALES</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Marcador de texto 2">
            <a:extLst>
              <a:ext uri="{FF2B5EF4-FFF2-40B4-BE49-F238E27FC236}">
                <a16:creationId xmlns:a16="http://schemas.microsoft.com/office/drawing/2014/main" id="{F795DA9B-F3CF-DBF4-5CA0-00390D2973E4}"/>
              </a:ext>
            </a:extLst>
          </p:cNvPr>
          <p:cNvSpPr>
            <a:spLocks noGrp="1"/>
          </p:cNvSpPr>
          <p:nvPr>
            <p:ph type="body" idx="1"/>
          </p:nvPr>
        </p:nvSpPr>
        <p:spPr>
          <a:xfrm>
            <a:off x="64020" y="2602512"/>
            <a:ext cx="7431802" cy="2533075"/>
          </a:xfrm>
        </p:spPr>
        <p:txBody>
          <a:bodyPr vert="horz" lIns="91440" tIns="45720" rIns="91440" bIns="45720" rtlCol="0" anchor="t">
            <a:normAutofit/>
          </a:bodyPr>
          <a:lstStyle/>
          <a:p>
            <a:pPr indent="-228600">
              <a:buClr>
                <a:schemeClr val="tx1"/>
              </a:buClr>
            </a:pPr>
            <a:r>
              <a:rPr lang="en-US" sz="2400" dirty="0"/>
              <a:t>Mercado de entre US$300 y 700 </a:t>
            </a:r>
            <a:r>
              <a:rPr lang="es-CL" sz="2400" noProof="0" dirty="0"/>
              <a:t>millones</a:t>
            </a:r>
            <a:r>
              <a:rPr lang="en-US" sz="2400" dirty="0"/>
              <a:t> al </a:t>
            </a:r>
            <a:r>
              <a:rPr lang="en-US" sz="2400" dirty="0" err="1"/>
              <a:t>año</a:t>
            </a:r>
            <a:r>
              <a:rPr lang="en-US" sz="2400" dirty="0"/>
              <a:t>.</a:t>
            </a:r>
          </a:p>
          <a:p>
            <a:pPr indent="-228600">
              <a:buClr>
                <a:schemeClr val="tx1"/>
              </a:buClr>
            </a:pPr>
            <a:r>
              <a:rPr lang="en-US" sz="2400" dirty="0"/>
              <a:t>Ya no </a:t>
            </a:r>
            <a:r>
              <a:rPr lang="es-CL" sz="2400" noProof="0" dirty="0"/>
              <a:t>existe</a:t>
            </a:r>
            <a:r>
              <a:rPr lang="en-US" sz="2400" dirty="0"/>
              <a:t> debate entre </a:t>
            </a:r>
            <a:r>
              <a:rPr lang="en-US" sz="2400" dirty="0" err="1"/>
              <a:t>habilidad</a:t>
            </a:r>
            <a:r>
              <a:rPr lang="en-US" sz="2400" dirty="0"/>
              <a:t> y </a:t>
            </a:r>
            <a:r>
              <a:rPr lang="en-US" sz="2400" dirty="0" err="1"/>
              <a:t>destreza</a:t>
            </a:r>
            <a:r>
              <a:rPr lang="en-US" sz="2400" dirty="0"/>
              <a:t>.</a:t>
            </a:r>
          </a:p>
          <a:p>
            <a:pPr indent="-228600">
              <a:buClr>
                <a:schemeClr val="tx1"/>
              </a:buClr>
            </a:pPr>
            <a:r>
              <a:rPr lang="es-ES" sz="2400" dirty="0">
                <a:latin typeface="Axiforma Light" pitchFamily="2" charset="77"/>
              </a:rPr>
              <a:t>Procedimiento muy engorroso para fiscalizar, clausurar y castigar a infractores.</a:t>
            </a:r>
            <a:endParaRPr lang="en-US" sz="2400" dirty="0"/>
          </a:p>
          <a:p>
            <a:pPr indent="-228600"/>
            <a:endParaRPr lang="en-US" sz="1700" dirty="0"/>
          </a:p>
        </p:txBody>
      </p:sp>
      <p:sp>
        <p:nvSpPr>
          <p:cNvPr id="7" name="Rectángulo 6">
            <a:extLst>
              <a:ext uri="{FF2B5EF4-FFF2-40B4-BE49-F238E27FC236}">
                <a16:creationId xmlns:a16="http://schemas.microsoft.com/office/drawing/2014/main" id="{9667B4CE-9F82-A82D-040B-4DC5BAF4BFA2}"/>
              </a:ext>
            </a:extLst>
          </p:cNvPr>
          <p:cNvSpPr/>
          <p:nvPr/>
        </p:nvSpPr>
        <p:spPr>
          <a:xfrm>
            <a:off x="286069" y="729234"/>
            <a:ext cx="86995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CuadroTexto 3">
            <a:extLst>
              <a:ext uri="{FF2B5EF4-FFF2-40B4-BE49-F238E27FC236}">
                <a16:creationId xmlns:a16="http://schemas.microsoft.com/office/drawing/2014/main" id="{B56DB204-E6A8-1140-F164-4BA699C5CFF9}"/>
              </a:ext>
            </a:extLst>
          </p:cNvPr>
          <p:cNvSpPr txBox="1"/>
          <p:nvPr/>
        </p:nvSpPr>
        <p:spPr>
          <a:xfrm>
            <a:off x="399028" y="4731924"/>
            <a:ext cx="1669635" cy="1631216"/>
          </a:xfrm>
          <a:prstGeom prst="rect">
            <a:avLst/>
          </a:prstGeom>
          <a:noFill/>
          <a:ln>
            <a:solidFill>
              <a:schemeClr val="tx1"/>
            </a:solidFill>
          </a:ln>
        </p:spPr>
        <p:txBody>
          <a:bodyPr wrap="square" rtlCol="0">
            <a:spAutoFit/>
          </a:bodyPr>
          <a:lstStyle/>
          <a:p>
            <a:pPr algn="ctr"/>
            <a:r>
              <a:rPr lang="es-CL" sz="2000" b="1" dirty="0"/>
              <a:t>14.518</a:t>
            </a:r>
          </a:p>
          <a:p>
            <a:pPr algn="ctr"/>
            <a:endParaRPr lang="es-CL" sz="2000" b="1" dirty="0"/>
          </a:p>
          <a:p>
            <a:pPr algn="ctr"/>
            <a:r>
              <a:rPr lang="es-CL" sz="2000" dirty="0"/>
              <a:t>Máquinas oficiales </a:t>
            </a:r>
          </a:p>
          <a:p>
            <a:pPr algn="ctr"/>
            <a:r>
              <a:rPr lang="es-CL" sz="2000" dirty="0"/>
              <a:t>SCJ</a:t>
            </a:r>
          </a:p>
        </p:txBody>
      </p:sp>
      <p:sp>
        <p:nvSpPr>
          <p:cNvPr id="5" name="CuadroTexto 4">
            <a:extLst>
              <a:ext uri="{FF2B5EF4-FFF2-40B4-BE49-F238E27FC236}">
                <a16:creationId xmlns:a16="http://schemas.microsoft.com/office/drawing/2014/main" id="{8DFB7BD5-F84F-344E-9AEF-5BE7DE9FE9B1}"/>
              </a:ext>
            </a:extLst>
          </p:cNvPr>
          <p:cNvSpPr txBox="1"/>
          <p:nvPr/>
        </p:nvSpPr>
        <p:spPr>
          <a:xfrm>
            <a:off x="2059593" y="4731924"/>
            <a:ext cx="1669635" cy="1631216"/>
          </a:xfrm>
          <a:prstGeom prst="rect">
            <a:avLst/>
          </a:prstGeom>
          <a:noFill/>
          <a:ln>
            <a:solidFill>
              <a:schemeClr val="tx1"/>
            </a:solidFill>
          </a:ln>
        </p:spPr>
        <p:txBody>
          <a:bodyPr wrap="square" rtlCol="0">
            <a:spAutoFit/>
          </a:bodyPr>
          <a:lstStyle/>
          <a:p>
            <a:pPr algn="ctr"/>
            <a:r>
              <a:rPr lang="es-CL" sz="2000" b="1" dirty="0"/>
              <a:t>300.000  a 700.000</a:t>
            </a:r>
          </a:p>
          <a:p>
            <a:pPr algn="ctr"/>
            <a:r>
              <a:rPr lang="es-CL" sz="2000" dirty="0"/>
              <a:t>Máquinas clandestinas</a:t>
            </a:r>
          </a:p>
          <a:p>
            <a:pPr algn="ctr"/>
            <a:r>
              <a:rPr lang="es-CL" sz="2000" dirty="0"/>
              <a:t>FIDEN</a:t>
            </a:r>
          </a:p>
        </p:txBody>
      </p:sp>
      <p:sp>
        <p:nvSpPr>
          <p:cNvPr id="6" name="CuadroTexto 5">
            <a:extLst>
              <a:ext uri="{FF2B5EF4-FFF2-40B4-BE49-F238E27FC236}">
                <a16:creationId xmlns:a16="http://schemas.microsoft.com/office/drawing/2014/main" id="{B0ED4B8B-ACE5-AD06-5189-D7E57B6D42E8}"/>
              </a:ext>
            </a:extLst>
          </p:cNvPr>
          <p:cNvSpPr txBox="1"/>
          <p:nvPr/>
        </p:nvSpPr>
        <p:spPr>
          <a:xfrm>
            <a:off x="3729228" y="4731924"/>
            <a:ext cx="1669635" cy="1631216"/>
          </a:xfrm>
          <a:prstGeom prst="rect">
            <a:avLst/>
          </a:prstGeom>
          <a:noFill/>
          <a:ln>
            <a:solidFill>
              <a:schemeClr val="tx1"/>
            </a:solidFill>
          </a:ln>
        </p:spPr>
        <p:txBody>
          <a:bodyPr wrap="square" rtlCol="0">
            <a:spAutoFit/>
          </a:bodyPr>
          <a:lstStyle/>
          <a:p>
            <a:pPr algn="ctr"/>
            <a:r>
              <a:rPr lang="es-CL" sz="2000" b="1" dirty="0"/>
              <a:t>190.000</a:t>
            </a:r>
          </a:p>
          <a:p>
            <a:pPr algn="ctr"/>
            <a:endParaRPr lang="es-CL" sz="2000" b="1" dirty="0"/>
          </a:p>
          <a:p>
            <a:pPr algn="ctr"/>
            <a:r>
              <a:rPr lang="es-CL" sz="2000" dirty="0"/>
              <a:t>Máquinas oficiales en</a:t>
            </a:r>
          </a:p>
          <a:p>
            <a:pPr algn="ctr"/>
            <a:r>
              <a:rPr lang="es-CL" sz="2000" dirty="0"/>
              <a:t>Las Vegas </a:t>
            </a:r>
          </a:p>
        </p:txBody>
      </p:sp>
      <p:cxnSp>
        <p:nvCxnSpPr>
          <p:cNvPr id="9" name="Conector recto 8">
            <a:extLst>
              <a:ext uri="{FF2B5EF4-FFF2-40B4-BE49-F238E27FC236}">
                <a16:creationId xmlns:a16="http://schemas.microsoft.com/office/drawing/2014/main" id="{9B71A817-0A3A-0ACB-9625-B3D229EF4E5D}"/>
              </a:ext>
            </a:extLst>
          </p:cNvPr>
          <p:cNvCxnSpPr/>
          <p:nvPr/>
        </p:nvCxnSpPr>
        <p:spPr>
          <a:xfrm>
            <a:off x="590013" y="5371619"/>
            <a:ext cx="4616108"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BED2D3FE-C955-09FD-8FE4-3AD6D07E8862}"/>
              </a:ext>
            </a:extLst>
          </p:cNvPr>
          <p:cNvPicPr>
            <a:picLocks noChangeAspect="1"/>
          </p:cNvPicPr>
          <p:nvPr/>
        </p:nvPicPr>
        <p:blipFill>
          <a:blip r:embed="rId4">
            <a:extLst>
              <a:ext uri="{28A0092B-C50C-407E-A947-70E740481C1C}">
                <a14:useLocalDpi xmlns:a14="http://schemas.microsoft.com/office/drawing/2010/main" val="0"/>
              </a:ext>
            </a:extLst>
          </a:blip>
          <a:srcRect r="57468"/>
          <a:stretch/>
        </p:blipFill>
        <p:spPr>
          <a:xfrm>
            <a:off x="11099305" y="-268708"/>
            <a:ext cx="831438" cy="1668985"/>
          </a:xfrm>
          <a:prstGeom prst="rect">
            <a:avLst/>
          </a:prstGeom>
        </p:spPr>
      </p:pic>
    </p:spTree>
    <p:extLst>
      <p:ext uri="{BB962C8B-B14F-4D97-AF65-F5344CB8AC3E}">
        <p14:creationId xmlns:p14="http://schemas.microsoft.com/office/powerpoint/2010/main" val="41524631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7176</TotalTime>
  <Words>3829</Words>
  <Application>Microsoft Office PowerPoint</Application>
  <PresentationFormat>Panorámica</PresentationFormat>
  <Paragraphs>281</Paragraphs>
  <Slides>29</Slides>
  <Notes>29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29</vt:i4>
      </vt:variant>
    </vt:vector>
  </HeadingPairs>
  <TitlesOfParts>
    <vt:vector size="41" baseType="lpstr">
      <vt:lpstr>Aptos</vt:lpstr>
      <vt:lpstr>Arial</vt:lpstr>
      <vt:lpstr>Axiforma</vt:lpstr>
      <vt:lpstr>Axiforma </vt:lpstr>
      <vt:lpstr>Axiforma Light</vt:lpstr>
      <vt:lpstr>Axiforma Medium</vt:lpstr>
      <vt:lpstr>Barlow</vt:lpstr>
      <vt:lpstr>Calibri</vt:lpstr>
      <vt:lpstr>Calibri Light</vt:lpstr>
      <vt:lpstr>Symbol</vt:lpstr>
      <vt:lpstr>Wingdings</vt:lpstr>
      <vt:lpstr>Tema de Office</vt:lpstr>
      <vt:lpstr>Proyecto de ley que "Crea el Subsistema de Inteligencia Económica y establece otras medidas para la prevención y alerta de actividades que digan relación con el crimen organizado".  Boletín N°15975-25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TRAGAMONEDAS ILEGALES</vt:lpstr>
      <vt:lpstr>PLATAFORMAS DE APUESTAS ONLINE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Felipe_Kayzen</dc:creator>
  <cp:lastModifiedBy>Claudia Andrea Mora Ramos</cp:lastModifiedBy>
  <cp:revision>86</cp:revision>
  <dcterms:created xsi:type="dcterms:W3CDTF">2022-11-08T14:07:03Z</dcterms:created>
  <dcterms:modified xsi:type="dcterms:W3CDTF">2025-06-11T21:25:15Z</dcterms:modified>
</cp:coreProperties>
</file>