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L="914400" marR="0" lvl="1"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L="1371600" marR="0" lvl="2"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L="1828800" marR="0" lvl="3"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L="2286000" marR="0" lvl="4"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L="2743200" marR="0" lvl="5"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L="3200400" marR="0" lvl="6"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L="3657600" marR="0" lvl="7"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L="4114800" marR="0" lvl="8"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312ee0864e_0_124: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g2312ee0864e_0_1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312ee0864e_0_133: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g2312ee0864e_0_1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6ea56f9a60_0_329: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2" name="Google Shape;222;g26ea56f9a60_0_3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312ee0864e_0_151: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2" name="Google Shape;292;g2312ee0864e_0_1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6ea56f9a60_0_338: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2" name="Google Shape;302;g26ea56f9a60_0_3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6ea56f9a60_0_347: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2" name="Google Shape;312;g26ea56f9a60_0_3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6ea56f9a60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100"/>
          </a:p>
        </p:txBody>
      </p:sp>
      <p:sp>
        <p:nvSpPr>
          <p:cNvPr id="232" name="Google Shape;232;g26ea56f9a60_0_2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26ea56f9a60_0_356: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2" name="Google Shape;322;g26ea56f9a60_0_3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26ea56f9a60_0_365: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2" name="Google Shape;332;g26ea56f9a60_0_3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26ea56f9a60_0_374: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2" name="Google Shape;342;g26ea56f9a60_0_3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312ee0864e_0_47: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g2312ee0864e_0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26ea56f9a60_0_383: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2" name="Google Shape;352;g26ea56f9a60_0_3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2313be2fe69_0_1: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2" name="Google Shape;362;g2313be2fe69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4" name="Google Shape;3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6ea56f9a60_3_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g26ea56f9a60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6ea56f9a60_3_13: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g26ea56f9a60_3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6ea56f9a60_0_288: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g26ea56f9a60_0_2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6ea56f9a60_0_311: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g26ea56f9a60_0_3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6ea56f9a60_0_32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g26ea56f9a60_0_3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6ea56f9a60_0_1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1100"/>
          </a:p>
        </p:txBody>
      </p:sp>
      <p:sp>
        <p:nvSpPr>
          <p:cNvPr id="164" name="Google Shape;164;g26ea56f9a60_0_16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panose="020F0502020204030204"/>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5"/>
          <p:cNvSpPr>
            <a:spLocks noGrp="1"/>
          </p:cNvSpPr>
          <p:nvPr>
            <p:ph type="pic" idx="2"/>
          </p:nvPr>
        </p:nvSpPr>
        <p:spPr>
          <a:xfrm>
            <a:off x="5183188" y="987425"/>
            <a:ext cx="6172200" cy="4873625"/>
          </a:xfrm>
          <a:prstGeom prst="rect">
            <a:avLst/>
          </a:prstGeom>
          <a:noFill/>
          <a:ln>
            <a:noFill/>
          </a:ln>
        </p:spPr>
      </p:sp>
      <p:sp>
        <p:nvSpPr>
          <p:cNvPr id="65" name="Google Shape;65;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olo Fondo">
  <p:cSld name="Solo Fondo">
    <p:spTree>
      <p:nvGrpSpPr>
        <p:cNvPr id="1" name="Shape 1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8"/>
        <p:cNvGrpSpPr/>
        <p:nvPr/>
      </p:nvGrpSpPr>
      <p:grpSpPr>
        <a:xfrm>
          <a:off x="0" y="0"/>
          <a:ext cx="0" cy="0"/>
          <a:chOff x="0" y="0"/>
          <a:chExt cx="0" cy="0"/>
        </a:xfrm>
      </p:grpSpPr>
      <p:sp>
        <p:nvSpPr>
          <p:cNvPr id="19" name="Google Shape;19;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4"/>
        <p:cNvGrpSpPr/>
        <p:nvPr/>
      </p:nvGrpSpPr>
      <p:grpSpPr>
        <a:xfrm>
          <a:off x="0" y="0"/>
          <a:ext cx="0" cy="0"/>
          <a:chOff x="0" y="0"/>
          <a:chExt cx="0" cy="0"/>
        </a:xfrm>
      </p:grpSpPr>
      <p:sp>
        <p:nvSpPr>
          <p:cNvPr id="25" name="Google Shape;25;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panose="020F0502020204030204"/>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7" name="Google Shape;2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0"/>
        <p:cNvGrpSpPr/>
        <p:nvPr/>
      </p:nvGrpSpPr>
      <p:grpSpPr>
        <a:xfrm>
          <a:off x="0" y="0"/>
          <a:ext cx="0" cy="0"/>
          <a:chOff x="0" y="0"/>
          <a:chExt cx="0" cy="0"/>
        </a:xfrm>
      </p:grpSpPr>
      <p:sp>
        <p:nvSpPr>
          <p:cNvPr id="31" name="Google Shape;3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7"/>
        <p:cNvGrpSpPr/>
        <p:nvPr/>
      </p:nvGrpSpPr>
      <p:grpSpPr>
        <a:xfrm>
          <a:off x="0" y="0"/>
          <a:ext cx="0" cy="0"/>
          <a:chOff x="0" y="0"/>
          <a:chExt cx="0" cy="0"/>
        </a:xfrm>
      </p:grpSpPr>
      <p:sp>
        <p:nvSpPr>
          <p:cNvPr id="38" name="Google Shape;38;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6"/>
        <p:cNvGrpSpPr/>
        <p:nvPr/>
      </p:nvGrpSpPr>
      <p:grpSpPr>
        <a:xfrm>
          <a:off x="0" y="0"/>
          <a:ext cx="0" cy="0"/>
          <a:chOff x="0" y="0"/>
          <a:chExt cx="0" cy="0"/>
        </a:xfrm>
      </p:grpSpPr>
      <p:sp>
        <p:nvSpPr>
          <p:cNvPr id="47" name="Google Shape;4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1"/>
        <p:cNvGrpSpPr/>
        <p:nvPr/>
      </p:nvGrpSpPr>
      <p:grpSpPr>
        <a:xfrm>
          <a:off x="0" y="0"/>
          <a:ext cx="0" cy="0"/>
          <a:chOff x="0" y="0"/>
          <a:chExt cx="0" cy="0"/>
        </a:xfrm>
      </p:grpSpPr>
      <p:sp>
        <p:nvSpPr>
          <p:cNvPr id="52" name="Google Shape;5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s-CL"/>
              <a:t>‹Nº›</a:t>
            </a:fld>
            <a:endParaRPr lang="es-CL"/>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4"/>
        <p:cNvGrpSpPr/>
        <p:nvPr/>
      </p:nvGrpSpPr>
      <p:grpSpPr>
        <a:xfrm>
          <a:off x="0" y="0"/>
          <a:ext cx="0" cy="0"/>
          <a:chOff x="0" y="0"/>
          <a:chExt cx="0" cy="0"/>
        </a:xfrm>
      </p:grpSpPr>
      <p:grpSp>
        <p:nvGrpSpPr>
          <p:cNvPr id="85" name="Google Shape;85;p1"/>
          <p:cNvGrpSpPr/>
          <p:nvPr/>
        </p:nvGrpSpPr>
        <p:grpSpPr>
          <a:xfrm>
            <a:off x="64101" y="0"/>
            <a:ext cx="12192000" cy="6858000"/>
            <a:chOff x="64099" y="0"/>
            <a:chExt cx="12192000" cy="6858000"/>
          </a:xfrm>
        </p:grpSpPr>
        <p:grpSp>
          <p:nvGrpSpPr>
            <p:cNvPr id="86" name="Google Shape;86;p1"/>
            <p:cNvGrpSpPr/>
            <p:nvPr/>
          </p:nvGrpSpPr>
          <p:grpSpPr>
            <a:xfrm>
              <a:off x="64099" y="0"/>
              <a:ext cx="12192000" cy="6858000"/>
              <a:chOff x="64098" y="0"/>
              <a:chExt cx="12192000" cy="6858000"/>
            </a:xfrm>
          </p:grpSpPr>
          <p:pic>
            <p:nvPicPr>
              <p:cNvPr id="87" name="Google Shape;87;p1"/>
              <p:cNvPicPr preferRelativeResize="0"/>
              <p:nvPr/>
            </p:nvPicPr>
            <p:blipFill rotWithShape="1">
              <a:blip r:embed="rId3"/>
              <a:srcRect/>
              <a:stretch>
                <a:fillRect/>
              </a:stretch>
            </p:blipFill>
            <p:spPr>
              <a:xfrm>
                <a:off x="64098" y="0"/>
                <a:ext cx="12192000" cy="6858000"/>
              </a:xfrm>
              <a:prstGeom prst="rect">
                <a:avLst/>
              </a:prstGeom>
              <a:noFill/>
              <a:ln>
                <a:noFill/>
              </a:ln>
            </p:spPr>
          </p:pic>
          <p:pic>
            <p:nvPicPr>
              <p:cNvPr id="88" name="Google Shape;88;p1" descr="Imagen que contiene Texto&#10;&#10;Descripción generada automáticamente"/>
              <p:cNvPicPr preferRelativeResize="0"/>
              <p:nvPr/>
            </p:nvPicPr>
            <p:blipFill rotWithShape="1">
              <a:blip r:embed="rId4"/>
              <a:srcRect/>
              <a:stretch>
                <a:fillRect/>
              </a:stretch>
            </p:blipFill>
            <p:spPr>
              <a:xfrm>
                <a:off x="1374433" y="4537170"/>
                <a:ext cx="1848031" cy="1785386"/>
              </a:xfrm>
              <a:prstGeom prst="rect">
                <a:avLst/>
              </a:prstGeom>
              <a:noFill/>
              <a:ln>
                <a:noFill/>
              </a:ln>
            </p:spPr>
          </p:pic>
        </p:grpSp>
        <p:pic>
          <p:nvPicPr>
            <p:cNvPr id="89" name="Google Shape;89;p1"/>
            <p:cNvPicPr preferRelativeResize="0"/>
            <p:nvPr/>
          </p:nvPicPr>
          <p:blipFill rotWithShape="1">
            <a:blip r:embed="rId5"/>
            <a:srcRect/>
            <a:stretch>
              <a:fillRect/>
            </a:stretch>
          </p:blipFill>
          <p:spPr>
            <a:xfrm>
              <a:off x="4275849" y="0"/>
              <a:ext cx="3640297" cy="185351"/>
            </a:xfrm>
            <a:prstGeom prst="rect">
              <a:avLst/>
            </a:prstGeom>
            <a:noFill/>
            <a:ln>
              <a:noFill/>
            </a:ln>
          </p:spPr>
        </p:pic>
      </p:grpSp>
      <p:sp>
        <p:nvSpPr>
          <p:cNvPr id="90" name="Google Shape;90;p1"/>
          <p:cNvSpPr txBox="1"/>
          <p:nvPr/>
        </p:nvSpPr>
        <p:spPr>
          <a:xfrm>
            <a:off x="319650" y="1879325"/>
            <a:ext cx="11552700" cy="2154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0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4000"/>
              <a:buFont typeface="Arial" panose="020B0604020202020204"/>
              <a:buNone/>
            </a:pPr>
            <a:r>
              <a:rPr lang="es-CL" sz="3200" b="1" i="0" u="none" strike="noStrike" cap="none">
                <a:solidFill>
                  <a:schemeClr val="lt1"/>
                </a:solidFill>
                <a:latin typeface="Verdana" panose="020B0604030504040204"/>
                <a:ea typeface="Verdana" panose="020B0604030504040204"/>
                <a:cs typeface="Verdana" panose="020B0604030504040204"/>
                <a:sym typeface="Verdana" panose="020B0604030504040204"/>
              </a:rPr>
              <a:t>  </a:t>
            </a:r>
            <a:r>
              <a:rPr lang="es-CL" sz="2800" b="1" i="0" u="none" strike="noStrike" cap="none">
                <a:solidFill>
                  <a:schemeClr val="lt1"/>
                </a:solidFill>
                <a:latin typeface="Verdana" panose="020B0604030504040204"/>
                <a:ea typeface="Verdana" panose="020B0604030504040204"/>
                <a:cs typeface="Verdana" panose="020B0604030504040204"/>
                <a:sym typeface="Verdana" panose="020B0604030504040204"/>
              </a:rPr>
              <a:t>Proyecto de ley que regula la extracción de áridos </a:t>
            </a:r>
            <a:endParaRPr sz="28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4000"/>
              <a:buFont typeface="Arial" panose="020B0604020202020204"/>
              <a:buNone/>
            </a:pPr>
            <a:endParaRPr sz="2800" b="1" i="0" u="none" strike="noStrike" cap="none">
              <a:solidFill>
                <a:schemeClr val="lt1"/>
              </a:solidFill>
              <a:latin typeface="Verdana" panose="020B0604030504040204"/>
              <a:ea typeface="Verdana" panose="020B0604030504040204"/>
              <a:cs typeface="Verdana" panose="020B0604030504040204"/>
              <a:sym typeface="Verdana" panose="020B0604030504040204"/>
            </a:endParaRPr>
          </a:p>
          <a:p>
            <a:pPr marL="0" marR="0" lvl="0" indent="0" algn="ctr" rtl="0">
              <a:lnSpc>
                <a:spcPct val="100000"/>
              </a:lnSpc>
              <a:spcBef>
                <a:spcPts val="0"/>
              </a:spcBef>
              <a:spcAft>
                <a:spcPts val="0"/>
              </a:spcAft>
              <a:buClr>
                <a:srgbClr val="000000"/>
              </a:buClr>
              <a:buSzPts val="4000"/>
              <a:buFont typeface="Arial" panose="020B0604020202020204"/>
              <a:buNone/>
            </a:pPr>
            <a:r>
              <a:rPr lang="es-CL" sz="2000" b="1" i="0" u="none" strike="noStrike" cap="none">
                <a:solidFill>
                  <a:schemeClr val="lt1"/>
                </a:solidFill>
                <a:latin typeface="Verdana" panose="020B0604030504040204"/>
                <a:ea typeface="Verdana" panose="020B0604030504040204"/>
                <a:cs typeface="Verdana" panose="020B0604030504040204"/>
                <a:sym typeface="Verdana" panose="020B0604030504040204"/>
              </a:rPr>
              <a:t>Boletines n° 15.096-09 y 15.676-09, refundidos.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4000"/>
              <a:buFont typeface="Arial" panose="020B0604020202020204"/>
              <a:buNone/>
            </a:pPr>
            <a:endParaRPr sz="4000" b="1" i="0" u="none" strike="noStrike" cap="none">
              <a:solidFill>
                <a:schemeClr val="lt1"/>
              </a:solidFill>
              <a:latin typeface="Verdana" panose="020B0604030504040204"/>
              <a:ea typeface="Verdana" panose="020B0604030504040204"/>
              <a:cs typeface="Verdana" panose="020B0604030504040204"/>
              <a:sym typeface="Verdana" panose="020B0604030504040204"/>
            </a:endParaRPr>
          </a:p>
        </p:txBody>
      </p:sp>
      <p:sp>
        <p:nvSpPr>
          <p:cNvPr id="91" name="Google Shape;91;p1"/>
          <p:cNvSpPr txBox="1"/>
          <p:nvPr/>
        </p:nvSpPr>
        <p:spPr>
          <a:xfrm>
            <a:off x="6183225" y="5343650"/>
            <a:ext cx="5544000" cy="1185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panose="020B0604020202020204"/>
              <a:buNone/>
            </a:pPr>
            <a:r>
              <a:rPr lang="es-CL" sz="2400" b="0" i="0" u="none" strike="noStrike" cap="none">
                <a:solidFill>
                  <a:schemeClr val="lt1"/>
                </a:solidFill>
                <a:latin typeface="Verdana" panose="020B0604030504040204"/>
                <a:ea typeface="Verdana" panose="020B0604030504040204"/>
                <a:cs typeface="Verdana" panose="020B0604030504040204"/>
                <a:sym typeface="Verdana" panose="020B0604030504040204"/>
              </a:rPr>
              <a:t>Comisión de Obras Públicas</a:t>
            </a:r>
            <a:endParaRPr sz="2400" b="0" i="0" u="none" strike="noStrike" cap="none">
              <a:solidFill>
                <a:schemeClr val="lt1"/>
              </a:solidFill>
              <a:latin typeface="Verdana" panose="020B0604030504040204"/>
              <a:ea typeface="Verdana" panose="020B0604030504040204"/>
              <a:cs typeface="Verdana" panose="020B0604030504040204"/>
              <a:sym typeface="Verdana" panose="020B0604030504040204"/>
            </a:endParaRPr>
          </a:p>
          <a:p>
            <a:pPr marL="0" marR="0" lvl="0" indent="0" algn="l" rtl="0">
              <a:lnSpc>
                <a:spcPct val="100000"/>
              </a:lnSpc>
              <a:spcBef>
                <a:spcPts val="0"/>
              </a:spcBef>
              <a:spcAft>
                <a:spcPts val="0"/>
              </a:spcAft>
              <a:buClr>
                <a:srgbClr val="000000"/>
              </a:buClr>
              <a:buSzPts val="2400"/>
              <a:buFont typeface="Arial" panose="020B0604020202020204"/>
              <a:buNone/>
            </a:pPr>
            <a:r>
              <a:rPr lang="es-CL" sz="2400">
                <a:solidFill>
                  <a:schemeClr val="lt1"/>
                </a:solidFill>
                <a:latin typeface="Verdana" panose="020B0604030504040204"/>
                <a:ea typeface="Verdana" panose="020B0604030504040204"/>
                <a:cs typeface="Verdana" panose="020B0604030504040204"/>
                <a:sym typeface="Verdana" panose="020B0604030504040204"/>
              </a:rPr>
              <a:t>Cámara</a:t>
            </a:r>
            <a:r>
              <a:rPr lang="es-CL" sz="2400" b="0" i="0" u="none" strike="noStrike" cap="none">
                <a:solidFill>
                  <a:schemeClr val="lt1"/>
                </a:solidFill>
                <a:latin typeface="Verdana" panose="020B0604030504040204"/>
                <a:ea typeface="Verdana" panose="020B0604030504040204"/>
                <a:cs typeface="Verdana" panose="020B0604030504040204"/>
                <a:sym typeface="Verdana" panose="020B0604030504040204"/>
              </a:rPr>
              <a:t>, 1</a:t>
            </a:r>
            <a:r>
              <a:rPr lang="es-CL" sz="2400">
                <a:solidFill>
                  <a:schemeClr val="lt1"/>
                </a:solidFill>
                <a:latin typeface="Verdana" panose="020B0604030504040204"/>
                <a:ea typeface="Verdana" panose="020B0604030504040204"/>
                <a:cs typeface="Verdana" panose="020B0604030504040204"/>
                <a:sym typeface="Verdana" panose="020B0604030504040204"/>
              </a:rPr>
              <a:t>6 </a:t>
            </a:r>
            <a:r>
              <a:rPr lang="es-CL" sz="2400" b="0" i="0" u="none" strike="noStrike" cap="none">
                <a:solidFill>
                  <a:schemeClr val="lt1"/>
                </a:solidFill>
                <a:latin typeface="Verdana" panose="020B0604030504040204"/>
                <a:ea typeface="Verdana" panose="020B0604030504040204"/>
                <a:cs typeface="Verdana" panose="020B0604030504040204"/>
                <a:sym typeface="Verdana" panose="020B0604030504040204"/>
              </a:rPr>
              <a:t>de </a:t>
            </a:r>
            <a:r>
              <a:rPr lang="es-CL" sz="2400">
                <a:solidFill>
                  <a:schemeClr val="lt1"/>
                </a:solidFill>
                <a:latin typeface="Verdana" panose="020B0604030504040204"/>
                <a:ea typeface="Verdana" panose="020B0604030504040204"/>
                <a:cs typeface="Verdana" panose="020B0604030504040204"/>
                <a:sym typeface="Verdana" panose="020B0604030504040204"/>
              </a:rPr>
              <a:t>abril</a:t>
            </a:r>
            <a:r>
              <a:rPr lang="es-CL" sz="2400" b="0" i="0" u="none" strike="noStrike" cap="none">
                <a:solidFill>
                  <a:schemeClr val="lt1"/>
                </a:solidFill>
                <a:latin typeface="Verdana" panose="020B0604030504040204"/>
                <a:ea typeface="Verdana" panose="020B0604030504040204"/>
                <a:cs typeface="Verdana" panose="020B0604030504040204"/>
                <a:sym typeface="Verdana" panose="020B0604030504040204"/>
              </a:rPr>
              <a:t> de 2023</a:t>
            </a:r>
            <a:endParaRPr sz="2400" b="0" i="0" u="none" strike="noStrike" cap="none">
              <a:solidFill>
                <a:schemeClr val="lt1"/>
              </a:solidFill>
              <a:latin typeface="Verdana" panose="020B0604030504040204"/>
              <a:ea typeface="Verdana" panose="020B0604030504040204"/>
              <a:cs typeface="Verdana" panose="020B0604030504040204"/>
              <a:sym typeface="Verdana" panose="020B060403050404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Google Shape;204;g2312ee0864e_0_124"/>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205" name="Google Shape;205;g2312ee0864e_0_124"/>
          <p:cNvSpPr txBox="1"/>
          <p:nvPr/>
        </p:nvSpPr>
        <p:spPr>
          <a:xfrm>
            <a:off x="47625" y="260225"/>
            <a:ext cx="10715700" cy="7080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 DE LA EXTRACCIÓN EN CAUCE NATURAL O                   EN ZONA DE REGULACIÓN ANEXA</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06" name="Google Shape;206;g2312ee0864e_0_124"/>
          <p:cNvSpPr/>
          <p:nvPr/>
        </p:nvSpPr>
        <p:spPr>
          <a:xfrm>
            <a:off x="346818" y="116473"/>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207" name="Google Shape;207;g2312ee0864e_0_124"/>
          <p:cNvPicPr preferRelativeResize="0"/>
          <p:nvPr/>
        </p:nvPicPr>
        <p:blipFill rotWithShape="1">
          <a:blip r:embed="rId4"/>
          <a:srcRect/>
          <a:stretch>
            <a:fillRect/>
          </a:stretch>
        </p:blipFill>
        <p:spPr>
          <a:xfrm flipH="1">
            <a:off x="551162" y="375579"/>
            <a:ext cx="647915" cy="442174"/>
          </a:xfrm>
          <a:prstGeom prst="rect">
            <a:avLst/>
          </a:prstGeom>
          <a:noFill/>
          <a:ln>
            <a:noFill/>
          </a:ln>
        </p:spPr>
      </p:pic>
      <p:sp>
        <p:nvSpPr>
          <p:cNvPr id="208" name="Google Shape;208;g2312ee0864e_0_124"/>
          <p:cNvSpPr/>
          <p:nvPr/>
        </p:nvSpPr>
        <p:spPr>
          <a:xfrm>
            <a:off x="527050" y="1189990"/>
            <a:ext cx="10931525" cy="548513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09" name="Google Shape;209;g2312ee0864e_0_124"/>
          <p:cNvSpPr/>
          <p:nvPr/>
        </p:nvSpPr>
        <p:spPr>
          <a:xfrm>
            <a:off x="791845" y="1430020"/>
            <a:ext cx="10372090" cy="5207000"/>
          </a:xfrm>
          <a:prstGeom prst="rect">
            <a:avLst/>
          </a:prstGeom>
          <a:noFill/>
          <a:ln>
            <a:noFill/>
          </a:ln>
        </p:spPr>
        <p:txBody>
          <a:bodyPr spcFirstLastPara="1" wrap="square" lIns="91425" tIns="45700" rIns="91425" bIns="45700" anchor="t" anchorCtr="0">
            <a:noAutofit/>
          </a:bodyPr>
          <a:lstStyle/>
          <a:p>
            <a:pPr marL="285750" marR="0" lvl="0" indent="-292100" algn="just" rtl="0">
              <a:lnSpc>
                <a:spcPct val="100000"/>
              </a:lnSpc>
              <a:spcBef>
                <a:spcPts val="0"/>
              </a:spcBef>
              <a:spcAft>
                <a:spcPts val="0"/>
              </a:spcAft>
              <a:buClr>
                <a:srgbClr val="02527A"/>
              </a:buClr>
              <a:buSzPts val="2100"/>
              <a:buFont typeface="Noto Sans Symbols"/>
              <a:buChar char="▪"/>
            </a:pPr>
            <a:r>
              <a:rPr lang="es-CL" sz="2200" b="1" i="0" u="none" strike="noStrike" cap="none">
                <a:solidFill>
                  <a:srgbClr val="02527A"/>
                </a:solidFill>
                <a:latin typeface="Calibri" panose="020F0502020204030204"/>
                <a:ea typeface="Calibri" panose="020F0502020204030204"/>
                <a:cs typeface="Calibri" panose="020F0502020204030204"/>
                <a:sym typeface="Calibri" panose="020F0502020204030204"/>
              </a:rPr>
              <a:t>Art. 9° Del registro público de extracción de áridos de la DOH</a:t>
            </a:r>
            <a:r>
              <a:rPr lang="es-CL" sz="2200" b="1">
                <a:solidFill>
                  <a:srgbClr val="02527A"/>
                </a:solidFill>
                <a:latin typeface="Calibri" panose="020F0502020204030204"/>
                <a:ea typeface="Calibri" panose="020F0502020204030204"/>
                <a:cs typeface="Calibri" panose="020F0502020204030204"/>
                <a:sym typeface="Calibri" panose="020F0502020204030204"/>
              </a:rPr>
              <a:t>.</a:t>
            </a: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000"/>
              <a:buFont typeface="Arial" panose="020B0604020202020204"/>
              <a:buNone/>
            </a:pP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La DOH llevará un registro público de la información relativa a extracción de áridos en cauces naturales y de zonas regulación anexa, incluyendo, al menos:</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000"/>
              <a:buFont typeface="Arial" panose="020B0604020202020204"/>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309880" marR="0" lvl="0" indent="-10795" algn="just" rtl="0">
              <a:lnSpc>
                <a:spcPct val="100000"/>
              </a:lnSpc>
              <a:spcBef>
                <a:spcPts val="0"/>
              </a:spcBef>
              <a:spcAft>
                <a:spcPts val="0"/>
              </a:spcAft>
              <a:buClr>
                <a:srgbClr val="02527A"/>
              </a:buClr>
              <a:buSzPts val="2100"/>
              <a:buNone/>
            </a:pP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a) Los informes de factibilidad técnica (</a:t>
            </a:r>
            <a:r>
              <a:rPr lang="es-CL" sz="2200">
                <a:solidFill>
                  <a:srgbClr val="02527A"/>
                </a:solidFill>
                <a:latin typeface="Calibri" panose="020F0502020204030204"/>
                <a:ea typeface="Calibri" panose="020F0502020204030204"/>
                <a:cs typeface="Calibri" panose="020F0502020204030204"/>
                <a:sym typeface="Calibri" panose="020F0502020204030204"/>
              </a:rPr>
              <a:t>favorables y desfavorables)</a:t>
            </a: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a:t>
            </a: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309880" marR="0" lvl="0" indent="-10795"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309880" marR="0" lvl="0" indent="-10795" algn="just" rtl="0">
              <a:lnSpc>
                <a:spcPct val="100000"/>
              </a:lnSpc>
              <a:spcBef>
                <a:spcPts val="0"/>
              </a:spcBef>
              <a:spcAft>
                <a:spcPts val="0"/>
              </a:spcAft>
              <a:buClr>
                <a:srgbClr val="02527A"/>
              </a:buClr>
              <a:buSzPts val="2100"/>
              <a:buNone/>
            </a:pP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b) L</a:t>
            </a:r>
            <a:r>
              <a:rPr lang="es-CL" sz="2200">
                <a:solidFill>
                  <a:srgbClr val="02527A"/>
                </a:solidFill>
                <a:latin typeface="Calibri" panose="020F0502020204030204"/>
                <a:ea typeface="Calibri" panose="020F0502020204030204"/>
                <a:cs typeface="Calibri" panose="020F0502020204030204"/>
                <a:sym typeface="Calibri" panose="020F0502020204030204"/>
              </a:rPr>
              <a:t>as resoluciones de habilitación técnica favorables y desfavorables. En el primer caso, incluirá el decreto alcaldicio, plan de cierre y actualizaciones</a:t>
            </a: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a:t>
            </a: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309880" marR="0" lvl="0" indent="-10795"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309880" marR="0" lvl="0" indent="-10795" algn="just" rtl="0">
              <a:lnSpc>
                <a:spcPct val="100000"/>
              </a:lnSpc>
              <a:spcBef>
                <a:spcPts val="0"/>
              </a:spcBef>
              <a:spcAft>
                <a:spcPts val="0"/>
              </a:spcAft>
              <a:buClr>
                <a:srgbClr val="02527A"/>
              </a:buClr>
              <a:buSzPts val="2100"/>
              <a:buNone/>
            </a:pPr>
            <a:r>
              <a:rPr lang="es-CL" sz="2200" b="0" i="0" u="none" strike="noStrike" cap="none">
                <a:solidFill>
                  <a:srgbClr val="02527A"/>
                </a:solidFill>
                <a:latin typeface="Calibri" panose="020F0502020204030204"/>
                <a:ea typeface="Calibri" panose="020F0502020204030204"/>
                <a:cs typeface="Calibri" panose="020F0502020204030204"/>
                <a:sym typeface="Calibri" panose="020F0502020204030204"/>
              </a:rPr>
              <a:t>c) Las zonas de prohibición vigentes.</a:t>
            </a: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000"/>
              <a:buFont typeface="Arial" panose="020B0604020202020204"/>
              <a:buNone/>
            </a:pP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298450" algn="just" rtl="0">
              <a:lnSpc>
                <a:spcPct val="100000"/>
              </a:lnSpc>
              <a:spcBef>
                <a:spcPts val="0"/>
              </a:spcBef>
              <a:spcAft>
                <a:spcPts val="0"/>
              </a:spcAft>
              <a:buClr>
                <a:srgbClr val="02527A"/>
              </a:buClr>
              <a:buSzPts val="21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Adicionalmente, la DOH mantendrá un archivo de certificados de origen emitidos por los titulares de proyectos, asegurando la trazabilidad del material y su cumplimiento. Los titulares deben remitir estos certificados semestralmente, según las condiciones establecidas por el reglamento.</a:t>
            </a: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9">
                                            <p:txEl>
                                              <p:pRg st="9" end="9"/>
                                            </p:txEl>
                                          </p:spTgt>
                                        </p:tgtEl>
                                        <p:attrNameLst>
                                          <p:attrName>style.visibility</p:attrName>
                                        </p:attrNameLst>
                                      </p:cBhvr>
                                      <p:to>
                                        <p:strVal val="visible"/>
                                      </p:to>
                                    </p:set>
                                    <p:anim calcmode="lin" valueType="num">
                                      <p:cBhvr>
                                        <p:cTn id="7" dur="1000" fill="hold"/>
                                        <p:tgtEl>
                                          <p:spTgt spid="209">
                                            <p:txEl>
                                              <p:pRg st="9" end="9"/>
                                            </p:txEl>
                                          </p:spTgt>
                                        </p:tgtEl>
                                        <p:attrNameLst>
                                          <p:attrName>ppt_w</p:attrName>
                                        </p:attrNameLst>
                                      </p:cBhvr>
                                      <p:tavLst>
                                        <p:tav tm="0">
                                          <p:val>
                                            <p:fltVal val="0"/>
                                          </p:val>
                                        </p:tav>
                                        <p:tav tm="100000">
                                          <p:val>
                                            <p:strVal val="#ppt_w"/>
                                          </p:val>
                                        </p:tav>
                                      </p:tavLst>
                                    </p:anim>
                                    <p:anim calcmode="lin" valueType="num">
                                      <p:cBhvr>
                                        <p:cTn id="8" dur="1000" fill="hold"/>
                                        <p:tgtEl>
                                          <p:spTgt spid="209">
                                            <p:txEl>
                                              <p:pRg st="9" end="9"/>
                                            </p:txEl>
                                          </p:spTgt>
                                        </p:tgtEl>
                                        <p:attrNameLst>
                                          <p:attrName>ppt_h</p:attrName>
                                        </p:attrNameLst>
                                      </p:cBhvr>
                                      <p:tavLst>
                                        <p:tav tm="0">
                                          <p:val>
                                            <p:fltVal val="0"/>
                                          </p:val>
                                        </p:tav>
                                        <p:tav tm="100000">
                                          <p:val>
                                            <p:strVal val="#ppt_h"/>
                                          </p:val>
                                        </p:tav>
                                      </p:tavLst>
                                    </p:anim>
                                    <p:anim calcmode="lin" valueType="num">
                                      <p:cBhvr>
                                        <p:cTn id="9" dur="1000" fill="hold"/>
                                        <p:tgtEl>
                                          <p:spTgt spid="209">
                                            <p:txEl>
                                              <p:pRg st="9" end="9"/>
                                            </p:txEl>
                                          </p:spTgt>
                                        </p:tgtEl>
                                        <p:attrNameLst>
                                          <p:attrName>style.rotation</p:attrName>
                                        </p:attrNameLst>
                                      </p:cBhvr>
                                      <p:tavLst>
                                        <p:tav tm="0">
                                          <p:val>
                                            <p:fltVal val="90"/>
                                          </p:val>
                                        </p:tav>
                                        <p:tav tm="100000">
                                          <p:val>
                                            <p:fltVal val="0"/>
                                          </p:val>
                                        </p:tav>
                                      </p:tavLst>
                                    </p:anim>
                                    <p:animEffect transition="in" filter="fade">
                                      <p:cBhvr>
                                        <p:cTn id="10" dur="1000"/>
                                        <p:tgtEl>
                                          <p:spTgt spid="20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Google Shape;214;g2312ee0864e_0_133"/>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215" name="Google Shape;215;g2312ee0864e_0_133"/>
          <p:cNvSpPr txBox="1"/>
          <p:nvPr/>
        </p:nvSpPr>
        <p:spPr>
          <a:xfrm>
            <a:off x="0" y="505970"/>
            <a:ext cx="10715700" cy="7080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 DE LA EXTRACCIÓN EN CAUCE NATURAL O                   EN ZONA DE REGULACIÓN ANEXA</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16" name="Google Shape;216;g2312ee0864e_0_133"/>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217" name="Google Shape;217;g2312ee0864e_0_133"/>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218" name="Google Shape;218;g2312ee0864e_0_133"/>
          <p:cNvSpPr/>
          <p:nvPr/>
        </p:nvSpPr>
        <p:spPr>
          <a:xfrm>
            <a:off x="346825" y="1370850"/>
            <a:ext cx="11108100" cy="5160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19" name="Google Shape;219;g2312ee0864e_0_133"/>
          <p:cNvSpPr/>
          <p:nvPr/>
        </p:nvSpPr>
        <p:spPr>
          <a:xfrm>
            <a:off x="525125" y="1565850"/>
            <a:ext cx="10561500" cy="48420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2527A"/>
              </a:buClr>
              <a:buSzPts val="2100"/>
              <a:buFont typeface="Noto Sans Symbols"/>
              <a:buNone/>
            </a:pPr>
            <a:r>
              <a:rPr lang="es-CL" sz="2300" b="1" i="0" u="none" strike="noStrike" cap="none">
                <a:solidFill>
                  <a:srgbClr val="02527A"/>
                </a:solidFill>
                <a:latin typeface="Calibri" panose="020F0502020204030204"/>
                <a:ea typeface="Calibri" panose="020F0502020204030204"/>
                <a:cs typeface="Calibri" panose="020F0502020204030204"/>
                <a:sym typeface="Calibri" panose="020F0502020204030204"/>
              </a:rPr>
              <a:t>Zonas de prohibición (art.10).</a:t>
            </a:r>
            <a:endParaRPr sz="23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3111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La DOH puede declarar zonas de prohibición para nuevas extracciones de áridos en cauces naturales, basándose en informes técnicos que indiquen interferencia en la dinámica hidráulica o insuficiencia de áridos. </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3111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Esta decisión se publicará en el sitio web institucional. </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3111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Durante la vigencia de la prohibición, la DOH no puede emitir factibilidad ni habilitación técnica, y la municipalidad no puede autorizar extracciones en esas áreas. </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3111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La prohibición puede levantarse si nuevos estudios lo recomiendan. </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3111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En casos excepcionales por interés público, la DOH puede permitir extracciones en zonas prohibidas, siempre que sean acotadas y no causen perjuicios.</a:t>
            </a:r>
            <a:endParaRPr sz="21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900"/>
              <a:buFont typeface="Arial" panose="020B0604020202020204"/>
              <a:buNone/>
            </a:pPr>
            <a:endParaRPr sz="19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0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19">
                                            <p:txEl>
                                              <p:pRg st="5" end="5"/>
                                            </p:txEl>
                                          </p:spTgt>
                                        </p:tgtEl>
                                        <p:attrNameLst>
                                          <p:attrName>style.visibility</p:attrName>
                                        </p:attrNameLst>
                                      </p:cBhvr>
                                      <p:to>
                                        <p:strVal val="visible"/>
                                      </p:to>
                                    </p:set>
                                    <p:anim calcmode="lin" valueType="num">
                                      <p:cBhvr>
                                        <p:cTn id="7" dur="1000" fill="hold"/>
                                        <p:tgtEl>
                                          <p:spTgt spid="219">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219">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219">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219">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19">
                                            <p:txEl>
                                              <p:pRg st="7" end="7"/>
                                            </p:txEl>
                                          </p:spTgt>
                                        </p:tgtEl>
                                        <p:attrNameLst>
                                          <p:attrName>style.visibility</p:attrName>
                                        </p:attrNameLst>
                                      </p:cBhvr>
                                      <p:to>
                                        <p:strVal val="visible"/>
                                      </p:to>
                                    </p:set>
                                    <p:anim calcmode="lin" valueType="num">
                                      <p:cBhvr>
                                        <p:cTn id="13" dur="1000" fill="hold"/>
                                        <p:tgtEl>
                                          <p:spTgt spid="219">
                                            <p:txEl>
                                              <p:pRg st="7" end="7"/>
                                            </p:txEl>
                                          </p:spTgt>
                                        </p:tgtEl>
                                        <p:attrNameLst>
                                          <p:attrName>ppt_w</p:attrName>
                                        </p:attrNameLst>
                                      </p:cBhvr>
                                      <p:tavLst>
                                        <p:tav tm="0">
                                          <p:val>
                                            <p:fltVal val="0"/>
                                          </p:val>
                                        </p:tav>
                                        <p:tav tm="100000">
                                          <p:val>
                                            <p:strVal val="#ppt_w"/>
                                          </p:val>
                                        </p:tav>
                                      </p:tavLst>
                                    </p:anim>
                                    <p:anim calcmode="lin" valueType="num">
                                      <p:cBhvr>
                                        <p:cTn id="14" dur="1000" fill="hold"/>
                                        <p:tgtEl>
                                          <p:spTgt spid="219">
                                            <p:txEl>
                                              <p:pRg st="7" end="7"/>
                                            </p:txEl>
                                          </p:spTgt>
                                        </p:tgtEl>
                                        <p:attrNameLst>
                                          <p:attrName>ppt_h</p:attrName>
                                        </p:attrNameLst>
                                      </p:cBhvr>
                                      <p:tavLst>
                                        <p:tav tm="0">
                                          <p:val>
                                            <p:fltVal val="0"/>
                                          </p:val>
                                        </p:tav>
                                        <p:tav tm="100000">
                                          <p:val>
                                            <p:strVal val="#ppt_h"/>
                                          </p:val>
                                        </p:tav>
                                      </p:tavLst>
                                    </p:anim>
                                    <p:anim calcmode="lin" valueType="num">
                                      <p:cBhvr>
                                        <p:cTn id="15" dur="1000" fill="hold"/>
                                        <p:tgtEl>
                                          <p:spTgt spid="219">
                                            <p:txEl>
                                              <p:pRg st="7" end="7"/>
                                            </p:txEl>
                                          </p:spTgt>
                                        </p:tgtEl>
                                        <p:attrNameLst>
                                          <p:attrName>style.rotation</p:attrName>
                                        </p:attrNameLst>
                                      </p:cBhvr>
                                      <p:tavLst>
                                        <p:tav tm="0">
                                          <p:val>
                                            <p:fltVal val="90"/>
                                          </p:val>
                                        </p:tav>
                                        <p:tav tm="100000">
                                          <p:val>
                                            <p:fltVal val="0"/>
                                          </p:val>
                                        </p:tav>
                                      </p:tavLst>
                                    </p:anim>
                                    <p:animEffect transition="in" filter="fade">
                                      <p:cBhvr>
                                        <p:cTn id="16" dur="1000"/>
                                        <p:tgtEl>
                                          <p:spTgt spid="219">
                                            <p:txEl>
                                              <p:pRg st="7" end="7"/>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19">
                                            <p:txEl>
                                              <p:pRg st="9" end="9"/>
                                            </p:txEl>
                                          </p:spTgt>
                                        </p:tgtEl>
                                        <p:attrNameLst>
                                          <p:attrName>style.visibility</p:attrName>
                                        </p:attrNameLst>
                                      </p:cBhvr>
                                      <p:to>
                                        <p:strVal val="visible"/>
                                      </p:to>
                                    </p:set>
                                    <p:anim calcmode="lin" valueType="num">
                                      <p:cBhvr>
                                        <p:cTn id="19" dur="1000" fill="hold"/>
                                        <p:tgtEl>
                                          <p:spTgt spid="219">
                                            <p:txEl>
                                              <p:pRg st="9" end="9"/>
                                            </p:txEl>
                                          </p:spTgt>
                                        </p:tgtEl>
                                        <p:attrNameLst>
                                          <p:attrName>ppt_w</p:attrName>
                                        </p:attrNameLst>
                                      </p:cBhvr>
                                      <p:tavLst>
                                        <p:tav tm="0">
                                          <p:val>
                                            <p:fltVal val="0"/>
                                          </p:val>
                                        </p:tav>
                                        <p:tav tm="100000">
                                          <p:val>
                                            <p:strVal val="#ppt_w"/>
                                          </p:val>
                                        </p:tav>
                                      </p:tavLst>
                                    </p:anim>
                                    <p:anim calcmode="lin" valueType="num">
                                      <p:cBhvr>
                                        <p:cTn id="20" dur="1000" fill="hold"/>
                                        <p:tgtEl>
                                          <p:spTgt spid="219">
                                            <p:txEl>
                                              <p:pRg st="9" end="9"/>
                                            </p:txEl>
                                          </p:spTgt>
                                        </p:tgtEl>
                                        <p:attrNameLst>
                                          <p:attrName>ppt_h</p:attrName>
                                        </p:attrNameLst>
                                      </p:cBhvr>
                                      <p:tavLst>
                                        <p:tav tm="0">
                                          <p:val>
                                            <p:fltVal val="0"/>
                                          </p:val>
                                        </p:tav>
                                        <p:tav tm="100000">
                                          <p:val>
                                            <p:strVal val="#ppt_h"/>
                                          </p:val>
                                        </p:tav>
                                      </p:tavLst>
                                    </p:anim>
                                    <p:anim calcmode="lin" valueType="num">
                                      <p:cBhvr>
                                        <p:cTn id="21" dur="1000" fill="hold"/>
                                        <p:tgtEl>
                                          <p:spTgt spid="219">
                                            <p:txEl>
                                              <p:pRg st="9" end="9"/>
                                            </p:txEl>
                                          </p:spTgt>
                                        </p:tgtEl>
                                        <p:attrNameLst>
                                          <p:attrName>style.rotation</p:attrName>
                                        </p:attrNameLst>
                                      </p:cBhvr>
                                      <p:tavLst>
                                        <p:tav tm="0">
                                          <p:val>
                                            <p:fltVal val="90"/>
                                          </p:val>
                                        </p:tav>
                                        <p:tav tm="100000">
                                          <p:val>
                                            <p:fltVal val="0"/>
                                          </p:val>
                                        </p:tav>
                                      </p:tavLst>
                                    </p:anim>
                                    <p:animEffect transition="in" filter="fade">
                                      <p:cBhvr>
                                        <p:cTn id="22" dur="1000"/>
                                        <p:tgtEl>
                                          <p:spTgt spid="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pic>
        <p:nvPicPr>
          <p:cNvPr id="224" name="Google Shape;224;g26ea56f9a60_0_329"/>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225" name="Google Shape;225;g26ea56f9a60_0_329"/>
          <p:cNvSpPr txBox="1"/>
          <p:nvPr/>
        </p:nvSpPr>
        <p:spPr>
          <a:xfrm>
            <a:off x="0" y="505970"/>
            <a:ext cx="10715700" cy="7080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 DE LA EXTRACCIÓN EN CAUCE NATURAL O                   EN ZONA DE REGULACIÓN ANEXA</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26" name="Google Shape;226;g26ea56f9a60_0_329"/>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227" name="Google Shape;227;g26ea56f9a60_0_329"/>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228" name="Google Shape;228;g26ea56f9a60_0_329"/>
          <p:cNvSpPr/>
          <p:nvPr/>
        </p:nvSpPr>
        <p:spPr>
          <a:xfrm>
            <a:off x="279400" y="1370965"/>
            <a:ext cx="11506200" cy="53238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29" name="Google Shape;229;g26ea56f9a60_0_329"/>
          <p:cNvSpPr/>
          <p:nvPr/>
        </p:nvSpPr>
        <p:spPr>
          <a:xfrm>
            <a:off x="525145" y="1565910"/>
            <a:ext cx="11018520" cy="48418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2527A"/>
              </a:buClr>
              <a:buSzPts val="2100"/>
              <a:buFont typeface="Noto Sans Symbols"/>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Art. 11: Retiro preventivo de materiales áridos para la limpieza y conservación de cauces</a:t>
            </a:r>
            <a:endParaRPr sz="23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Confiere a la DOH la facultad de llevar a cabo o contratar proyectos de retiro de materiales áridos de cauces naturales para su limpieza y conservación, siguiendo las normas de compras públicas o de contratación de obra pública del MOP. </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Esta autorización está sujeta a las condiciones y restricciones de los planes sectoriales de adaptación al cambio climático y los planes sectoriales de recursos hídricos e infraestructura establecidos por la ley N° 21.455. </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9144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Estos proyectos se consideran obras públicas para efectos de la exención del pago de derechos, lo cual busca fomentar la colaboración público-privada para prevenir situaciones de emergencia a través del retiro de material de los cauces que pueda generar riesgos ante crecidas.</a:t>
            </a: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900"/>
              <a:buFont typeface="Arial" panose="020B0604020202020204"/>
              <a:buNone/>
            </a:pPr>
            <a:endParaRPr sz="19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0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pic>
        <p:nvPicPr>
          <p:cNvPr id="294" name="Google Shape;294;g2312ee0864e_0_151"/>
          <p:cNvPicPr preferRelativeResize="0"/>
          <p:nvPr/>
        </p:nvPicPr>
        <p:blipFill rotWithShape="1">
          <a:blip r:embed="rId3"/>
          <a:srcRect/>
          <a:stretch>
            <a:fillRect/>
          </a:stretch>
        </p:blipFill>
        <p:spPr>
          <a:xfrm>
            <a:off x="-14605" y="0"/>
            <a:ext cx="12206605" cy="6976745"/>
          </a:xfrm>
          <a:prstGeom prst="rect">
            <a:avLst/>
          </a:prstGeom>
          <a:noFill/>
          <a:ln>
            <a:noFill/>
          </a:ln>
        </p:spPr>
      </p:pic>
      <p:sp>
        <p:nvSpPr>
          <p:cNvPr id="295" name="Google Shape;295;g2312ee0864e_0_151"/>
          <p:cNvSpPr txBox="1"/>
          <p:nvPr/>
        </p:nvSpPr>
        <p:spPr>
          <a:xfrm>
            <a:off x="0" y="505970"/>
            <a:ext cx="10715700" cy="39751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III. DE LA TRAZABILIDAD DE LOS ÁRIDOS (1)</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96" name="Google Shape;296;g2312ee0864e_0_151"/>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297" name="Google Shape;297;g2312ee0864e_0_151"/>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298" name="Google Shape;298;g2312ee0864e_0_151"/>
          <p:cNvSpPr/>
          <p:nvPr/>
        </p:nvSpPr>
        <p:spPr>
          <a:xfrm>
            <a:off x="281940" y="1370965"/>
            <a:ext cx="11543030" cy="528129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99" name="Google Shape;299;g2312ee0864e_0_151"/>
          <p:cNvSpPr/>
          <p:nvPr/>
        </p:nvSpPr>
        <p:spPr>
          <a:xfrm>
            <a:off x="438150" y="1340485"/>
            <a:ext cx="11334115" cy="532511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17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Art.12. De la trazabilidad. </a:t>
            </a:r>
            <a:r>
              <a:rPr lang="es-CL" sz="2200" u="sng">
                <a:solidFill>
                  <a:srgbClr val="02527A"/>
                </a:solidFill>
                <a:latin typeface="Calibri" panose="020F0502020204030204"/>
                <a:ea typeface="Calibri" panose="020F0502020204030204"/>
                <a:cs typeface="Calibri" panose="020F0502020204030204"/>
                <a:sym typeface="Calibri" panose="020F0502020204030204"/>
              </a:rPr>
              <a:t>Todo material árido, cualquiera sea su fuente, debe provenir de una fuente autorizada y contar con un certificado de origen que identifique su procedencia y acredite la legalidad de la extracción. </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En el caso de áridos provenientes de fuentes que no sean aquellas a que se refiere esta ley (cauces naturales no navegables), será suficiente la copia de la autorización respectiva.</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 El titular del proyecto de extracción debe emitir un certificado de origen antes del transporte, incluyendo información sobre la autorización de extracción, lugar de extracción, adquirente, cantidad extraída y otros datos. </a:t>
            </a: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Los compradores deben exigir este certificado al proveedor.</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El certificado debe remitirse a la DOH según las condiciones que fije el reglamento.</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El incumplimiento de estas normas se sancionará con una multa de 30 a 100 UTM, tramo que puede incrementarse de 60 a 200 UTM en caso de reiteración.</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000"/>
              <a:buFont typeface="Arial" panose="020B0604020202020204"/>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pic>
        <p:nvPicPr>
          <p:cNvPr id="304" name="Google Shape;304;g26ea56f9a60_0_338"/>
          <p:cNvPicPr preferRelativeResize="0"/>
          <p:nvPr/>
        </p:nvPicPr>
        <p:blipFill rotWithShape="1">
          <a:blip r:embed="rId3"/>
          <a:srcRect/>
          <a:stretch>
            <a:fillRect/>
          </a:stretch>
        </p:blipFill>
        <p:spPr>
          <a:xfrm>
            <a:off x="0" y="0"/>
            <a:ext cx="12192000" cy="6858000"/>
          </a:xfrm>
          <a:prstGeom prst="rect">
            <a:avLst/>
          </a:prstGeom>
          <a:noFill/>
          <a:ln>
            <a:noFill/>
          </a:ln>
        </p:spPr>
      </p:pic>
      <p:sp>
        <p:nvSpPr>
          <p:cNvPr id="305" name="Google Shape;305;g26ea56f9a60_0_338"/>
          <p:cNvSpPr txBox="1"/>
          <p:nvPr/>
        </p:nvSpPr>
        <p:spPr>
          <a:xfrm>
            <a:off x="0" y="269115"/>
            <a:ext cx="10715700" cy="39751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III. DE LA TRAZABILIDAD DE LOS ÁRIDOS (2)</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06" name="Google Shape;306;g26ea56f9a60_0_338"/>
          <p:cNvSpPr/>
          <p:nvPr/>
        </p:nvSpPr>
        <p:spPr>
          <a:xfrm>
            <a:off x="335388" y="26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07" name="Google Shape;307;g26ea56f9a60_0_338"/>
          <p:cNvPicPr preferRelativeResize="0"/>
          <p:nvPr/>
        </p:nvPicPr>
        <p:blipFill rotWithShape="1">
          <a:blip r:embed="rId4"/>
          <a:srcRect/>
          <a:stretch>
            <a:fillRect/>
          </a:stretch>
        </p:blipFill>
        <p:spPr>
          <a:xfrm flipH="1">
            <a:off x="525145" y="227330"/>
            <a:ext cx="600710" cy="441960"/>
          </a:xfrm>
          <a:prstGeom prst="rect">
            <a:avLst/>
          </a:prstGeom>
          <a:noFill/>
          <a:ln>
            <a:noFill/>
          </a:ln>
        </p:spPr>
      </p:pic>
      <p:sp>
        <p:nvSpPr>
          <p:cNvPr id="308" name="Google Shape;308;g26ea56f9a60_0_338"/>
          <p:cNvSpPr/>
          <p:nvPr/>
        </p:nvSpPr>
        <p:spPr>
          <a:xfrm>
            <a:off x="255270" y="739140"/>
            <a:ext cx="11715115" cy="601281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09" name="Google Shape;309;g26ea56f9a60_0_338"/>
          <p:cNvSpPr/>
          <p:nvPr/>
        </p:nvSpPr>
        <p:spPr>
          <a:xfrm>
            <a:off x="343535" y="836295"/>
            <a:ext cx="11498580" cy="591566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r>
              <a:rPr lang="es-CL" sz="2200" b="1">
                <a:solidFill>
                  <a:srgbClr val="02527A"/>
                </a:solidFill>
                <a:latin typeface="Calibri" panose="020F0502020204030204"/>
                <a:ea typeface="Calibri" panose="020F0502020204030204"/>
                <a:cs typeface="Calibri" panose="020F0502020204030204"/>
                <a:sym typeface="Calibri" panose="020F0502020204030204"/>
              </a:rPr>
              <a:t>Art. 13.  Obligaciones de la trazabilidad</a:t>
            </a:r>
            <a:endParaRPr sz="22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En las faenas de construcción, se requiere mantener una copia del certificado de origen y facturas a disposición de la autoridad fiscalizadora, cuya contravención puede ser sancionada con multas de 10 a 60 UTM. </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Los organismos públicos deben incluir la acreditación del origen de áridos en sus licitaciones y contratos. </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Quien transporte áridos deben poseer la documentación que garantice la trazabilidad de origen. </a:t>
            </a:r>
          </a:p>
          <a:p>
            <a:pPr marL="457200" marR="0" lvl="0" indent="-355600" algn="just" rtl="0">
              <a:lnSpc>
                <a:spcPct val="100000"/>
              </a:lnSpc>
              <a:spcBef>
                <a:spcPts val="0"/>
              </a:spcBef>
              <a:spcAft>
                <a:spcPts val="0"/>
              </a:spcAft>
              <a:buClr>
                <a:srgbClr val="02527A"/>
              </a:buClr>
              <a:buSzPts val="2000"/>
              <a:buFont typeface="Calibri" panose="020F0502020204030204"/>
              <a:buChar char="●"/>
            </a:pPr>
            <a:endParaRPr lang="es-CL"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Si no cuenta con esta certificación: Carabineros de Chile o inspectores de Vialidad informarán al juzgado competente según la ley de tránsito, siguiendo el procedimiento simplificado establecido en el Art. 53 del DFL N° 850 de 1997 del MOP). </a:t>
            </a:r>
          </a:p>
          <a:p>
            <a:pPr marL="457200" marR="0" lvl="0" indent="-355600" algn="just" rtl="0">
              <a:lnSpc>
                <a:spcPct val="100000"/>
              </a:lnSpc>
              <a:spcBef>
                <a:spcPts val="0"/>
              </a:spcBef>
              <a:spcAft>
                <a:spcPts val="0"/>
              </a:spcAft>
              <a:buClr>
                <a:srgbClr val="02527A"/>
              </a:buClr>
              <a:buSzPts val="2000"/>
              <a:buFont typeface="Calibri" panose="020F0502020204030204"/>
              <a:buChar char="●"/>
            </a:pPr>
            <a:endParaRPr lang="es-CL"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Las multas por esta infracción oscilarán entre 30 y 100 UTM, a beneficio municipal. Se aplicará la misma sanción a quienes extraigan o enajenen áridos sin la documentación requerida.  </a:t>
            </a: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200">
                <a:solidFill>
                  <a:srgbClr val="02527A"/>
                </a:solidFill>
                <a:latin typeface="Calibri" panose="020F0502020204030204"/>
                <a:ea typeface="Calibri" panose="020F0502020204030204"/>
                <a:cs typeface="Calibri" panose="020F0502020204030204"/>
                <a:sym typeface="Calibri" panose="020F0502020204030204"/>
              </a:rPr>
              <a:t>El tramo de las sanciones puede incrementarse (60 a 200 UTM) en caso de reiteración.</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pic>
        <p:nvPicPr>
          <p:cNvPr id="314" name="Google Shape;314;g26ea56f9a60_0_347"/>
          <p:cNvPicPr preferRelativeResize="0"/>
          <p:nvPr/>
        </p:nvPicPr>
        <p:blipFill rotWithShape="1">
          <a:blip r:embed="rId3"/>
          <a:srcRect/>
          <a:stretch>
            <a:fillRect/>
          </a:stretch>
        </p:blipFill>
        <p:spPr>
          <a:xfrm>
            <a:off x="1" y="332105"/>
            <a:ext cx="12192000" cy="6858000"/>
          </a:xfrm>
          <a:prstGeom prst="rect">
            <a:avLst/>
          </a:prstGeom>
          <a:noFill/>
          <a:ln>
            <a:noFill/>
          </a:ln>
        </p:spPr>
      </p:pic>
      <p:sp>
        <p:nvSpPr>
          <p:cNvPr id="315" name="Google Shape;315;g26ea56f9a60_0_347"/>
          <p:cNvSpPr txBox="1"/>
          <p:nvPr/>
        </p:nvSpPr>
        <p:spPr>
          <a:xfrm>
            <a:off x="0" y="271655"/>
            <a:ext cx="10715700" cy="39751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III. DE LA TRAZABILIDAD DE LOS ÁRIDOS (3)</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16" name="Google Shape;316;g26ea56f9a60_0_347"/>
          <p:cNvSpPr/>
          <p:nvPr/>
        </p:nvSpPr>
        <p:spPr>
          <a:xfrm>
            <a:off x="346818" y="116473"/>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17" name="Google Shape;317;g26ea56f9a60_0_347"/>
          <p:cNvPicPr preferRelativeResize="0"/>
          <p:nvPr/>
        </p:nvPicPr>
        <p:blipFill rotWithShape="1">
          <a:blip r:embed="rId4"/>
          <a:srcRect/>
          <a:stretch>
            <a:fillRect/>
          </a:stretch>
        </p:blipFill>
        <p:spPr>
          <a:xfrm flipH="1">
            <a:off x="525127" y="332399"/>
            <a:ext cx="647915" cy="442174"/>
          </a:xfrm>
          <a:prstGeom prst="rect">
            <a:avLst/>
          </a:prstGeom>
          <a:noFill/>
          <a:ln>
            <a:noFill/>
          </a:ln>
        </p:spPr>
      </p:pic>
      <p:sp>
        <p:nvSpPr>
          <p:cNvPr id="318" name="Google Shape;318;g26ea56f9a60_0_347"/>
          <p:cNvSpPr/>
          <p:nvPr/>
        </p:nvSpPr>
        <p:spPr>
          <a:xfrm>
            <a:off x="229235" y="975360"/>
            <a:ext cx="11891645" cy="59842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19" name="Google Shape;319;g26ea56f9a60_0_347"/>
          <p:cNvSpPr/>
          <p:nvPr/>
        </p:nvSpPr>
        <p:spPr>
          <a:xfrm>
            <a:off x="354965" y="864870"/>
            <a:ext cx="11637645" cy="591566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17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 Art. 14: Delitos por incumplimiento de obligaciones de trazabilidad.</a:t>
            </a:r>
          </a:p>
          <a:p>
            <a:pPr marL="0" marR="0" lvl="0" indent="0" algn="just" rtl="0">
              <a:lnSpc>
                <a:spcPct val="100000"/>
              </a:lnSpc>
              <a:spcBef>
                <a:spcPts val="0"/>
              </a:spcBef>
              <a:spcAft>
                <a:spcPts val="0"/>
              </a:spcAft>
              <a:buClr>
                <a:srgbClr val="000000"/>
              </a:buClr>
              <a:buSzPts val="2200"/>
              <a:buFont typeface="Arial" panose="020B0604020202020204"/>
              <a:buNone/>
            </a:pP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Nuevos tipos penales con el fin de perseguir y sancionar la extracción ilegal de áridos, aspecto que hasta la fecha no ha logrado eficacia al no contar con un tipo penal especial o específico, considerando que según el principio de legalidad penal la conducta debe estar descrita.</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55600" algn="just" rtl="0">
              <a:lnSpc>
                <a:spcPct val="100000"/>
              </a:lnSpc>
              <a:spcBef>
                <a:spcPts val="0"/>
              </a:spcBef>
              <a:spcAft>
                <a:spcPts val="0"/>
              </a:spcAft>
              <a:buClr>
                <a:srgbClr val="02527A"/>
              </a:buClr>
              <a:buSzPts val="20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Se establece la pena de presidio menor en su grado mínimo a medio (61 días hasta 3 años), con multa de 60 a 200 UTM, por los siguientes delitos:</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r>
              <a:rPr lang="es-CL" sz="2300">
                <a:solidFill>
                  <a:srgbClr val="02527A"/>
                </a:solidFill>
                <a:latin typeface="Calibri" panose="020F0502020204030204"/>
                <a:ea typeface="Calibri" panose="020F0502020204030204"/>
                <a:cs typeface="Calibri" panose="020F0502020204030204"/>
                <a:sym typeface="Calibri" panose="020F0502020204030204"/>
              </a:rPr>
              <a:t>1) Falsificación o adulteración de los certificados de origen;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r>
              <a:rPr lang="es-CL" sz="2300">
                <a:solidFill>
                  <a:srgbClr val="02527A"/>
                </a:solidFill>
                <a:latin typeface="Calibri" panose="020F0502020204030204"/>
                <a:ea typeface="Calibri" panose="020F0502020204030204"/>
                <a:cs typeface="Calibri" panose="020F0502020204030204"/>
                <a:sym typeface="Calibri" panose="020F0502020204030204"/>
              </a:rPr>
              <a:t>2) Uso malicioso del certificado falso, adulterado o que contenga información falsa o incompleta.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r>
              <a:rPr lang="es-CL" sz="2300">
                <a:solidFill>
                  <a:srgbClr val="02527A"/>
                </a:solidFill>
                <a:latin typeface="Calibri" panose="020F0502020204030204"/>
                <a:ea typeface="Calibri" panose="020F0502020204030204"/>
                <a:cs typeface="Calibri" panose="020F0502020204030204"/>
                <a:sym typeface="Calibri" panose="020F0502020204030204"/>
              </a:rPr>
              <a:t>3) Extracción, transporte o venta ilegal de áridos.</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g26ea56f9a60_0_29"/>
          <p:cNvPicPr preferRelativeResize="0"/>
          <p:nvPr/>
        </p:nvPicPr>
        <p:blipFill rotWithShape="1">
          <a:blip r:embed="rId3"/>
          <a:srcRect/>
          <a:stretch>
            <a:fillRect/>
          </a:stretch>
        </p:blipFill>
        <p:spPr>
          <a:xfrm>
            <a:off x="1" y="24800"/>
            <a:ext cx="12192000" cy="6858000"/>
          </a:xfrm>
          <a:prstGeom prst="rect">
            <a:avLst/>
          </a:prstGeom>
          <a:noFill/>
          <a:ln>
            <a:noFill/>
          </a:ln>
        </p:spPr>
      </p:pic>
      <p:sp>
        <p:nvSpPr>
          <p:cNvPr id="235" name="Google Shape;235;g26ea56f9a60_0_29"/>
          <p:cNvSpPr txBox="1"/>
          <p:nvPr/>
        </p:nvSpPr>
        <p:spPr>
          <a:xfrm>
            <a:off x="744000" y="315388"/>
            <a:ext cx="10704000" cy="800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panose="020B0604020202020204"/>
              <a:buNone/>
            </a:pPr>
            <a:r>
              <a:rPr lang="es-CL" sz="2300" b="1" i="0" u="none" strike="noStrike" cap="none">
                <a:solidFill>
                  <a:srgbClr val="02527A"/>
                </a:solidFill>
                <a:latin typeface="Verdana" panose="020B0604030504040204"/>
                <a:ea typeface="Verdana" panose="020B0604030504040204"/>
                <a:cs typeface="Verdana" panose="020B0604030504040204"/>
                <a:sym typeface="Verdana" panose="020B0604030504040204"/>
              </a:rPr>
              <a:t>Diagrama </a:t>
            </a:r>
            <a:r>
              <a:rPr lang="es-CL" sz="2300" b="1">
                <a:solidFill>
                  <a:srgbClr val="02527A"/>
                </a:solidFill>
                <a:latin typeface="Verdana" panose="020B0604030504040204"/>
                <a:ea typeface="Verdana" panose="020B0604030504040204"/>
                <a:cs typeface="Verdana" panose="020B0604030504040204"/>
                <a:sym typeface="Verdana" panose="020B0604030504040204"/>
              </a:rPr>
              <a:t>trazabilidad de los</a:t>
            </a:r>
            <a:r>
              <a:rPr lang="es-CL" sz="2300" b="1" i="0" u="none" strike="noStrike" cap="none">
                <a:solidFill>
                  <a:srgbClr val="02527A"/>
                </a:solidFill>
                <a:latin typeface="Verdana" panose="020B0604030504040204"/>
                <a:ea typeface="Verdana" panose="020B0604030504040204"/>
                <a:cs typeface="Verdana" panose="020B0604030504040204"/>
                <a:sym typeface="Verdana" panose="020B0604030504040204"/>
              </a:rPr>
              <a:t> áridos </a:t>
            </a:r>
            <a:endParaRPr sz="2300" b="1" i="0" u="none" strike="noStrike" cap="none">
              <a:solidFill>
                <a:srgbClr val="02527A"/>
              </a:solidFill>
              <a:latin typeface="Verdana" panose="020B0604030504040204"/>
              <a:ea typeface="Verdana" panose="020B0604030504040204"/>
              <a:cs typeface="Verdana" panose="020B0604030504040204"/>
              <a:sym typeface="Verdana" panose="020B0604030504040204"/>
            </a:endParaRPr>
          </a:p>
          <a:p>
            <a:pPr marL="0" marR="0" lvl="0" indent="0" algn="l" rtl="0">
              <a:lnSpc>
                <a:spcPct val="100000"/>
              </a:lnSpc>
              <a:spcBef>
                <a:spcPts val="0"/>
              </a:spcBef>
              <a:spcAft>
                <a:spcPts val="0"/>
              </a:spcAft>
              <a:buClr>
                <a:srgbClr val="000000"/>
              </a:buClr>
              <a:buSzPts val="2800"/>
              <a:buFont typeface="Arial" panose="020B0604020202020204"/>
              <a:buNone/>
            </a:pPr>
            <a:r>
              <a:rPr lang="es-CL" sz="2300" b="1" i="0" u="none" strike="noStrike" cap="none">
                <a:solidFill>
                  <a:srgbClr val="02527A"/>
                </a:solidFill>
                <a:latin typeface="Verdana" panose="020B0604030504040204"/>
                <a:ea typeface="Verdana" panose="020B0604030504040204"/>
                <a:cs typeface="Verdana" panose="020B0604030504040204"/>
                <a:sym typeface="Verdana" panose="020B0604030504040204"/>
              </a:rPr>
              <a:t>(</a:t>
            </a:r>
            <a:r>
              <a:rPr lang="es-CL" sz="2300" b="1">
                <a:solidFill>
                  <a:srgbClr val="02527A"/>
                </a:solidFill>
                <a:latin typeface="Verdana" panose="020B0604030504040204"/>
                <a:ea typeface="Verdana" panose="020B0604030504040204"/>
                <a:cs typeface="Verdana" panose="020B0604030504040204"/>
                <a:sym typeface="Verdana" panose="020B0604030504040204"/>
              </a:rPr>
              <a:t>Título III, arts. 12 al 14 </a:t>
            </a:r>
            <a:r>
              <a:rPr lang="es-CL" sz="2300" b="1" i="0" u="none" strike="noStrike" cap="none">
                <a:solidFill>
                  <a:srgbClr val="02527A"/>
                </a:solidFill>
                <a:latin typeface="Verdana" panose="020B0604030504040204"/>
                <a:ea typeface="Verdana" panose="020B0604030504040204"/>
                <a:cs typeface="Verdana" panose="020B0604030504040204"/>
                <a:sym typeface="Verdana" panose="020B0604030504040204"/>
              </a:rPr>
              <a:t>).</a:t>
            </a:r>
            <a:endParaRPr sz="2300" b="0" i="0" u="none" strike="noStrike" cap="none">
              <a:solidFill>
                <a:srgbClr val="000000"/>
              </a:solidFill>
              <a:latin typeface="Verdana" panose="020B0604030504040204"/>
              <a:ea typeface="Verdana" panose="020B0604030504040204"/>
              <a:cs typeface="Verdana" panose="020B0604030504040204"/>
              <a:sym typeface="Verdana" panose="020B0604030504040204"/>
            </a:endParaRPr>
          </a:p>
        </p:txBody>
      </p:sp>
      <p:pic>
        <p:nvPicPr>
          <p:cNvPr id="236" name="Google Shape;236;g26ea56f9a60_0_29"/>
          <p:cNvPicPr preferRelativeResize="0"/>
          <p:nvPr/>
        </p:nvPicPr>
        <p:blipFill rotWithShape="1">
          <a:blip r:embed="rId4"/>
          <a:srcRect/>
          <a:stretch>
            <a:fillRect/>
          </a:stretch>
        </p:blipFill>
        <p:spPr>
          <a:xfrm>
            <a:off x="4275851" y="0"/>
            <a:ext cx="3640294" cy="185351"/>
          </a:xfrm>
          <a:prstGeom prst="rect">
            <a:avLst/>
          </a:prstGeom>
          <a:noFill/>
          <a:ln>
            <a:noFill/>
          </a:ln>
        </p:spPr>
      </p:pic>
      <p:sp>
        <p:nvSpPr>
          <p:cNvPr id="237" name="Google Shape;237;g26ea56f9a60_0_29"/>
          <p:cNvSpPr/>
          <p:nvPr/>
        </p:nvSpPr>
        <p:spPr>
          <a:xfrm>
            <a:off x="480150" y="2430250"/>
            <a:ext cx="1576500" cy="1772100"/>
          </a:xfrm>
          <a:prstGeom prst="right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Autorización </a:t>
            </a:r>
            <a:endParaRPr b="1">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Municipal</a:t>
            </a:r>
            <a:endParaRPr b="1">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de extracción de áridos</a:t>
            </a:r>
            <a:endParaRPr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38" name="Google Shape;238;g26ea56f9a60_0_29"/>
          <p:cNvSpPr/>
          <p:nvPr/>
        </p:nvSpPr>
        <p:spPr>
          <a:xfrm rot="5400000">
            <a:off x="3957058" y="2951613"/>
            <a:ext cx="699300" cy="2525400"/>
          </a:xfrm>
          <a:prstGeom prst="curvedLeftArrow">
            <a:avLst>
              <a:gd name="adj1" fmla="val 25000"/>
              <a:gd name="adj2" fmla="val 50000"/>
              <a:gd name="adj3" fmla="val 25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39" name="Google Shape;239;g26ea56f9a60_0_29"/>
          <p:cNvSpPr/>
          <p:nvPr/>
        </p:nvSpPr>
        <p:spPr>
          <a:xfrm>
            <a:off x="441275" y="4170850"/>
            <a:ext cx="1112400" cy="1007700"/>
          </a:xfrm>
          <a:prstGeom prst="upArrowCallout">
            <a:avLst>
              <a:gd name="adj1" fmla="val 25000"/>
              <a:gd name="adj2" fmla="val 25000"/>
              <a:gd name="adj3" fmla="val 25000"/>
              <a:gd name="adj4" fmla="val 64977"/>
            </a:avLst>
          </a:prstGeom>
          <a:solidFill>
            <a:srgbClr val="0252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Habilitación técnica DOH</a:t>
            </a:r>
            <a:endParaRPr sz="1200" b="1"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0" name="Google Shape;240;g26ea56f9a60_0_29"/>
          <p:cNvSpPr/>
          <p:nvPr/>
        </p:nvSpPr>
        <p:spPr>
          <a:xfrm>
            <a:off x="5402700" y="1526200"/>
            <a:ext cx="1293300" cy="8793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a:solidFill>
                  <a:schemeClr val="lt1"/>
                </a:solidFill>
                <a:latin typeface="Calibri" panose="020F0502020204030204"/>
                <a:ea typeface="Calibri" panose="020F0502020204030204"/>
                <a:cs typeface="Calibri" panose="020F0502020204030204"/>
                <a:sym typeface="Calibri" panose="020F0502020204030204"/>
              </a:rPr>
              <a:t>Otras fuentes de áridos </a:t>
            </a:r>
            <a:endParaRPr sz="14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1" name="Google Shape;241;g26ea56f9a60_0_29"/>
          <p:cNvSpPr/>
          <p:nvPr/>
        </p:nvSpPr>
        <p:spPr>
          <a:xfrm>
            <a:off x="2160950" y="2902125"/>
            <a:ext cx="1623900" cy="879300"/>
          </a:xfrm>
          <a:prstGeom prst="rect">
            <a:avLst/>
          </a:prstGeom>
          <a:solidFill>
            <a:srgbClr val="02527A"/>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Registro público de extracción de áridos (DOH)</a:t>
            </a:r>
            <a:endParaRPr sz="1400" b="1"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2" name="Google Shape;242;g26ea56f9a60_0_29"/>
          <p:cNvSpPr/>
          <p:nvPr/>
        </p:nvSpPr>
        <p:spPr>
          <a:xfrm>
            <a:off x="9411825" y="3366800"/>
            <a:ext cx="2431500" cy="763500"/>
          </a:xfrm>
          <a:prstGeom prst="ellipse">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sz="1200" b="1">
                <a:solidFill>
                  <a:schemeClr val="dk1"/>
                </a:solidFill>
                <a:latin typeface="Calibri" panose="020F0502020204030204"/>
                <a:ea typeface="Calibri" panose="020F0502020204030204"/>
                <a:cs typeface="Calibri" panose="020F0502020204030204"/>
                <a:sym typeface="Calibri" panose="020F0502020204030204"/>
              </a:rPr>
              <a:t>Copia del certificado de origen al adquirente</a:t>
            </a:r>
            <a:endParaRPr sz="1200" b="1"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43" name="Google Shape;243;g26ea56f9a60_0_29"/>
          <p:cNvSpPr/>
          <p:nvPr/>
        </p:nvSpPr>
        <p:spPr>
          <a:xfrm rot="-5400000">
            <a:off x="4090951" y="2941585"/>
            <a:ext cx="257100" cy="8004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44" name="Google Shape;244;g26ea56f9a60_0_29"/>
          <p:cNvSpPr/>
          <p:nvPr/>
        </p:nvSpPr>
        <p:spPr>
          <a:xfrm>
            <a:off x="3616963" y="4735050"/>
            <a:ext cx="1041600" cy="8793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s-CL">
                <a:solidFill>
                  <a:schemeClr val="lt1"/>
                </a:solidFill>
                <a:latin typeface="Calibri" panose="020F0502020204030204"/>
                <a:ea typeface="Calibri" panose="020F0502020204030204"/>
                <a:cs typeface="Calibri" panose="020F0502020204030204"/>
                <a:sym typeface="Calibri" panose="020F0502020204030204"/>
              </a:rPr>
              <a:t>Remisión semestral a un Archivo del Registro</a:t>
            </a:r>
            <a:endParaRPr sz="14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5" name="Google Shape;245;g26ea56f9a60_0_29"/>
          <p:cNvSpPr/>
          <p:nvPr/>
        </p:nvSpPr>
        <p:spPr>
          <a:xfrm>
            <a:off x="3728675" y="1526200"/>
            <a:ext cx="1488000" cy="879300"/>
          </a:xfrm>
          <a:prstGeom prst="rect">
            <a:avLst/>
          </a:prstGeom>
          <a:solidFill>
            <a:srgbClr val="0252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a:solidFill>
                  <a:schemeClr val="lt1"/>
                </a:solidFill>
                <a:latin typeface="Calibri" panose="020F0502020204030204"/>
                <a:ea typeface="Calibri" panose="020F0502020204030204"/>
                <a:cs typeface="Calibri" panose="020F0502020204030204"/>
                <a:sym typeface="Calibri" panose="020F0502020204030204"/>
              </a:rPr>
              <a:t>Cauce natural</a:t>
            </a:r>
            <a:endParaRPr>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r>
              <a:rPr lang="es-CL">
                <a:solidFill>
                  <a:schemeClr val="lt1"/>
                </a:solidFill>
                <a:latin typeface="Calibri" panose="020F0502020204030204"/>
                <a:ea typeface="Calibri" panose="020F0502020204030204"/>
                <a:cs typeface="Calibri" panose="020F0502020204030204"/>
                <a:sym typeface="Calibri" panose="020F0502020204030204"/>
              </a:rPr>
              <a:t>y zona de regulación anexa</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6" name="Google Shape;246;g26ea56f9a60_0_29"/>
          <p:cNvSpPr/>
          <p:nvPr/>
        </p:nvSpPr>
        <p:spPr>
          <a:xfrm rot="-3408473">
            <a:off x="6657772" y="3592499"/>
            <a:ext cx="162755" cy="583709"/>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47" name="Google Shape;247;g26ea56f9a60_0_29"/>
          <p:cNvSpPr/>
          <p:nvPr/>
        </p:nvSpPr>
        <p:spPr>
          <a:xfrm>
            <a:off x="4654150" y="2981025"/>
            <a:ext cx="1796100" cy="8004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Certificado de Origen</a:t>
            </a:r>
            <a:endParaRPr b="1">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                </a:t>
            </a:r>
            <a:endParaRPr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48" name="Google Shape;248;g26ea56f9a60_0_29"/>
          <p:cNvSpPr/>
          <p:nvPr/>
        </p:nvSpPr>
        <p:spPr>
          <a:xfrm>
            <a:off x="10290700" y="185350"/>
            <a:ext cx="432600" cy="1854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49" name="Google Shape;249;g26ea56f9a60_0_29"/>
          <p:cNvSpPr/>
          <p:nvPr/>
        </p:nvSpPr>
        <p:spPr>
          <a:xfrm>
            <a:off x="10290700" y="473000"/>
            <a:ext cx="432600" cy="207600"/>
          </a:xfrm>
          <a:prstGeom prst="rect">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50" name="Google Shape;250;g26ea56f9a60_0_29"/>
          <p:cNvSpPr/>
          <p:nvPr/>
        </p:nvSpPr>
        <p:spPr>
          <a:xfrm>
            <a:off x="10290700" y="782850"/>
            <a:ext cx="432600" cy="185400"/>
          </a:xfrm>
          <a:prstGeom prst="rect">
            <a:avLst/>
          </a:prstGeom>
          <a:solidFill>
            <a:srgbClr val="0252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51" name="Google Shape;251;g26ea56f9a60_0_29"/>
          <p:cNvSpPr txBox="1"/>
          <p:nvPr/>
        </p:nvSpPr>
        <p:spPr>
          <a:xfrm>
            <a:off x="9970850" y="-59225"/>
            <a:ext cx="2272500" cy="125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panose="020B0604020202020204"/>
              <a:buNone/>
            </a:pPr>
            <a:r>
              <a:rPr lang="es-CL" sz="2800" b="0" i="0" u="none" strike="noStrike" cap="none">
                <a:solidFill>
                  <a:schemeClr val="dk1"/>
                </a:solidFill>
                <a:latin typeface="Calibri" panose="020F0502020204030204"/>
                <a:ea typeface="Calibri" panose="020F0502020204030204"/>
                <a:cs typeface="Calibri" panose="020F0502020204030204"/>
                <a:sym typeface="Calibri" panose="020F0502020204030204"/>
              </a:rPr>
              <a:t>          </a:t>
            </a:r>
            <a:r>
              <a:rPr lang="es-CL" sz="1700">
                <a:solidFill>
                  <a:schemeClr val="dk1"/>
                </a:solidFill>
                <a:latin typeface="Calibri" panose="020F0502020204030204"/>
                <a:ea typeface="Calibri" panose="020F0502020204030204"/>
                <a:cs typeface="Calibri" panose="020F0502020204030204"/>
                <a:sym typeface="Calibri" panose="020F0502020204030204"/>
              </a:rPr>
              <a:t>Titular</a:t>
            </a:r>
            <a:endParaRPr sz="17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900"/>
              <a:buFont typeface="Arial" panose="020B0604020202020204"/>
              <a:buNone/>
            </a:pPr>
            <a:r>
              <a:rPr lang="es-CL" sz="1700" b="0" i="0" u="none" strike="noStrike" cap="none">
                <a:solidFill>
                  <a:schemeClr val="dk1"/>
                </a:solidFill>
                <a:latin typeface="Calibri" panose="020F0502020204030204"/>
                <a:ea typeface="Calibri" panose="020F0502020204030204"/>
                <a:cs typeface="Calibri" panose="020F0502020204030204"/>
                <a:sym typeface="Calibri" panose="020F0502020204030204"/>
              </a:rPr>
              <a:t>                 Municipio</a:t>
            </a:r>
            <a:endParaRPr sz="17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900"/>
              <a:buFont typeface="Arial" panose="020B0604020202020204"/>
              <a:buNone/>
            </a:pPr>
            <a:r>
              <a:rPr lang="es-CL" sz="1700" b="0" i="0" u="none" strike="noStrike" cap="none">
                <a:solidFill>
                  <a:schemeClr val="dk1"/>
                </a:solidFill>
                <a:latin typeface="Calibri" panose="020F0502020204030204"/>
                <a:ea typeface="Calibri" panose="020F0502020204030204"/>
                <a:cs typeface="Calibri" panose="020F0502020204030204"/>
                <a:sym typeface="Calibri" panose="020F0502020204030204"/>
              </a:rPr>
              <a:t>                 DOH</a:t>
            </a:r>
            <a:endParaRPr sz="17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900"/>
              <a:buFont typeface="Arial" panose="020B0604020202020204"/>
              <a:buNone/>
            </a:pPr>
            <a:r>
              <a:rPr lang="es-CL" sz="1700">
                <a:solidFill>
                  <a:schemeClr val="dk1"/>
                </a:solidFill>
                <a:latin typeface="Calibri" panose="020F0502020204030204"/>
                <a:ea typeface="Calibri" panose="020F0502020204030204"/>
                <a:cs typeface="Calibri" panose="020F0502020204030204"/>
                <a:sym typeface="Calibri" panose="020F0502020204030204"/>
              </a:rPr>
              <a:t>                 Infracciones</a:t>
            </a:r>
            <a:endParaRPr sz="17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52" name="Google Shape;252;g26ea56f9a60_0_29"/>
          <p:cNvSpPr/>
          <p:nvPr/>
        </p:nvSpPr>
        <p:spPr>
          <a:xfrm>
            <a:off x="6935038" y="1245838"/>
            <a:ext cx="1339500" cy="639600"/>
          </a:xfrm>
          <a:prstGeom prst="rect">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Copia autorización</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53" name="Google Shape;253;g26ea56f9a60_0_29"/>
          <p:cNvSpPr/>
          <p:nvPr/>
        </p:nvSpPr>
        <p:spPr>
          <a:xfrm>
            <a:off x="1815600" y="1689163"/>
            <a:ext cx="1339500" cy="6396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Certificación emitida por titular</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54" name="Google Shape;254;g26ea56f9a60_0_29"/>
          <p:cNvSpPr/>
          <p:nvPr/>
        </p:nvSpPr>
        <p:spPr>
          <a:xfrm rot="10800000">
            <a:off x="5843050" y="2451025"/>
            <a:ext cx="219900" cy="4845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55" name="Google Shape;255;g26ea56f9a60_0_29"/>
          <p:cNvSpPr/>
          <p:nvPr/>
        </p:nvSpPr>
        <p:spPr>
          <a:xfrm rot="10800000">
            <a:off x="4789849" y="2444875"/>
            <a:ext cx="192300" cy="4968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56" name="Google Shape;256;g26ea56f9a60_0_29"/>
          <p:cNvSpPr/>
          <p:nvPr/>
        </p:nvSpPr>
        <p:spPr>
          <a:xfrm>
            <a:off x="6778275" y="1968850"/>
            <a:ext cx="840300" cy="313200"/>
          </a:xfrm>
          <a:prstGeom prst="bentUpArrow">
            <a:avLst>
              <a:gd name="adj1" fmla="val 25000"/>
              <a:gd name="adj2" fmla="val 25000"/>
              <a:gd name="adj3" fmla="val 25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257" name="Google Shape;257;g26ea56f9a60_0_29"/>
          <p:cNvSpPr/>
          <p:nvPr/>
        </p:nvSpPr>
        <p:spPr>
          <a:xfrm rot="5400000">
            <a:off x="3358488" y="1760572"/>
            <a:ext cx="166800" cy="4968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58" name="Google Shape;258;g26ea56f9a60_0_29"/>
          <p:cNvSpPr/>
          <p:nvPr/>
        </p:nvSpPr>
        <p:spPr>
          <a:xfrm>
            <a:off x="809925" y="5732125"/>
            <a:ext cx="1796100" cy="8004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Zona de Prohibición</a:t>
            </a:r>
            <a:endParaRPr b="1">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r>
              <a:rPr lang="es-CL" b="1">
                <a:solidFill>
                  <a:schemeClr val="lt1"/>
                </a:solidFill>
                <a:latin typeface="Calibri" panose="020F0502020204030204"/>
                <a:ea typeface="Calibri" panose="020F0502020204030204"/>
                <a:cs typeface="Calibri" panose="020F0502020204030204"/>
                <a:sym typeface="Calibri" panose="020F0502020204030204"/>
              </a:rPr>
              <a:t>(art.10) </a:t>
            </a:r>
            <a:endParaRPr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59" name="Google Shape;259;g26ea56f9a60_0_29"/>
          <p:cNvSpPr/>
          <p:nvPr/>
        </p:nvSpPr>
        <p:spPr>
          <a:xfrm>
            <a:off x="1902750" y="4836425"/>
            <a:ext cx="514800" cy="528300"/>
          </a:xfrm>
          <a:prstGeom prst="mathMultiply">
            <a:avLst>
              <a:gd name="adj1" fmla="val 2352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260" name="Google Shape;260;g26ea56f9a60_0_29"/>
          <p:cNvSpPr/>
          <p:nvPr/>
        </p:nvSpPr>
        <p:spPr>
          <a:xfrm rot="10800000">
            <a:off x="2064000" y="5295600"/>
            <a:ext cx="192300" cy="3804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61" name="Google Shape;261;g26ea56f9a60_0_29"/>
          <p:cNvSpPr/>
          <p:nvPr/>
        </p:nvSpPr>
        <p:spPr>
          <a:xfrm rot="-5405363">
            <a:off x="1692778" y="4915501"/>
            <a:ext cx="192300" cy="3237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62" name="Google Shape;262;g26ea56f9a60_0_29"/>
          <p:cNvSpPr/>
          <p:nvPr/>
        </p:nvSpPr>
        <p:spPr>
          <a:xfrm>
            <a:off x="7183350" y="3258088"/>
            <a:ext cx="1623900" cy="4845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sz="1200">
                <a:solidFill>
                  <a:schemeClr val="lt1"/>
                </a:solidFill>
                <a:latin typeface="Calibri" panose="020F0502020204030204"/>
                <a:ea typeface="Calibri" panose="020F0502020204030204"/>
                <a:cs typeface="Calibri" panose="020F0502020204030204"/>
                <a:sym typeface="Calibri" panose="020F0502020204030204"/>
              </a:rPr>
              <a:t>Comercializaciones sucesivas</a:t>
            </a: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63" name="Google Shape;263;g26ea56f9a60_0_29"/>
          <p:cNvSpPr/>
          <p:nvPr/>
        </p:nvSpPr>
        <p:spPr>
          <a:xfrm rot="-4115809">
            <a:off x="9013363" y="3298443"/>
            <a:ext cx="192366" cy="496713"/>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64" name="Google Shape;264;g26ea56f9a60_0_29"/>
          <p:cNvSpPr/>
          <p:nvPr/>
        </p:nvSpPr>
        <p:spPr>
          <a:xfrm>
            <a:off x="5047850" y="4426525"/>
            <a:ext cx="2014500" cy="1604700"/>
          </a:xfrm>
          <a:prstGeom prst="upArrowCallout">
            <a:avLst>
              <a:gd name="adj1" fmla="val 25000"/>
              <a:gd name="adj2" fmla="val 25000"/>
              <a:gd name="adj3" fmla="val 25000"/>
              <a:gd name="adj4" fmla="val 64977"/>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CL" sz="1300" b="1">
                <a:solidFill>
                  <a:schemeClr val="lt1"/>
                </a:solidFill>
                <a:latin typeface="Calibri" panose="020F0502020204030204"/>
                <a:ea typeface="Calibri" panose="020F0502020204030204"/>
                <a:cs typeface="Calibri" panose="020F0502020204030204"/>
                <a:sym typeface="Calibri" panose="020F0502020204030204"/>
              </a:rPr>
              <a:t>Sanción incumplimiento:</a:t>
            </a:r>
            <a:endParaRPr sz="1300" b="1">
              <a:solidFill>
                <a:schemeClr val="lt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300" b="1">
                <a:solidFill>
                  <a:schemeClr val="lt1"/>
                </a:solidFill>
                <a:latin typeface="Calibri" panose="020F0502020204030204"/>
                <a:ea typeface="Calibri" panose="020F0502020204030204"/>
                <a:cs typeface="Calibri" panose="020F0502020204030204"/>
                <a:sym typeface="Calibri" panose="020F0502020204030204"/>
              </a:rPr>
              <a:t>Multa de 30 a 100 UTM.</a:t>
            </a:r>
            <a:endParaRPr sz="1300" b="1">
              <a:solidFill>
                <a:schemeClr val="lt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300" b="1">
                <a:solidFill>
                  <a:schemeClr val="lt1"/>
                </a:solidFill>
                <a:latin typeface="Calibri" panose="020F0502020204030204"/>
                <a:ea typeface="Calibri" panose="020F0502020204030204"/>
                <a:cs typeface="Calibri" panose="020F0502020204030204"/>
                <a:sym typeface="Calibri" panose="020F0502020204030204"/>
              </a:rPr>
              <a:t>Podrá incrementarse de 60 a 200 UTM, en caso de reiteración.</a:t>
            </a:r>
            <a:r>
              <a:rPr lang="es-CL" b="1">
                <a:solidFill>
                  <a:schemeClr val="lt1"/>
                </a:solidFill>
                <a:latin typeface="Calibri" panose="020F0502020204030204"/>
                <a:ea typeface="Calibri" panose="020F0502020204030204"/>
                <a:cs typeface="Calibri" panose="020F0502020204030204"/>
                <a:sym typeface="Calibri" panose="020F0502020204030204"/>
              </a:rPr>
              <a:t> </a:t>
            </a:r>
            <a:endParaRPr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65" name="Google Shape;265;g26ea56f9a60_0_29"/>
          <p:cNvSpPr/>
          <p:nvPr/>
        </p:nvSpPr>
        <p:spPr>
          <a:xfrm>
            <a:off x="5791950" y="3950175"/>
            <a:ext cx="514800" cy="528300"/>
          </a:xfrm>
          <a:prstGeom prst="mathMultiply">
            <a:avLst>
              <a:gd name="adj1" fmla="val 2352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266" name="Google Shape;266;g26ea56f9a60_0_29"/>
          <p:cNvSpPr/>
          <p:nvPr/>
        </p:nvSpPr>
        <p:spPr>
          <a:xfrm rot="-5400000">
            <a:off x="6729800" y="3121700"/>
            <a:ext cx="174000" cy="6642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67" name="Google Shape;267;g26ea56f9a60_0_29"/>
          <p:cNvSpPr/>
          <p:nvPr/>
        </p:nvSpPr>
        <p:spPr>
          <a:xfrm>
            <a:off x="7199953" y="2535650"/>
            <a:ext cx="1623900" cy="6396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sz="1200">
                <a:solidFill>
                  <a:schemeClr val="lt1"/>
                </a:solidFill>
                <a:latin typeface="Calibri" panose="020F0502020204030204"/>
                <a:ea typeface="Calibri" panose="020F0502020204030204"/>
                <a:cs typeface="Calibri" panose="020F0502020204030204"/>
                <a:sym typeface="Calibri" panose="020F0502020204030204"/>
              </a:rPr>
              <a:t>Deber de exhibición en faenas de construcción</a:t>
            </a: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68" name="Google Shape;268;g26ea56f9a60_0_29"/>
          <p:cNvSpPr/>
          <p:nvPr/>
        </p:nvSpPr>
        <p:spPr>
          <a:xfrm>
            <a:off x="8903650" y="2446500"/>
            <a:ext cx="1623900" cy="699300"/>
          </a:xfrm>
          <a:prstGeom prst="leftArrowCallout">
            <a:avLst>
              <a:gd name="adj1" fmla="val 25000"/>
              <a:gd name="adj2" fmla="val 25000"/>
              <a:gd name="adj3" fmla="val 25000"/>
              <a:gd name="adj4" fmla="val 64977"/>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sz="1200">
                <a:solidFill>
                  <a:schemeClr val="lt1"/>
                </a:solidFill>
                <a:latin typeface="Calibri" panose="020F0502020204030204"/>
                <a:ea typeface="Calibri" panose="020F0502020204030204"/>
                <a:cs typeface="Calibri" panose="020F0502020204030204"/>
                <a:sym typeface="Calibri" panose="020F0502020204030204"/>
              </a:rPr>
              <a:t>Infracción:</a:t>
            </a:r>
            <a:endParaRPr sz="1200">
              <a:solidFill>
                <a:schemeClr val="lt1"/>
              </a:solidFill>
              <a:latin typeface="Calibri" panose="020F0502020204030204"/>
              <a:ea typeface="Calibri" panose="020F0502020204030204"/>
              <a:cs typeface="Calibri" panose="020F0502020204030204"/>
              <a:sym typeface="Calibri" panose="020F0502020204030204"/>
            </a:endParaRPr>
          </a:p>
          <a:p>
            <a:pPr marL="0" lvl="0" indent="0" algn="ctr" rtl="0">
              <a:spcBef>
                <a:spcPts val="0"/>
              </a:spcBef>
              <a:spcAft>
                <a:spcPts val="0"/>
              </a:spcAft>
              <a:buNone/>
            </a:pPr>
            <a:r>
              <a:rPr lang="es-CL" sz="1200">
                <a:solidFill>
                  <a:schemeClr val="lt1"/>
                </a:solidFill>
                <a:latin typeface="Calibri" panose="020F0502020204030204"/>
                <a:ea typeface="Calibri" panose="020F0502020204030204"/>
                <a:cs typeface="Calibri" panose="020F0502020204030204"/>
                <a:sym typeface="Calibri" panose="020F0502020204030204"/>
              </a:rPr>
              <a:t>multa de 10 a 60 UTM</a:t>
            </a: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69" name="Google Shape;269;g26ea56f9a60_0_29"/>
          <p:cNvSpPr/>
          <p:nvPr/>
        </p:nvSpPr>
        <p:spPr>
          <a:xfrm>
            <a:off x="7113850" y="3864675"/>
            <a:ext cx="1796100" cy="5034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lang="es-CL" sz="1200">
                <a:solidFill>
                  <a:schemeClr val="lt1"/>
                </a:solidFill>
                <a:latin typeface="Calibri" panose="020F0502020204030204"/>
                <a:ea typeface="Calibri" panose="020F0502020204030204"/>
                <a:cs typeface="Calibri" panose="020F0502020204030204"/>
                <a:sym typeface="Calibri" panose="020F0502020204030204"/>
              </a:rPr>
              <a:t>Bases de licitación y contratos administrativos </a:t>
            </a:r>
            <a:endParaRPr sz="12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70" name="Google Shape;270;g26ea56f9a60_0_29"/>
          <p:cNvSpPr/>
          <p:nvPr/>
        </p:nvSpPr>
        <p:spPr>
          <a:xfrm rot="-6757192">
            <a:off x="6727691" y="2673510"/>
            <a:ext cx="156000" cy="630531"/>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71" name="Google Shape;271;g26ea56f9a60_0_29"/>
          <p:cNvSpPr txBox="1"/>
          <p:nvPr/>
        </p:nvSpPr>
        <p:spPr>
          <a:xfrm>
            <a:off x="3388175" y="1283425"/>
            <a:ext cx="1718400" cy="9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72" name="Google Shape;272;g26ea56f9a60_0_29"/>
          <p:cNvSpPr txBox="1"/>
          <p:nvPr/>
        </p:nvSpPr>
        <p:spPr>
          <a:xfrm>
            <a:off x="3574625" y="1164400"/>
            <a:ext cx="1796100" cy="31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CL" sz="1200" b="1">
                <a:solidFill>
                  <a:schemeClr val="dk1"/>
                </a:solidFill>
              </a:rPr>
              <a:t>Según criterios DOH</a:t>
            </a:r>
            <a:endParaRPr sz="1200" b="1">
              <a:solidFill>
                <a:schemeClr val="dk1"/>
              </a:solidFill>
            </a:endParaRPr>
          </a:p>
        </p:txBody>
      </p:sp>
      <p:sp>
        <p:nvSpPr>
          <p:cNvPr id="273" name="Google Shape;273;g26ea56f9a60_0_29"/>
          <p:cNvSpPr txBox="1"/>
          <p:nvPr/>
        </p:nvSpPr>
        <p:spPr>
          <a:xfrm>
            <a:off x="8338025" y="1176775"/>
            <a:ext cx="1796100" cy="3132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chemeClr val="dk1"/>
              </a:buClr>
              <a:buSzPts val="1200"/>
              <a:buChar char="●"/>
            </a:pPr>
            <a:r>
              <a:rPr lang="es-CL" sz="1200" b="1">
                <a:solidFill>
                  <a:schemeClr val="dk1"/>
                </a:solidFill>
              </a:rPr>
              <a:t>Pozos lastreros</a:t>
            </a:r>
            <a:endParaRPr sz="1200" b="1">
              <a:solidFill>
                <a:schemeClr val="dk1"/>
              </a:solidFill>
            </a:endParaRPr>
          </a:p>
        </p:txBody>
      </p:sp>
      <p:sp>
        <p:nvSpPr>
          <p:cNvPr id="274" name="Google Shape;274;g26ea56f9a60_0_29"/>
          <p:cNvSpPr txBox="1"/>
          <p:nvPr/>
        </p:nvSpPr>
        <p:spPr>
          <a:xfrm>
            <a:off x="8338025" y="1477600"/>
            <a:ext cx="3237900" cy="313200"/>
          </a:xfrm>
          <a:prstGeom prst="rect">
            <a:avLst/>
          </a:prstGeom>
          <a:noFill/>
          <a:ln>
            <a:noFill/>
          </a:ln>
        </p:spPr>
        <p:txBody>
          <a:bodyPr spcFirstLastPara="1" wrap="square" lIns="91425" tIns="91425" rIns="91425" bIns="91425" anchor="t" anchorCtr="0">
            <a:noAutofit/>
          </a:bodyPr>
          <a:lstStyle/>
          <a:p>
            <a:pPr marL="457200" lvl="0" indent="-304800" algn="l" rtl="0">
              <a:spcBef>
                <a:spcPts val="0"/>
              </a:spcBef>
              <a:spcAft>
                <a:spcPts val="0"/>
              </a:spcAft>
              <a:buClr>
                <a:schemeClr val="dk1"/>
              </a:buClr>
              <a:buSzPts val="1200"/>
              <a:buChar char="●"/>
            </a:pPr>
            <a:r>
              <a:rPr lang="es-CL" sz="1200" b="1">
                <a:solidFill>
                  <a:schemeClr val="dk1"/>
                </a:solidFill>
              </a:rPr>
              <a:t>Cauces navegables por buques de más de 100 toneladas (Autoridad Marítima).</a:t>
            </a:r>
            <a:endParaRPr sz="1200" b="1">
              <a:solidFill>
                <a:schemeClr val="dk1"/>
              </a:solidFill>
            </a:endParaRPr>
          </a:p>
        </p:txBody>
      </p:sp>
      <p:sp>
        <p:nvSpPr>
          <p:cNvPr id="275" name="Google Shape;275;g26ea56f9a60_0_29"/>
          <p:cNvSpPr txBox="1"/>
          <p:nvPr/>
        </p:nvSpPr>
        <p:spPr>
          <a:xfrm>
            <a:off x="7120425" y="4525800"/>
            <a:ext cx="1623900" cy="455400"/>
          </a:xfrm>
          <a:prstGeom prst="rect">
            <a:avLst/>
          </a:prstGeom>
          <a:solidFill>
            <a:srgbClr val="888888"/>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300">
                <a:solidFill>
                  <a:schemeClr val="lt1"/>
                </a:solidFill>
                <a:latin typeface="Calibri" panose="020F0502020204030204"/>
                <a:ea typeface="Calibri" panose="020F0502020204030204"/>
                <a:cs typeface="Calibri" panose="020F0502020204030204"/>
                <a:sym typeface="Calibri" panose="020F0502020204030204"/>
              </a:rPr>
              <a:t>Transporte de áridos</a:t>
            </a:r>
            <a:endParaRPr sz="13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76" name="Google Shape;276;g26ea56f9a60_0_29"/>
          <p:cNvSpPr/>
          <p:nvPr/>
        </p:nvSpPr>
        <p:spPr>
          <a:xfrm rot="-5228256">
            <a:off x="8964927" y="4365572"/>
            <a:ext cx="192240" cy="49678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77" name="Google Shape;277;g26ea56f9a60_0_29"/>
          <p:cNvSpPr txBox="1"/>
          <p:nvPr/>
        </p:nvSpPr>
        <p:spPr>
          <a:xfrm>
            <a:off x="9421975" y="4393625"/>
            <a:ext cx="1967100" cy="360000"/>
          </a:xfrm>
          <a:prstGeom prst="rect">
            <a:avLst/>
          </a:prstGeom>
          <a:solidFill>
            <a:srgbClr val="FFD966"/>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a:solidFill>
                  <a:schemeClr val="dk1"/>
                </a:solidFill>
                <a:latin typeface="Calibri" panose="020F0502020204030204"/>
                <a:ea typeface="Calibri" panose="020F0502020204030204"/>
                <a:cs typeface="Calibri" panose="020F0502020204030204"/>
                <a:sym typeface="Calibri" panose="020F0502020204030204"/>
              </a:rPr>
              <a:t>Arts. 61 y 62 Ley de Tránsito</a:t>
            </a: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78" name="Google Shape;278;g26ea56f9a60_0_29"/>
          <p:cNvSpPr txBox="1"/>
          <p:nvPr/>
        </p:nvSpPr>
        <p:spPr>
          <a:xfrm>
            <a:off x="9421975" y="4911700"/>
            <a:ext cx="1967100" cy="943800"/>
          </a:xfrm>
          <a:prstGeom prst="rect">
            <a:avLst/>
          </a:prstGeom>
          <a:solidFill>
            <a:srgbClr val="FFD966"/>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a:solidFill>
                  <a:schemeClr val="dk1"/>
                </a:solidFill>
                <a:latin typeface="Calibri" panose="020F0502020204030204"/>
                <a:ea typeface="Calibri" panose="020F0502020204030204"/>
                <a:cs typeface="Calibri" panose="020F0502020204030204"/>
                <a:sym typeface="Calibri" panose="020F0502020204030204"/>
              </a:rPr>
              <a:t>Fiscalización y denuncia de Carabineros de Chile e inspectores (procedimiento art.53 DFL 850/97 MOP)</a:t>
            </a: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79" name="Google Shape;279;g26ea56f9a60_0_29"/>
          <p:cNvSpPr/>
          <p:nvPr/>
        </p:nvSpPr>
        <p:spPr>
          <a:xfrm rot="-4091915">
            <a:off x="8986951" y="4771311"/>
            <a:ext cx="192250" cy="496809"/>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0" name="Google Shape;280;g26ea56f9a60_0_29"/>
          <p:cNvSpPr txBox="1"/>
          <p:nvPr/>
        </p:nvSpPr>
        <p:spPr>
          <a:xfrm>
            <a:off x="7451625" y="5671375"/>
            <a:ext cx="1718400" cy="360000"/>
          </a:xfrm>
          <a:prstGeom prst="rect">
            <a:avLst/>
          </a:prstGeom>
          <a:solidFill>
            <a:srgbClr val="FFD966"/>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a:solidFill>
                  <a:schemeClr val="dk1"/>
                </a:solidFill>
                <a:latin typeface="Calibri" panose="020F0502020204030204"/>
                <a:ea typeface="Calibri" panose="020F0502020204030204"/>
                <a:cs typeface="Calibri" panose="020F0502020204030204"/>
                <a:sym typeface="Calibri" panose="020F0502020204030204"/>
              </a:rPr>
              <a:t>Juzgado de Policía Local</a:t>
            </a:r>
            <a:endParaRPr sz="12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81" name="Google Shape;281;g26ea56f9a60_0_29"/>
          <p:cNvSpPr/>
          <p:nvPr/>
        </p:nvSpPr>
        <p:spPr>
          <a:xfrm rot="5400000">
            <a:off x="8185476" y="4548900"/>
            <a:ext cx="192300" cy="19386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2" name="Google Shape;282;g26ea56f9a60_0_29"/>
          <p:cNvSpPr txBox="1"/>
          <p:nvPr/>
        </p:nvSpPr>
        <p:spPr>
          <a:xfrm>
            <a:off x="7501425" y="6145225"/>
            <a:ext cx="3701100" cy="387300"/>
          </a:xfrm>
          <a:prstGeom prst="rect">
            <a:avLst/>
          </a:prstGeom>
          <a:solidFill>
            <a:srgbClr val="E69138"/>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a:solidFill>
                  <a:schemeClr val="lt1"/>
                </a:solidFill>
                <a:latin typeface="Calibri" panose="020F0502020204030204"/>
                <a:ea typeface="Calibri" panose="020F0502020204030204"/>
                <a:cs typeface="Calibri" panose="020F0502020204030204"/>
                <a:sym typeface="Calibri" panose="020F0502020204030204"/>
              </a:rPr>
              <a:t>Transporte, extracción o enajenación </a:t>
            </a:r>
            <a:r>
              <a:rPr lang="es-CL" sz="1200" b="1" u="sng">
                <a:solidFill>
                  <a:schemeClr val="lt1"/>
                </a:solidFill>
                <a:latin typeface="Calibri" panose="020F0502020204030204"/>
                <a:ea typeface="Calibri" panose="020F0502020204030204"/>
                <a:cs typeface="Calibri" panose="020F0502020204030204"/>
                <a:sym typeface="Calibri" panose="020F0502020204030204"/>
              </a:rPr>
              <a:t>sin certificado</a:t>
            </a:r>
            <a:r>
              <a:rPr lang="es-CL" sz="1200">
                <a:solidFill>
                  <a:schemeClr val="lt1"/>
                </a:solidFill>
                <a:latin typeface="Calibri" panose="020F0502020204030204"/>
                <a:ea typeface="Calibri" panose="020F0502020204030204"/>
                <a:cs typeface="Calibri" panose="020F0502020204030204"/>
                <a:sym typeface="Calibri" panose="020F0502020204030204"/>
              </a:rPr>
              <a:t> </a:t>
            </a:r>
            <a:endParaRPr sz="1200">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83" name="Google Shape;283;g26ea56f9a60_0_29"/>
          <p:cNvSpPr/>
          <p:nvPr/>
        </p:nvSpPr>
        <p:spPr>
          <a:xfrm>
            <a:off x="10290700" y="1070500"/>
            <a:ext cx="432600" cy="185400"/>
          </a:xfrm>
          <a:prstGeom prst="rect">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4" name="Google Shape;284;g26ea56f9a60_0_29"/>
          <p:cNvSpPr txBox="1"/>
          <p:nvPr/>
        </p:nvSpPr>
        <p:spPr>
          <a:xfrm>
            <a:off x="5216675" y="6145225"/>
            <a:ext cx="1488000" cy="387300"/>
          </a:xfrm>
          <a:prstGeom prst="rect">
            <a:avLst/>
          </a:prstGeom>
          <a:solidFill>
            <a:srgbClr val="E69138"/>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Delitos artículo 14 </a:t>
            </a:r>
            <a:endParaRPr sz="1200"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85" name="Google Shape;285;g26ea56f9a60_0_29"/>
          <p:cNvSpPr txBox="1"/>
          <p:nvPr/>
        </p:nvSpPr>
        <p:spPr>
          <a:xfrm>
            <a:off x="138925" y="1877050"/>
            <a:ext cx="1488000" cy="496800"/>
          </a:xfrm>
          <a:prstGeom prst="rect">
            <a:avLst/>
          </a:prstGeom>
          <a:solidFill>
            <a:srgbClr val="0000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Fiscalización DGA</a:t>
            </a:r>
            <a:endParaRPr sz="1200" b="1">
              <a:solidFill>
                <a:schemeClr val="lt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Arts.15 y 16</a:t>
            </a:r>
            <a:endParaRPr sz="1200"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86" name="Google Shape;286;g26ea56f9a60_0_29"/>
          <p:cNvSpPr/>
          <p:nvPr/>
        </p:nvSpPr>
        <p:spPr>
          <a:xfrm rot="10794637">
            <a:off x="2064003" y="4587126"/>
            <a:ext cx="192300" cy="3237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7" name="Google Shape;287;g26ea56f9a60_0_29"/>
          <p:cNvSpPr/>
          <p:nvPr/>
        </p:nvSpPr>
        <p:spPr>
          <a:xfrm rot="10800000">
            <a:off x="617625" y="2444800"/>
            <a:ext cx="192300" cy="3393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288" name="Google Shape;288;g26ea56f9a60_0_29"/>
          <p:cNvSpPr txBox="1"/>
          <p:nvPr/>
        </p:nvSpPr>
        <p:spPr>
          <a:xfrm>
            <a:off x="1587850" y="4060513"/>
            <a:ext cx="1339500" cy="496800"/>
          </a:xfrm>
          <a:prstGeom prst="rect">
            <a:avLst/>
          </a:prstGeom>
          <a:solidFill>
            <a:srgbClr val="0000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Fiscalización DGA</a:t>
            </a:r>
            <a:endParaRPr sz="1200" b="1">
              <a:solidFill>
                <a:schemeClr val="lt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200" b="1">
                <a:solidFill>
                  <a:schemeClr val="lt1"/>
                </a:solidFill>
                <a:latin typeface="Calibri" panose="020F0502020204030204"/>
                <a:ea typeface="Calibri" panose="020F0502020204030204"/>
                <a:cs typeface="Calibri" panose="020F0502020204030204"/>
                <a:sym typeface="Calibri" panose="020F0502020204030204"/>
              </a:rPr>
              <a:t>Arts.15 y 16</a:t>
            </a:r>
            <a:endParaRPr sz="1200" b="1">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289" name="Google Shape;289;g26ea56f9a60_0_29"/>
          <p:cNvSpPr/>
          <p:nvPr/>
        </p:nvSpPr>
        <p:spPr>
          <a:xfrm>
            <a:off x="102825" y="2350300"/>
            <a:ext cx="514800" cy="528300"/>
          </a:xfrm>
          <a:prstGeom prst="mathMultiply">
            <a:avLst>
              <a:gd name="adj1" fmla="val 2352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pic>
        <p:nvPicPr>
          <p:cNvPr id="324" name="Google Shape;324;g26ea56f9a60_0_356"/>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325" name="Google Shape;325;g26ea56f9a60_0_356"/>
          <p:cNvSpPr txBox="1"/>
          <p:nvPr/>
        </p:nvSpPr>
        <p:spPr>
          <a:xfrm>
            <a:off x="0" y="260350"/>
            <a:ext cx="11278870" cy="705485"/>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a:t>
            </a:r>
            <a:r>
              <a:rPr lang="es-CL" sz="2000" b="1">
                <a:solidFill>
                  <a:srgbClr val="02527A"/>
                </a:solidFill>
                <a:latin typeface="Verdana" panose="020B0604030504040204"/>
                <a:ea typeface="Verdana" panose="020B0604030504040204"/>
                <a:cs typeface="Verdana" panose="020B0604030504040204"/>
                <a:sym typeface="Verdana" panose="020B0604030504040204"/>
              </a:rPr>
              <a:t>V</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DE LA </a:t>
            </a:r>
            <a:r>
              <a:rPr lang="es-CL" sz="2000" b="1">
                <a:solidFill>
                  <a:srgbClr val="02527A"/>
                </a:solidFill>
                <a:latin typeface="Verdana" panose="020B0604030504040204"/>
                <a:ea typeface="Verdana" panose="020B0604030504040204"/>
                <a:cs typeface="Verdana" panose="020B0604030504040204"/>
                <a:sym typeface="Verdana" panose="020B0604030504040204"/>
              </a:rPr>
              <a:t>FISCALIZACIÓN</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DE LOS ÁRIDOS </a:t>
            </a:r>
            <a:r>
              <a:rPr lang="es-CL" sz="2000" b="1">
                <a:solidFill>
                  <a:srgbClr val="02527A"/>
                </a:solidFill>
                <a:latin typeface="Verdana" panose="020B0604030504040204"/>
                <a:ea typeface="Verdana" panose="020B0604030504040204"/>
                <a:cs typeface="Verdana" panose="020B0604030504040204"/>
                <a:sym typeface="Verdana" panose="020B0604030504040204"/>
              </a:rPr>
              <a:t>EN CAUCE NATURAL Y ZONA DE REGULACIÓN ANEXA</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26" name="Google Shape;326;g26ea56f9a60_0_356"/>
          <p:cNvSpPr/>
          <p:nvPr/>
        </p:nvSpPr>
        <p:spPr>
          <a:xfrm>
            <a:off x="263633" y="26061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27" name="Google Shape;327;g26ea56f9a60_0_356"/>
          <p:cNvPicPr preferRelativeResize="0"/>
          <p:nvPr/>
        </p:nvPicPr>
        <p:blipFill rotWithShape="1">
          <a:blip r:embed="rId4"/>
          <a:srcRect/>
          <a:stretch>
            <a:fillRect/>
          </a:stretch>
        </p:blipFill>
        <p:spPr>
          <a:xfrm flipH="1">
            <a:off x="525127" y="476544"/>
            <a:ext cx="647915" cy="442174"/>
          </a:xfrm>
          <a:prstGeom prst="rect">
            <a:avLst/>
          </a:prstGeom>
          <a:noFill/>
          <a:ln>
            <a:noFill/>
          </a:ln>
        </p:spPr>
      </p:pic>
      <p:sp>
        <p:nvSpPr>
          <p:cNvPr id="328" name="Google Shape;328;g26ea56f9a60_0_356"/>
          <p:cNvSpPr/>
          <p:nvPr/>
        </p:nvSpPr>
        <p:spPr>
          <a:xfrm>
            <a:off x="469900" y="1370965"/>
            <a:ext cx="11177270" cy="539877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29" name="Google Shape;329;g26ea56f9a60_0_356"/>
          <p:cNvSpPr/>
          <p:nvPr/>
        </p:nvSpPr>
        <p:spPr>
          <a:xfrm>
            <a:off x="544195" y="1313815"/>
            <a:ext cx="11046460" cy="530352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17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r>
              <a:rPr lang="es-CL" sz="2200" b="1">
                <a:solidFill>
                  <a:srgbClr val="02527A"/>
                </a:solidFill>
                <a:latin typeface="Calibri" panose="020F0502020204030204"/>
                <a:ea typeface="Calibri" panose="020F0502020204030204"/>
                <a:cs typeface="Calibri" panose="020F0502020204030204"/>
                <a:sym typeface="Calibri" panose="020F0502020204030204"/>
              </a:rPr>
              <a:t>-	</a:t>
            </a:r>
            <a:r>
              <a:rPr lang="es-CL" sz="2300" b="1">
                <a:solidFill>
                  <a:srgbClr val="02527A"/>
                </a:solidFill>
                <a:latin typeface="Calibri" panose="020F0502020204030204"/>
                <a:ea typeface="Calibri" panose="020F0502020204030204"/>
                <a:cs typeface="Calibri" panose="020F0502020204030204"/>
                <a:sym typeface="Calibri" panose="020F0502020204030204"/>
              </a:rPr>
              <a:t>De las atribuciones de policía y vigilancia (artículo 15). </a:t>
            </a: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La DGA asume funciones de policía y vigilancia, según el artículo 299 del Código de Aguas, para fiscalizar la extracción de áridos en cauces naturales </a:t>
            </a:r>
            <a:r>
              <a:rPr lang="es-CL" sz="2300" b="1">
                <a:solidFill>
                  <a:schemeClr val="accent1"/>
                </a:solidFill>
                <a:latin typeface="Calibri" panose="020F0502020204030204"/>
                <a:ea typeface="Calibri" panose="020F0502020204030204"/>
                <a:cs typeface="Calibri" panose="020F0502020204030204"/>
                <a:sym typeface="Calibri" panose="020F0502020204030204"/>
              </a:rPr>
              <a:t>y zonas de regulación anexas</a:t>
            </a:r>
            <a:r>
              <a:rPr lang="es-CL" sz="2300">
                <a:solidFill>
                  <a:srgbClr val="02527A"/>
                </a:solidFill>
                <a:latin typeface="Calibri" panose="020F0502020204030204"/>
                <a:ea typeface="Calibri" panose="020F0502020204030204"/>
                <a:cs typeface="Calibri" panose="020F0502020204030204"/>
                <a:sym typeface="Calibri" panose="020F0502020204030204"/>
              </a:rPr>
              <a:t>.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En casos sin autorización municipal o habilitación técnica de la DOH, la DGA aplicará sanciones de multa establecidas en el artículo 173 del Código de Aguas.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Se sancionará gravemente a titulares que incumplan condiciones de extracción, como exceder volúmenes autorizados o realizar extracciones fuera de plazo o área autorizada.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Los hechos serán conocidos por denuncia o de oficio, tras comunicación a los órganos o servicios competentes.</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pic>
        <p:nvPicPr>
          <p:cNvPr id="334" name="Google Shape;334;g26ea56f9a60_0_365"/>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335" name="Google Shape;335;g26ea56f9a60_0_365"/>
          <p:cNvSpPr txBox="1"/>
          <p:nvPr/>
        </p:nvSpPr>
        <p:spPr>
          <a:xfrm>
            <a:off x="0" y="505970"/>
            <a:ext cx="10715700" cy="7080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a:t>
            </a:r>
            <a:r>
              <a:rPr lang="es-CL" sz="2000" b="1">
                <a:solidFill>
                  <a:srgbClr val="02527A"/>
                </a:solidFill>
                <a:latin typeface="Verdana" panose="020B0604030504040204"/>
                <a:ea typeface="Verdana" panose="020B0604030504040204"/>
                <a:cs typeface="Verdana" panose="020B0604030504040204"/>
                <a:sym typeface="Verdana" panose="020B0604030504040204"/>
              </a:rPr>
              <a:t>V</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DE LA </a:t>
            </a:r>
            <a:r>
              <a:rPr lang="es-CL" sz="2000" b="1">
                <a:solidFill>
                  <a:srgbClr val="02527A"/>
                </a:solidFill>
                <a:latin typeface="Verdana" panose="020B0604030504040204"/>
                <a:ea typeface="Verdana" panose="020B0604030504040204"/>
                <a:cs typeface="Verdana" panose="020B0604030504040204"/>
                <a:sym typeface="Verdana" panose="020B0604030504040204"/>
              </a:rPr>
              <a:t>FISCALIZACIÓN</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DE LOS ÁRIDOS </a:t>
            </a:r>
            <a:r>
              <a:rPr lang="es-CL" sz="2000" b="1">
                <a:solidFill>
                  <a:srgbClr val="02527A"/>
                </a:solidFill>
                <a:latin typeface="Verdana" panose="020B0604030504040204"/>
                <a:ea typeface="Verdana" panose="020B0604030504040204"/>
                <a:cs typeface="Verdana" panose="020B0604030504040204"/>
                <a:sym typeface="Verdana" panose="020B0604030504040204"/>
              </a:rPr>
              <a:t>EN CAUCE NATURAL Y ZONA DE REGULACIÓN ANEXA</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36" name="Google Shape;336;g26ea56f9a60_0_365"/>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37" name="Google Shape;337;g26ea56f9a60_0_365"/>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338" name="Google Shape;338;g26ea56f9a60_0_365"/>
          <p:cNvSpPr/>
          <p:nvPr/>
        </p:nvSpPr>
        <p:spPr>
          <a:xfrm>
            <a:off x="822960" y="1370965"/>
            <a:ext cx="10934065" cy="5257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39" name="Google Shape;339;g26ea56f9a60_0_365"/>
          <p:cNvSpPr/>
          <p:nvPr/>
        </p:nvSpPr>
        <p:spPr>
          <a:xfrm>
            <a:off x="932815" y="1111885"/>
            <a:ext cx="10697210" cy="551307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17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La DGA tiene la facultad de decretar la paralización inmediata de extracciones de áridos sin autorización (artículo 16). </a:t>
            </a: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También puede ordenar la paralización cuando la extracción amenace la disponibilidad o calidad del agua, cause perjuicios a titulares de derechos de agua u a obras asociadas, o genere daños a infraestructuras públicas o privadas cruciales para seguridad fluvial, conexión vial o servicios esenciales.</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Deber de denuncia y responsabilidad administrativa (artículo 17). </a:t>
            </a: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Se establece que cualquier persona puede denunciar las infracciones a la presente ley.</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Pero, además, los funcionarios públicos </a:t>
            </a:r>
            <a:r>
              <a:rPr lang="es-CL" sz="2300" u="sng">
                <a:solidFill>
                  <a:srgbClr val="02527A"/>
                </a:solidFill>
                <a:latin typeface="Calibri" panose="020F0502020204030204"/>
                <a:ea typeface="Calibri" panose="020F0502020204030204"/>
                <a:cs typeface="Calibri" panose="020F0502020204030204"/>
                <a:sym typeface="Calibri" panose="020F0502020204030204"/>
              </a:rPr>
              <a:t>deben</a:t>
            </a:r>
            <a:r>
              <a:rPr lang="es-CL" sz="2300">
                <a:solidFill>
                  <a:srgbClr val="02527A"/>
                </a:solidFill>
                <a:latin typeface="Calibri" panose="020F0502020204030204"/>
                <a:ea typeface="Calibri" panose="020F0502020204030204"/>
                <a:cs typeface="Calibri" panose="020F0502020204030204"/>
                <a:sym typeface="Calibri" panose="020F0502020204030204"/>
              </a:rPr>
              <a:t> informar cualquier infracción que identifiquen, por cualquier medio, y remitir los antecedentes a la autoridad correspondiente.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300">
                <a:solidFill>
                  <a:srgbClr val="02527A"/>
                </a:solidFill>
                <a:latin typeface="Calibri" panose="020F0502020204030204"/>
                <a:ea typeface="Calibri" panose="020F0502020204030204"/>
                <a:cs typeface="Calibri" panose="020F0502020204030204"/>
                <a:sym typeface="Calibri" panose="020F0502020204030204"/>
              </a:rPr>
              <a:t>No cumplir con esta última obligación conlleva responsabilidad administrativa.</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Google Shape;344;g26ea56f9a60_0_374"/>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345" name="Google Shape;345;g26ea56f9a60_0_374"/>
          <p:cNvSpPr txBox="1"/>
          <p:nvPr/>
        </p:nvSpPr>
        <p:spPr>
          <a:xfrm>
            <a:off x="0" y="505970"/>
            <a:ext cx="10715700" cy="39751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a:t>
            </a:r>
            <a:r>
              <a:rPr lang="es-CL" sz="2000" b="1">
                <a:solidFill>
                  <a:srgbClr val="02527A"/>
                </a:solidFill>
                <a:latin typeface="Verdana" panose="020B0604030504040204"/>
                <a:ea typeface="Verdana" panose="020B0604030504040204"/>
                <a:cs typeface="Verdana" panose="020B0604030504040204"/>
                <a:sym typeface="Verdana" panose="020B0604030504040204"/>
              </a:rPr>
              <a:t>V</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DEL </a:t>
            </a:r>
            <a:r>
              <a:rPr lang="es-CL" sz="2000" b="1">
                <a:solidFill>
                  <a:srgbClr val="02527A"/>
                </a:solidFill>
                <a:latin typeface="Verdana" panose="020B0604030504040204"/>
                <a:ea typeface="Verdana" panose="020B0604030504040204"/>
                <a:cs typeface="Verdana" panose="020B0604030504040204"/>
                <a:sym typeface="Verdana" panose="020B0604030504040204"/>
              </a:rPr>
              <a:t>PLAN DE CIERRE (ART. 18, 19 y 20)</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46" name="Google Shape;346;g26ea56f9a60_0_374"/>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47" name="Google Shape;347;g26ea56f9a60_0_374"/>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348" name="Google Shape;348;g26ea56f9a60_0_374"/>
          <p:cNvSpPr/>
          <p:nvPr/>
        </p:nvSpPr>
        <p:spPr>
          <a:xfrm>
            <a:off x="290195" y="1258570"/>
            <a:ext cx="11630025" cy="535495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49" name="Google Shape;349;g26ea56f9a60_0_374"/>
          <p:cNvSpPr/>
          <p:nvPr/>
        </p:nvSpPr>
        <p:spPr>
          <a:xfrm>
            <a:off x="623570" y="1124585"/>
            <a:ext cx="11245215" cy="5286375"/>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17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Es un </a:t>
            </a:r>
            <a:r>
              <a:rPr lang="es-CL" sz="2100" u="sng">
                <a:solidFill>
                  <a:srgbClr val="02527A"/>
                </a:solidFill>
                <a:latin typeface="Calibri" panose="020F0502020204030204"/>
                <a:ea typeface="Calibri" panose="020F0502020204030204"/>
                <a:cs typeface="Calibri" panose="020F0502020204030204"/>
                <a:sym typeface="Calibri" panose="020F0502020204030204"/>
              </a:rPr>
              <a:t>conjunto de medidas y acciones destinadas a mitigar, reparar o compensar los efectos que se derivan del desarrollo de la extracción de áridos en los cauces naturales y zonas de regulación anexa,</a:t>
            </a:r>
            <a:r>
              <a:rPr lang="es-CL" sz="2100">
                <a:solidFill>
                  <a:srgbClr val="02527A"/>
                </a:solidFill>
                <a:latin typeface="Calibri" panose="020F0502020204030204"/>
                <a:ea typeface="Calibri" panose="020F0502020204030204"/>
                <a:cs typeface="Calibri" panose="020F0502020204030204"/>
                <a:sym typeface="Calibri" panose="020F0502020204030204"/>
              </a:rPr>
              <a:t> cuya ejecución es responsabilidad del titular del proyecto.</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Se presenta ante la DOH por el interesado como parte de su proyecto (artículo 7° inc. 3 N° 3), cuando se trate de un </a:t>
            </a:r>
            <a:r>
              <a:rPr lang="es-CL" sz="2100" u="sng">
                <a:solidFill>
                  <a:srgbClr val="02527A"/>
                </a:solidFill>
                <a:latin typeface="Calibri" panose="020F0502020204030204"/>
                <a:ea typeface="Calibri" panose="020F0502020204030204"/>
                <a:cs typeface="Calibri" panose="020F0502020204030204"/>
                <a:sym typeface="Calibri" panose="020F0502020204030204"/>
              </a:rPr>
              <a:t>proyecto de extracción mecanizada</a:t>
            </a:r>
            <a:r>
              <a:rPr lang="es-CL" sz="2100">
                <a:solidFill>
                  <a:srgbClr val="02527A"/>
                </a:solidFill>
                <a:latin typeface="Calibri" panose="020F0502020204030204"/>
                <a:ea typeface="Calibri" panose="020F0502020204030204"/>
                <a:cs typeface="Calibri" panose="020F0502020204030204"/>
                <a:sym typeface="Calibri" panose="020F0502020204030204"/>
              </a:rPr>
              <a:t>.</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100" u="sng">
                <a:solidFill>
                  <a:srgbClr val="02527A"/>
                </a:solidFill>
                <a:latin typeface="Calibri" panose="020F0502020204030204"/>
                <a:ea typeface="Calibri" panose="020F0502020204030204"/>
                <a:cs typeface="Calibri" panose="020F0502020204030204"/>
                <a:sym typeface="Calibri" panose="020F0502020204030204"/>
              </a:rPr>
              <a:t>Objeto</a:t>
            </a:r>
            <a:r>
              <a:rPr lang="es-CL" sz="2100">
                <a:solidFill>
                  <a:srgbClr val="02527A"/>
                </a:solidFill>
                <a:latin typeface="Calibri" panose="020F0502020204030204"/>
                <a:ea typeface="Calibri" panose="020F0502020204030204"/>
                <a:cs typeface="Calibri" panose="020F0502020204030204"/>
                <a:sym typeface="Calibri" panose="020F0502020204030204"/>
              </a:rPr>
              <a:t>: la remediación, disminución o compensación de los efectos adversos sobre la superficie afectada por el proyecto de extracción. Debe asegurar el libre escurrimiento de las aguas y la retirada de material de rechazo o elementos ajenos, siguiendo pautas técnicas establecidas por la DOH. El plan debe diferenciar medidas según la existencia de una RCA.</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100">
                <a:solidFill>
                  <a:srgbClr val="02527A"/>
                </a:solidFill>
                <a:latin typeface="Calibri" panose="020F0502020204030204"/>
                <a:ea typeface="Calibri" panose="020F0502020204030204"/>
                <a:cs typeface="Calibri" panose="020F0502020204030204"/>
                <a:sym typeface="Calibri" panose="020F0502020204030204"/>
              </a:rPr>
              <a:t>La ejecución del plan de cierre es responsabilidad del titular del proyecto y debe realizarse antes del término de la faena de extracción. En caso de incumplimiento grave por parte del titular, la DOH hará efectivas las garantías para ejecutar debidamente el plan, sin perjuicio de las sanciones contempladas en el título IV de esta ley y el Código de Aguas.</a:t>
            </a: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g2312ee0864e_0_47" descr="Imagen 24"/>
          <p:cNvPicPr preferRelativeResize="0"/>
          <p:nvPr/>
        </p:nvPicPr>
        <p:blipFill rotWithShape="1">
          <a:blip r:embed="rId3"/>
          <a:srcRect/>
          <a:stretch>
            <a:fillRect/>
          </a:stretch>
        </p:blipFill>
        <p:spPr>
          <a:xfrm>
            <a:off x="1" y="0"/>
            <a:ext cx="12192000" cy="6858000"/>
          </a:xfrm>
          <a:prstGeom prst="rect">
            <a:avLst/>
          </a:prstGeom>
          <a:noFill/>
          <a:ln>
            <a:noFill/>
          </a:ln>
        </p:spPr>
      </p:pic>
      <p:grpSp>
        <p:nvGrpSpPr>
          <p:cNvPr id="97" name="Google Shape;97;g2312ee0864e_0_47"/>
          <p:cNvGrpSpPr/>
          <p:nvPr/>
        </p:nvGrpSpPr>
        <p:grpSpPr>
          <a:xfrm>
            <a:off x="1090650" y="2082247"/>
            <a:ext cx="10087034" cy="3145169"/>
            <a:chOff x="0" y="25307"/>
            <a:chExt cx="6133800" cy="2263200"/>
          </a:xfrm>
        </p:grpSpPr>
        <p:sp>
          <p:nvSpPr>
            <p:cNvPr id="98" name="Google Shape;98;g2312ee0864e_0_47"/>
            <p:cNvSpPr/>
            <p:nvPr/>
          </p:nvSpPr>
          <p:spPr>
            <a:xfrm>
              <a:off x="0" y="25307"/>
              <a:ext cx="6133800" cy="226320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9" name="Google Shape;99;g2312ee0864e_0_47"/>
            <p:cNvSpPr txBox="1"/>
            <p:nvPr/>
          </p:nvSpPr>
          <p:spPr>
            <a:xfrm>
              <a:off x="582350" y="38351"/>
              <a:ext cx="5387700" cy="2104500"/>
            </a:xfrm>
            <a:prstGeom prst="rect">
              <a:avLst/>
            </a:prstGeom>
            <a:noFill/>
            <a:ln>
              <a:noFill/>
            </a:ln>
          </p:spPr>
          <p:txBody>
            <a:bodyPr spcFirstLastPara="1" wrap="square" lIns="91400" tIns="91400" rIns="91400" bIns="91400" anchor="ctr" anchorCtr="0">
              <a:sp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2000" b="1" u="sng">
                  <a:solidFill>
                    <a:schemeClr val="dk1"/>
                  </a:solidFill>
                  <a:latin typeface="Verdana" panose="020B0604030504040204"/>
                  <a:ea typeface="Verdana" panose="020B0604030504040204"/>
                  <a:cs typeface="Verdana" panose="020B0604030504040204"/>
                  <a:sym typeface="Verdana" panose="020B0604030504040204"/>
                </a:rPr>
                <a:t>Tramitación legislativa.</a:t>
              </a:r>
              <a:endParaRPr sz="2000" b="1" i="0" u="sng" strike="noStrike" cap="none">
                <a:solidFill>
                  <a:schemeClr val="dk1"/>
                </a:solidFill>
                <a:latin typeface="Verdana" panose="020B0604030504040204"/>
                <a:ea typeface="Verdana" panose="020B0604030504040204"/>
                <a:cs typeface="Verdana" panose="020B0604030504040204"/>
                <a:sym typeface="Verdana" panose="020B0604030504040204"/>
              </a:endParaRPr>
            </a:p>
            <a:p>
              <a:pPr marL="1371600" marR="0" lvl="0" indent="0" algn="just" rtl="0">
                <a:lnSpc>
                  <a:spcPct val="100000"/>
                </a:lnSpc>
                <a:spcBef>
                  <a:spcPts val="0"/>
                </a:spcBef>
                <a:spcAft>
                  <a:spcPts val="0"/>
                </a:spcAft>
                <a:buNone/>
              </a:pP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55600" algn="just" rtl="0">
                <a:lnSpc>
                  <a:spcPct val="100000"/>
                </a:lnSpc>
                <a:spcBef>
                  <a:spcPts val="0"/>
                </a:spcBef>
                <a:spcAft>
                  <a:spcPts val="0"/>
                </a:spcAft>
                <a:buClr>
                  <a:schemeClr val="dk1"/>
                </a:buClr>
                <a:buSzPts val="20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Se originó en mociones (B. 15.096-09 y 15.676-09) de senadores De Urresti, Sepúlveda, Soria y Castro Prieto, de la Comisión de Obras Públicas del Senado.</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55600" algn="just" rtl="0">
                <a:lnSpc>
                  <a:spcPct val="100000"/>
                </a:lnSpc>
                <a:spcBef>
                  <a:spcPts val="0"/>
                </a:spcBef>
                <a:spcAft>
                  <a:spcPts val="0"/>
                </a:spcAft>
                <a:buClr>
                  <a:schemeClr val="dk1"/>
                </a:buClr>
                <a:buSzPts val="20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El Ejecutivo presentó una indicación sustitutiva, la cual fue aprobada por la unanimidad de los legisladores.</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lvl="0" indent="-355600" algn="just" rtl="0">
                <a:spcBef>
                  <a:spcPts val="0"/>
                </a:spcBef>
                <a:spcAft>
                  <a:spcPts val="0"/>
                </a:spcAft>
                <a:buClr>
                  <a:schemeClr val="dk1"/>
                </a:buClr>
                <a:buSzPts val="20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Aprobado en general y particular en Sala del Senado (Discusión inmediata).</a:t>
              </a:r>
              <a:endParaRPr sz="1800" b="0" i="0" u="none" strike="noStrike" cap="none">
                <a:solidFill>
                  <a:schemeClr val="dk1"/>
                </a:solidFill>
                <a:latin typeface="Verdana" panose="020B0604030504040204"/>
                <a:ea typeface="Verdana" panose="020B0604030504040204"/>
                <a:cs typeface="Verdana" panose="020B0604030504040204"/>
                <a:sym typeface="Verdana" panose="020B0604030504040204"/>
              </a:endParaRPr>
            </a:p>
          </p:txBody>
        </p:sp>
      </p:grpSp>
      <p:sp>
        <p:nvSpPr>
          <p:cNvPr id="100" name="Google Shape;100;g2312ee0864e_0_47"/>
          <p:cNvSpPr/>
          <p:nvPr/>
        </p:nvSpPr>
        <p:spPr>
          <a:xfrm>
            <a:off x="529197" y="2608634"/>
            <a:ext cx="1087500" cy="1092000"/>
          </a:xfrm>
          <a:prstGeom prst="ellipse">
            <a:avLst/>
          </a:prstGeom>
          <a:solidFill>
            <a:srgbClr val="FFD966"/>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01" name="Google Shape;101;g2312ee0864e_0_47"/>
          <p:cNvSpPr txBox="1"/>
          <p:nvPr/>
        </p:nvSpPr>
        <p:spPr>
          <a:xfrm>
            <a:off x="0" y="50597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a:solidFill>
                  <a:srgbClr val="02527A"/>
                </a:solidFill>
                <a:latin typeface="Verdana" panose="020B0604030504040204"/>
                <a:ea typeface="Verdana" panose="020B0604030504040204"/>
                <a:cs typeface="Verdana" panose="020B0604030504040204"/>
                <a:sym typeface="Verdana" panose="020B0604030504040204"/>
              </a:rPr>
              <a:t>Antecedentes del proyecto de ley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g26ea56f9a60_0_383"/>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355" name="Google Shape;355;g26ea56f9a60_0_383"/>
          <p:cNvSpPr txBox="1"/>
          <p:nvPr/>
        </p:nvSpPr>
        <p:spPr>
          <a:xfrm>
            <a:off x="0" y="50597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a:t>
            </a:r>
            <a:r>
              <a:rPr lang="es-CL" sz="2000" b="1">
                <a:solidFill>
                  <a:srgbClr val="02527A"/>
                </a:solidFill>
                <a:latin typeface="Verdana" panose="020B0604030504040204"/>
                <a:ea typeface="Verdana" panose="020B0604030504040204"/>
                <a:cs typeface="Verdana" panose="020B0604030504040204"/>
                <a:sym typeface="Verdana" panose="020B0604030504040204"/>
              </a:rPr>
              <a:t>VI</a:t>
            </a: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 </a:t>
            </a:r>
            <a:r>
              <a:rPr lang="es-CL" sz="2000" b="1">
                <a:solidFill>
                  <a:srgbClr val="02527A"/>
                </a:solidFill>
                <a:latin typeface="Verdana" panose="020B0604030504040204"/>
                <a:ea typeface="Verdana" panose="020B0604030504040204"/>
                <a:cs typeface="Verdana" panose="020B0604030504040204"/>
                <a:sym typeface="Verdana" panose="020B0604030504040204"/>
              </a:rPr>
              <a:t>DISPOSICIONES VARIAS</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56" name="Google Shape;356;g26ea56f9a60_0_383"/>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357" name="Google Shape;357;g26ea56f9a60_0_383"/>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358" name="Google Shape;358;g26ea56f9a60_0_383"/>
          <p:cNvSpPr/>
          <p:nvPr/>
        </p:nvSpPr>
        <p:spPr>
          <a:xfrm>
            <a:off x="236855" y="1370965"/>
            <a:ext cx="11700510" cy="531939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59" name="Google Shape;359;g26ea56f9a60_0_383"/>
          <p:cNvSpPr/>
          <p:nvPr/>
        </p:nvSpPr>
        <p:spPr>
          <a:xfrm>
            <a:off x="407670" y="1268730"/>
            <a:ext cx="11245215" cy="558419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1700"/>
              <a:buFont typeface="Arial" panose="020B0604020202020204"/>
              <a:buNone/>
            </a:pPr>
            <a:endParaRPr sz="22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Del reciclaje de áridos, residuos de infraestructura y nuevas fuentes (artículo 21).</a:t>
            </a:r>
            <a:r>
              <a:rPr lang="es-CL" sz="2200">
                <a:solidFill>
                  <a:srgbClr val="02527A"/>
                </a:solidFill>
                <a:latin typeface="Calibri" panose="020F0502020204030204"/>
                <a:ea typeface="Calibri" panose="020F0502020204030204"/>
                <a:cs typeface="Calibri" panose="020F0502020204030204"/>
                <a:sym typeface="Calibri" panose="020F0502020204030204"/>
              </a:rPr>
              <a:t> Dentro de sus atribuciones, al MOP le corresponde promover el estudio y planificación en relación con los residuos de infraestructura pública, el reciclaje de áridos y la identificación de nuevas fuentes de este material. Además, tiene la facultad de sugerir modificaciones normativas y de incluir criterios con estos propósitos en las bases de licitación para contratos de obras públicas.</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Modificación de la ley orgánica MOP, DFL 850, de 1997 (artículo 22).</a:t>
            </a:r>
            <a:endParaRPr sz="22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r>
              <a:rPr lang="es-CL" sz="2200">
                <a:solidFill>
                  <a:srgbClr val="02527A"/>
                </a:solidFill>
                <a:latin typeface="Calibri" panose="020F0502020204030204"/>
                <a:ea typeface="Calibri" panose="020F0502020204030204"/>
                <a:cs typeface="Calibri" panose="020F0502020204030204"/>
                <a:sym typeface="Calibri" panose="020F0502020204030204"/>
              </a:rPr>
              <a:t>Se plantean actualizaciones a las atribuciones de la DOH en materia de manejo y conservación de cauces, defensas fluviales y extracción de áridos; funciones que actualmente están radicadas por ley a la DGOP y que ésta delegó administrativamente a la DOH hace más de 20 años.</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r>
              <a:rPr lang="es-CL" sz="2200">
                <a:solidFill>
                  <a:srgbClr val="02527A"/>
                </a:solidFill>
                <a:latin typeface="Calibri" panose="020F0502020204030204"/>
                <a:ea typeface="Calibri" panose="020F0502020204030204"/>
                <a:cs typeface="Calibri" panose="020F0502020204030204"/>
                <a:sym typeface="Calibri" panose="020F0502020204030204"/>
              </a:rPr>
              <a:t>Estas modificaciones son formalmente coherente con la nueva Ley 21.639 habilita al MOP la construcción de infraestructura hídrica multipropósito.</a:t>
            </a:r>
            <a:endParaRPr sz="22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1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0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2200"/>
              <a:buFont typeface="Arial" panose="020B0604020202020204"/>
              <a:buNone/>
            </a:pPr>
            <a:endParaRPr sz="20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2200"/>
              <a:buFont typeface="Arial" panose="020B0604020202020204"/>
              <a:buNone/>
            </a:pPr>
            <a:endParaRPr sz="22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Clr>
                <a:srgbClr val="000000"/>
              </a:buClr>
              <a:buSzPts val="1800"/>
              <a:buFont typeface="Arial" panose="020B0604020202020204"/>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Noto Sans Symbols"/>
              <a:buNone/>
            </a:pPr>
            <a:endParaRPr sz="18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pic>
        <p:nvPicPr>
          <p:cNvPr id="364" name="Google Shape;364;g2313be2fe69_0_1" descr="Imagen 24"/>
          <p:cNvPicPr preferRelativeResize="0"/>
          <p:nvPr/>
        </p:nvPicPr>
        <p:blipFill rotWithShape="1">
          <a:blip r:embed="rId3"/>
          <a:srcRect/>
          <a:stretch>
            <a:fillRect/>
          </a:stretch>
        </p:blipFill>
        <p:spPr>
          <a:xfrm>
            <a:off x="1" y="0"/>
            <a:ext cx="12192000" cy="6858000"/>
          </a:xfrm>
          <a:prstGeom prst="rect">
            <a:avLst/>
          </a:prstGeom>
          <a:noFill/>
          <a:ln>
            <a:noFill/>
          </a:ln>
        </p:spPr>
      </p:pic>
      <p:grpSp>
        <p:nvGrpSpPr>
          <p:cNvPr id="365" name="Google Shape;365;g2313be2fe69_0_1"/>
          <p:cNvGrpSpPr/>
          <p:nvPr/>
        </p:nvGrpSpPr>
        <p:grpSpPr>
          <a:xfrm>
            <a:off x="1084075" y="678773"/>
            <a:ext cx="9741088" cy="807028"/>
            <a:chOff x="-17175" y="-360829"/>
            <a:chExt cx="6133800" cy="1097400"/>
          </a:xfrm>
        </p:grpSpPr>
        <p:sp>
          <p:nvSpPr>
            <p:cNvPr id="366" name="Google Shape;366;g2313be2fe69_0_1"/>
            <p:cNvSpPr/>
            <p:nvPr/>
          </p:nvSpPr>
          <p:spPr>
            <a:xfrm>
              <a:off x="-17175" y="-360829"/>
              <a:ext cx="6133800" cy="109740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67" name="Google Shape;367;g2313be2fe69_0_1"/>
            <p:cNvSpPr txBox="1"/>
            <p:nvPr/>
          </p:nvSpPr>
          <p:spPr>
            <a:xfrm>
              <a:off x="479537" y="-287313"/>
              <a:ext cx="5582700" cy="585900"/>
            </a:xfrm>
            <a:prstGeom prst="rect">
              <a:avLst/>
            </a:prstGeom>
            <a:noFill/>
            <a:ln>
              <a:noFill/>
            </a:ln>
          </p:spPr>
          <p:txBody>
            <a:bodyPr spcFirstLastPara="1" wrap="square" lIns="91400" tIns="91400" rIns="91400" bIns="91400" anchor="ctr" anchorCtr="0">
              <a:sp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600" b="1" i="0" u="none" strike="noStrike" cap="none">
                  <a:solidFill>
                    <a:schemeClr val="dk1"/>
                  </a:solidFill>
                  <a:latin typeface="Verdana" panose="020B0604030504040204"/>
                  <a:ea typeface="Verdana" panose="020B0604030504040204"/>
                  <a:cs typeface="Verdana" panose="020B0604030504040204"/>
                  <a:sym typeface="Verdana" panose="020B0604030504040204"/>
                </a:rPr>
                <a:t>Artículo primero transitorio.-</a:t>
              </a:r>
              <a:r>
                <a:rPr lang="es-CL" sz="1600" b="0" i="0" u="none" strike="noStrike" cap="none">
                  <a:solidFill>
                    <a:schemeClr val="dk1"/>
                  </a:solidFill>
                  <a:latin typeface="Verdana" panose="020B0604030504040204"/>
                  <a:ea typeface="Verdana" panose="020B0604030504040204"/>
                  <a:cs typeface="Verdana" panose="020B0604030504040204"/>
                  <a:sym typeface="Verdana" panose="020B0604030504040204"/>
                </a:rPr>
                <a:t> </a:t>
              </a:r>
              <a:r>
                <a:rPr lang="es-CL" sz="1600">
                  <a:solidFill>
                    <a:schemeClr val="dk1"/>
                  </a:solidFill>
                  <a:latin typeface="Verdana" panose="020B0604030504040204"/>
                  <a:ea typeface="Verdana" panose="020B0604030504040204"/>
                  <a:cs typeface="Verdana" panose="020B0604030504040204"/>
                  <a:sym typeface="Verdana" panose="020B0604030504040204"/>
                </a:rPr>
                <a:t>Establece la notificación por correo electrónico </a:t>
              </a:r>
              <a:endParaRPr sz="1400" b="1"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grpSp>
      <p:grpSp>
        <p:nvGrpSpPr>
          <p:cNvPr id="368" name="Google Shape;368;g2313be2fe69_0_1"/>
          <p:cNvGrpSpPr/>
          <p:nvPr/>
        </p:nvGrpSpPr>
        <p:grpSpPr>
          <a:xfrm>
            <a:off x="1111375" y="1911913"/>
            <a:ext cx="9741088" cy="807028"/>
            <a:chOff x="0" y="-481898"/>
            <a:chExt cx="6133800" cy="1097400"/>
          </a:xfrm>
        </p:grpSpPr>
        <p:sp>
          <p:nvSpPr>
            <p:cNvPr id="369" name="Google Shape;369;g2313be2fe69_0_1"/>
            <p:cNvSpPr/>
            <p:nvPr/>
          </p:nvSpPr>
          <p:spPr>
            <a:xfrm>
              <a:off x="0" y="-481898"/>
              <a:ext cx="6133800" cy="109740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0" name="Google Shape;370;g2313be2fe69_0_1"/>
            <p:cNvSpPr txBox="1"/>
            <p:nvPr/>
          </p:nvSpPr>
          <p:spPr>
            <a:xfrm>
              <a:off x="519886" y="-420966"/>
              <a:ext cx="5511600" cy="920700"/>
            </a:xfrm>
            <a:prstGeom prst="rect">
              <a:avLst/>
            </a:prstGeom>
            <a:noFill/>
            <a:ln>
              <a:noFill/>
            </a:ln>
          </p:spPr>
          <p:txBody>
            <a:bodyPr spcFirstLastPara="1" wrap="square" lIns="91400" tIns="91400" rIns="91400" bIns="91400" anchor="ctr" anchorCtr="0">
              <a:sp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600" b="1" i="0" u="none" strike="noStrike" cap="none">
                  <a:solidFill>
                    <a:schemeClr val="dk1"/>
                  </a:solidFill>
                  <a:latin typeface="Verdana" panose="020B0604030504040204"/>
                  <a:ea typeface="Verdana" panose="020B0604030504040204"/>
                  <a:cs typeface="Verdana" panose="020B0604030504040204"/>
                  <a:sym typeface="Verdana" panose="020B0604030504040204"/>
                </a:rPr>
                <a:t>Artículo segundo transitorio.- </a:t>
              </a:r>
              <a:r>
                <a:rPr lang="es-CL" sz="1600">
                  <a:solidFill>
                    <a:schemeClr val="dk1"/>
                  </a:solidFill>
                  <a:latin typeface="Verdana" panose="020B0604030504040204"/>
                  <a:ea typeface="Verdana" panose="020B0604030504040204"/>
                  <a:cs typeface="Verdana" panose="020B0604030504040204"/>
                  <a:sym typeface="Verdana" panose="020B0604030504040204"/>
                </a:rPr>
                <a:t>hace referencia al plazo para dictar el reglamento de esta ley.</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grpSp>
      <p:grpSp>
        <p:nvGrpSpPr>
          <p:cNvPr id="371" name="Google Shape;371;g2313be2fe69_0_1"/>
          <p:cNvGrpSpPr/>
          <p:nvPr/>
        </p:nvGrpSpPr>
        <p:grpSpPr>
          <a:xfrm>
            <a:off x="1056800" y="3325275"/>
            <a:ext cx="9795679" cy="996659"/>
            <a:chOff x="-1" y="-1"/>
            <a:chExt cx="6133800" cy="1097400"/>
          </a:xfrm>
        </p:grpSpPr>
        <p:sp>
          <p:nvSpPr>
            <p:cNvPr id="372" name="Google Shape;372;g2313be2fe69_0_1"/>
            <p:cNvSpPr/>
            <p:nvPr/>
          </p:nvSpPr>
          <p:spPr>
            <a:xfrm>
              <a:off x="-1" y="-1"/>
              <a:ext cx="6133800" cy="109740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3" name="Google Shape;373;g2313be2fe69_0_1"/>
            <p:cNvSpPr txBox="1"/>
            <p:nvPr/>
          </p:nvSpPr>
          <p:spPr>
            <a:xfrm>
              <a:off x="611693" y="70222"/>
              <a:ext cx="5384100" cy="745500"/>
            </a:xfrm>
            <a:prstGeom prst="rect">
              <a:avLst/>
            </a:prstGeom>
            <a:noFill/>
            <a:ln>
              <a:noFill/>
            </a:ln>
          </p:spPr>
          <p:txBody>
            <a:bodyPr spcFirstLastPara="1" wrap="square" lIns="91400" tIns="91400" rIns="91400" bIns="91400" anchor="ctr" anchorCtr="0">
              <a:sp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600" b="1" i="0" u="none" strike="noStrike" cap="none">
                  <a:solidFill>
                    <a:schemeClr val="dk1"/>
                  </a:solidFill>
                  <a:latin typeface="Verdana" panose="020B0604030504040204"/>
                  <a:ea typeface="Verdana" panose="020B0604030504040204"/>
                  <a:cs typeface="Verdana" panose="020B0604030504040204"/>
                  <a:sym typeface="Verdana" panose="020B0604030504040204"/>
                </a:rPr>
                <a:t>Artículo tercero transitorio.-</a:t>
              </a:r>
              <a:r>
                <a:rPr lang="es-CL" sz="1600" b="0" i="0" u="none" strike="noStrike" cap="none">
                  <a:solidFill>
                    <a:schemeClr val="dk1"/>
                  </a:solidFill>
                  <a:latin typeface="Verdana" panose="020B0604030504040204"/>
                  <a:ea typeface="Verdana" panose="020B0604030504040204"/>
                  <a:cs typeface="Verdana" panose="020B0604030504040204"/>
                  <a:sym typeface="Verdana" panose="020B0604030504040204"/>
                </a:rPr>
                <a:t> </a:t>
              </a:r>
              <a:r>
                <a:rPr lang="es-CL" sz="1600">
                  <a:solidFill>
                    <a:schemeClr val="dk1"/>
                  </a:solidFill>
                  <a:latin typeface="Verdana" panose="020B0604030504040204"/>
                  <a:ea typeface="Verdana" panose="020B0604030504040204"/>
                  <a:cs typeface="Verdana" panose="020B0604030504040204"/>
                  <a:sym typeface="Verdana" panose="020B0604030504040204"/>
                </a:rPr>
                <a:t>establece que las ordenanzas municipales deberán adecuarse a las disposiciones de esta ley dentro del plazo de un año.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grpSp>
      <p:sp>
        <p:nvSpPr>
          <p:cNvPr id="374" name="Google Shape;374;g2313be2fe69_0_1"/>
          <p:cNvSpPr/>
          <p:nvPr/>
        </p:nvSpPr>
        <p:spPr>
          <a:xfrm>
            <a:off x="849497" y="2092159"/>
            <a:ext cx="1087500" cy="1092000"/>
          </a:xfrm>
          <a:prstGeom prst="ellipse">
            <a:avLst/>
          </a:prstGeom>
          <a:solidFill>
            <a:srgbClr val="FFD966"/>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5" name="Google Shape;375;g2313be2fe69_0_1"/>
          <p:cNvSpPr/>
          <p:nvPr/>
        </p:nvSpPr>
        <p:spPr>
          <a:xfrm>
            <a:off x="785388" y="3541048"/>
            <a:ext cx="1087500" cy="1092000"/>
          </a:xfrm>
          <a:prstGeom prst="ellipse">
            <a:avLst/>
          </a:prstGeom>
          <a:solidFill>
            <a:schemeClr val="accent2"/>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6" name="Google Shape;376;g2313be2fe69_0_1"/>
          <p:cNvSpPr/>
          <p:nvPr/>
        </p:nvSpPr>
        <p:spPr>
          <a:xfrm>
            <a:off x="785406" y="678782"/>
            <a:ext cx="1087500" cy="1092000"/>
          </a:xfrm>
          <a:prstGeom prst="ellipse">
            <a:avLst/>
          </a:prstGeom>
          <a:solidFill>
            <a:srgbClr val="A9D18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7" name="Google Shape;377;g2313be2fe69_0_1"/>
          <p:cNvSpPr txBox="1"/>
          <p:nvPr/>
        </p:nvSpPr>
        <p:spPr>
          <a:xfrm>
            <a:off x="0" y="137445"/>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Disposiciones transitorias</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grpSp>
        <p:nvGrpSpPr>
          <p:cNvPr id="378" name="Google Shape;378;g2313be2fe69_0_1"/>
          <p:cNvGrpSpPr/>
          <p:nvPr/>
        </p:nvGrpSpPr>
        <p:grpSpPr>
          <a:xfrm>
            <a:off x="1084075" y="4989925"/>
            <a:ext cx="9795679" cy="996659"/>
            <a:chOff x="-1" y="-1"/>
            <a:chExt cx="6133800" cy="1097400"/>
          </a:xfrm>
        </p:grpSpPr>
        <p:sp>
          <p:nvSpPr>
            <p:cNvPr id="379" name="Google Shape;379;g2313be2fe69_0_1"/>
            <p:cNvSpPr/>
            <p:nvPr/>
          </p:nvSpPr>
          <p:spPr>
            <a:xfrm>
              <a:off x="-1" y="-1"/>
              <a:ext cx="6133800" cy="109740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80" name="Google Shape;380;g2313be2fe69_0_1"/>
            <p:cNvSpPr txBox="1"/>
            <p:nvPr/>
          </p:nvSpPr>
          <p:spPr>
            <a:xfrm>
              <a:off x="611693" y="70222"/>
              <a:ext cx="5384100" cy="966000"/>
            </a:xfrm>
            <a:prstGeom prst="rect">
              <a:avLst/>
            </a:prstGeom>
            <a:noFill/>
            <a:ln>
              <a:noFill/>
            </a:ln>
          </p:spPr>
          <p:txBody>
            <a:bodyPr spcFirstLastPara="1" wrap="square" lIns="91400" tIns="91400" rIns="91400" bIns="91400" anchor="ctr" anchorCtr="0">
              <a:sp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500" b="1" i="0" u="none" strike="noStrike" cap="none">
                  <a:solidFill>
                    <a:schemeClr val="dk1"/>
                  </a:solidFill>
                  <a:latin typeface="Verdana" panose="020B0604030504040204"/>
                  <a:ea typeface="Verdana" panose="020B0604030504040204"/>
                  <a:cs typeface="Verdana" panose="020B0604030504040204"/>
                  <a:sym typeface="Verdana" panose="020B0604030504040204"/>
                </a:rPr>
                <a:t>Artículo cuarto transitorio.- </a:t>
              </a:r>
              <a:r>
                <a:rPr lang="es-CL" sz="1500">
                  <a:solidFill>
                    <a:schemeClr val="dk1"/>
                  </a:solidFill>
                  <a:latin typeface="Verdana" panose="020B0604030504040204"/>
                  <a:ea typeface="Verdana" panose="020B0604030504040204"/>
                  <a:cs typeface="Verdana" panose="020B0604030504040204"/>
                  <a:sym typeface="Verdana" panose="020B0604030504040204"/>
                </a:rPr>
                <a:t>dispone que para efectos del reciclaje de áridos, las normas técnicas de mortero y hormigón deberán adecuarse dentro del plazo de un año.</a:t>
              </a:r>
              <a:endParaRPr sz="13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grpSp>
      <p:sp>
        <p:nvSpPr>
          <p:cNvPr id="381" name="Google Shape;381;g2313be2fe69_0_1"/>
          <p:cNvSpPr/>
          <p:nvPr/>
        </p:nvSpPr>
        <p:spPr>
          <a:xfrm>
            <a:off x="785388" y="5205686"/>
            <a:ext cx="1087500" cy="1092000"/>
          </a:xfrm>
          <a:prstGeom prst="ellipse">
            <a:avLst/>
          </a:prstGeom>
          <a:solidFill>
            <a:schemeClr val="accent1"/>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grpSp>
        <p:nvGrpSpPr>
          <p:cNvPr id="386" name="Google Shape;386;p5"/>
          <p:cNvGrpSpPr/>
          <p:nvPr/>
        </p:nvGrpSpPr>
        <p:grpSpPr>
          <a:xfrm>
            <a:off x="0" y="0"/>
            <a:ext cx="12191999" cy="6858000"/>
            <a:chOff x="1" y="0"/>
            <a:chExt cx="12191999" cy="6858000"/>
          </a:xfrm>
        </p:grpSpPr>
        <p:pic>
          <p:nvPicPr>
            <p:cNvPr id="387" name="Google Shape;387;p5"/>
            <p:cNvPicPr preferRelativeResize="0"/>
            <p:nvPr/>
          </p:nvPicPr>
          <p:blipFill rotWithShape="1">
            <a:blip r:embed="rId3"/>
            <a:srcRect/>
            <a:stretch>
              <a:fillRect/>
            </a:stretch>
          </p:blipFill>
          <p:spPr>
            <a:xfrm>
              <a:off x="1" y="0"/>
              <a:ext cx="12191999" cy="6858000"/>
            </a:xfrm>
            <a:prstGeom prst="rect">
              <a:avLst/>
            </a:prstGeom>
            <a:noFill/>
            <a:ln>
              <a:noFill/>
            </a:ln>
          </p:spPr>
        </p:pic>
        <p:pic>
          <p:nvPicPr>
            <p:cNvPr id="388" name="Google Shape;388;p5"/>
            <p:cNvPicPr preferRelativeResize="0"/>
            <p:nvPr/>
          </p:nvPicPr>
          <p:blipFill rotWithShape="1">
            <a:blip r:embed="rId4"/>
            <a:srcRect/>
            <a:stretch>
              <a:fillRect/>
            </a:stretch>
          </p:blipFill>
          <p:spPr>
            <a:xfrm>
              <a:off x="4275849" y="0"/>
              <a:ext cx="3640297" cy="185351"/>
            </a:xfrm>
            <a:prstGeom prst="rect">
              <a:avLst/>
            </a:prstGeom>
            <a:noFill/>
            <a:ln>
              <a:noFill/>
            </a:ln>
          </p:spPr>
        </p:pic>
        <p:pic>
          <p:nvPicPr>
            <p:cNvPr id="389" name="Google Shape;389;p5" descr="Imagen que contiene Texto&#10;&#10;Descripción generada automáticamente"/>
            <p:cNvPicPr preferRelativeResize="0"/>
            <p:nvPr/>
          </p:nvPicPr>
          <p:blipFill rotWithShape="1">
            <a:blip r:embed="rId5"/>
            <a:srcRect/>
            <a:stretch>
              <a:fillRect/>
            </a:stretch>
          </p:blipFill>
          <p:spPr>
            <a:xfrm>
              <a:off x="5049251" y="2417736"/>
              <a:ext cx="2093495" cy="2022528"/>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g26ea56f9a60_3_0" descr="Imagen 24"/>
          <p:cNvPicPr preferRelativeResize="0"/>
          <p:nvPr/>
        </p:nvPicPr>
        <p:blipFill rotWithShape="1">
          <a:blip r:embed="rId3"/>
          <a:srcRect/>
          <a:stretch>
            <a:fillRect/>
          </a:stretch>
        </p:blipFill>
        <p:spPr>
          <a:xfrm>
            <a:off x="1" y="0"/>
            <a:ext cx="12192000" cy="6858000"/>
          </a:xfrm>
          <a:prstGeom prst="rect">
            <a:avLst/>
          </a:prstGeom>
          <a:noFill/>
          <a:ln>
            <a:noFill/>
          </a:ln>
        </p:spPr>
      </p:pic>
      <p:grpSp>
        <p:nvGrpSpPr>
          <p:cNvPr id="107" name="Google Shape;107;g26ea56f9a60_3_0"/>
          <p:cNvGrpSpPr/>
          <p:nvPr/>
        </p:nvGrpSpPr>
        <p:grpSpPr>
          <a:xfrm>
            <a:off x="1063625" y="1124585"/>
            <a:ext cx="10612120" cy="3350259"/>
            <a:chOff x="-1" y="-87578"/>
            <a:chExt cx="6133819" cy="1843334"/>
          </a:xfrm>
        </p:grpSpPr>
        <p:sp>
          <p:nvSpPr>
            <p:cNvPr id="108" name="Google Shape;108;g26ea56f9a60_3_0"/>
            <p:cNvSpPr/>
            <p:nvPr/>
          </p:nvSpPr>
          <p:spPr>
            <a:xfrm>
              <a:off x="-1" y="-87578"/>
              <a:ext cx="6133819" cy="1804553"/>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09" name="Google Shape;109;g26ea56f9a60_3_0"/>
            <p:cNvSpPr txBox="1"/>
            <p:nvPr/>
          </p:nvSpPr>
          <p:spPr>
            <a:xfrm>
              <a:off x="370333" y="74185"/>
              <a:ext cx="5538495" cy="1681571"/>
            </a:xfrm>
            <a:prstGeom prst="rect">
              <a:avLst/>
            </a:prstGeom>
            <a:noFill/>
            <a:ln>
              <a:noFill/>
            </a:ln>
          </p:spPr>
          <p:txBody>
            <a:bodyPr spcFirstLastPara="1" wrap="square" lIns="91400" tIns="91400" rIns="91400" bIns="91400" anchor="ctr" anchorCtr="0">
              <a:no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800" b="1" u="sng">
                  <a:solidFill>
                    <a:schemeClr val="dk1"/>
                  </a:solidFill>
                  <a:latin typeface="Verdana" panose="020B0604030504040204"/>
                  <a:ea typeface="Verdana" panose="020B0604030504040204"/>
                  <a:cs typeface="Verdana" panose="020B0604030504040204"/>
                  <a:sym typeface="Verdana" panose="020B0604030504040204"/>
                </a:rPr>
                <a:t>Fundamentos (I)</a:t>
              </a:r>
              <a:r>
                <a:rPr lang="es-CL" sz="1800" b="1" i="0" u="sng" strike="noStrike" cap="none">
                  <a:solidFill>
                    <a:schemeClr val="dk1"/>
                  </a:solidFill>
                  <a:latin typeface="Verdana" panose="020B0604030504040204"/>
                  <a:ea typeface="Verdana" panose="020B0604030504040204"/>
                  <a:cs typeface="Verdana" panose="020B0604030504040204"/>
                  <a:sym typeface="Verdana" panose="020B0604030504040204"/>
                </a:rPr>
                <a:t>:</a:t>
              </a:r>
              <a:r>
                <a:rPr lang="es-CL" sz="1800" b="0" i="0" u="none" strike="noStrike" cap="none">
                  <a:solidFill>
                    <a:schemeClr val="dk1"/>
                  </a:solidFill>
                  <a:latin typeface="Verdana" panose="020B0604030504040204"/>
                  <a:ea typeface="Verdana" panose="020B0604030504040204"/>
                  <a:cs typeface="Verdana" panose="020B0604030504040204"/>
                  <a:sym typeface="Verdana" panose="020B0604030504040204"/>
                </a:rPr>
                <a:t> </a:t>
              </a:r>
              <a:endParaRPr sz="1800" b="0" i="0" u="none" strike="noStrike" cap="none">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457200" algn="just" rtl="0">
                <a:lnSpc>
                  <a:spcPct val="100000"/>
                </a:lnSpc>
                <a:spcBef>
                  <a:spcPts val="0"/>
                </a:spcBef>
                <a:spcAft>
                  <a:spcPts val="0"/>
                </a:spcAft>
                <a:buClr>
                  <a:srgbClr val="000000"/>
                </a:buClr>
                <a:buSzPts val="1600"/>
                <a:buFont typeface="Arial" panose="020B0604020202020204"/>
                <a:buNone/>
              </a:pP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El marco regulatorio es antiguo (Ej: la DOH juega un activo rol, pero la ley entrega las atribuciones a la DGOP), favoreciendo la dispersión de criterios y de organismos responsables;</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Los criterios de permisos son dispares en el ámbito municipal, ya que queda regulado por distintas ordenanzas (en un mismo cauce la actividad extractiva de áridos puede tener distintas reglas del juego);</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La actividad económica requiere de un marco regulatorio claro, más homogéneo y con mayor certidumbre en sus plazos.</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457200" algn="just" rtl="0">
                <a:lnSpc>
                  <a:spcPct val="100000"/>
                </a:lnSpc>
                <a:spcBef>
                  <a:spcPts val="0"/>
                </a:spcBef>
                <a:spcAft>
                  <a:spcPts val="0"/>
                </a:spcAft>
                <a:buClr>
                  <a:srgbClr val="000000"/>
                </a:buClr>
                <a:buSzPts val="1600"/>
                <a:buFont typeface="Arial" panose="020B0604020202020204"/>
                <a:buNone/>
              </a:pPr>
              <a:endParaRPr sz="2000">
                <a:solidFill>
                  <a:schemeClr val="dk1"/>
                </a:solidFill>
                <a:latin typeface="Verdana" panose="020B0604030504040204"/>
                <a:ea typeface="Verdana" panose="020B0604030504040204"/>
                <a:cs typeface="Verdana" panose="020B0604030504040204"/>
                <a:sym typeface="Verdana" panose="020B0604030504040204"/>
              </a:endParaRPr>
            </a:p>
          </p:txBody>
        </p:sp>
      </p:grpSp>
      <p:sp>
        <p:nvSpPr>
          <p:cNvPr id="110" name="Google Shape;110;g26ea56f9a60_3_0"/>
          <p:cNvSpPr/>
          <p:nvPr/>
        </p:nvSpPr>
        <p:spPr>
          <a:xfrm>
            <a:off x="541488" y="1475398"/>
            <a:ext cx="1087500" cy="1092000"/>
          </a:xfrm>
          <a:prstGeom prst="ellipse">
            <a:avLst/>
          </a:prstGeom>
          <a:solidFill>
            <a:schemeClr val="accent2"/>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11" name="Google Shape;111;g26ea56f9a60_3_0"/>
          <p:cNvSpPr txBox="1"/>
          <p:nvPr/>
        </p:nvSpPr>
        <p:spPr>
          <a:xfrm>
            <a:off x="0" y="50597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a:solidFill>
                  <a:srgbClr val="02527A"/>
                </a:solidFill>
                <a:latin typeface="Verdana" panose="020B0604030504040204"/>
                <a:ea typeface="Verdana" panose="020B0604030504040204"/>
                <a:cs typeface="Verdana" panose="020B0604030504040204"/>
                <a:sym typeface="Verdana" panose="020B0604030504040204"/>
              </a:rPr>
              <a:t>Antecedentes del proyecto de ley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 name="Cuadro de texto 1"/>
          <p:cNvSpPr txBox="1"/>
          <p:nvPr/>
        </p:nvSpPr>
        <p:spPr>
          <a:xfrm>
            <a:off x="983615" y="4869180"/>
            <a:ext cx="10714355" cy="1938020"/>
          </a:xfrm>
          <a:prstGeom prst="rect">
            <a:avLst/>
          </a:prstGeom>
          <a:solidFill>
            <a:schemeClr val="bg1">
              <a:lumMod val="95000"/>
            </a:schemeClr>
          </a:solidFill>
        </p:spPr>
        <p:txBody>
          <a:bodyPr wrap="square" rtlCol="0">
            <a:spAutoFit/>
          </a:bodyPr>
          <a:lstStyle/>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Existe un débil sistema de fiscalización de la extracción de áridos y proliferación de actividades ilegales.</a:t>
            </a:r>
          </a:p>
          <a:p>
            <a:pPr marL="457200" lvl="0" indent="-342900" algn="just" rtl="0">
              <a:spcBef>
                <a:spcPts val="0"/>
              </a:spcBef>
              <a:spcAft>
                <a:spcPts val="0"/>
              </a:spcAft>
              <a:buClr>
                <a:schemeClr val="dk1"/>
              </a:buClr>
              <a:buSzPts val="1800"/>
              <a:buFont typeface="Verdana" panose="020B0604030504040204"/>
              <a:buChar char="●"/>
            </a:pPr>
            <a:r>
              <a:rPr lang="es-CL" sz="2000">
                <a:solidFill>
                  <a:schemeClr val="dk1"/>
                </a:solidFill>
                <a:latin typeface="Verdana" panose="020B0604030504040204"/>
                <a:ea typeface="Verdana" panose="020B0604030504040204"/>
                <a:cs typeface="Verdana" panose="020B0604030504040204"/>
                <a:sym typeface="Verdana" panose="020B0604030504040204"/>
              </a:rPr>
              <a:t>Las extracciones ilegales o mal supervisadas derivan, en el caso de cauces naturales, en el daño del álveo o cauce y cambios en su morfología, generando un riesgo para la población, sus bienes e infraestructura ante crecidas.</a:t>
            </a:r>
            <a:endParaRPr lang="es-CL" sz="2000">
              <a:solidFill>
                <a:schemeClr val="dk1"/>
              </a:solidFill>
              <a:latin typeface="Verdana" panose="020B0604030504040204"/>
              <a:ea typeface="Verdana" panose="020B0604030504040204"/>
              <a:cs typeface="Verdana" panose="020B060403050404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g26ea56f9a60_3_13" descr="Imagen 24"/>
          <p:cNvPicPr preferRelativeResize="0"/>
          <p:nvPr/>
        </p:nvPicPr>
        <p:blipFill rotWithShape="1">
          <a:blip r:embed="rId3"/>
          <a:srcRect/>
          <a:stretch>
            <a:fillRect/>
          </a:stretch>
        </p:blipFill>
        <p:spPr>
          <a:xfrm>
            <a:off x="-24129" y="0"/>
            <a:ext cx="12192000" cy="6858000"/>
          </a:xfrm>
          <a:prstGeom prst="rect">
            <a:avLst/>
          </a:prstGeom>
          <a:noFill/>
          <a:ln>
            <a:noFill/>
          </a:ln>
        </p:spPr>
      </p:pic>
      <p:grpSp>
        <p:nvGrpSpPr>
          <p:cNvPr id="117" name="Google Shape;117;g26ea56f9a60_3_13"/>
          <p:cNvGrpSpPr/>
          <p:nvPr/>
        </p:nvGrpSpPr>
        <p:grpSpPr>
          <a:xfrm>
            <a:off x="327025" y="953135"/>
            <a:ext cx="11339195" cy="3217545"/>
            <a:chOff x="-185713" y="-219763"/>
            <a:chExt cx="6319572" cy="2022260"/>
          </a:xfrm>
        </p:grpSpPr>
        <p:sp>
          <p:nvSpPr>
            <p:cNvPr id="118" name="Google Shape;118;g26ea56f9a60_3_13"/>
            <p:cNvSpPr/>
            <p:nvPr/>
          </p:nvSpPr>
          <p:spPr>
            <a:xfrm>
              <a:off x="-185713" y="-219763"/>
              <a:ext cx="6319572" cy="202226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19" name="Google Shape;119;g26ea56f9a60_3_13"/>
            <p:cNvSpPr txBox="1"/>
            <p:nvPr/>
          </p:nvSpPr>
          <p:spPr>
            <a:xfrm>
              <a:off x="-39553" y="-112005"/>
              <a:ext cx="5964258" cy="1827896"/>
            </a:xfrm>
            <a:prstGeom prst="rect">
              <a:avLst/>
            </a:prstGeom>
            <a:noFill/>
            <a:ln>
              <a:noFill/>
            </a:ln>
          </p:spPr>
          <p:txBody>
            <a:bodyPr spcFirstLastPara="1" wrap="square" lIns="91400" tIns="91400" rIns="91400" bIns="91400" anchor="ctr" anchorCtr="0">
              <a:noAutofit/>
            </a:bodyPr>
            <a:lstStyle/>
            <a:p>
              <a:pPr marL="0" marR="0" lvl="0" indent="0" algn="just" rtl="0">
                <a:lnSpc>
                  <a:spcPct val="100000"/>
                </a:lnSpc>
                <a:spcBef>
                  <a:spcPts val="0"/>
                </a:spcBef>
                <a:spcAft>
                  <a:spcPts val="0"/>
                </a:spcAft>
                <a:buClr>
                  <a:srgbClr val="000000"/>
                </a:buClr>
                <a:buSzPts val="1600"/>
                <a:buFont typeface="Arial" panose="020B0604020202020204"/>
                <a:buNone/>
              </a:pPr>
              <a:r>
                <a:rPr lang="es-CL" sz="1800" b="1" u="sng">
                  <a:solidFill>
                    <a:schemeClr val="dk1"/>
                  </a:solidFill>
                  <a:latin typeface="Verdana" panose="020B0604030504040204"/>
                  <a:ea typeface="Verdana" panose="020B0604030504040204"/>
                  <a:cs typeface="Verdana" panose="020B0604030504040204"/>
                  <a:sym typeface="Verdana" panose="020B0604030504040204"/>
                </a:rPr>
                <a:t>Fundamentos (II)</a:t>
              </a:r>
              <a:r>
                <a:rPr lang="es-CL" sz="1800" b="1" i="0" u="sng" strike="noStrike" cap="none">
                  <a:solidFill>
                    <a:schemeClr val="dk1"/>
                  </a:solidFill>
                  <a:latin typeface="Verdana" panose="020B0604030504040204"/>
                  <a:ea typeface="Verdana" panose="020B0604030504040204"/>
                  <a:cs typeface="Verdana" panose="020B0604030504040204"/>
                  <a:sym typeface="Verdana" panose="020B0604030504040204"/>
                </a:rPr>
                <a:t>:</a:t>
              </a:r>
              <a:r>
                <a:rPr lang="es-CL" sz="1800" b="0" i="0" u="none" strike="noStrike" cap="none">
                  <a:solidFill>
                    <a:schemeClr val="dk1"/>
                  </a:solidFill>
                  <a:latin typeface="Verdana" panose="020B0604030504040204"/>
                  <a:ea typeface="Verdana" panose="020B0604030504040204"/>
                  <a:cs typeface="Verdana" panose="020B0604030504040204"/>
                  <a:sym typeface="Verdana" panose="020B0604030504040204"/>
                </a:rPr>
                <a:t> </a:t>
              </a:r>
              <a:endParaRPr sz="1800" b="0" i="0" u="none" strike="noStrike" cap="none">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457200" algn="just" rtl="0">
                <a:lnSpc>
                  <a:spcPct val="100000"/>
                </a:lnSpc>
                <a:spcBef>
                  <a:spcPts val="0"/>
                </a:spcBef>
                <a:spcAft>
                  <a:spcPts val="0"/>
                </a:spcAft>
                <a:buClr>
                  <a:srgbClr val="000000"/>
                </a:buClr>
                <a:buSzPts val="1600"/>
                <a:buFont typeface="Arial" panose="020B0604020202020204"/>
                <a:buNone/>
              </a:pP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1800">
                  <a:solidFill>
                    <a:schemeClr val="dk1"/>
                  </a:solidFill>
                  <a:latin typeface="Verdana" panose="020B0604030504040204"/>
                  <a:ea typeface="Verdana" panose="020B0604030504040204"/>
                  <a:cs typeface="Verdana" panose="020B0604030504040204"/>
                  <a:sym typeface="Verdana" panose="020B0604030504040204"/>
                </a:rPr>
                <a:t>El P. de ley se focaliza (por eficacia) en regular la más relevante de las tres fuentes de áridos. </a:t>
              </a: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1800">
                  <a:solidFill>
                    <a:schemeClr val="dk1"/>
                  </a:solidFill>
                  <a:latin typeface="Verdana" panose="020B0604030504040204"/>
                  <a:ea typeface="Verdana" panose="020B0604030504040204"/>
                  <a:cs typeface="Verdana" panose="020B0604030504040204"/>
                  <a:sym typeface="Verdana" panose="020B0604030504040204"/>
                </a:rPr>
                <a:t>No parece lógico mezclar en el mismo proyecto la extracción de áridos en cauces naturales no navegables por buques de más de 100 Ton (DOH y municipios), de aquellos sí navegables por buques de más de 100 Ton (DIRECTEMAR) con la de pozos lastreros en predios privados que no corresponden a un bien nacional de uso público.</a:t>
              </a: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1800">
                  <a:solidFill>
                    <a:schemeClr val="dk1"/>
                  </a:solidFill>
                  <a:latin typeface="Verdana" panose="020B0604030504040204"/>
                  <a:ea typeface="Verdana" panose="020B0604030504040204"/>
                  <a:cs typeface="Verdana" panose="020B0604030504040204"/>
                  <a:sym typeface="Verdana" panose="020B0604030504040204"/>
                </a:rPr>
                <a:t>Sin embargo, sí se regula una franja relevante de pozos lastreros por encontrarse en una franja próxima al cauce (zona de regulación anexa), reduciendo la generación de interferencias hidrogeológicas con dicho bien nacional de uso público;</a:t>
              </a:r>
              <a:endParaRPr sz="1800">
                <a:solidFill>
                  <a:schemeClr val="dk1"/>
                </a:solidFill>
                <a:latin typeface="Verdana" panose="020B0604030504040204"/>
                <a:ea typeface="Verdana" panose="020B0604030504040204"/>
                <a:cs typeface="Verdana" panose="020B0604030504040204"/>
                <a:sym typeface="Verdana" panose="020B0604030504040204"/>
              </a:endParaRPr>
            </a:p>
          </p:txBody>
        </p:sp>
      </p:grpSp>
      <p:sp>
        <p:nvSpPr>
          <p:cNvPr id="121" name="Google Shape;121;g26ea56f9a60_3_13"/>
          <p:cNvSpPr txBox="1"/>
          <p:nvPr/>
        </p:nvSpPr>
        <p:spPr>
          <a:xfrm>
            <a:off x="0" y="11608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a:solidFill>
                  <a:srgbClr val="02527A"/>
                </a:solidFill>
                <a:latin typeface="Verdana" panose="020B0604030504040204"/>
                <a:ea typeface="Verdana" panose="020B0604030504040204"/>
                <a:cs typeface="Verdana" panose="020B0604030504040204"/>
                <a:sym typeface="Verdana" panose="020B0604030504040204"/>
              </a:rPr>
              <a:t>Antecedentes del proyecto de ley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2" name="Google Shape;118;g26ea56f9a60_3_13"/>
          <p:cNvSpPr/>
          <p:nvPr/>
        </p:nvSpPr>
        <p:spPr>
          <a:xfrm>
            <a:off x="406400" y="4436745"/>
            <a:ext cx="11403330" cy="1379220"/>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 name="Google Shape;119;g26ea56f9a60_3_13"/>
          <p:cNvSpPr txBox="1"/>
          <p:nvPr/>
        </p:nvSpPr>
        <p:spPr>
          <a:xfrm>
            <a:off x="472440" y="4526915"/>
            <a:ext cx="10879455" cy="1289050"/>
          </a:xfrm>
          <a:prstGeom prst="rect">
            <a:avLst/>
          </a:prstGeom>
          <a:noFill/>
          <a:ln>
            <a:noFill/>
          </a:ln>
        </p:spPr>
        <p:txBody>
          <a:bodyPr spcFirstLastPara="1" wrap="square" lIns="91400" tIns="91400" rIns="91400" bIns="91400" anchor="ctr" anchorCtr="0">
            <a:spAutoFit/>
          </a:bodyPr>
          <a:lstStyle/>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1800">
                <a:solidFill>
                  <a:schemeClr val="dk1"/>
                </a:solidFill>
                <a:latin typeface="Verdana" panose="020B0604030504040204"/>
                <a:ea typeface="Verdana" panose="020B0604030504040204"/>
                <a:cs typeface="Verdana" panose="020B0604030504040204"/>
                <a:sym typeface="Verdana" panose="020B0604030504040204"/>
              </a:rPr>
              <a:t>Es necesario modificar la ley orgánica del MOP y fortalecer las atribuciones técnicas de la DOH y su rol de protección de los cauces naturales;</a:t>
            </a: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342900" algn="just" rtl="0">
              <a:lnSpc>
                <a:spcPct val="100000"/>
              </a:lnSpc>
              <a:spcBef>
                <a:spcPts val="0"/>
              </a:spcBef>
              <a:spcAft>
                <a:spcPts val="0"/>
              </a:spcAft>
              <a:buClr>
                <a:schemeClr val="dk1"/>
              </a:buClr>
              <a:buSzPts val="1800"/>
              <a:buFont typeface="Verdana" panose="020B0604030504040204"/>
              <a:buChar char="●"/>
            </a:pPr>
            <a:r>
              <a:rPr lang="es-CL" sz="1800">
                <a:solidFill>
                  <a:schemeClr val="dk1"/>
                </a:solidFill>
                <a:latin typeface="Verdana" panose="020B0604030504040204"/>
                <a:ea typeface="Verdana" panose="020B0604030504040204"/>
                <a:cs typeface="Verdana" panose="020B0604030504040204"/>
                <a:sym typeface="Verdana" panose="020B0604030504040204"/>
              </a:rPr>
              <a:t>Se precisa aclarar para el titular el flujo existente entre el municipio y la DOH</a:t>
            </a:r>
            <a:endParaRPr sz="1800">
              <a:solidFill>
                <a:schemeClr val="dk1"/>
              </a:solidFill>
              <a:latin typeface="Verdana" panose="020B0604030504040204"/>
              <a:ea typeface="Verdana" panose="020B0604030504040204"/>
              <a:cs typeface="Verdana" panose="020B0604030504040204"/>
              <a:sym typeface="Verdana" panose="020B0604030504040204"/>
            </a:endParaRPr>
          </a:p>
          <a:p>
            <a:pPr marL="457200" marR="0" lvl="0" indent="457200" algn="just" rtl="0">
              <a:lnSpc>
                <a:spcPct val="100000"/>
              </a:lnSpc>
              <a:spcBef>
                <a:spcPts val="0"/>
              </a:spcBef>
              <a:spcAft>
                <a:spcPts val="0"/>
              </a:spcAft>
              <a:buClr>
                <a:srgbClr val="000000"/>
              </a:buClr>
              <a:buSzPts val="1600"/>
              <a:buFont typeface="Arial" panose="020B0604020202020204"/>
              <a:buNone/>
            </a:pPr>
            <a:endParaRPr sz="1800">
              <a:solidFill>
                <a:schemeClr val="dk1"/>
              </a:solidFill>
              <a:latin typeface="Verdana" panose="020B0604030504040204"/>
              <a:ea typeface="Verdana" panose="020B0604030504040204"/>
              <a:cs typeface="Verdana" panose="020B0604030504040204"/>
              <a:sym typeface="Verdana" panose="020B060403050404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g26ea56f9a60_0_288" descr="Imagen 24"/>
          <p:cNvPicPr preferRelativeResize="0"/>
          <p:nvPr/>
        </p:nvPicPr>
        <p:blipFill rotWithShape="1">
          <a:blip r:embed="rId3"/>
          <a:srcRect/>
          <a:stretch>
            <a:fillRect/>
          </a:stretch>
        </p:blipFill>
        <p:spPr>
          <a:xfrm>
            <a:off x="1" y="0"/>
            <a:ext cx="12192000" cy="6858000"/>
          </a:xfrm>
          <a:prstGeom prst="rect">
            <a:avLst/>
          </a:prstGeom>
          <a:noFill/>
          <a:ln>
            <a:noFill/>
          </a:ln>
        </p:spPr>
      </p:pic>
      <p:grpSp>
        <p:nvGrpSpPr>
          <p:cNvPr id="127" name="Google Shape;127;g26ea56f9a60_0_288"/>
          <p:cNvGrpSpPr/>
          <p:nvPr/>
        </p:nvGrpSpPr>
        <p:grpSpPr>
          <a:xfrm>
            <a:off x="311150" y="548957"/>
            <a:ext cx="11521440" cy="6337300"/>
            <a:chOff x="0" y="-82916"/>
            <a:chExt cx="6133800" cy="5698762"/>
          </a:xfrm>
        </p:grpSpPr>
        <p:sp>
          <p:nvSpPr>
            <p:cNvPr id="128" name="Google Shape;128;g26ea56f9a60_0_288"/>
            <p:cNvSpPr/>
            <p:nvPr/>
          </p:nvSpPr>
          <p:spPr>
            <a:xfrm>
              <a:off x="0" y="25337"/>
              <a:ext cx="6133800" cy="5497363"/>
            </a:xfrm>
            <a:prstGeom prst="rect">
              <a:avLst/>
            </a:prstGeom>
            <a:solidFill>
              <a:srgbClr val="EEEEEE"/>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29" name="Google Shape;129;g26ea56f9a60_0_288"/>
            <p:cNvSpPr txBox="1"/>
            <p:nvPr/>
          </p:nvSpPr>
          <p:spPr>
            <a:xfrm>
              <a:off x="358008" y="-82916"/>
              <a:ext cx="5775792" cy="5698762"/>
            </a:xfrm>
            <a:prstGeom prst="rect">
              <a:avLst/>
            </a:prstGeom>
            <a:noFill/>
            <a:ln>
              <a:noFill/>
            </a:ln>
          </p:spPr>
          <p:txBody>
            <a:bodyPr spcFirstLastPara="1" wrap="square" lIns="91400" tIns="91400" rIns="91400" bIns="91400" anchor="ctr" anchorCtr="0">
              <a:spAutoFit/>
            </a:bodyPr>
            <a:lstStyle/>
            <a:p>
              <a:pPr marL="457200" lvl="0" indent="-342900" algn="just" rtl="0">
                <a:spcBef>
                  <a:spcPts val="0"/>
                </a:spcBef>
                <a:spcAft>
                  <a:spcPts val="0"/>
                </a:spcAft>
                <a:buClr>
                  <a:schemeClr val="dk1"/>
                </a:buClr>
                <a:buSzPts val="1800"/>
                <a:buFont typeface="+mj-lt"/>
                <a:buAutoNum type="arabicPeriod"/>
              </a:pPr>
              <a:r>
                <a:rPr lang="es-CL" sz="2000">
                  <a:solidFill>
                    <a:schemeClr val="dk1"/>
                  </a:solidFill>
                  <a:latin typeface="Verdana" panose="020B0604030504040204"/>
                  <a:ea typeface="Verdana" panose="020B0604030504040204"/>
                  <a:cs typeface="Verdana" panose="020B0604030504040204"/>
                  <a:sym typeface="Verdana" panose="020B0604030504040204"/>
                </a:rPr>
                <a:t>Establecer un marco regulatorio actualizado y uniforme para la extracción de áridos en cauces naturales y sus zonas de regulación anexa, que permita disminuir la dispersión normativa y dar mayor certezas del flujo y plazos procedimentales;</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800100" lvl="0" indent="-342900" algn="just" rtl="0">
                <a:spcBef>
                  <a:spcPts val="0"/>
                </a:spcBef>
                <a:spcAft>
                  <a:spcPts val="0"/>
                </a:spcAft>
                <a:buFont typeface="+mj-lt"/>
                <a:buAutoNum type="arabicPeriod"/>
              </a:pP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lvl="0" indent="-342900" algn="just" rtl="0">
                <a:spcBef>
                  <a:spcPts val="0"/>
                </a:spcBef>
                <a:spcAft>
                  <a:spcPts val="0"/>
                </a:spcAft>
                <a:buClr>
                  <a:schemeClr val="dk1"/>
                </a:buClr>
                <a:buSzPts val="1800"/>
                <a:buFont typeface="+mj-lt"/>
                <a:buAutoNum type="arabicPeriod"/>
              </a:pPr>
              <a:r>
                <a:rPr lang="es-CL" sz="2000">
                  <a:solidFill>
                    <a:schemeClr val="dk1"/>
                  </a:solidFill>
                  <a:latin typeface="Verdana" panose="020B0604030504040204"/>
                  <a:ea typeface="Verdana" panose="020B0604030504040204"/>
                  <a:cs typeface="Verdana" panose="020B0604030504040204"/>
                  <a:sym typeface="Verdana" panose="020B0604030504040204"/>
                </a:rPr>
                <a:t>Fortalecer las atribuciones de la DOH y estandarizar la función técnica que ejerce y su coordinación con otros organismos públicos, estableciéndose un procedimiento uniforme, un registro público nacional y, plazos, tanto para la Administración como para el interesado;</a:t>
              </a: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800100" lvl="0" indent="-342900" algn="just" rtl="0">
                <a:spcBef>
                  <a:spcPts val="0"/>
                </a:spcBef>
                <a:spcAft>
                  <a:spcPts val="0"/>
                </a:spcAft>
                <a:buFont typeface="+mj-lt"/>
                <a:buAutoNum type="arabicPeriod"/>
              </a:pPr>
              <a:endParaRPr sz="2000">
                <a:solidFill>
                  <a:schemeClr val="dk1"/>
                </a:solidFill>
                <a:latin typeface="Verdana" panose="020B0604030504040204"/>
                <a:ea typeface="Verdana" panose="020B0604030504040204"/>
                <a:cs typeface="Verdana" panose="020B0604030504040204"/>
                <a:sym typeface="Verdana" panose="020B0604030504040204"/>
              </a:endParaRPr>
            </a:p>
            <a:p>
              <a:pPr marL="457200" lvl="0" indent="-342900" algn="just" rtl="0">
                <a:spcBef>
                  <a:spcPts val="0"/>
                </a:spcBef>
                <a:spcAft>
                  <a:spcPts val="0"/>
                </a:spcAft>
                <a:buClr>
                  <a:schemeClr val="dk1"/>
                </a:buClr>
                <a:buSzPts val="1800"/>
                <a:buFont typeface="+mj-lt"/>
                <a:buAutoNum type="arabicPeriod"/>
              </a:pPr>
              <a:r>
                <a:rPr lang="es-CL" sz="2000">
                  <a:solidFill>
                    <a:schemeClr val="dk1"/>
                  </a:solidFill>
                  <a:latin typeface="Verdana" panose="020B0604030504040204"/>
                  <a:ea typeface="Verdana" panose="020B0604030504040204"/>
                  <a:cs typeface="Verdana" panose="020B0604030504040204"/>
                  <a:sym typeface="Verdana" panose="020B0604030504040204"/>
                </a:rPr>
                <a:t>Fortalecer las atribuciones de la DGA y otros organismos colaboradores en: </a:t>
              </a:r>
            </a:p>
            <a:p>
              <a:pPr marL="507365" lvl="0" indent="-22860" algn="just" defTabSz="0" rtl="0">
                <a:spcBef>
                  <a:spcPts val="0"/>
                </a:spcBef>
                <a:spcAft>
                  <a:spcPts val="0"/>
                </a:spcAft>
                <a:buClr>
                  <a:schemeClr val="dk1"/>
                </a:buClr>
                <a:buSzPts val="1800"/>
                <a:buFont typeface="+mj-lt"/>
                <a:buNone/>
                <a:tabLst>
                  <a:tab pos="447675" algn="l"/>
                </a:tabLst>
              </a:pPr>
              <a:r>
                <a:rPr lang="es-CL" sz="2000">
                  <a:solidFill>
                    <a:schemeClr val="dk1"/>
                  </a:solidFill>
                  <a:latin typeface="Verdana" panose="020B0604030504040204"/>
                  <a:ea typeface="Verdana" panose="020B0604030504040204"/>
                  <a:cs typeface="Verdana" panose="020B0604030504040204"/>
                  <a:sym typeface="Verdana" panose="020B0604030504040204"/>
                </a:rPr>
                <a:t>a) prevención, </a:t>
              </a:r>
            </a:p>
            <a:p>
              <a:pPr marL="507365" lvl="0" indent="-22860" algn="just" defTabSz="0" rtl="0">
                <a:spcBef>
                  <a:spcPts val="0"/>
                </a:spcBef>
                <a:spcAft>
                  <a:spcPts val="0"/>
                </a:spcAft>
                <a:buClr>
                  <a:schemeClr val="dk1"/>
                </a:buClr>
                <a:buSzPts val="1800"/>
                <a:buFont typeface="+mj-lt"/>
                <a:buNone/>
                <a:tabLst>
                  <a:tab pos="447675" algn="l"/>
                </a:tabLst>
              </a:pPr>
              <a:r>
                <a:rPr lang="es-CL" sz="2000">
                  <a:solidFill>
                    <a:schemeClr val="dk1"/>
                  </a:solidFill>
                  <a:latin typeface="Verdana" panose="020B0604030504040204"/>
                  <a:ea typeface="Verdana" panose="020B0604030504040204"/>
                  <a:cs typeface="Verdana" panose="020B0604030504040204"/>
                  <a:sym typeface="Verdana" panose="020B0604030504040204"/>
                </a:rPr>
                <a:t>b) trazabilidad y control, </a:t>
              </a:r>
            </a:p>
            <a:p>
              <a:pPr marL="507365" lvl="0" indent="-22860" algn="just" defTabSz="0" rtl="0">
                <a:spcBef>
                  <a:spcPts val="0"/>
                </a:spcBef>
                <a:spcAft>
                  <a:spcPts val="0"/>
                </a:spcAft>
                <a:buClr>
                  <a:schemeClr val="dk1"/>
                </a:buClr>
                <a:buSzPts val="1800"/>
                <a:buFont typeface="+mj-lt"/>
                <a:buNone/>
                <a:tabLst>
                  <a:tab pos="447675" algn="l"/>
                </a:tabLst>
              </a:pPr>
              <a:r>
                <a:rPr lang="es-CL" sz="2000">
                  <a:solidFill>
                    <a:schemeClr val="dk1"/>
                  </a:solidFill>
                  <a:latin typeface="Verdana" panose="020B0604030504040204"/>
                  <a:ea typeface="Verdana" panose="020B0604030504040204"/>
                  <a:cs typeface="Verdana" panose="020B0604030504040204"/>
                  <a:sym typeface="Verdana" panose="020B0604030504040204"/>
                </a:rPr>
                <a:t>c) fiscalización y sanciones de la extracción ilegal de áridos, </a:t>
              </a:r>
            </a:p>
            <a:p>
              <a:pPr marL="507365" lvl="0" indent="-22860" algn="just" defTabSz="0" rtl="0">
                <a:spcBef>
                  <a:spcPts val="0"/>
                </a:spcBef>
                <a:spcAft>
                  <a:spcPts val="0"/>
                </a:spcAft>
                <a:buClr>
                  <a:schemeClr val="dk1"/>
                </a:buClr>
                <a:buSzPts val="1800"/>
                <a:buFont typeface="+mj-lt"/>
                <a:buNone/>
                <a:tabLst>
                  <a:tab pos="447675" algn="l"/>
                </a:tabLst>
              </a:pPr>
              <a:endParaRPr lang="es-CL" sz="2000">
                <a:solidFill>
                  <a:schemeClr val="dk1"/>
                </a:solidFill>
                <a:latin typeface="Verdana" panose="020B0604030504040204"/>
                <a:ea typeface="Verdana" panose="020B0604030504040204"/>
                <a:cs typeface="Verdana" panose="020B0604030504040204"/>
                <a:sym typeface="Verdana" panose="020B0604030504040204"/>
              </a:endParaRPr>
            </a:p>
            <a:p>
              <a:pPr marL="457200" lvl="0" indent="-342900" algn="just" rtl="0">
                <a:spcBef>
                  <a:spcPts val="0"/>
                </a:spcBef>
                <a:spcAft>
                  <a:spcPts val="0"/>
                </a:spcAft>
                <a:buClr>
                  <a:schemeClr val="dk1"/>
                </a:buClr>
                <a:buSzPts val="1800"/>
                <a:buFont typeface="+mj-lt"/>
                <a:buAutoNum type="arabicPeriod" startAt="4"/>
              </a:pPr>
              <a:r>
                <a:rPr lang="es-CL" sz="2000">
                  <a:solidFill>
                    <a:schemeClr val="dk1"/>
                  </a:solidFill>
                  <a:latin typeface="Verdana" panose="020B0604030504040204"/>
                  <a:ea typeface="Verdana" panose="020B0604030504040204"/>
                  <a:cs typeface="Verdana" panose="020B0604030504040204"/>
                  <a:sym typeface="Verdana" panose="020B0604030504040204"/>
                </a:rPr>
                <a:t>Establecer nuevos mecanismos de colaboración público-privada en el retiro de material árido de cauces que impiden el libre escurrimiento de las aguas.</a:t>
              </a:r>
            </a:p>
            <a:p>
              <a:pPr marL="457200" lvl="0" indent="-342900" algn="just" rtl="0">
                <a:spcBef>
                  <a:spcPts val="0"/>
                </a:spcBef>
                <a:spcAft>
                  <a:spcPts val="0"/>
                </a:spcAft>
                <a:buSzPts val="1800"/>
                <a:buFont typeface="+mj-lt"/>
                <a:buAutoNum type="arabicPeriod" startAt="4"/>
              </a:pPr>
              <a:endParaRPr lang="es-CL" sz="2000">
                <a:solidFill>
                  <a:schemeClr val="dk1"/>
                </a:solidFill>
                <a:latin typeface="Verdana" panose="020B0604030504040204"/>
                <a:ea typeface="Verdana" panose="020B0604030504040204"/>
                <a:cs typeface="Verdana" panose="020B0604030504040204"/>
                <a:sym typeface="Verdana" panose="020B0604030504040204"/>
              </a:endParaRPr>
            </a:p>
            <a:p>
              <a:pPr marL="457200" lvl="0" indent="-342900" algn="just" rtl="0">
                <a:spcBef>
                  <a:spcPts val="0"/>
                </a:spcBef>
                <a:spcAft>
                  <a:spcPts val="0"/>
                </a:spcAft>
                <a:buClr>
                  <a:schemeClr val="dk1"/>
                </a:buClr>
                <a:buSzPts val="1800"/>
                <a:buFont typeface="+mj-lt"/>
                <a:buAutoNum type="arabicPeriod" startAt="4"/>
              </a:pPr>
              <a:r>
                <a:rPr lang="es-CL" sz="2000">
                  <a:solidFill>
                    <a:schemeClr val="dk1"/>
                  </a:solidFill>
                  <a:latin typeface="Verdana" panose="020B0604030504040204"/>
                  <a:ea typeface="Verdana" panose="020B0604030504040204"/>
                  <a:cs typeface="Verdana" panose="020B0604030504040204"/>
                  <a:sym typeface="Verdana" panose="020B0604030504040204"/>
                </a:rPr>
                <a:t>Extender el marco de protección desde los cauces a una franja paralela o en torno a éstos mediante la creación de una zona de regulación anexa.</a:t>
              </a:r>
              <a:endParaRPr sz="2000" b="0" i="0" u="none" strike="noStrike" cap="none">
                <a:solidFill>
                  <a:schemeClr val="dk1"/>
                </a:solidFill>
                <a:latin typeface="Verdana" panose="020B0604030504040204"/>
                <a:ea typeface="Verdana" panose="020B0604030504040204"/>
                <a:cs typeface="Verdana" panose="020B0604030504040204"/>
                <a:sym typeface="Verdana" panose="020B0604030504040204"/>
              </a:endParaRPr>
            </a:p>
          </p:txBody>
        </p:sp>
      </p:grpSp>
      <p:sp>
        <p:nvSpPr>
          <p:cNvPr id="130" name="Google Shape;130;g26ea56f9a60_0_288"/>
          <p:cNvSpPr/>
          <p:nvPr/>
        </p:nvSpPr>
        <p:spPr>
          <a:xfrm>
            <a:off x="119289" y="1300503"/>
            <a:ext cx="754800" cy="749400"/>
          </a:xfrm>
          <a:prstGeom prst="ellipse">
            <a:avLst/>
          </a:prstGeom>
          <a:solidFill>
            <a:srgbClr val="FFD966"/>
          </a:solidFill>
          <a:ln>
            <a:noFill/>
          </a:ln>
        </p:spPr>
        <p:txBody>
          <a:bodyPr spcFirstLastPara="1" wrap="square" lIns="45700" tIns="45700" rIns="45700" bIns="45700" anchor="ctr" anchorCtr="0">
            <a:noAutofit/>
          </a:bodyPr>
          <a:lstStyle/>
          <a:p>
            <a:pPr marL="0" marR="0" lvl="0" indent="0" algn="l"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31" name="Google Shape;131;g26ea56f9a60_0_288"/>
          <p:cNvSpPr txBox="1"/>
          <p:nvPr/>
        </p:nvSpPr>
        <p:spPr>
          <a:xfrm>
            <a:off x="-96520" y="11608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a:solidFill>
                  <a:srgbClr val="02527A"/>
                </a:solidFill>
                <a:latin typeface="Verdana" panose="020B0604030504040204"/>
                <a:ea typeface="Verdana" panose="020B0604030504040204"/>
                <a:cs typeface="Verdana" panose="020B0604030504040204"/>
                <a:sym typeface="Verdana" panose="020B0604030504040204"/>
              </a:rPr>
              <a:t>Objetivos del proyecto de ley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p:cTn id="11" dur="1000" fill="hold"/>
                                        <p:tgtEl>
                                          <p:spTgt spid="127"/>
                                        </p:tgtEl>
                                        <p:attrNameLst>
                                          <p:attrName>ppt_w</p:attrName>
                                        </p:attrNameLst>
                                      </p:cBhvr>
                                      <p:tavLst>
                                        <p:tav tm="0">
                                          <p:val>
                                            <p:fltVal val="0"/>
                                          </p:val>
                                        </p:tav>
                                        <p:tav tm="100000">
                                          <p:val>
                                            <p:strVal val="#ppt_w"/>
                                          </p:val>
                                        </p:tav>
                                      </p:tavLst>
                                    </p:anim>
                                    <p:anim calcmode="lin" valueType="num">
                                      <p:cBhvr>
                                        <p:cTn id="12" dur="1000" fill="hold"/>
                                        <p:tgtEl>
                                          <p:spTgt spid="127"/>
                                        </p:tgtEl>
                                        <p:attrNameLst>
                                          <p:attrName>ppt_h</p:attrName>
                                        </p:attrNameLst>
                                      </p:cBhvr>
                                      <p:tavLst>
                                        <p:tav tm="0">
                                          <p:val>
                                            <p:fltVal val="0"/>
                                          </p:val>
                                        </p:tav>
                                        <p:tav tm="100000">
                                          <p:val>
                                            <p:strVal val="#ppt_h"/>
                                          </p:val>
                                        </p:tav>
                                      </p:tavLst>
                                    </p:anim>
                                    <p:anim calcmode="lin" valueType="num">
                                      <p:cBhvr>
                                        <p:cTn id="13" dur="1000" fill="hold"/>
                                        <p:tgtEl>
                                          <p:spTgt spid="127"/>
                                        </p:tgtEl>
                                        <p:attrNameLst>
                                          <p:attrName>style.rotation</p:attrName>
                                        </p:attrNameLst>
                                      </p:cBhvr>
                                      <p:tavLst>
                                        <p:tav tm="0">
                                          <p:val>
                                            <p:fltVal val="90"/>
                                          </p:val>
                                        </p:tav>
                                        <p:tav tm="100000">
                                          <p:val>
                                            <p:fltVal val="0"/>
                                          </p:val>
                                        </p:tav>
                                      </p:tavLst>
                                    </p:anim>
                                    <p:animEffect transition="in" filter="fade">
                                      <p:cBhvr>
                                        <p:cTn id="14"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3"/>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137" name="Google Shape;137;p3"/>
          <p:cNvSpPr txBox="1"/>
          <p:nvPr/>
        </p:nvSpPr>
        <p:spPr>
          <a:xfrm>
            <a:off x="0" y="505970"/>
            <a:ext cx="10715700" cy="428625"/>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200" b="1">
                <a:solidFill>
                  <a:srgbClr val="02527A"/>
                </a:solidFill>
                <a:latin typeface="Verdana" panose="020B0604030504040204"/>
                <a:ea typeface="Verdana" panose="020B0604030504040204"/>
                <a:cs typeface="Verdana" panose="020B0604030504040204"/>
                <a:sym typeface="Verdana" panose="020B0604030504040204"/>
              </a:rPr>
              <a:t>CONTENIDO DEL PROYECTO DE LEY</a:t>
            </a:r>
            <a:endParaRPr sz="22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38" name="Google Shape;138;p3"/>
          <p:cNvSpPr/>
          <p:nvPr/>
        </p:nvSpPr>
        <p:spPr>
          <a:xfrm>
            <a:off x="346818" y="410478"/>
            <a:ext cx="1004531" cy="960384"/>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139" name="Google Shape;139;p3"/>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140" name="Google Shape;140;p3"/>
          <p:cNvSpPr/>
          <p:nvPr/>
        </p:nvSpPr>
        <p:spPr>
          <a:xfrm>
            <a:off x="822960" y="1370965"/>
            <a:ext cx="10824845" cy="484060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41" name="Google Shape;141;p3"/>
          <p:cNvSpPr/>
          <p:nvPr/>
        </p:nvSpPr>
        <p:spPr>
          <a:xfrm>
            <a:off x="932815" y="1565910"/>
            <a:ext cx="10540365" cy="5003165"/>
          </a:xfrm>
          <a:prstGeom prst="rect">
            <a:avLst/>
          </a:prstGeom>
          <a:noFill/>
          <a:ln>
            <a:noFill/>
          </a:ln>
        </p:spPr>
        <p:txBody>
          <a:bodyPr spcFirstLastPara="1" wrap="square" lIns="91425" tIns="45700" rIns="91425" bIns="45700" anchor="t" anchorCtr="0">
            <a:noAutofit/>
          </a:bodyPr>
          <a:lstStyle/>
          <a:p>
            <a:pPr marL="457200" lvl="0" indent="-361950" algn="just" rtl="0">
              <a:spcBef>
                <a:spcPts val="0"/>
              </a:spcBef>
              <a:spcAft>
                <a:spcPts val="0"/>
              </a:spcAft>
              <a:buClr>
                <a:srgbClr val="02527A"/>
              </a:buClr>
              <a:buSzPts val="2100"/>
              <a:buFont typeface="Calibri" panose="020F0502020204030204"/>
              <a:buChar char="●"/>
            </a:pPr>
            <a:r>
              <a:rPr lang="es-CL" sz="2400" b="1">
                <a:solidFill>
                  <a:srgbClr val="02527A"/>
                </a:solidFill>
                <a:latin typeface="Calibri" panose="020F0502020204030204"/>
                <a:ea typeface="Calibri" panose="020F0502020204030204"/>
                <a:cs typeface="Calibri" panose="020F0502020204030204"/>
                <a:sym typeface="Calibri" panose="020F0502020204030204"/>
              </a:rPr>
              <a:t>El proyecto de ley consta de 22 artículos permanentes y 4 artículos transitorios. </a:t>
            </a:r>
          </a:p>
          <a:p>
            <a:pPr marL="457200" lvl="0" indent="-361950" algn="just" rtl="0">
              <a:spcBef>
                <a:spcPts val="0"/>
              </a:spcBef>
              <a:spcAft>
                <a:spcPts val="0"/>
              </a:spcAft>
              <a:buClr>
                <a:srgbClr val="02527A"/>
              </a:buClr>
              <a:buSzPts val="2100"/>
              <a:buFont typeface="Calibri" panose="020F0502020204030204"/>
              <a:buChar char="●"/>
            </a:pPr>
            <a:r>
              <a:rPr lang="es-CL" sz="2400" b="1">
                <a:solidFill>
                  <a:srgbClr val="02527A"/>
                </a:solidFill>
                <a:latin typeface="Calibri" panose="020F0502020204030204"/>
                <a:ea typeface="Calibri" panose="020F0502020204030204"/>
                <a:cs typeface="Calibri" panose="020F0502020204030204"/>
                <a:sym typeface="Calibri" panose="020F0502020204030204"/>
              </a:rPr>
              <a:t>Los artículos permanentes se organizan en 6 títulos: </a:t>
            </a:r>
          </a:p>
          <a:p>
            <a:pPr marL="95250" lvl="0" indent="0" algn="just" rtl="0">
              <a:spcBef>
                <a:spcPts val="0"/>
              </a:spcBef>
              <a:spcAft>
                <a:spcPts val="0"/>
              </a:spcAft>
              <a:buClr>
                <a:srgbClr val="02527A"/>
              </a:buClr>
              <a:buSzPts val="2100"/>
              <a:buFont typeface="Calibri" panose="020F0502020204030204"/>
              <a:buNone/>
            </a:pP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1) Disposiciones generales; </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2) De la extracción en cauce natural y zona de regulación anexa; </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3) De la trazabilidad de los áridos; </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4) De la fiscalización; </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5) Del Plan de Cierre; y </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621030" lvl="0" indent="-12700" algn="just" defTabSz="0" rtl="0">
              <a:spcBef>
                <a:spcPts val="0"/>
              </a:spcBef>
              <a:spcAft>
                <a:spcPts val="0"/>
              </a:spcAft>
              <a:buClr>
                <a:srgbClr val="02527A"/>
              </a:buClr>
              <a:buSzPts val="2100"/>
              <a:buNone/>
              <a:tabLst>
                <a:tab pos="716280" algn="l"/>
              </a:tabLst>
            </a:pPr>
            <a:r>
              <a:rPr lang="es-CL" sz="2400" b="1">
                <a:solidFill>
                  <a:srgbClr val="02527A"/>
                </a:solidFill>
                <a:latin typeface="Calibri" panose="020F0502020204030204"/>
                <a:ea typeface="Calibri" panose="020F0502020204030204"/>
                <a:cs typeface="Calibri" panose="020F0502020204030204"/>
                <a:sym typeface="Calibri" panose="020F0502020204030204"/>
              </a:rPr>
              <a:t>6) Disposiciones varias.</a:t>
            </a:r>
            <a:endParaRPr sz="2400" b="1">
              <a:solidFill>
                <a:srgbClr val="02527A"/>
              </a:solidFill>
              <a:latin typeface="Calibri" panose="020F0502020204030204"/>
              <a:ea typeface="Calibri" panose="020F0502020204030204"/>
              <a:cs typeface="Calibri" panose="020F0502020204030204"/>
              <a:sym typeface="Calibri" panose="020F0502020204030204"/>
            </a:endParaRPr>
          </a:p>
          <a:p>
            <a:pPr marL="0" lvl="0" indent="0" algn="just" rtl="0">
              <a:spcBef>
                <a:spcPts val="0"/>
              </a:spcBef>
              <a:spcAft>
                <a:spcPts val="0"/>
              </a:spcAft>
              <a:buNone/>
            </a:pP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457200" lvl="0" indent="-361950" algn="just" rtl="0">
              <a:spcBef>
                <a:spcPts val="0"/>
              </a:spcBef>
              <a:spcAft>
                <a:spcPts val="0"/>
              </a:spcAft>
              <a:buClr>
                <a:srgbClr val="02527A"/>
              </a:buClr>
              <a:buSzPts val="2100"/>
              <a:buFont typeface="Calibri" panose="020F0502020204030204"/>
              <a:buChar char="●"/>
            </a:pPr>
            <a:endParaRPr sz="2300" b="1">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g26ea56f9a60_0_311"/>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147" name="Google Shape;147;g26ea56f9a60_0_311"/>
          <p:cNvSpPr txBox="1"/>
          <p:nvPr/>
        </p:nvSpPr>
        <p:spPr>
          <a:xfrm>
            <a:off x="0" y="505970"/>
            <a:ext cx="10715700" cy="4002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a:t>
            </a:r>
            <a:r>
              <a:rPr lang="es-CL" sz="2000" b="1">
                <a:solidFill>
                  <a:srgbClr val="02527A"/>
                </a:solidFill>
                <a:latin typeface="Verdana" panose="020B0604030504040204"/>
                <a:ea typeface="Verdana" panose="020B0604030504040204"/>
                <a:cs typeface="Verdana" panose="020B0604030504040204"/>
                <a:sym typeface="Verdana" panose="020B0604030504040204"/>
              </a:rPr>
              <a:t>.  DISPOSICIONES GENERALES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48" name="Google Shape;148;g26ea56f9a60_0_311"/>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149" name="Google Shape;149;g26ea56f9a60_0_311"/>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150" name="Google Shape;150;g26ea56f9a60_0_311"/>
          <p:cNvSpPr/>
          <p:nvPr/>
        </p:nvSpPr>
        <p:spPr>
          <a:xfrm>
            <a:off x="32385" y="1155700"/>
            <a:ext cx="11984355" cy="559371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51" name="Google Shape;151;g26ea56f9a60_0_311"/>
          <p:cNvSpPr/>
          <p:nvPr/>
        </p:nvSpPr>
        <p:spPr>
          <a:xfrm>
            <a:off x="152400" y="1565910"/>
            <a:ext cx="11573510" cy="5132705"/>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rgbClr val="02527A"/>
              </a:buClr>
              <a:buSzPts val="1900"/>
              <a:buFont typeface="Noto Sans Symbols"/>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Artículo 1°. Objeto de la ley. </a:t>
            </a:r>
            <a:r>
              <a:rPr lang="es-CL" sz="2200">
                <a:solidFill>
                  <a:srgbClr val="02527A"/>
                </a:solidFill>
                <a:effectLst>
                  <a:outerShdw blurRad="38100" dist="38100" dir="2700000" algn="tl">
                    <a:srgbClr val="000000">
                      <a:alpha val="43137"/>
                    </a:srgbClr>
                  </a:outerShdw>
                </a:effectLst>
                <a:latin typeface="Calibri" panose="020F0502020204030204"/>
                <a:ea typeface="Calibri" panose="020F0502020204030204"/>
                <a:cs typeface="Calibri" panose="020F0502020204030204"/>
                <a:sym typeface="Calibri" panose="020F0502020204030204"/>
              </a:rPr>
              <a:t>Consiste en regular la extracción de áridos, certificado de origen, trazabilidad, zonas de prohibición y condiciones, así como la fiscalización y plan de cierre en los lugares que sean determinados por la autoridad competente.</a:t>
            </a:r>
            <a:endParaRPr lang="es-CL" sz="2200" b="1">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285750" algn="just" rtl="0">
              <a:lnSpc>
                <a:spcPct val="100000"/>
              </a:lnSpc>
              <a:spcBef>
                <a:spcPts val="0"/>
              </a:spcBef>
              <a:spcAft>
                <a:spcPts val="0"/>
              </a:spcAft>
              <a:buClr>
                <a:srgbClr val="02527A"/>
              </a:buClr>
              <a:buSzPts val="1900"/>
              <a:buFont typeface="Noto Sans Symbols"/>
              <a:buChar char="▪"/>
            </a:pPr>
            <a:endParaRPr lang="es-CL" sz="2200" b="1">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285750" algn="just" rtl="0">
              <a:lnSpc>
                <a:spcPct val="100000"/>
              </a:lnSpc>
              <a:spcBef>
                <a:spcPts val="0"/>
              </a:spcBef>
              <a:spcAft>
                <a:spcPts val="0"/>
              </a:spcAft>
              <a:buClr>
                <a:srgbClr val="02527A"/>
              </a:buClr>
              <a:buSzPts val="1900"/>
              <a:buFont typeface="Noto Sans Symbols"/>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Artículo 2° Definiciones para efectos de esta ley. Destacan entre ellas: </a:t>
            </a:r>
            <a:endParaRPr sz="22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361950" algn="just" rtl="0">
              <a:lnSpc>
                <a:spcPct val="100000"/>
              </a:lnSpc>
              <a:spcBef>
                <a:spcPts val="0"/>
              </a:spcBef>
              <a:spcAft>
                <a:spcPts val="0"/>
              </a:spcAft>
              <a:buClr>
                <a:srgbClr val="02527A"/>
              </a:buClr>
              <a:buSzPts val="2100"/>
              <a:buFont typeface="Calibri" panose="020F0502020204030204"/>
              <a:buChar char="-"/>
            </a:pPr>
            <a:r>
              <a:rPr lang="es-CL" sz="2200" b="1" i="1">
                <a:solidFill>
                  <a:srgbClr val="02527A"/>
                </a:solidFill>
                <a:latin typeface="Calibri" panose="020F0502020204030204"/>
                <a:ea typeface="Calibri" panose="020F0502020204030204"/>
                <a:cs typeface="Calibri" panose="020F0502020204030204"/>
                <a:sym typeface="Calibri" panose="020F0502020204030204"/>
              </a:rPr>
              <a:t>Áridos, autorización municipal para la extracción, cauce natural o álveo, certificado de origen, extracción artesanal, extracción mecanizada; factibilidad administrativa municipal; factibilidad técnica de extracción; habilitación técnica; plan de cierre: registro público de extracción; zona de regulación anexa,</a:t>
            </a:r>
            <a:r>
              <a:rPr lang="es-CL" sz="2200" b="1">
                <a:solidFill>
                  <a:srgbClr val="02527A"/>
                </a:solidFill>
                <a:latin typeface="Calibri" panose="020F0502020204030204"/>
                <a:ea typeface="Calibri" panose="020F0502020204030204"/>
                <a:cs typeface="Calibri" panose="020F0502020204030204"/>
                <a:sym typeface="Calibri" panose="020F0502020204030204"/>
              </a:rPr>
              <a:t> etc.</a:t>
            </a:r>
            <a:endParaRPr sz="2200" b="1">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200" b="1">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298450" algn="just" rtl="0">
              <a:lnSpc>
                <a:spcPct val="100000"/>
              </a:lnSpc>
              <a:spcBef>
                <a:spcPts val="0"/>
              </a:spcBef>
              <a:spcAft>
                <a:spcPts val="0"/>
              </a:spcAft>
              <a:buClr>
                <a:srgbClr val="02527A"/>
              </a:buClr>
              <a:buSzPts val="2100"/>
              <a:buFont typeface="Calibri" panose="020F0502020204030204"/>
              <a:buChar char="▪"/>
            </a:pPr>
            <a:r>
              <a:rPr lang="es-CL" sz="2200" b="1">
                <a:solidFill>
                  <a:srgbClr val="02527A"/>
                </a:solidFill>
                <a:latin typeface="Calibri" panose="020F0502020204030204"/>
                <a:ea typeface="Calibri" panose="020F0502020204030204"/>
                <a:cs typeface="Calibri" panose="020F0502020204030204"/>
                <a:sym typeface="Calibri" panose="020F0502020204030204"/>
              </a:rPr>
              <a:t>Principios (art.3°). Establece que las políticas, planes, programas, acciones y decisiones que se dicten o ejecuten en el marco de la presente ley deberán adecuarse a los principios de: </a:t>
            </a:r>
          </a:p>
          <a:p>
            <a:pPr marL="457200" marR="0" lvl="1" indent="457200" algn="just" rtl="0">
              <a:lnSpc>
                <a:spcPct val="100000"/>
              </a:lnSpc>
              <a:spcBef>
                <a:spcPts val="0"/>
              </a:spcBef>
              <a:spcAft>
                <a:spcPts val="0"/>
              </a:spcAft>
              <a:buClr>
                <a:srgbClr val="02527A"/>
              </a:buClr>
              <a:buSzPts val="2100"/>
              <a:buFont typeface="Calibri" panose="020F0502020204030204"/>
              <a:buNone/>
            </a:pPr>
            <a:r>
              <a:rPr lang="es-CL" sz="2200" b="1" i="1">
                <a:solidFill>
                  <a:srgbClr val="02527A"/>
                </a:solidFill>
                <a:latin typeface="Calibri" panose="020F0502020204030204"/>
                <a:ea typeface="Calibri" panose="020F0502020204030204"/>
                <a:cs typeface="Calibri" panose="020F0502020204030204"/>
                <a:sym typeface="Calibri" panose="020F0502020204030204"/>
              </a:rPr>
              <a:t>coordinación, preventivo, de no regresión, precautorio, y de transparencia.</a:t>
            </a:r>
            <a:endParaRPr sz="2200" b="0" i="1"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0" algn="just" rtl="0">
              <a:lnSpc>
                <a:spcPct val="100000"/>
              </a:lnSpc>
              <a:spcBef>
                <a:spcPts val="0"/>
              </a:spcBef>
              <a:spcAft>
                <a:spcPts val="0"/>
              </a:spcAft>
              <a:buClr>
                <a:srgbClr val="02527A"/>
              </a:buClr>
              <a:buSzPts val="1600"/>
              <a:buFont typeface="Arial" panose="020B0604020202020204"/>
              <a:buNone/>
            </a:pPr>
            <a:endParaRPr sz="2200" b="0" i="1"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51">
                                            <p:txEl>
                                              <p:pRg st="2" end="2"/>
                                            </p:txEl>
                                          </p:spTgt>
                                        </p:tgtEl>
                                        <p:attrNameLst>
                                          <p:attrName>style.visibility</p:attrName>
                                        </p:attrNameLst>
                                      </p:cBhvr>
                                      <p:to>
                                        <p:strVal val="visible"/>
                                      </p:to>
                                    </p:set>
                                    <p:animEffect transition="in" filter="fade">
                                      <p:cBhvr>
                                        <p:cTn id="7" dur="1000"/>
                                        <p:tgtEl>
                                          <p:spTgt spid="151">
                                            <p:txEl>
                                              <p:pRg st="2" end="2"/>
                                            </p:txEl>
                                          </p:spTgt>
                                        </p:tgtEl>
                                      </p:cBhvr>
                                    </p:animEffect>
                                    <p:anim calcmode="lin" valueType="num">
                                      <p:cBhvr>
                                        <p:cTn id="8" dur="1000" fill="hold"/>
                                        <p:tgtEl>
                                          <p:spTgt spid="151">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51">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1">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51">
                                            <p:txEl>
                                              <p:pRg st="3" end="3"/>
                                            </p:txEl>
                                          </p:spTgt>
                                        </p:tgtEl>
                                        <p:attrNameLst>
                                          <p:attrName>style.visibility</p:attrName>
                                        </p:attrNameLst>
                                      </p:cBhvr>
                                      <p:to>
                                        <p:strVal val="visible"/>
                                      </p:to>
                                    </p:set>
                                    <p:animEffect transition="in" filter="fade">
                                      <p:cBhvr>
                                        <p:cTn id="13" dur="1000"/>
                                        <p:tgtEl>
                                          <p:spTgt spid="151">
                                            <p:txEl>
                                              <p:pRg st="3" end="3"/>
                                            </p:txEl>
                                          </p:spTgt>
                                        </p:tgtEl>
                                      </p:cBhvr>
                                    </p:animEffect>
                                    <p:anim calcmode="lin" valueType="num">
                                      <p:cBhvr>
                                        <p:cTn id="14" dur="1000" fill="hold"/>
                                        <p:tgtEl>
                                          <p:spTgt spid="151">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51">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151">
                                            <p:txEl>
                                              <p:pRg st="5" end="5"/>
                                            </p:txEl>
                                          </p:spTgt>
                                        </p:tgtEl>
                                        <p:attrNameLst>
                                          <p:attrName>style.visibility</p:attrName>
                                        </p:attrNameLst>
                                      </p:cBhvr>
                                      <p:to>
                                        <p:strVal val="visible"/>
                                      </p:to>
                                    </p:set>
                                    <p:animEffect transition="in" filter="fade">
                                      <p:cBhvr>
                                        <p:cTn id="21" dur="1000"/>
                                        <p:tgtEl>
                                          <p:spTgt spid="151">
                                            <p:txEl>
                                              <p:pRg st="5" end="5"/>
                                            </p:txEl>
                                          </p:spTgt>
                                        </p:tgtEl>
                                      </p:cBhvr>
                                    </p:animEffect>
                                    <p:anim calcmode="lin" valueType="num">
                                      <p:cBhvr>
                                        <p:cTn id="22" dur="1000" fill="hold"/>
                                        <p:tgtEl>
                                          <p:spTgt spid="151">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51">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51">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51">
                                            <p:txEl>
                                              <p:pRg st="6" end="6"/>
                                            </p:txEl>
                                          </p:spTgt>
                                        </p:tgtEl>
                                        <p:attrNameLst>
                                          <p:attrName>style.visibility</p:attrName>
                                        </p:attrNameLst>
                                      </p:cBhvr>
                                      <p:to>
                                        <p:strVal val="visible"/>
                                      </p:to>
                                    </p:set>
                                    <p:animEffect transition="in" filter="fade">
                                      <p:cBhvr>
                                        <p:cTn id="27" dur="1000"/>
                                        <p:tgtEl>
                                          <p:spTgt spid="151">
                                            <p:txEl>
                                              <p:pRg st="6" end="6"/>
                                            </p:txEl>
                                          </p:spTgt>
                                        </p:tgtEl>
                                      </p:cBhvr>
                                    </p:animEffect>
                                    <p:anim calcmode="lin" valueType="num">
                                      <p:cBhvr>
                                        <p:cTn id="28" dur="1000" fill="hold"/>
                                        <p:tgtEl>
                                          <p:spTgt spid="151">
                                            <p:txEl>
                                              <p:pRg st="6" end="6"/>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51">
                                            <p:txEl>
                                              <p:pRg st="6" end="6"/>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5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g26ea56f9a60_0_320"/>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157" name="Google Shape;157;g26ea56f9a60_0_320"/>
          <p:cNvSpPr txBox="1"/>
          <p:nvPr/>
        </p:nvSpPr>
        <p:spPr>
          <a:xfrm>
            <a:off x="0" y="505970"/>
            <a:ext cx="10715700" cy="708000"/>
          </a:xfrm>
          <a:prstGeom prst="rect">
            <a:avLst/>
          </a:prstGeom>
          <a:solidFill>
            <a:schemeClr val="lt1"/>
          </a:solidFill>
          <a:ln>
            <a:noFill/>
          </a:ln>
        </p:spPr>
        <p:txBody>
          <a:bodyPr spcFirstLastPara="1" wrap="square" lIns="91425" tIns="45700" rIns="91425" bIns="45700" anchor="t" anchorCtr="0">
            <a:spAutoFit/>
          </a:bodyPr>
          <a:lstStyle/>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i="0" u="none" strike="noStrike" cap="none">
                <a:solidFill>
                  <a:srgbClr val="02527A"/>
                </a:solidFill>
                <a:latin typeface="Verdana" panose="020B0604030504040204"/>
                <a:ea typeface="Verdana" panose="020B0604030504040204"/>
                <a:cs typeface="Verdana" panose="020B0604030504040204"/>
                <a:sym typeface="Verdana" panose="020B0604030504040204"/>
              </a:rPr>
              <a:t>TÍTULO II</a:t>
            </a:r>
            <a:r>
              <a:rPr lang="es-CL" sz="2000" b="1">
                <a:solidFill>
                  <a:srgbClr val="02527A"/>
                </a:solidFill>
                <a:latin typeface="Verdana" panose="020B0604030504040204"/>
                <a:ea typeface="Verdana" panose="020B0604030504040204"/>
                <a:cs typeface="Verdana" panose="020B0604030504040204"/>
                <a:sym typeface="Verdana" panose="020B0604030504040204"/>
              </a:rPr>
              <a:t>.  DE LA EXTRACCIÓN EN CAUCE NATURAL Y </a:t>
            </a:r>
            <a:endParaRPr sz="2000" b="1">
              <a:solidFill>
                <a:srgbClr val="02527A"/>
              </a:solidFill>
              <a:latin typeface="Verdana" panose="020B0604030504040204"/>
              <a:ea typeface="Verdana" panose="020B0604030504040204"/>
              <a:cs typeface="Verdana" panose="020B0604030504040204"/>
              <a:sym typeface="Verdana" panose="020B0604030504040204"/>
            </a:endParaRPr>
          </a:p>
          <a:p>
            <a:pPr marL="1828800" marR="0" lvl="4" indent="0" algn="l" rtl="0">
              <a:lnSpc>
                <a:spcPct val="100000"/>
              </a:lnSpc>
              <a:spcBef>
                <a:spcPts val="0"/>
              </a:spcBef>
              <a:spcAft>
                <a:spcPts val="0"/>
              </a:spcAft>
              <a:buClr>
                <a:srgbClr val="000000"/>
              </a:buClr>
              <a:buSzPts val="2000"/>
              <a:buFont typeface="Arial" panose="020B0604020202020204"/>
              <a:buNone/>
            </a:pPr>
            <a:r>
              <a:rPr lang="es-CL" sz="2000" b="1">
                <a:solidFill>
                  <a:srgbClr val="02527A"/>
                </a:solidFill>
                <a:latin typeface="Verdana" panose="020B0604030504040204"/>
                <a:ea typeface="Verdana" panose="020B0604030504040204"/>
                <a:cs typeface="Verdana" panose="020B0604030504040204"/>
                <a:sym typeface="Verdana" panose="020B0604030504040204"/>
              </a:rPr>
              <a:t>ZONA DE REGULACIÓN ANEXA </a:t>
            </a:r>
            <a:endParaRPr sz="20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58" name="Google Shape;158;g26ea56f9a60_0_320"/>
          <p:cNvSpPr/>
          <p:nvPr/>
        </p:nvSpPr>
        <p:spPr>
          <a:xfrm>
            <a:off x="346818" y="410478"/>
            <a:ext cx="1004400" cy="960300"/>
          </a:xfrm>
          <a:prstGeom prst="ellipse">
            <a:avLst/>
          </a:prstGeom>
          <a:solidFill>
            <a:srgbClr val="D8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pic>
        <p:nvPicPr>
          <p:cNvPr id="159" name="Google Shape;159;g26ea56f9a60_0_320"/>
          <p:cNvPicPr preferRelativeResize="0"/>
          <p:nvPr/>
        </p:nvPicPr>
        <p:blipFill rotWithShape="1">
          <a:blip r:embed="rId4"/>
          <a:srcRect/>
          <a:stretch>
            <a:fillRect/>
          </a:stretch>
        </p:blipFill>
        <p:spPr>
          <a:xfrm flipH="1">
            <a:off x="525127" y="669584"/>
            <a:ext cx="647915" cy="442174"/>
          </a:xfrm>
          <a:prstGeom prst="rect">
            <a:avLst/>
          </a:prstGeom>
          <a:noFill/>
          <a:ln>
            <a:noFill/>
          </a:ln>
        </p:spPr>
      </p:pic>
      <p:sp>
        <p:nvSpPr>
          <p:cNvPr id="160" name="Google Shape;160;g26ea56f9a60_0_320"/>
          <p:cNvSpPr/>
          <p:nvPr/>
        </p:nvSpPr>
        <p:spPr>
          <a:xfrm>
            <a:off x="822960" y="1370965"/>
            <a:ext cx="10829925" cy="52476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R.- Art. 2° T inc. 1° Ley 21.435: Sobre aquellos derechos ya constituidos por acto de autoridad competente (DGA / Tribunales de justicia) y que al 6 de abril de 2022 no estuviesen inscritos en el Registro de Propiedad de Aguas del CBR. </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¿Sobre qué derechos NO opera la caducidad por no haber inscrito dentro de plazo?</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los SSR</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Comunidades Agrícolas (DFL N° 5 de 1967, de MINAGRI</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De titulares de Áreas Protegidas que no utilicen sus DAA para preservar la (f) ecosistémica de esas áreas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Indígenas y Comunidades Indígenas  regulados en el Art. 5 del CdeA y Ley 19.253</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endParaRPr sz="1800" b="0" i="0" u="none" strike="noStrike" cap="none">
              <a:solidFill>
                <a:schemeClr val="lt1"/>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Titulares de DAA con un plazo diferenciado (inscripción en CBR/caducidad)</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Clr>
                <a:srgbClr val="000000"/>
              </a:buClr>
              <a:buSzPts val="1800"/>
              <a:buFont typeface="Arial" panose="020B0604020202020204"/>
              <a:buNone/>
            </a:pPr>
            <a:r>
              <a:rPr lang="es-CL" sz="1800" b="0" i="0" u="none" strike="noStrike" cap="none">
                <a:solidFill>
                  <a:schemeClr val="lt1"/>
                </a:solidFill>
                <a:latin typeface="Calibri" panose="020F0502020204030204"/>
                <a:ea typeface="Calibri" panose="020F0502020204030204"/>
                <a:cs typeface="Calibri" panose="020F0502020204030204"/>
                <a:sym typeface="Calibri" panose="020F0502020204030204"/>
              </a:rPr>
              <a:t>Pequeños productores agrícolas, según lo dispuesto en la Ley 18.910 (5 años)</a:t>
            </a: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161" name="Google Shape;161;g26ea56f9a60_0_320"/>
          <p:cNvSpPr/>
          <p:nvPr/>
        </p:nvSpPr>
        <p:spPr>
          <a:xfrm>
            <a:off x="932815" y="1565910"/>
            <a:ext cx="10464165" cy="48418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2527A"/>
              </a:buClr>
              <a:buSzPts val="2100"/>
              <a:buFont typeface="Calibri" panose="020F0502020204030204"/>
              <a:buNone/>
            </a:pPr>
            <a:r>
              <a:rPr lang="es-CL" sz="2300">
                <a:solidFill>
                  <a:srgbClr val="02527A"/>
                </a:solidFill>
                <a:latin typeface="Calibri" panose="020F0502020204030204"/>
                <a:ea typeface="Calibri" panose="020F0502020204030204"/>
                <a:cs typeface="Calibri" panose="020F0502020204030204"/>
                <a:sym typeface="Calibri" panose="020F0502020204030204"/>
              </a:rPr>
              <a:t>Art. 5° al 8° se regula el </a:t>
            </a:r>
            <a:r>
              <a:rPr lang="es-CL" sz="2300" b="1" u="sng">
                <a:solidFill>
                  <a:srgbClr val="0070C0"/>
                </a:solidFill>
                <a:latin typeface="Calibri" panose="020F0502020204030204"/>
                <a:ea typeface="Calibri" panose="020F0502020204030204"/>
                <a:cs typeface="Calibri" panose="020F0502020204030204"/>
                <a:sym typeface="Calibri" panose="020F0502020204030204"/>
              </a:rPr>
              <a:t>procedimiento administrativo</a:t>
            </a:r>
            <a:r>
              <a:rPr lang="es-CL" sz="2300">
                <a:solidFill>
                  <a:srgbClr val="02527A"/>
                </a:solidFill>
                <a:latin typeface="Calibri" panose="020F0502020204030204"/>
                <a:ea typeface="Calibri" panose="020F0502020204030204"/>
                <a:cs typeface="Calibri" panose="020F0502020204030204"/>
                <a:sym typeface="Calibri" panose="020F0502020204030204"/>
              </a:rPr>
              <a:t> para obtener la autorización de extracción de áridos, según el siguiente orden: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1)	Factibilidad administrativa municipal. </a:t>
            </a: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2)	Pronunciamiento técnico y vinculante de la DOH. Se compone de 3 hitos: </a:t>
            </a: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457200" algn="just" rtl="0">
              <a:lnSpc>
                <a:spcPct val="100000"/>
              </a:lnSpc>
              <a:spcBef>
                <a:spcPts val="0"/>
              </a:spcBef>
              <a:spcAft>
                <a:spcPts val="0"/>
              </a:spcAft>
              <a:buClr>
                <a:srgbClr val="02527A"/>
              </a:buClr>
              <a:buSzPts val="2100"/>
              <a:buFont typeface="Calibri" panose="020F0502020204030204"/>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2.1	F</a:t>
            </a:r>
            <a:r>
              <a:rPr lang="es-CL" sz="2300">
                <a:solidFill>
                  <a:srgbClr val="02527A"/>
                </a:solidFill>
                <a:latin typeface="Calibri" panose="020F0502020204030204"/>
                <a:ea typeface="Calibri" panose="020F0502020204030204"/>
                <a:cs typeface="Calibri" panose="020F0502020204030204"/>
                <a:sym typeface="Calibri" panose="020F0502020204030204"/>
              </a:rPr>
              <a:t>actibilidad técnica de la DOH (admisibilidad).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800100" marR="0" lvl="0" indent="-342900" algn="just" rtl="0">
              <a:lnSpc>
                <a:spcPct val="100000"/>
              </a:lnSpc>
              <a:spcBef>
                <a:spcPts val="0"/>
              </a:spcBef>
              <a:spcAft>
                <a:spcPts val="0"/>
              </a:spcAft>
              <a:buFont typeface="Arial" panose="020B0604020202020204" pitchFamily="34" charset="0"/>
              <a:buChar char="•"/>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457200" algn="just" rtl="0">
              <a:lnSpc>
                <a:spcPct val="100000"/>
              </a:lnSpc>
              <a:spcBef>
                <a:spcPts val="0"/>
              </a:spcBef>
              <a:spcAft>
                <a:spcPts val="0"/>
              </a:spcAft>
              <a:buClr>
                <a:srgbClr val="02527A"/>
              </a:buClr>
              <a:buSzPts val="2100"/>
              <a:buFont typeface="Calibri" panose="020F0502020204030204"/>
              <a:buNone/>
            </a:pPr>
            <a:r>
              <a:rPr lang="es-CL" sz="2300">
                <a:solidFill>
                  <a:srgbClr val="02527A"/>
                </a:solidFill>
                <a:latin typeface="Calibri" panose="020F0502020204030204"/>
                <a:ea typeface="Calibri" panose="020F0502020204030204"/>
                <a:cs typeface="Calibri" panose="020F0502020204030204"/>
                <a:sym typeface="Calibri" panose="020F0502020204030204"/>
              </a:rPr>
              <a:t>2.2	Habilitación técnica ante DOH (resolución)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800100" marR="0" lvl="0" indent="-342900" algn="just" rtl="0">
              <a:lnSpc>
                <a:spcPct val="100000"/>
              </a:lnSpc>
              <a:spcBef>
                <a:spcPts val="0"/>
              </a:spcBef>
              <a:spcAft>
                <a:spcPts val="0"/>
              </a:spcAft>
              <a:buFont typeface="Arial" panose="020B0604020202020204" pitchFamily="34" charset="0"/>
              <a:buChar char="•"/>
            </a:pP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457200" algn="just" rtl="0">
              <a:lnSpc>
                <a:spcPct val="100000"/>
              </a:lnSpc>
              <a:spcBef>
                <a:spcPts val="0"/>
              </a:spcBef>
              <a:spcAft>
                <a:spcPts val="0"/>
              </a:spcAft>
              <a:buClr>
                <a:srgbClr val="02527A"/>
              </a:buClr>
              <a:buSzPts val="2100"/>
              <a:buFont typeface="Calibri" panose="020F0502020204030204"/>
              <a:buNone/>
            </a:pPr>
            <a:r>
              <a:rPr lang="es-CL" sz="2300">
                <a:solidFill>
                  <a:srgbClr val="02527A"/>
                </a:solidFill>
                <a:latin typeface="Calibri" panose="020F0502020204030204"/>
                <a:ea typeface="Calibri" panose="020F0502020204030204"/>
                <a:cs typeface="Calibri" panose="020F0502020204030204"/>
                <a:sym typeface="Calibri" panose="020F0502020204030204"/>
              </a:rPr>
              <a:t>2.3	Comunicación de la resolución habilitante. En cualquier caso se comunica o notifica a la municipalidad, al interesado y a la DGA. </a:t>
            </a:r>
            <a:endParaRPr sz="2300">
              <a:solidFill>
                <a:srgbClr val="02527A"/>
              </a:solidFill>
              <a:latin typeface="Calibri" panose="020F0502020204030204"/>
              <a:ea typeface="Calibri" panose="020F0502020204030204"/>
              <a:cs typeface="Calibri" panose="020F0502020204030204"/>
              <a:sym typeface="Calibri" panose="020F0502020204030204"/>
            </a:endParaRPr>
          </a:p>
          <a:p>
            <a:pPr marL="457200" marR="0" lvl="0" indent="0" algn="just" rtl="0">
              <a:lnSpc>
                <a:spcPct val="100000"/>
              </a:lnSpc>
              <a:spcBef>
                <a:spcPts val="0"/>
              </a:spcBef>
              <a:spcAft>
                <a:spcPts val="0"/>
              </a:spcAft>
              <a:buNone/>
            </a:pPr>
            <a:endParaRPr sz="2300" b="1">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None/>
            </a:pPr>
            <a:r>
              <a:rPr lang="es-CL" sz="2300" b="1">
                <a:solidFill>
                  <a:srgbClr val="02527A"/>
                </a:solidFill>
                <a:latin typeface="Calibri" panose="020F0502020204030204"/>
                <a:ea typeface="Calibri" panose="020F0502020204030204"/>
                <a:cs typeface="Calibri" panose="020F0502020204030204"/>
                <a:sym typeface="Calibri" panose="020F0502020204030204"/>
              </a:rPr>
              <a:t>3)	Autorización municipal y pago de derechos. </a:t>
            </a:r>
            <a:endParaRPr sz="2300" b="1"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800"/>
              <a:buFont typeface="Arial" panose="020B0604020202020204"/>
              <a:buNone/>
            </a:pPr>
            <a:endParaRPr sz="18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a:p>
            <a:pPr marL="285750" marR="0" lvl="0" indent="-184150" algn="just" rtl="0">
              <a:lnSpc>
                <a:spcPct val="100000"/>
              </a:lnSpc>
              <a:spcBef>
                <a:spcPts val="0"/>
              </a:spcBef>
              <a:spcAft>
                <a:spcPts val="0"/>
              </a:spcAft>
              <a:buClr>
                <a:srgbClr val="02527A"/>
              </a:buClr>
              <a:buSzPts val="1600"/>
              <a:buFont typeface="Arial" panose="020B0604020202020204"/>
              <a:buNone/>
            </a:pPr>
            <a:endParaRPr sz="2000" b="0" i="0" u="none" strike="noStrike" cap="none">
              <a:solidFill>
                <a:srgbClr val="02527A"/>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61">
                                            <p:txEl>
                                              <p:pRg st="1" end="1"/>
                                            </p:txEl>
                                          </p:spTgt>
                                        </p:tgtEl>
                                        <p:attrNameLst>
                                          <p:attrName>style.visibility</p:attrName>
                                        </p:attrNameLst>
                                      </p:cBhvr>
                                      <p:to>
                                        <p:strVal val="visible"/>
                                      </p:to>
                                    </p:set>
                                    <p:animEffect transition="in" filter="wedge">
                                      <p:cBhvr>
                                        <p:cTn id="7" dur="2000"/>
                                        <p:tgtEl>
                                          <p:spTgt spid="16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161">
                                            <p:txEl>
                                              <p:pRg st="3" end="3"/>
                                            </p:txEl>
                                          </p:spTgt>
                                        </p:tgtEl>
                                        <p:attrNameLst>
                                          <p:attrName>style.visibility</p:attrName>
                                        </p:attrNameLst>
                                      </p:cBhvr>
                                      <p:to>
                                        <p:strVal val="visible"/>
                                      </p:to>
                                    </p:set>
                                    <p:animEffect transition="in" filter="fade">
                                      <p:cBhvr>
                                        <p:cTn id="12" dur="1000"/>
                                        <p:tgtEl>
                                          <p:spTgt spid="161">
                                            <p:txEl>
                                              <p:pRg st="3" end="3"/>
                                            </p:txEl>
                                          </p:spTgt>
                                        </p:tgtEl>
                                      </p:cBhvr>
                                    </p:animEffect>
                                    <p:anim calcmode="lin" valueType="num">
                                      <p:cBhvr>
                                        <p:cTn id="13" dur="1000" fill="hold"/>
                                        <p:tgtEl>
                                          <p:spTgt spid="161">
                                            <p:txEl>
                                              <p:pRg st="3" end="3"/>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61">
                                            <p:txEl>
                                              <p:pRg st="3" end="3"/>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61">
                                            <p:txEl>
                                              <p:pRg st="3" end="3"/>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61">
                                            <p:txEl>
                                              <p:pRg st="4" end="4"/>
                                            </p:txEl>
                                          </p:spTgt>
                                        </p:tgtEl>
                                        <p:attrNameLst>
                                          <p:attrName>style.visibility</p:attrName>
                                        </p:attrNameLst>
                                      </p:cBhvr>
                                      <p:to>
                                        <p:strVal val="visible"/>
                                      </p:to>
                                    </p:set>
                                    <p:animEffect transition="in" filter="fade">
                                      <p:cBhvr>
                                        <p:cTn id="18" dur="1000"/>
                                        <p:tgtEl>
                                          <p:spTgt spid="161">
                                            <p:txEl>
                                              <p:pRg st="4" end="4"/>
                                            </p:txEl>
                                          </p:spTgt>
                                        </p:tgtEl>
                                      </p:cBhvr>
                                    </p:animEffect>
                                    <p:anim calcmode="lin" valueType="num">
                                      <p:cBhvr>
                                        <p:cTn id="19" dur="1000" fill="hold"/>
                                        <p:tgtEl>
                                          <p:spTgt spid="161">
                                            <p:txEl>
                                              <p:pRg st="4" end="4"/>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61">
                                            <p:txEl>
                                              <p:pRg st="4" end="4"/>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1">
                                            <p:txEl>
                                              <p:pRg st="4" end="4"/>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161">
                                            <p:txEl>
                                              <p:pRg st="6" end="6"/>
                                            </p:txEl>
                                          </p:spTgt>
                                        </p:tgtEl>
                                        <p:attrNameLst>
                                          <p:attrName>style.visibility</p:attrName>
                                        </p:attrNameLst>
                                      </p:cBhvr>
                                      <p:to>
                                        <p:strVal val="visible"/>
                                      </p:to>
                                    </p:set>
                                    <p:animEffect transition="in" filter="fade">
                                      <p:cBhvr>
                                        <p:cTn id="24" dur="1000"/>
                                        <p:tgtEl>
                                          <p:spTgt spid="161">
                                            <p:txEl>
                                              <p:pRg st="6" end="6"/>
                                            </p:txEl>
                                          </p:spTgt>
                                        </p:tgtEl>
                                      </p:cBhvr>
                                    </p:animEffect>
                                    <p:anim calcmode="lin" valueType="num">
                                      <p:cBhvr>
                                        <p:cTn id="25" dur="1000" fill="hold"/>
                                        <p:tgtEl>
                                          <p:spTgt spid="161">
                                            <p:txEl>
                                              <p:pRg st="6" end="6"/>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61">
                                            <p:txEl>
                                              <p:pRg st="6" end="6"/>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61">
                                            <p:txEl>
                                              <p:pRg st="6" end="6"/>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161">
                                            <p:txEl>
                                              <p:pRg st="8" end="8"/>
                                            </p:txEl>
                                          </p:spTgt>
                                        </p:tgtEl>
                                        <p:attrNameLst>
                                          <p:attrName>style.visibility</p:attrName>
                                        </p:attrNameLst>
                                      </p:cBhvr>
                                      <p:to>
                                        <p:strVal val="visible"/>
                                      </p:to>
                                    </p:set>
                                    <p:animEffect transition="in" filter="fade">
                                      <p:cBhvr>
                                        <p:cTn id="30" dur="1000"/>
                                        <p:tgtEl>
                                          <p:spTgt spid="161">
                                            <p:txEl>
                                              <p:pRg st="8" end="8"/>
                                            </p:txEl>
                                          </p:spTgt>
                                        </p:tgtEl>
                                      </p:cBhvr>
                                    </p:animEffect>
                                    <p:anim calcmode="lin" valueType="num">
                                      <p:cBhvr>
                                        <p:cTn id="31" dur="1000" fill="hold"/>
                                        <p:tgtEl>
                                          <p:spTgt spid="161">
                                            <p:txEl>
                                              <p:pRg st="8" end="8"/>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61">
                                            <p:txEl>
                                              <p:pRg st="8" end="8"/>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61">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161">
                                            <p:txEl>
                                              <p:pRg st="10" end="10"/>
                                            </p:txEl>
                                          </p:spTgt>
                                        </p:tgtEl>
                                        <p:attrNameLst>
                                          <p:attrName>style.visibility</p:attrName>
                                        </p:attrNameLst>
                                      </p:cBhvr>
                                      <p:to>
                                        <p:strVal val="visible"/>
                                      </p:to>
                                    </p:set>
                                    <p:anim calcmode="lin" valueType="num">
                                      <p:cBhvr>
                                        <p:cTn id="38" dur="1000" fill="hold"/>
                                        <p:tgtEl>
                                          <p:spTgt spid="161">
                                            <p:txEl>
                                              <p:pRg st="10" end="10"/>
                                            </p:txEl>
                                          </p:spTgt>
                                        </p:tgtEl>
                                        <p:attrNameLst>
                                          <p:attrName>ppt_w</p:attrName>
                                        </p:attrNameLst>
                                      </p:cBhvr>
                                      <p:tavLst>
                                        <p:tav tm="0">
                                          <p:val>
                                            <p:fltVal val="0"/>
                                          </p:val>
                                        </p:tav>
                                        <p:tav tm="100000">
                                          <p:val>
                                            <p:strVal val="#ppt_w"/>
                                          </p:val>
                                        </p:tav>
                                      </p:tavLst>
                                    </p:anim>
                                    <p:anim calcmode="lin" valueType="num">
                                      <p:cBhvr>
                                        <p:cTn id="39" dur="1000" fill="hold"/>
                                        <p:tgtEl>
                                          <p:spTgt spid="161">
                                            <p:txEl>
                                              <p:pRg st="10" end="10"/>
                                            </p:txEl>
                                          </p:spTgt>
                                        </p:tgtEl>
                                        <p:attrNameLst>
                                          <p:attrName>ppt_h</p:attrName>
                                        </p:attrNameLst>
                                      </p:cBhvr>
                                      <p:tavLst>
                                        <p:tav tm="0">
                                          <p:val>
                                            <p:fltVal val="0"/>
                                          </p:val>
                                        </p:tav>
                                        <p:tav tm="100000">
                                          <p:val>
                                            <p:strVal val="#ppt_h"/>
                                          </p:val>
                                        </p:tav>
                                      </p:tavLst>
                                    </p:anim>
                                    <p:anim calcmode="lin" valueType="num">
                                      <p:cBhvr>
                                        <p:cTn id="40" dur="1000" fill="hold"/>
                                        <p:tgtEl>
                                          <p:spTgt spid="161">
                                            <p:txEl>
                                              <p:pRg st="10" end="10"/>
                                            </p:txEl>
                                          </p:spTgt>
                                        </p:tgtEl>
                                        <p:attrNameLst>
                                          <p:attrName>style.rotation</p:attrName>
                                        </p:attrNameLst>
                                      </p:cBhvr>
                                      <p:tavLst>
                                        <p:tav tm="0">
                                          <p:val>
                                            <p:fltVal val="90"/>
                                          </p:val>
                                        </p:tav>
                                        <p:tav tm="100000">
                                          <p:val>
                                            <p:fltVal val="0"/>
                                          </p:val>
                                        </p:tav>
                                      </p:tavLst>
                                    </p:anim>
                                    <p:animEffect transition="in" filter="fade">
                                      <p:cBhvr>
                                        <p:cTn id="41" dur="1000"/>
                                        <p:tgtEl>
                                          <p:spTgt spid="16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66" name="Google Shape;166;g26ea56f9a60_0_163"/>
          <p:cNvPicPr preferRelativeResize="0"/>
          <p:nvPr/>
        </p:nvPicPr>
        <p:blipFill rotWithShape="1">
          <a:blip r:embed="rId3"/>
          <a:srcRect/>
          <a:stretch>
            <a:fillRect/>
          </a:stretch>
        </p:blipFill>
        <p:spPr>
          <a:xfrm>
            <a:off x="1" y="0"/>
            <a:ext cx="12192000" cy="6858000"/>
          </a:xfrm>
          <a:prstGeom prst="rect">
            <a:avLst/>
          </a:prstGeom>
          <a:noFill/>
          <a:ln>
            <a:noFill/>
          </a:ln>
        </p:spPr>
      </p:pic>
      <p:sp>
        <p:nvSpPr>
          <p:cNvPr id="167" name="Google Shape;167;g26ea56f9a60_0_163"/>
          <p:cNvSpPr txBox="1"/>
          <p:nvPr/>
        </p:nvSpPr>
        <p:spPr>
          <a:xfrm>
            <a:off x="744000" y="315388"/>
            <a:ext cx="10704000" cy="800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panose="020B0604020202020204"/>
              <a:buNone/>
            </a:pPr>
            <a:r>
              <a:rPr lang="es-CL" sz="2300" b="1">
                <a:solidFill>
                  <a:srgbClr val="02527A"/>
                </a:solidFill>
                <a:latin typeface="Verdana" panose="020B0604030504040204"/>
                <a:ea typeface="Verdana" panose="020B0604030504040204"/>
                <a:cs typeface="Verdana" panose="020B0604030504040204"/>
                <a:sym typeface="Verdana" panose="020B0604030504040204"/>
              </a:rPr>
              <a:t>Diagrama de procedimiento extracción de áridos </a:t>
            </a:r>
            <a:endParaRPr sz="2300" b="1">
              <a:solidFill>
                <a:srgbClr val="02527A"/>
              </a:solidFill>
              <a:latin typeface="Verdana" panose="020B0604030504040204"/>
              <a:ea typeface="Verdana" panose="020B0604030504040204"/>
              <a:cs typeface="Verdana" panose="020B0604030504040204"/>
              <a:sym typeface="Verdana" panose="020B0604030504040204"/>
            </a:endParaRPr>
          </a:p>
          <a:p>
            <a:pPr marL="0" marR="0" lvl="0" indent="0" algn="l" rtl="0">
              <a:lnSpc>
                <a:spcPct val="100000"/>
              </a:lnSpc>
              <a:spcBef>
                <a:spcPts val="0"/>
              </a:spcBef>
              <a:spcAft>
                <a:spcPts val="0"/>
              </a:spcAft>
              <a:buClr>
                <a:srgbClr val="000000"/>
              </a:buClr>
              <a:buSzPts val="2800"/>
              <a:buFont typeface="Arial" panose="020B0604020202020204"/>
              <a:buNone/>
            </a:pPr>
            <a:r>
              <a:rPr lang="es-CL" sz="2300" b="1">
                <a:solidFill>
                  <a:srgbClr val="02527A"/>
                </a:solidFill>
                <a:latin typeface="Verdana" panose="020B0604030504040204"/>
                <a:ea typeface="Verdana" panose="020B0604030504040204"/>
                <a:cs typeface="Verdana" panose="020B0604030504040204"/>
                <a:sym typeface="Verdana" panose="020B0604030504040204"/>
              </a:rPr>
              <a:t>(Título II, arts 5° al 8°).</a:t>
            </a:r>
            <a:endParaRPr sz="2300" b="0" i="0" u="none" strike="noStrike" cap="none">
              <a:solidFill>
                <a:srgbClr val="000000"/>
              </a:solidFill>
              <a:latin typeface="Verdana" panose="020B0604030504040204"/>
              <a:ea typeface="Verdana" panose="020B0604030504040204"/>
              <a:cs typeface="Verdana" panose="020B0604030504040204"/>
              <a:sym typeface="Verdana" panose="020B0604030504040204"/>
            </a:endParaRPr>
          </a:p>
        </p:txBody>
      </p:sp>
      <p:pic>
        <p:nvPicPr>
          <p:cNvPr id="168" name="Google Shape;168;g26ea56f9a60_0_163"/>
          <p:cNvPicPr preferRelativeResize="0"/>
          <p:nvPr/>
        </p:nvPicPr>
        <p:blipFill rotWithShape="1">
          <a:blip r:embed="rId4"/>
          <a:srcRect/>
          <a:stretch>
            <a:fillRect/>
          </a:stretch>
        </p:blipFill>
        <p:spPr>
          <a:xfrm>
            <a:off x="4275851" y="0"/>
            <a:ext cx="3640294" cy="185351"/>
          </a:xfrm>
          <a:prstGeom prst="rect">
            <a:avLst/>
          </a:prstGeom>
          <a:noFill/>
          <a:ln>
            <a:noFill/>
          </a:ln>
        </p:spPr>
      </p:pic>
      <p:sp>
        <p:nvSpPr>
          <p:cNvPr id="169" name="Google Shape;169;g26ea56f9a60_0_163"/>
          <p:cNvSpPr/>
          <p:nvPr/>
        </p:nvSpPr>
        <p:spPr>
          <a:xfrm>
            <a:off x="470250" y="2029825"/>
            <a:ext cx="1920900" cy="1772100"/>
          </a:xfrm>
          <a:prstGeom prst="rightArrow">
            <a:avLst>
              <a:gd name="adj1" fmla="val 50000"/>
              <a:gd name="adj2"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Factibilidad Administrativa Municipal (FAM) </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0" name="Google Shape;170;g26ea56f9a60_0_163"/>
          <p:cNvSpPr/>
          <p:nvPr/>
        </p:nvSpPr>
        <p:spPr>
          <a:xfrm>
            <a:off x="4771525" y="2104225"/>
            <a:ext cx="2272500" cy="1623300"/>
          </a:xfrm>
          <a:prstGeom prst="rightArrow">
            <a:avLst>
              <a:gd name="adj1" fmla="val 50000"/>
              <a:gd name="adj2" fmla="val 50000"/>
            </a:avLst>
          </a:prstGeom>
          <a:solidFill>
            <a:srgbClr val="02527A"/>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DOH emite informe de Factibilidad Técnica</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1" name="Google Shape;171;g26ea56f9a60_0_163"/>
          <p:cNvSpPr/>
          <p:nvPr/>
        </p:nvSpPr>
        <p:spPr>
          <a:xfrm>
            <a:off x="2539825" y="2111000"/>
            <a:ext cx="2015400" cy="1474500"/>
          </a:xfrm>
          <a:prstGeom prst="rightArrowCallout">
            <a:avLst>
              <a:gd name="adj1" fmla="val 25000"/>
              <a:gd name="adj2" fmla="val 25000"/>
              <a:gd name="adj3" fmla="val 25000"/>
              <a:gd name="adj4" fmla="val 64977"/>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Solicitud de Factibilidad Técnica </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2" name="Google Shape;172;g26ea56f9a60_0_163"/>
          <p:cNvSpPr/>
          <p:nvPr/>
        </p:nvSpPr>
        <p:spPr>
          <a:xfrm>
            <a:off x="6030425" y="3629425"/>
            <a:ext cx="1112400" cy="1007700"/>
          </a:xfrm>
          <a:prstGeom prst="curvedLeftArrow">
            <a:avLst>
              <a:gd name="adj1" fmla="val 25000"/>
              <a:gd name="adj2" fmla="val 50000"/>
              <a:gd name="adj3" fmla="val 25000"/>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73" name="Google Shape;173;g26ea56f9a60_0_163"/>
          <p:cNvSpPr/>
          <p:nvPr/>
        </p:nvSpPr>
        <p:spPr>
          <a:xfrm>
            <a:off x="4275850" y="3504325"/>
            <a:ext cx="1488000" cy="1257900"/>
          </a:xfrm>
          <a:prstGeom prst="upArrowCallout">
            <a:avLst>
              <a:gd name="adj1" fmla="val 25000"/>
              <a:gd name="adj2" fmla="val 25000"/>
              <a:gd name="adj3" fmla="val 25000"/>
              <a:gd name="adj4" fmla="val 64977"/>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Observaciones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4" name="Google Shape;174;g26ea56f9a60_0_163"/>
          <p:cNvSpPr/>
          <p:nvPr/>
        </p:nvSpPr>
        <p:spPr>
          <a:xfrm>
            <a:off x="7118538" y="2029825"/>
            <a:ext cx="1853100" cy="1474500"/>
          </a:xfrm>
          <a:prstGeom prst="rightArrowCallout">
            <a:avLst>
              <a:gd name="adj1" fmla="val 25000"/>
              <a:gd name="adj2" fmla="val 25000"/>
              <a:gd name="adj3" fmla="val 25000"/>
              <a:gd name="adj4" fmla="val 64977"/>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Presentación de proyecto definitivo</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5" name="Google Shape;175;g26ea56f9a60_0_163"/>
          <p:cNvSpPr/>
          <p:nvPr/>
        </p:nvSpPr>
        <p:spPr>
          <a:xfrm>
            <a:off x="9127300" y="2178625"/>
            <a:ext cx="1920900" cy="1623300"/>
          </a:xfrm>
          <a:prstGeom prst="downArrowCallout">
            <a:avLst>
              <a:gd name="adj1" fmla="val 25000"/>
              <a:gd name="adj2" fmla="val 25000"/>
              <a:gd name="adj3" fmla="val 25000"/>
              <a:gd name="adj4" fmla="val 64977"/>
            </a:avLst>
          </a:prstGeom>
          <a:solidFill>
            <a:srgbClr val="0B539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DOH </a:t>
            </a:r>
            <a:endParaRPr>
              <a:solidFill>
                <a:schemeClr val="lt1"/>
              </a:solidFill>
              <a:latin typeface="Calibri" panose="020F0502020204030204"/>
              <a:ea typeface="Calibri" panose="020F0502020204030204"/>
              <a:cs typeface="Calibri" panose="020F0502020204030204"/>
              <a:sym typeface="Calibri" panose="020F0502020204030204"/>
            </a:endParaRPr>
          </a:p>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Resolución fundada que aprueba el proyecto </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6" name="Google Shape;176;g26ea56f9a60_0_163"/>
          <p:cNvSpPr/>
          <p:nvPr/>
        </p:nvSpPr>
        <p:spPr>
          <a:xfrm>
            <a:off x="9310000" y="3909975"/>
            <a:ext cx="1738200" cy="1623300"/>
          </a:xfrm>
          <a:prstGeom prst="downArrowCallout">
            <a:avLst>
              <a:gd name="adj1" fmla="val 25000"/>
              <a:gd name="adj2" fmla="val 25000"/>
              <a:gd name="adj3" fmla="val 25000"/>
              <a:gd name="adj4" fmla="val 64977"/>
            </a:avLst>
          </a:prstGeom>
          <a:solidFill>
            <a:srgbClr val="45818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Comunicación de la resolución</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7" name="Google Shape;177;g26ea56f9a60_0_163"/>
          <p:cNvSpPr/>
          <p:nvPr/>
        </p:nvSpPr>
        <p:spPr>
          <a:xfrm>
            <a:off x="9276100" y="5614350"/>
            <a:ext cx="1920900" cy="879300"/>
          </a:xfrm>
          <a:prstGeom prst="rect">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Autorización </a:t>
            </a:r>
            <a:endParaRPr>
              <a:solidFill>
                <a:schemeClr val="lt1"/>
              </a:solidFill>
              <a:latin typeface="Calibri" panose="020F0502020204030204"/>
              <a:ea typeface="Calibri" panose="020F0502020204030204"/>
              <a:cs typeface="Calibri" panose="020F0502020204030204"/>
              <a:sym typeface="Calibri" panose="020F0502020204030204"/>
            </a:endParaRPr>
          </a:p>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Municipal</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78" name="Google Shape;178;g26ea56f9a60_0_163"/>
          <p:cNvSpPr/>
          <p:nvPr/>
        </p:nvSpPr>
        <p:spPr>
          <a:xfrm>
            <a:off x="8315700" y="4342850"/>
            <a:ext cx="757500" cy="1772100"/>
          </a:xfrm>
          <a:prstGeom prst="curvedRightArrow">
            <a:avLst>
              <a:gd name="adj1" fmla="val 25000"/>
              <a:gd name="adj2" fmla="val 50000"/>
              <a:gd name="adj3" fmla="val 25000"/>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79" name="Google Shape;179;g26ea56f9a60_0_163"/>
          <p:cNvSpPr/>
          <p:nvPr/>
        </p:nvSpPr>
        <p:spPr>
          <a:xfrm>
            <a:off x="7254875" y="5107250"/>
            <a:ext cx="925200" cy="879300"/>
          </a:xfrm>
          <a:prstGeom prst="ellipse">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latin typeface="Calibri" panose="020F0502020204030204"/>
                <a:ea typeface="Calibri" panose="020F0502020204030204"/>
                <a:cs typeface="Calibri" panose="020F0502020204030204"/>
                <a:sym typeface="Calibri" panose="020F0502020204030204"/>
              </a:rPr>
              <a:t>10 días</a:t>
            </a:r>
            <a:endParaRPr>
              <a:latin typeface="Calibri" panose="020F0502020204030204"/>
              <a:ea typeface="Calibri" panose="020F0502020204030204"/>
              <a:cs typeface="Calibri" panose="020F0502020204030204"/>
              <a:sym typeface="Calibri" panose="020F0502020204030204"/>
            </a:endParaRPr>
          </a:p>
        </p:txBody>
      </p:sp>
      <p:sp>
        <p:nvSpPr>
          <p:cNvPr id="180" name="Google Shape;180;g26ea56f9a60_0_163"/>
          <p:cNvSpPr/>
          <p:nvPr/>
        </p:nvSpPr>
        <p:spPr>
          <a:xfrm>
            <a:off x="7409425" y="4418350"/>
            <a:ext cx="1112400" cy="516300"/>
          </a:xfrm>
          <a:prstGeom prst="rect">
            <a:avLst/>
          </a:prstGeom>
          <a:solidFill>
            <a:srgbClr val="BF9000"/>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Pago de  derechos </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81" name="Google Shape;181;g26ea56f9a60_0_163"/>
          <p:cNvSpPr/>
          <p:nvPr/>
        </p:nvSpPr>
        <p:spPr>
          <a:xfrm>
            <a:off x="10912950" y="3335150"/>
            <a:ext cx="1041600" cy="1007700"/>
          </a:xfrm>
          <a:prstGeom prst="ellipse">
            <a:avLst/>
          </a:prstGeom>
          <a:solidFill>
            <a:srgbClr val="02527A"/>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10 días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82" name="Google Shape;182;g26ea56f9a60_0_163"/>
          <p:cNvSpPr/>
          <p:nvPr/>
        </p:nvSpPr>
        <p:spPr>
          <a:xfrm>
            <a:off x="10794825" y="1526200"/>
            <a:ext cx="1041600" cy="1007700"/>
          </a:xfrm>
          <a:prstGeom prst="ellipse">
            <a:avLst/>
          </a:prstGeom>
          <a:solidFill>
            <a:srgbClr val="02527A"/>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30 días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83" name="Google Shape;183;g26ea56f9a60_0_163"/>
          <p:cNvSpPr/>
          <p:nvPr/>
        </p:nvSpPr>
        <p:spPr>
          <a:xfrm>
            <a:off x="5304350" y="4532350"/>
            <a:ext cx="840300" cy="800400"/>
          </a:xfrm>
          <a:prstGeom prst="ellipse">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latin typeface="Calibri" panose="020F0502020204030204"/>
                <a:ea typeface="Calibri" panose="020F0502020204030204"/>
                <a:cs typeface="Calibri" panose="020F0502020204030204"/>
                <a:sym typeface="Calibri" panose="020F0502020204030204"/>
              </a:rPr>
              <a:t>10 días</a:t>
            </a:r>
            <a:endParaRPr>
              <a:latin typeface="Calibri" panose="020F0502020204030204"/>
              <a:ea typeface="Calibri" panose="020F0502020204030204"/>
              <a:cs typeface="Calibri" panose="020F0502020204030204"/>
              <a:sym typeface="Calibri" panose="020F0502020204030204"/>
            </a:endParaRPr>
          </a:p>
        </p:txBody>
      </p:sp>
      <p:sp>
        <p:nvSpPr>
          <p:cNvPr id="184" name="Google Shape;184;g26ea56f9a60_0_163"/>
          <p:cNvSpPr/>
          <p:nvPr/>
        </p:nvSpPr>
        <p:spPr>
          <a:xfrm>
            <a:off x="2823900" y="1526200"/>
            <a:ext cx="840300" cy="800400"/>
          </a:xfrm>
          <a:prstGeom prst="ellipse">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latin typeface="Calibri" panose="020F0502020204030204"/>
                <a:ea typeface="Calibri" panose="020F0502020204030204"/>
                <a:cs typeface="Calibri" panose="020F0502020204030204"/>
                <a:sym typeface="Calibri" panose="020F0502020204030204"/>
              </a:rPr>
              <a:t>15 días</a:t>
            </a:r>
            <a:endParaRPr>
              <a:latin typeface="Calibri" panose="020F0502020204030204"/>
              <a:ea typeface="Calibri" panose="020F0502020204030204"/>
              <a:cs typeface="Calibri" panose="020F0502020204030204"/>
              <a:sym typeface="Calibri" panose="020F0502020204030204"/>
            </a:endParaRPr>
          </a:p>
        </p:txBody>
      </p:sp>
      <p:sp>
        <p:nvSpPr>
          <p:cNvPr id="185" name="Google Shape;185;g26ea56f9a60_0_163"/>
          <p:cNvSpPr/>
          <p:nvPr/>
        </p:nvSpPr>
        <p:spPr>
          <a:xfrm>
            <a:off x="4988825" y="1422550"/>
            <a:ext cx="1041600" cy="1007700"/>
          </a:xfrm>
          <a:prstGeom prst="ellipse">
            <a:avLst/>
          </a:prstGeom>
          <a:solidFill>
            <a:srgbClr val="02527A"/>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20 días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86" name="Google Shape;186;g26ea56f9a60_0_163"/>
          <p:cNvSpPr/>
          <p:nvPr/>
        </p:nvSpPr>
        <p:spPr>
          <a:xfrm>
            <a:off x="7254875" y="1310600"/>
            <a:ext cx="840300" cy="800400"/>
          </a:xfrm>
          <a:prstGeom prst="ellipse">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latin typeface="Calibri" panose="020F0502020204030204"/>
                <a:ea typeface="Calibri" panose="020F0502020204030204"/>
                <a:cs typeface="Calibri" panose="020F0502020204030204"/>
                <a:sym typeface="Calibri" panose="020F0502020204030204"/>
              </a:rPr>
              <a:t>30 días</a:t>
            </a:r>
            <a:endParaRPr>
              <a:latin typeface="Calibri" panose="020F0502020204030204"/>
              <a:ea typeface="Calibri" panose="020F0502020204030204"/>
              <a:cs typeface="Calibri" panose="020F0502020204030204"/>
              <a:sym typeface="Calibri" panose="020F0502020204030204"/>
            </a:endParaRPr>
          </a:p>
        </p:txBody>
      </p:sp>
      <p:sp>
        <p:nvSpPr>
          <p:cNvPr id="187" name="Google Shape;187;g26ea56f9a60_0_163"/>
          <p:cNvSpPr/>
          <p:nvPr/>
        </p:nvSpPr>
        <p:spPr>
          <a:xfrm>
            <a:off x="470250" y="1526200"/>
            <a:ext cx="840300" cy="800400"/>
          </a:xfrm>
          <a:prstGeom prst="ellipse">
            <a:avLst/>
          </a:prstGeom>
          <a:solidFill>
            <a:schemeClr val="accent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20 días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88" name="Google Shape;188;g26ea56f9a60_0_163"/>
          <p:cNvSpPr/>
          <p:nvPr/>
        </p:nvSpPr>
        <p:spPr>
          <a:xfrm>
            <a:off x="3115488" y="3727525"/>
            <a:ext cx="257100" cy="14745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89" name="Google Shape;189;g26ea56f9a60_0_163"/>
          <p:cNvSpPr/>
          <p:nvPr/>
        </p:nvSpPr>
        <p:spPr>
          <a:xfrm>
            <a:off x="2526300" y="5370875"/>
            <a:ext cx="1488000" cy="8793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Desistimiento</a:t>
            </a:r>
            <a:endParaRPr>
              <a:solidFill>
                <a:schemeClr val="lt1"/>
              </a:solidFill>
              <a:latin typeface="Calibri" panose="020F0502020204030204"/>
              <a:ea typeface="Calibri" panose="020F0502020204030204"/>
              <a:cs typeface="Calibri" panose="020F0502020204030204"/>
              <a:sym typeface="Calibri" panose="020F0502020204030204"/>
            </a:endParaRPr>
          </a:p>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o no presentación dentro de plazo</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90" name="Google Shape;190;g26ea56f9a60_0_163"/>
          <p:cNvSpPr/>
          <p:nvPr/>
        </p:nvSpPr>
        <p:spPr>
          <a:xfrm>
            <a:off x="981888" y="3629425"/>
            <a:ext cx="257100" cy="14745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1" name="Google Shape;191;g26ea56f9a60_0_163"/>
          <p:cNvSpPr/>
          <p:nvPr/>
        </p:nvSpPr>
        <p:spPr>
          <a:xfrm>
            <a:off x="366450" y="5202025"/>
            <a:ext cx="1488000" cy="8793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No es factible Informe Negativo</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92" name="Google Shape;192;g26ea56f9a60_0_163"/>
          <p:cNvSpPr/>
          <p:nvPr/>
        </p:nvSpPr>
        <p:spPr>
          <a:xfrm>
            <a:off x="4891300" y="4809650"/>
            <a:ext cx="257100" cy="879300"/>
          </a:xfrm>
          <a:prstGeom prst="down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3" name="Google Shape;193;g26ea56f9a60_0_163"/>
          <p:cNvSpPr/>
          <p:nvPr/>
        </p:nvSpPr>
        <p:spPr>
          <a:xfrm>
            <a:off x="4542425" y="5736375"/>
            <a:ext cx="2576100" cy="8793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No subsanadas las observaciones o la imposibilidad de desarrollar el proyecto en sector de interés</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94" name="Google Shape;194;g26ea56f9a60_0_163"/>
          <p:cNvSpPr/>
          <p:nvPr/>
        </p:nvSpPr>
        <p:spPr>
          <a:xfrm>
            <a:off x="8315700" y="897150"/>
            <a:ext cx="1488000" cy="879300"/>
          </a:xfrm>
          <a:prstGeom prst="rect">
            <a:avLst/>
          </a:prstGeom>
          <a:solidFill>
            <a:srgbClr val="8888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Desistimiento</a:t>
            </a:r>
            <a:endParaRPr>
              <a:solidFill>
                <a:schemeClr val="lt1"/>
              </a:solidFill>
              <a:latin typeface="Calibri" panose="020F0502020204030204"/>
              <a:ea typeface="Calibri" panose="020F0502020204030204"/>
              <a:cs typeface="Calibri" panose="020F0502020204030204"/>
              <a:sym typeface="Calibri" panose="020F0502020204030204"/>
            </a:endParaRPr>
          </a:p>
          <a:p>
            <a:pPr marL="0" lvl="0" indent="0" algn="ctr" rtl="0">
              <a:spcBef>
                <a:spcPts val="0"/>
              </a:spcBef>
              <a:spcAft>
                <a:spcPts val="0"/>
              </a:spcAft>
              <a:buNone/>
            </a:pPr>
            <a:r>
              <a:rPr lang="es-CL">
                <a:solidFill>
                  <a:schemeClr val="lt1"/>
                </a:solidFill>
                <a:latin typeface="Calibri" panose="020F0502020204030204"/>
                <a:ea typeface="Calibri" panose="020F0502020204030204"/>
                <a:cs typeface="Calibri" panose="020F0502020204030204"/>
                <a:sym typeface="Calibri" panose="020F0502020204030204"/>
              </a:rPr>
              <a:t>o no presentación dentro de plazo</a:t>
            </a:r>
            <a:endParaRPr>
              <a:solidFill>
                <a:schemeClr val="lt1"/>
              </a:solidFill>
              <a:latin typeface="Calibri" panose="020F0502020204030204"/>
              <a:ea typeface="Calibri" panose="020F0502020204030204"/>
              <a:cs typeface="Calibri" panose="020F0502020204030204"/>
              <a:sym typeface="Calibri" panose="020F0502020204030204"/>
            </a:endParaRPr>
          </a:p>
        </p:txBody>
      </p:sp>
      <p:sp>
        <p:nvSpPr>
          <p:cNvPr id="195" name="Google Shape;195;g26ea56f9a60_0_163"/>
          <p:cNvSpPr/>
          <p:nvPr/>
        </p:nvSpPr>
        <p:spPr>
          <a:xfrm>
            <a:off x="7747575" y="897150"/>
            <a:ext cx="432600" cy="361500"/>
          </a:xfrm>
          <a:prstGeom prst="bentArrow">
            <a:avLst>
              <a:gd name="adj1" fmla="val 25000"/>
              <a:gd name="adj2" fmla="val 25000"/>
              <a:gd name="adj3" fmla="val 25000"/>
              <a:gd name="adj4" fmla="val 4375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6" name="Google Shape;196;g26ea56f9a60_0_163"/>
          <p:cNvSpPr/>
          <p:nvPr/>
        </p:nvSpPr>
        <p:spPr>
          <a:xfrm>
            <a:off x="10290700" y="185350"/>
            <a:ext cx="432600" cy="185400"/>
          </a:xfrm>
          <a:prstGeom prst="rect">
            <a:avLst/>
          </a:prstGeom>
          <a:solidFill>
            <a:srgbClr val="BF9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7" name="Google Shape;197;g26ea56f9a60_0_163"/>
          <p:cNvSpPr/>
          <p:nvPr/>
        </p:nvSpPr>
        <p:spPr>
          <a:xfrm>
            <a:off x="10290700" y="473000"/>
            <a:ext cx="432600" cy="207600"/>
          </a:xfrm>
          <a:prstGeom prst="rect">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8" name="Google Shape;198;g26ea56f9a60_0_163"/>
          <p:cNvSpPr/>
          <p:nvPr/>
        </p:nvSpPr>
        <p:spPr>
          <a:xfrm>
            <a:off x="10290700" y="782850"/>
            <a:ext cx="432600" cy="185400"/>
          </a:xfrm>
          <a:prstGeom prst="rect">
            <a:avLst/>
          </a:prstGeom>
          <a:solidFill>
            <a:srgbClr val="02527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panose="020F0502020204030204"/>
              <a:ea typeface="Calibri" panose="020F0502020204030204"/>
              <a:cs typeface="Calibri" panose="020F0502020204030204"/>
              <a:sym typeface="Calibri" panose="020F0502020204030204"/>
            </a:endParaRPr>
          </a:p>
        </p:txBody>
      </p:sp>
      <p:sp>
        <p:nvSpPr>
          <p:cNvPr id="199" name="Google Shape;199;g26ea56f9a60_0_163"/>
          <p:cNvSpPr txBox="1"/>
          <p:nvPr/>
        </p:nvSpPr>
        <p:spPr>
          <a:xfrm>
            <a:off x="9992900" y="14325"/>
            <a:ext cx="2272500" cy="125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CL" sz="2800">
                <a:solidFill>
                  <a:schemeClr val="dk1"/>
                </a:solidFill>
                <a:latin typeface="Calibri" panose="020F0502020204030204"/>
                <a:ea typeface="Calibri" panose="020F0502020204030204"/>
                <a:cs typeface="Calibri" panose="020F0502020204030204"/>
                <a:sym typeface="Calibri" panose="020F0502020204030204"/>
              </a:rPr>
              <a:t>          </a:t>
            </a:r>
            <a:r>
              <a:rPr lang="es-CL" sz="1900">
                <a:solidFill>
                  <a:schemeClr val="dk1"/>
                </a:solidFill>
                <a:latin typeface="Calibri" panose="020F0502020204030204"/>
                <a:ea typeface="Calibri" panose="020F0502020204030204"/>
                <a:cs typeface="Calibri" panose="020F0502020204030204"/>
                <a:sym typeface="Calibri" panose="020F0502020204030204"/>
              </a:rPr>
              <a:t>Interesado</a:t>
            </a:r>
            <a:endParaRPr sz="1900">
              <a:solidFill>
                <a:schemeClr val="dk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900">
                <a:solidFill>
                  <a:schemeClr val="dk1"/>
                </a:solidFill>
                <a:latin typeface="Calibri" panose="020F0502020204030204"/>
                <a:ea typeface="Calibri" panose="020F0502020204030204"/>
                <a:cs typeface="Calibri" panose="020F0502020204030204"/>
                <a:sym typeface="Calibri" panose="020F0502020204030204"/>
              </a:rPr>
              <a:t>              Municipio</a:t>
            </a:r>
            <a:endParaRPr sz="1900">
              <a:solidFill>
                <a:schemeClr val="dk1"/>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r>
              <a:rPr lang="es-CL" sz="1900">
                <a:solidFill>
                  <a:schemeClr val="dk1"/>
                </a:solidFill>
                <a:latin typeface="Calibri" panose="020F0502020204030204"/>
                <a:ea typeface="Calibri" panose="020F0502020204030204"/>
                <a:cs typeface="Calibri" panose="020F0502020204030204"/>
                <a:sym typeface="Calibri" panose="020F0502020204030204"/>
              </a:rPr>
              <a:t>              DOH</a:t>
            </a:r>
            <a:endParaRPr sz="190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5086</Words>
  <Application>Microsoft Office PowerPoint</Application>
  <PresentationFormat>Panorámica</PresentationFormat>
  <Paragraphs>467</Paragraphs>
  <Slides>22</Slides>
  <Notes>22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Noto Sans Symbols</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Francisca Javiera Navarro M.</cp:lastModifiedBy>
  <cp:revision>16</cp:revision>
  <dcterms:created xsi:type="dcterms:W3CDTF">2024-04-16T20:23:00Z</dcterms:created>
  <dcterms:modified xsi:type="dcterms:W3CDTF">2024-04-16T23:29:14Z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BDA62ADB717A4742B307791604A5CEDC_13</vt:lpwstr>
  </property>
  <property fmtid="{D5CDD505-2E9C-101B-9397-08002B2CF9AE}" pid="3" name="KSOProductBuildVer">
    <vt:lpwstr>2058-12.2.0.13489</vt:lpwstr>
  </property>
</Properties>
</file>