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93" r:id="rId4"/>
    <p:sldId id="292" r:id="rId5"/>
    <p:sldId id="278" r:id="rId6"/>
    <p:sldId id="294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E3D0-324F-4AA7-B990-36C1ABE18B36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0416A-5D07-4354-8F03-7618E97EC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412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0416A-5D07-4354-8F03-7618E97EC3A9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97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858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432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326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60312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0" algn="ctr">
              <a:spcBef>
                <a:spcPts val="0"/>
              </a:spcBef>
              <a:buSzTx/>
              <a:buNone/>
              <a:defRPr sz="2200"/>
            </a:lvl2pPr>
            <a:lvl3pPr marL="0" indent="0" algn="ctr">
              <a:spcBef>
                <a:spcPts val="0"/>
              </a:spcBef>
              <a:buSzTx/>
              <a:buNone/>
              <a:defRPr sz="2200"/>
            </a:lvl3pPr>
            <a:lvl4pPr marL="0" indent="0" algn="ctr">
              <a:spcBef>
                <a:spcPts val="0"/>
              </a:spcBef>
              <a:buSzTx/>
              <a:buNone/>
              <a:defRPr sz="2200"/>
            </a:lvl4pPr>
            <a:lvl5pPr marL="0" indent="0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Nivel de texto 1</a:t>
            </a:r>
          </a:p>
          <a:p>
            <a:pPr lvl="1">
              <a:defRPr sz="1800"/>
            </a:pPr>
            <a:r>
              <a:rPr sz="2200"/>
              <a:t>Nivel de texto 2</a:t>
            </a:r>
          </a:p>
          <a:p>
            <a:pPr lvl="2">
              <a:defRPr sz="1800"/>
            </a:pPr>
            <a:r>
              <a:rPr sz="2200"/>
              <a:t>Nivel de texto 3</a:t>
            </a:r>
          </a:p>
          <a:p>
            <a:pPr lvl="3">
              <a:defRPr sz="1800"/>
            </a:pPr>
            <a:r>
              <a:rPr sz="2200"/>
              <a:t>Nivel de texto 4</a:t>
            </a:r>
          </a:p>
          <a:p>
            <a:pPr lvl="4">
              <a:defRPr sz="1800"/>
            </a:pPr>
            <a:r>
              <a:rPr sz="2200"/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23092415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24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09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089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16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319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170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553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050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D9CE-84E6-4D54-A98C-6DA87BDEEC18}" type="datetimeFigureOut">
              <a:rPr lang="es-CL" smtClean="0"/>
              <a:t>04-08-2025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5D391-6128-416B-9D47-CFDEDA6621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324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" y="19335"/>
            <a:ext cx="9134155" cy="433179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" y="4293530"/>
            <a:ext cx="4070691" cy="252120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36" y="4293530"/>
            <a:ext cx="5063464" cy="25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7220" y="342004"/>
            <a:ext cx="4824536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CL" b="1" dirty="0">
                <a:solidFill>
                  <a:srgbClr val="002060"/>
                </a:solidFill>
              </a:rPr>
              <a:t>QUIENES SOMOS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8FED4EB0-6374-8989-3C4E-64D976C8B1DE}"/>
              </a:ext>
            </a:extLst>
          </p:cNvPr>
          <p:cNvSpPr txBox="1">
            <a:spLocks/>
          </p:cNvSpPr>
          <p:nvPr/>
        </p:nvSpPr>
        <p:spPr>
          <a:xfrm>
            <a:off x="446856" y="1560858"/>
            <a:ext cx="5205264" cy="4100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Trabajadores de </a:t>
            </a:r>
            <a:r>
              <a:rPr lang="es-ES" sz="1800" b="1" dirty="0" err="1">
                <a:latin typeface="+mj-lt"/>
                <a:ea typeface="+mj-ea"/>
                <a:cs typeface="+mj-cs"/>
                <a:sym typeface="Helvetica"/>
              </a:rPr>
              <a:t>Pacificblu</a:t>
            </a: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.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dirty="0">
                <a:latin typeface="+mj-lt"/>
                <a:ea typeface="+mj-ea"/>
                <a:cs typeface="+mj-cs"/>
                <a:sym typeface="Helvetica"/>
              </a:rPr>
              <a:t>Productos </a:t>
            </a: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100% para consumo human</a:t>
            </a:r>
            <a:r>
              <a:rPr lang="es-ES" sz="1800" dirty="0">
                <a:latin typeface="+mj-lt"/>
                <a:ea typeface="+mj-ea"/>
                <a:cs typeface="+mj-cs"/>
                <a:sym typeface="Helvetica"/>
              </a:rPr>
              <a:t>o con  </a:t>
            </a: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valor agregado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80% de la producción queda en el mercado naciona</a:t>
            </a:r>
            <a:r>
              <a:rPr lang="es-ES" sz="1800" dirty="0">
                <a:latin typeface="+mj-lt"/>
                <a:ea typeface="+mj-ea"/>
                <a:cs typeface="+mj-cs"/>
                <a:sym typeface="Helvetica"/>
              </a:rPr>
              <a:t>l </a:t>
            </a: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aportando a la seguridad alimentaria del país.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dirty="0">
                <a:latin typeface="+mj-lt"/>
                <a:ea typeface="+mj-ea"/>
                <a:cs typeface="+mj-cs"/>
                <a:sym typeface="Helvetica"/>
              </a:rPr>
              <a:t>98% de participación en supermercados  a través de la marca </a:t>
            </a: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El Golfo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dirty="0">
                <a:latin typeface="+mj-lt"/>
                <a:ea typeface="+mj-ea"/>
                <a:cs typeface="+mj-cs"/>
                <a:sym typeface="Helvetica"/>
              </a:rPr>
              <a:t>Presentes en + de 40.000 almacenes de barrio.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+ de 22 millones de raciones de merluza apanada entregados a niños y niñas beneficiarias de </a:t>
            </a:r>
            <a:r>
              <a:rPr lang="es-ES" sz="1800" b="1" dirty="0" err="1">
                <a:latin typeface="+mj-lt"/>
                <a:ea typeface="+mj-ea"/>
                <a:cs typeface="+mj-cs"/>
                <a:sym typeface="Helvetica"/>
              </a:rPr>
              <a:t>Junaeb</a:t>
            </a: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s-ES" sz="1800" dirty="0">
                <a:latin typeface="+mj-lt"/>
                <a:ea typeface="+mj-ea"/>
                <a:cs typeface="+mj-cs"/>
                <a:sym typeface="Helvetica"/>
              </a:rPr>
              <a:t>(2023-2024)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dirty="0">
                <a:latin typeface="+mj-lt"/>
                <a:ea typeface="+mj-ea"/>
                <a:cs typeface="+mj-cs"/>
                <a:sym typeface="Helvetica"/>
              </a:rPr>
              <a:t>Presencia en ferias libres </a:t>
            </a:r>
          </a:p>
        </p:txBody>
      </p:sp>
      <p:pic>
        <p:nvPicPr>
          <p:cNvPr id="6" name="Imagen" descr="Imagen">
            <a:extLst>
              <a:ext uri="{FF2B5EF4-FFF2-40B4-BE49-F238E27FC236}">
                <a16:creationId xmlns:a16="http://schemas.microsoft.com/office/drawing/2014/main" id="{03AB0C10-0D50-C5FC-AF12-6BC710B6820A}"/>
              </a:ext>
            </a:extLst>
          </p:cNvPr>
          <p:cNvPicPr>
            <a:picLocks/>
          </p:cNvPicPr>
          <p:nvPr/>
        </p:nvPicPr>
        <p:blipFill>
          <a:blip r:embed="rId2"/>
          <a:srcRect l="13949" t="18239" r="28904" b="23732"/>
          <a:stretch>
            <a:fillRect/>
          </a:stretch>
        </p:blipFill>
        <p:spPr>
          <a:xfrm>
            <a:off x="5765799" y="0"/>
            <a:ext cx="3378201" cy="2061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75911C65-4528-2295-3767-41835DBE11B5}"/>
              </a:ext>
            </a:extLst>
          </p:cNvPr>
          <p:cNvPicPr>
            <a:picLocks/>
          </p:cNvPicPr>
          <p:nvPr/>
        </p:nvPicPr>
        <p:blipFill>
          <a:blip r:embed="rId3"/>
          <a:srcRect l="9174" t="13072" r="9174" b="7857"/>
          <a:stretch>
            <a:fillRect/>
          </a:stretch>
        </p:blipFill>
        <p:spPr>
          <a:xfrm>
            <a:off x="5765800" y="2263320"/>
            <a:ext cx="3378201" cy="2061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86ECA203-B763-8B9C-D0B7-934C4185EE16}"/>
              </a:ext>
            </a:extLst>
          </p:cNvPr>
          <p:cNvPicPr>
            <a:picLocks/>
          </p:cNvPicPr>
          <p:nvPr/>
        </p:nvPicPr>
        <p:blipFill>
          <a:blip r:embed="rId4"/>
          <a:srcRect l="259" t="15606" r="259" b="26783"/>
          <a:stretch>
            <a:fillRect/>
          </a:stretch>
        </p:blipFill>
        <p:spPr>
          <a:xfrm>
            <a:off x="5765800" y="4438937"/>
            <a:ext cx="3378201" cy="24189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469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9867D543-1893-E803-B31F-700C30E3EC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4766" y="1170180"/>
            <a:ext cx="5626968" cy="208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Nacional 8,9 %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Región Metropolitana 9,5 %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b="1" dirty="0" err="1">
                <a:latin typeface="+mj-lt"/>
                <a:ea typeface="+mj-ea"/>
                <a:cs typeface="+mj-cs"/>
                <a:sym typeface="Helvetica"/>
              </a:rPr>
              <a:t>Region</a:t>
            </a: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 del Bio </a:t>
            </a:r>
            <a:r>
              <a:rPr lang="es-ES" sz="1800" b="1" dirty="0" err="1">
                <a:latin typeface="+mj-lt"/>
                <a:ea typeface="+mj-ea"/>
                <a:cs typeface="+mj-cs"/>
                <a:sym typeface="Helvetica"/>
              </a:rPr>
              <a:t>Bio</a:t>
            </a: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 9,0%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Femenino 10,1%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Profesionales 8,7%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800" b="1" dirty="0">
                <a:latin typeface="+mj-lt"/>
                <a:ea typeface="+mj-ea"/>
                <a:cs typeface="+mj-cs"/>
                <a:sym typeface="Helvetica"/>
              </a:rPr>
              <a:t>Trabajo informal 25,8%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endParaRPr lang="es-ES" sz="1500" b="1" dirty="0">
              <a:latin typeface="+mj-lt"/>
              <a:ea typeface="+mj-ea"/>
              <a:cs typeface="+mj-cs"/>
              <a:sym typeface="Helvetica"/>
            </a:endParaRP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endParaRPr lang="es-ES" sz="1500" b="1" dirty="0">
              <a:latin typeface="+mj-lt"/>
              <a:ea typeface="+mj-ea"/>
              <a:cs typeface="+mj-cs"/>
              <a:sym typeface="Helvetica"/>
            </a:endParaRP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endParaRPr lang="es-ES" sz="1500" b="1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F93FB67A-D931-533D-C8A0-5C6F54E6C19C}"/>
              </a:ext>
            </a:extLst>
          </p:cNvPr>
          <p:cNvSpPr txBox="1">
            <a:spLocks/>
          </p:cNvSpPr>
          <p:nvPr/>
        </p:nvSpPr>
        <p:spPr>
          <a:xfrm>
            <a:off x="454766" y="3940769"/>
            <a:ext cx="5773418" cy="2451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900" b="1" dirty="0">
                <a:latin typeface="+mj-lt"/>
                <a:ea typeface="+mj-ea"/>
                <a:cs typeface="+mj-cs"/>
                <a:sym typeface="Helvetica"/>
              </a:rPr>
              <a:t>Empleos directos 800 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900" b="1" dirty="0">
                <a:latin typeface="+mj-lt"/>
                <a:ea typeface="+mj-ea"/>
                <a:cs typeface="+mj-cs"/>
                <a:sym typeface="Helvetica"/>
              </a:rPr>
              <a:t>2400 indirectos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900" b="1" dirty="0">
                <a:latin typeface="+mj-lt"/>
                <a:ea typeface="+mj-ea"/>
                <a:cs typeface="+mj-cs"/>
                <a:sym typeface="Helvetica"/>
              </a:rPr>
              <a:t>60% trabajadoras mujeres, muchas de ellas jefas de hogar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900" b="1" dirty="0">
                <a:latin typeface="+mj-lt"/>
                <a:ea typeface="+mj-ea"/>
                <a:cs typeface="+mj-cs"/>
                <a:sym typeface="Helvetica"/>
              </a:rPr>
              <a:t>Trabajadoras con mas 25 años en la empresa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900" b="1" dirty="0">
                <a:latin typeface="+mj-lt"/>
                <a:ea typeface="+mj-ea"/>
                <a:cs typeface="+mj-cs"/>
                <a:sym typeface="Helvetica"/>
              </a:rPr>
              <a:t>Edad promedio de 45 años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900" b="1" dirty="0">
                <a:latin typeface="+mj-lt"/>
                <a:ea typeface="+mj-ea"/>
                <a:cs typeface="+mj-cs"/>
                <a:sym typeface="Helvetica"/>
              </a:rPr>
              <a:t>A pesar de una escolaridad baja han logrado con este trabajo que Sus hijos sean profesionales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900" b="1" dirty="0">
                <a:latin typeface="+mj-lt"/>
                <a:ea typeface="+mj-ea"/>
                <a:cs typeface="+mj-cs"/>
                <a:sym typeface="Helvetica"/>
              </a:rPr>
              <a:t>Movilidad social</a:t>
            </a: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r>
              <a:rPr lang="es-ES" sz="1900" b="1" dirty="0">
                <a:latin typeface="+mj-lt"/>
                <a:ea typeface="+mj-ea"/>
                <a:cs typeface="+mj-cs"/>
                <a:sym typeface="Helvetica"/>
              </a:rPr>
              <a:t>Sueldo superior al mercado</a:t>
            </a:r>
          </a:p>
          <a:p>
            <a:pPr marL="0" indent="0">
              <a:spcBef>
                <a:spcPts val="400"/>
              </a:spcBef>
              <a:buNone/>
              <a:defRPr sz="1500">
                <a:latin typeface="+mj-lt"/>
                <a:ea typeface="+mj-ea"/>
                <a:cs typeface="+mj-cs"/>
                <a:sym typeface="Helvetica"/>
              </a:defRPr>
            </a:pPr>
            <a:endParaRPr lang="es-ES" sz="1900" b="1" dirty="0">
              <a:latin typeface="+mj-lt"/>
              <a:ea typeface="+mj-ea"/>
              <a:cs typeface="+mj-cs"/>
              <a:sym typeface="Helvetica"/>
            </a:endParaRPr>
          </a:p>
          <a:p>
            <a:pPr>
              <a:spcBef>
                <a:spcPts val="400"/>
              </a:spcBef>
              <a:defRPr sz="1500">
                <a:latin typeface="+mj-lt"/>
                <a:ea typeface="+mj-ea"/>
                <a:cs typeface="+mj-cs"/>
                <a:sym typeface="Helvetica"/>
              </a:defRPr>
            </a:pPr>
            <a:endParaRPr lang="es-ES" sz="1500" b="1" dirty="0"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248614-F731-DD74-147E-A9B05FE28ED4}"/>
              </a:ext>
            </a:extLst>
          </p:cNvPr>
          <p:cNvSpPr txBox="1">
            <a:spLocks/>
          </p:cNvSpPr>
          <p:nvPr/>
        </p:nvSpPr>
        <p:spPr>
          <a:xfrm>
            <a:off x="941261" y="534273"/>
            <a:ext cx="482453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rgbClr val="002060"/>
                </a:solidFill>
              </a:rPr>
              <a:t>DESEMPLEO</a:t>
            </a:r>
            <a:r>
              <a:rPr lang="es-CL" b="1" dirty="0">
                <a:solidFill>
                  <a:srgbClr val="002060"/>
                </a:solidFill>
              </a:rPr>
              <a:t> EN CHILE HOY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C9C78256-21DE-3AF5-79BE-A2D3E9C95331}"/>
              </a:ext>
            </a:extLst>
          </p:cNvPr>
          <p:cNvSpPr txBox="1">
            <a:spLocks/>
          </p:cNvSpPr>
          <p:nvPr/>
        </p:nvSpPr>
        <p:spPr>
          <a:xfrm>
            <a:off x="929207" y="3282549"/>
            <a:ext cx="482453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b="1" dirty="0">
                <a:solidFill>
                  <a:srgbClr val="002060"/>
                </a:solidFill>
              </a:rPr>
              <a:t>A</a:t>
            </a:r>
            <a:r>
              <a:rPr lang="es-CL" b="1" dirty="0">
                <a:solidFill>
                  <a:srgbClr val="002060"/>
                </a:solidFill>
              </a:rPr>
              <a:t>PORTE PACIFICBLU</a:t>
            </a:r>
          </a:p>
        </p:txBody>
      </p:sp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72E05D76-442E-383A-3423-0F86122E82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2" r="702"/>
          <a:stretch>
            <a:fillRect/>
          </a:stretch>
        </p:blipFill>
        <p:spPr>
          <a:xfrm>
            <a:off x="6228184" y="0"/>
            <a:ext cx="2880723" cy="2738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n" descr="Imagen">
            <a:extLst>
              <a:ext uri="{FF2B5EF4-FFF2-40B4-BE49-F238E27FC236}">
                <a16:creationId xmlns:a16="http://schemas.microsoft.com/office/drawing/2014/main" id="{16DCDCDF-979C-23DD-EE3A-49C8B5C2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15" t="19393" r="38106" b="1337"/>
          <a:stretch>
            <a:fillRect/>
          </a:stretch>
        </p:blipFill>
        <p:spPr>
          <a:xfrm>
            <a:off x="6228184" y="2996952"/>
            <a:ext cx="2915816" cy="38610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191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2278" y="260648"/>
            <a:ext cx="7358063" cy="548878"/>
          </a:xfrm>
        </p:spPr>
        <p:txBody>
          <a:bodyPr>
            <a:normAutofit/>
          </a:bodyPr>
          <a:lstStyle/>
          <a:p>
            <a:r>
              <a:rPr lang="es-CL" sz="3000" b="1" dirty="0">
                <a:solidFill>
                  <a:srgbClr val="0070C0"/>
                </a:solidFill>
              </a:rPr>
              <a:t>LICITACIONES DE PESCA:</a:t>
            </a:r>
            <a:r>
              <a:rPr lang="es-CL" sz="3000" dirty="0">
                <a:solidFill>
                  <a:srgbClr val="0070C0"/>
                </a:solidFill>
              </a:rPr>
              <a:t> </a:t>
            </a:r>
            <a:r>
              <a:rPr lang="es-CL" sz="3000" b="1" dirty="0">
                <a:solidFill>
                  <a:srgbClr val="FF0000"/>
                </a:solidFill>
              </a:rPr>
              <a:t>Un Debate Artificial.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886308"/>
            <a:ext cx="5472607" cy="5711044"/>
          </a:xfrm>
        </p:spPr>
        <p:txBody>
          <a:bodyPr>
            <a:noAutofit/>
          </a:bodyPr>
          <a:lstStyle/>
          <a:p>
            <a:pPr algn="l"/>
            <a:r>
              <a:rPr lang="es-CL" sz="1500" b="1" dirty="0">
                <a:solidFill>
                  <a:srgbClr val="0070C0"/>
                </a:solidFill>
              </a:rPr>
              <a:t>OCDE</a:t>
            </a:r>
            <a:r>
              <a:rPr lang="es-CL" sz="1500" dirty="0"/>
              <a:t> : todos asignan cuotas por historia.</a:t>
            </a:r>
          </a:p>
          <a:p>
            <a:pPr algn="l"/>
            <a:r>
              <a:rPr lang="es-CL" sz="1500" b="1" dirty="0">
                <a:solidFill>
                  <a:srgbClr val="0070C0"/>
                </a:solidFill>
              </a:rPr>
              <a:t>CHILE : es el </a:t>
            </a:r>
            <a:r>
              <a:rPr lang="es-CL" sz="1500" b="1" dirty="0">
                <a:solidFill>
                  <a:srgbClr val="FF0000"/>
                </a:solidFill>
              </a:rPr>
              <a:t>único país OCDE </a:t>
            </a:r>
            <a:r>
              <a:rPr lang="es-CL" sz="1500" b="1" dirty="0">
                <a:solidFill>
                  <a:srgbClr val="0070C0"/>
                </a:solidFill>
              </a:rPr>
              <a:t>que tiene un sistema de   </a:t>
            </a:r>
          </a:p>
          <a:p>
            <a:pPr algn="l"/>
            <a:r>
              <a:rPr lang="es-CL" sz="1500" b="1" dirty="0">
                <a:solidFill>
                  <a:srgbClr val="0070C0"/>
                </a:solidFill>
              </a:rPr>
              <a:t>              licitaciones pesquerías industriales (15%) y que </a:t>
            </a:r>
            <a:r>
              <a:rPr lang="es-CL" sz="1500" b="1" dirty="0">
                <a:solidFill>
                  <a:srgbClr val="FF0000"/>
                </a:solidFill>
              </a:rPr>
              <a:t>solo</a:t>
            </a:r>
          </a:p>
          <a:p>
            <a:pPr algn="l"/>
            <a:r>
              <a:rPr lang="es-CL" sz="1500" b="1" dirty="0">
                <a:solidFill>
                  <a:srgbClr val="FF0000"/>
                </a:solidFill>
              </a:rPr>
              <a:t>              provocaron concentración.</a:t>
            </a:r>
          </a:p>
          <a:p>
            <a:pPr algn="l"/>
            <a:endParaRPr lang="es-CL" sz="1500" b="1" dirty="0">
              <a:solidFill>
                <a:srgbClr val="FF0000"/>
              </a:solidFill>
            </a:endParaRPr>
          </a:p>
          <a:p>
            <a:pPr algn="l"/>
            <a:r>
              <a:rPr lang="es-CL" sz="1500" dirty="0"/>
              <a:t>En Rusia, Estonia e Islas </a:t>
            </a:r>
            <a:r>
              <a:rPr lang="es-CL" sz="1500" dirty="0" err="1"/>
              <a:t>Faroe</a:t>
            </a:r>
            <a:r>
              <a:rPr lang="es-CL" sz="1500" dirty="0"/>
              <a:t> </a:t>
            </a:r>
            <a:r>
              <a:rPr lang="es-CL" sz="1500" b="1" dirty="0">
                <a:solidFill>
                  <a:srgbClr val="0070C0"/>
                </a:solidFill>
              </a:rPr>
              <a:t>fracasaron por</a:t>
            </a:r>
            <a:r>
              <a:rPr lang="es-CL" sz="1500" dirty="0"/>
              <a:t>:</a:t>
            </a:r>
          </a:p>
          <a:p>
            <a:pPr algn="l"/>
            <a:r>
              <a:rPr lang="es-CL" sz="1500" dirty="0"/>
              <a:t>            </a:t>
            </a:r>
            <a:r>
              <a:rPr lang="es-CL" sz="1500" b="1" dirty="0">
                <a:solidFill>
                  <a:srgbClr val="0070C0"/>
                </a:solidFill>
              </a:rPr>
              <a:t>Mayor colusión, concentración, distorsiones de precios y</a:t>
            </a:r>
          </a:p>
          <a:p>
            <a:pPr algn="l"/>
            <a:r>
              <a:rPr lang="es-CL" sz="1500" b="1" dirty="0">
                <a:solidFill>
                  <a:srgbClr val="0070C0"/>
                </a:solidFill>
              </a:rPr>
              <a:t>            aumento de costos.</a:t>
            </a:r>
          </a:p>
          <a:p>
            <a:pPr algn="l"/>
            <a:endParaRPr lang="es-CL" sz="1500" b="1" dirty="0">
              <a:solidFill>
                <a:srgbClr val="0070C0"/>
              </a:solidFill>
            </a:endParaRPr>
          </a:p>
          <a:p>
            <a:pPr algn="l"/>
            <a:r>
              <a:rPr lang="es-CL" sz="1500" b="1" dirty="0">
                <a:solidFill>
                  <a:srgbClr val="0070C0"/>
                </a:solidFill>
              </a:rPr>
              <a:t>SI a licitaciones en nuevas pesquerías</a:t>
            </a:r>
            <a:r>
              <a:rPr lang="es-CL" sz="1500" dirty="0"/>
              <a:t>, como ocurre en Nueva Zelanda.</a:t>
            </a:r>
          </a:p>
          <a:p>
            <a:pPr algn="l"/>
            <a:endParaRPr lang="es-CL" sz="1500" b="1" dirty="0">
              <a:solidFill>
                <a:srgbClr val="FF0000"/>
              </a:solidFill>
            </a:endParaRPr>
          </a:p>
          <a:p>
            <a:pPr algn="l"/>
            <a:r>
              <a:rPr lang="es-CL" sz="1500" b="1" dirty="0">
                <a:solidFill>
                  <a:srgbClr val="FF0000"/>
                </a:solidFill>
              </a:rPr>
              <a:t>Asignaciones por historia  han permitido que  se de valor agregado a  productos para consumo humano y se aumente la mano de obra en las plantas de la Región del Bio </a:t>
            </a:r>
            <a:r>
              <a:rPr lang="es-CL" sz="1500" b="1" dirty="0" err="1">
                <a:solidFill>
                  <a:srgbClr val="FF0000"/>
                </a:solidFill>
              </a:rPr>
              <a:t>Bio</a:t>
            </a:r>
            <a:r>
              <a:rPr lang="es-CL" sz="1500" b="1" dirty="0">
                <a:solidFill>
                  <a:srgbClr val="FF0000"/>
                </a:solidFill>
              </a:rPr>
              <a:t>.</a:t>
            </a:r>
          </a:p>
          <a:p>
            <a:pPr algn="l"/>
            <a:endParaRPr lang="es-CL" sz="1500" dirty="0"/>
          </a:p>
          <a:p>
            <a:pPr algn="l"/>
            <a:r>
              <a:rPr lang="es-CL" sz="1800" b="1" dirty="0">
                <a:solidFill>
                  <a:srgbClr val="FF0000"/>
                </a:solidFill>
              </a:rPr>
              <a:t>Ponen en peligro la fuente laboral de los trabajadores.</a:t>
            </a:r>
          </a:p>
          <a:p>
            <a:pPr algn="l"/>
            <a:r>
              <a:rPr lang="es-CL" sz="1800" b="1" dirty="0">
                <a:solidFill>
                  <a:srgbClr val="0070C0"/>
                </a:solidFill>
              </a:rPr>
              <a:t>Atenta contra el sector industrial.</a:t>
            </a:r>
          </a:p>
          <a:p>
            <a:pPr algn="l"/>
            <a:endParaRPr lang="es-CL" sz="1800" b="1" dirty="0">
              <a:solidFill>
                <a:srgbClr val="0070C0"/>
              </a:solidFill>
            </a:endParaRPr>
          </a:p>
          <a:p>
            <a:pPr algn="l"/>
            <a:r>
              <a:rPr lang="es-CL" sz="2000" b="1" dirty="0">
                <a:solidFill>
                  <a:srgbClr val="FF0000"/>
                </a:solidFill>
              </a:rPr>
              <a:t>No son autorizaciones gratuitas de pesca.</a:t>
            </a:r>
          </a:p>
          <a:p>
            <a:pPr algn="l"/>
            <a:r>
              <a:rPr lang="es-CL" sz="1500" dirty="0"/>
              <a:t>Desde el año 1991 </a:t>
            </a:r>
            <a:r>
              <a:rPr lang="es-CL" sz="1500" b="1" dirty="0">
                <a:solidFill>
                  <a:srgbClr val="0070C0"/>
                </a:solidFill>
              </a:rPr>
              <a:t>pagan patentes de pesca </a:t>
            </a:r>
            <a:r>
              <a:rPr lang="es-CL" sz="1500" dirty="0"/>
              <a:t>(ley 18.892).</a:t>
            </a:r>
          </a:p>
          <a:p>
            <a:pPr algn="l"/>
            <a:r>
              <a:rPr lang="es-CL" sz="1500" b="1" dirty="0">
                <a:solidFill>
                  <a:srgbClr val="0070C0"/>
                </a:solidFill>
              </a:rPr>
              <a:t>Valor que aumento un 110% el año 2002</a:t>
            </a:r>
            <a:r>
              <a:rPr lang="es-CL" sz="1500" dirty="0"/>
              <a:t>, convirtiéndose en un </a:t>
            </a:r>
            <a:r>
              <a:rPr lang="es-CL" sz="1500" b="1" dirty="0">
                <a:solidFill>
                  <a:srgbClr val="0070C0"/>
                </a:solidFill>
              </a:rPr>
              <a:t>royalty (ley 19.849).</a:t>
            </a:r>
          </a:p>
          <a:p>
            <a:pPr algn="l"/>
            <a:endParaRPr lang="es-CL" sz="1500" b="1" dirty="0">
              <a:solidFill>
                <a:srgbClr val="0070C0"/>
              </a:solidFill>
            </a:endParaRPr>
          </a:p>
          <a:p>
            <a:pPr algn="l"/>
            <a:endParaRPr lang="es-CL" sz="1500" b="1" dirty="0">
              <a:solidFill>
                <a:srgbClr val="FF0000"/>
              </a:solidFill>
            </a:endParaRPr>
          </a:p>
        </p:txBody>
      </p:sp>
      <p:pic>
        <p:nvPicPr>
          <p:cNvPr id="4" name="Imagen" descr="Imagen">
            <a:extLst>
              <a:ext uri="{FF2B5EF4-FFF2-40B4-BE49-F238E27FC236}">
                <a16:creationId xmlns:a16="http://schemas.microsoft.com/office/drawing/2014/main" id="{0D10A764-7878-DA8D-2F22-20D28D3362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727" t="13953" r="22651" b="24102"/>
          <a:stretch>
            <a:fillRect/>
          </a:stretch>
        </p:blipFill>
        <p:spPr>
          <a:xfrm>
            <a:off x="6012160" y="980728"/>
            <a:ext cx="2915816" cy="342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Captura de Pantalla 2024-10-27 a la(s) 11.30.45.png" descr="Captura de Pantalla 2024-10-27 a la(s) 11.30.45.png">
            <a:extLst>
              <a:ext uri="{FF2B5EF4-FFF2-40B4-BE49-F238E27FC236}">
                <a16:creationId xmlns:a16="http://schemas.microsoft.com/office/drawing/2014/main" id="{535536E0-3BBA-9AD3-8936-A7E74E44A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968" y="3854036"/>
            <a:ext cx="2108200" cy="29627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39484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OBJETIVOS LEY DE PESCA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2500" b="1" dirty="0">
                <a:solidFill>
                  <a:schemeClr val="tx2"/>
                </a:solidFill>
              </a:rPr>
              <a:t>Objetivos planteados por el ejecutivo para Ley de Pesca</a:t>
            </a:r>
            <a:r>
              <a:rPr lang="es-CL" sz="2400" b="1" dirty="0">
                <a:solidFill>
                  <a:schemeClr val="tx2"/>
                </a:solidFill>
              </a:rPr>
              <a:t>.</a:t>
            </a:r>
          </a:p>
          <a:p>
            <a:pPr lvl="1" algn="just"/>
            <a:endParaRPr lang="es-CL" sz="11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CL" sz="1500" b="1" dirty="0">
                <a:solidFill>
                  <a:schemeClr val="tx2"/>
                </a:solidFill>
              </a:rPr>
              <a:t>				                                       </a:t>
            </a:r>
            <a:r>
              <a:rPr lang="es-CL" sz="2800" b="1" dirty="0">
                <a:solidFill>
                  <a:schemeClr val="tx2"/>
                </a:solidFill>
              </a:rPr>
              <a:t>PACIFICBLU	</a:t>
            </a:r>
          </a:p>
          <a:p>
            <a:pPr marL="0" indent="0" algn="just">
              <a:buNone/>
            </a:pPr>
            <a:r>
              <a:rPr lang="es-CL" sz="1500" b="1" dirty="0">
                <a:solidFill>
                  <a:schemeClr val="tx2"/>
                </a:solidFill>
              </a:rPr>
              <a:t>				</a:t>
            </a:r>
          </a:p>
          <a:p>
            <a:pPr marL="0" indent="0" algn="just">
              <a:buNone/>
            </a:pPr>
            <a:r>
              <a:rPr lang="es-CL" sz="1500" b="1" dirty="0">
                <a:solidFill>
                  <a:schemeClr val="tx2"/>
                </a:solidFill>
              </a:rPr>
              <a:t>	</a:t>
            </a:r>
            <a:r>
              <a:rPr lang="es-CL" sz="2200" b="1" dirty="0">
                <a:solidFill>
                  <a:schemeClr val="tx2"/>
                </a:solidFill>
              </a:rPr>
              <a:t>Sostenibilidad de los recursos</a:t>
            </a:r>
            <a:r>
              <a:rPr lang="es-CL" sz="1500" b="1" dirty="0">
                <a:solidFill>
                  <a:schemeClr val="tx2"/>
                </a:solidFill>
              </a:rPr>
              <a:t>			     </a:t>
            </a:r>
          </a:p>
          <a:p>
            <a:pPr marL="0" indent="0" algn="just">
              <a:buNone/>
            </a:pPr>
            <a:r>
              <a:rPr lang="es-CL" sz="1500" b="1" dirty="0">
                <a:solidFill>
                  <a:schemeClr val="tx2"/>
                </a:solidFill>
              </a:rPr>
              <a:t>			</a:t>
            </a:r>
          </a:p>
          <a:p>
            <a:pPr marL="0" indent="0" algn="just">
              <a:buNone/>
            </a:pPr>
            <a:r>
              <a:rPr lang="es-CL" sz="1500" b="1" dirty="0">
                <a:solidFill>
                  <a:schemeClr val="tx2"/>
                </a:solidFill>
              </a:rPr>
              <a:t>	</a:t>
            </a:r>
            <a:r>
              <a:rPr lang="es-CL" sz="2200" b="1" dirty="0">
                <a:solidFill>
                  <a:schemeClr val="tx2"/>
                </a:solidFill>
              </a:rPr>
              <a:t>Enfoque científico</a:t>
            </a:r>
          </a:p>
          <a:p>
            <a:pPr marL="0" indent="0" algn="just">
              <a:buNone/>
            </a:pPr>
            <a:endParaRPr lang="es-CL" sz="15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CL" sz="1500" b="1" dirty="0">
                <a:solidFill>
                  <a:schemeClr val="tx2"/>
                </a:solidFill>
              </a:rPr>
              <a:t>	</a:t>
            </a:r>
            <a:r>
              <a:rPr lang="es-CL" sz="2200" b="1" dirty="0">
                <a:solidFill>
                  <a:schemeClr val="tx2"/>
                </a:solidFill>
              </a:rPr>
              <a:t>Equidad de genero</a:t>
            </a:r>
          </a:p>
          <a:p>
            <a:pPr marL="0" indent="0" algn="just">
              <a:buNone/>
            </a:pPr>
            <a:endParaRPr lang="es-CL" sz="15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CL" sz="1500" b="1" dirty="0">
                <a:solidFill>
                  <a:schemeClr val="tx2"/>
                </a:solidFill>
              </a:rPr>
              <a:t>	</a:t>
            </a:r>
            <a:r>
              <a:rPr lang="es-CL" sz="2200" b="1" dirty="0">
                <a:solidFill>
                  <a:schemeClr val="tx2"/>
                </a:solidFill>
              </a:rPr>
              <a:t>Control y prevención de Pesca Ilegal</a:t>
            </a:r>
          </a:p>
          <a:p>
            <a:pPr marL="0" indent="0" algn="just">
              <a:buNone/>
            </a:pPr>
            <a:endParaRPr lang="es-CL" sz="15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CL" sz="1500" b="1" dirty="0">
                <a:solidFill>
                  <a:schemeClr val="tx2"/>
                </a:solidFill>
              </a:rPr>
              <a:t>	</a:t>
            </a:r>
            <a:r>
              <a:rPr lang="es-CL" sz="2200" b="1" dirty="0">
                <a:solidFill>
                  <a:schemeClr val="tx2"/>
                </a:solidFill>
              </a:rPr>
              <a:t>Seguridad Alimentaria</a:t>
            </a:r>
          </a:p>
          <a:p>
            <a:pPr marL="0" indent="0" algn="just">
              <a:buNone/>
            </a:pPr>
            <a:r>
              <a:rPr lang="es-CL" sz="1500" b="1" dirty="0">
                <a:solidFill>
                  <a:schemeClr val="tx2"/>
                </a:solidFill>
              </a:rPr>
              <a:t>	</a:t>
            </a:r>
          </a:p>
          <a:p>
            <a:pPr marL="0" indent="0" algn="just">
              <a:buNone/>
            </a:pPr>
            <a:endParaRPr lang="es-CL" sz="15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CL" sz="1500" b="1" dirty="0">
                <a:solidFill>
                  <a:schemeClr val="tx2"/>
                </a:solidFill>
              </a:rPr>
              <a:t>	     </a:t>
            </a:r>
            <a:r>
              <a:rPr lang="es-CL" sz="2000" b="1" dirty="0">
                <a:solidFill>
                  <a:srgbClr val="FF0000"/>
                </a:solidFill>
              </a:rPr>
              <a:t>UNA LICITACION PROVOCARIA EL CIERRE DE PACIFICBLU</a:t>
            </a:r>
          </a:p>
          <a:p>
            <a:pPr marL="0" indent="0" algn="just">
              <a:buNone/>
            </a:pPr>
            <a:r>
              <a:rPr lang="es-CL" sz="2000" b="1" dirty="0">
                <a:solidFill>
                  <a:srgbClr val="FF0000"/>
                </a:solidFill>
              </a:rPr>
              <a:t>            	A PESAR DE CUMPLIR LOS OBJETIVOS QUE PLANTEA LA LEY</a:t>
            </a:r>
          </a:p>
          <a:p>
            <a:pPr marL="0" indent="0" algn="just">
              <a:buNone/>
            </a:pPr>
            <a:r>
              <a:rPr lang="es-CL" sz="2000" b="1" dirty="0">
                <a:solidFill>
                  <a:srgbClr val="FF0000"/>
                </a:solidFill>
              </a:rPr>
              <a:t>             DANDO VALOR AGREGADO Y GENERANDO EMPLEO DE CALIDAD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5D710-05FE-227B-EC43-AF78F24650F5}"/>
              </a:ext>
            </a:extLst>
          </p:cNvPr>
          <p:cNvSpPr txBox="1"/>
          <p:nvPr/>
        </p:nvSpPr>
        <p:spPr>
          <a:xfrm>
            <a:off x="6424305" y="2291668"/>
            <a:ext cx="360040" cy="288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5B1E0A-C6CC-4448-8D27-D46500C410E4}"/>
              </a:ext>
            </a:extLst>
          </p:cNvPr>
          <p:cNvSpPr txBox="1"/>
          <p:nvPr/>
        </p:nvSpPr>
        <p:spPr>
          <a:xfrm>
            <a:off x="6401621" y="4587685"/>
            <a:ext cx="360040" cy="288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260133-8DF1-123F-E37C-C16F4A9B1CE6}"/>
              </a:ext>
            </a:extLst>
          </p:cNvPr>
          <p:cNvSpPr txBox="1"/>
          <p:nvPr/>
        </p:nvSpPr>
        <p:spPr>
          <a:xfrm>
            <a:off x="6424305" y="2947313"/>
            <a:ext cx="360040" cy="288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D89799-3C18-E326-AEF1-401ECE40AB96}"/>
              </a:ext>
            </a:extLst>
          </p:cNvPr>
          <p:cNvSpPr txBox="1"/>
          <p:nvPr/>
        </p:nvSpPr>
        <p:spPr>
          <a:xfrm>
            <a:off x="6380695" y="3481103"/>
            <a:ext cx="360040" cy="288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1E8F84-8FBA-1C10-D849-43699AED9B55}"/>
              </a:ext>
            </a:extLst>
          </p:cNvPr>
          <p:cNvSpPr txBox="1"/>
          <p:nvPr/>
        </p:nvSpPr>
        <p:spPr>
          <a:xfrm>
            <a:off x="6372200" y="4085669"/>
            <a:ext cx="360040" cy="288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106FC9F-2C78-2E41-C246-A8F1CBA755AE}"/>
              </a:ext>
            </a:extLst>
          </p:cNvPr>
          <p:cNvCxnSpPr/>
          <p:nvPr/>
        </p:nvCxnSpPr>
        <p:spPr>
          <a:xfrm>
            <a:off x="6410072" y="2338076"/>
            <a:ext cx="144016" cy="288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0E5806C-3813-40F1-EF5B-2DD19B77D781}"/>
              </a:ext>
            </a:extLst>
          </p:cNvPr>
          <p:cNvCxnSpPr/>
          <p:nvPr/>
        </p:nvCxnSpPr>
        <p:spPr>
          <a:xfrm flipV="1">
            <a:off x="6588224" y="2204864"/>
            <a:ext cx="288032" cy="421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6BED320-3B06-F27A-9FB2-03945DBD6A56}"/>
              </a:ext>
            </a:extLst>
          </p:cNvPr>
          <p:cNvCxnSpPr/>
          <p:nvPr/>
        </p:nvCxnSpPr>
        <p:spPr>
          <a:xfrm>
            <a:off x="6415008" y="2949276"/>
            <a:ext cx="144016" cy="288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797A077-04DA-141F-FB90-C2FD383790A0}"/>
              </a:ext>
            </a:extLst>
          </p:cNvPr>
          <p:cNvCxnSpPr/>
          <p:nvPr/>
        </p:nvCxnSpPr>
        <p:spPr>
          <a:xfrm flipV="1">
            <a:off x="6568321" y="2789516"/>
            <a:ext cx="288032" cy="421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76F8C52-693A-1448-6E4A-59943F8D02B9}"/>
              </a:ext>
            </a:extLst>
          </p:cNvPr>
          <p:cNvCxnSpPr/>
          <p:nvPr/>
        </p:nvCxnSpPr>
        <p:spPr>
          <a:xfrm>
            <a:off x="6410072" y="3562212"/>
            <a:ext cx="144016" cy="288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0B9E8959-776D-A682-E489-B96071EFD5F2}"/>
              </a:ext>
            </a:extLst>
          </p:cNvPr>
          <p:cNvCxnSpPr/>
          <p:nvPr/>
        </p:nvCxnSpPr>
        <p:spPr>
          <a:xfrm flipV="1">
            <a:off x="6554088" y="3429000"/>
            <a:ext cx="288032" cy="421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AF9EDC5-2588-B041-05B5-49EE0D66988C}"/>
              </a:ext>
            </a:extLst>
          </p:cNvPr>
          <p:cNvCxnSpPr/>
          <p:nvPr/>
        </p:nvCxnSpPr>
        <p:spPr>
          <a:xfrm>
            <a:off x="6424305" y="4096002"/>
            <a:ext cx="144016" cy="288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736501C-910E-D645-BDC9-E7EDDFF3191A}"/>
              </a:ext>
            </a:extLst>
          </p:cNvPr>
          <p:cNvCxnSpPr/>
          <p:nvPr/>
        </p:nvCxnSpPr>
        <p:spPr>
          <a:xfrm flipV="1">
            <a:off x="6568321" y="3962790"/>
            <a:ext cx="288032" cy="421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3A466547-1911-C168-1900-D17741FFBA79}"/>
              </a:ext>
            </a:extLst>
          </p:cNvPr>
          <p:cNvCxnSpPr/>
          <p:nvPr/>
        </p:nvCxnSpPr>
        <p:spPr>
          <a:xfrm>
            <a:off x="6425894" y="4629792"/>
            <a:ext cx="144016" cy="288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2A5E28B7-6606-A939-5452-4D8CA8D33D9E}"/>
              </a:ext>
            </a:extLst>
          </p:cNvPr>
          <p:cNvCxnSpPr/>
          <p:nvPr/>
        </p:nvCxnSpPr>
        <p:spPr>
          <a:xfrm flipV="1">
            <a:off x="6569910" y="4496580"/>
            <a:ext cx="288032" cy="421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48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65642-C62D-5CB6-D09B-87E3707B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tx2"/>
                </a:solidFill>
              </a:rPr>
              <a:t>CONCLUSIÓN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35420-2F29-72AA-6EDD-BA90EE00B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75" y="1124744"/>
            <a:ext cx="8147248" cy="5184576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s-ES" sz="5500" dirty="0"/>
              <a:t>En la ley Pesca actual las licitaciones son de un 15%, se hiso en 3 años con 5% anual.</a:t>
            </a:r>
          </a:p>
          <a:p>
            <a:pPr lvl="0"/>
            <a:endParaRPr lang="es-CL" sz="5500" dirty="0"/>
          </a:p>
          <a:p>
            <a:pPr lvl="0"/>
            <a:r>
              <a:rPr lang="es-ES" sz="5500" dirty="0"/>
              <a:t>El proyecto actual de Ley de Pesca propone licitar un 35% de cada pesquería.</a:t>
            </a:r>
          </a:p>
          <a:p>
            <a:pPr lvl="0"/>
            <a:endParaRPr lang="es-CL" sz="5500" dirty="0"/>
          </a:p>
          <a:p>
            <a:pPr lvl="0"/>
            <a:r>
              <a:rPr lang="es-ES" sz="5500" dirty="0"/>
              <a:t>Según el proyecto de ley la licitación regirá, los primeros años con el reglamento actual, el que dice del 35% ha licitar el 60% debe ser para pequeñas plantas. </a:t>
            </a:r>
          </a:p>
          <a:p>
            <a:pPr lvl="0"/>
            <a:endParaRPr lang="es-CL" sz="5500" dirty="0"/>
          </a:p>
          <a:p>
            <a:pPr lvl="0"/>
            <a:r>
              <a:rPr lang="es-ES" sz="5500" dirty="0"/>
              <a:t>Si con el 10% que proponía la Ley de Fraccionamiento nuestra planta cerraba, se imaginan que pasa con la licitación, </a:t>
            </a:r>
            <a:r>
              <a:rPr lang="es-ES" sz="5500" b="1" dirty="0"/>
              <a:t>significa el cierre de </a:t>
            </a:r>
            <a:r>
              <a:rPr lang="es-ES" sz="5500" b="1" dirty="0" err="1"/>
              <a:t>Pacificblu</a:t>
            </a:r>
            <a:r>
              <a:rPr lang="es-ES" sz="5500" b="1" dirty="0"/>
              <a:t>.</a:t>
            </a:r>
          </a:p>
          <a:p>
            <a:pPr lvl="0"/>
            <a:endParaRPr lang="es-CL" sz="5500" dirty="0"/>
          </a:p>
          <a:p>
            <a:pPr lvl="0"/>
            <a:r>
              <a:rPr lang="es-ES" sz="5500" dirty="0"/>
              <a:t>Por esto se llegó al acuerdo de perder el 5% de la cuota de </a:t>
            </a:r>
            <a:r>
              <a:rPr lang="es-ES" sz="5500" dirty="0" err="1"/>
              <a:t>Pacificblu</a:t>
            </a:r>
            <a:r>
              <a:rPr lang="es-ES" sz="5500" dirty="0"/>
              <a:t> y que nos dieran Besugo.</a:t>
            </a:r>
          </a:p>
          <a:p>
            <a:pPr lvl="0"/>
            <a:endParaRPr lang="es-CL" sz="5500" dirty="0"/>
          </a:p>
          <a:p>
            <a:pPr lvl="0"/>
            <a:r>
              <a:rPr lang="es-ES" sz="5500" dirty="0"/>
              <a:t>La </a:t>
            </a:r>
            <a:r>
              <a:rPr lang="es-ES" sz="5500" b="1" dirty="0"/>
              <a:t>licitación provocara el cierre de </a:t>
            </a:r>
            <a:r>
              <a:rPr lang="es-ES" sz="5500" b="1" dirty="0" err="1"/>
              <a:t>Pacificblu</a:t>
            </a:r>
            <a:r>
              <a:rPr lang="es-ES" sz="5500" dirty="0"/>
              <a:t>, la perdida de una actividad económica importante para el país y en especial en el Bio </a:t>
            </a:r>
            <a:r>
              <a:rPr lang="es-ES" sz="5500" dirty="0" err="1"/>
              <a:t>Bio</a:t>
            </a:r>
            <a:r>
              <a:rPr lang="es-ES" sz="5500" dirty="0"/>
              <a:t>, para comunas como Talcahuano, </a:t>
            </a:r>
            <a:r>
              <a:rPr lang="es-ES" sz="5500" dirty="0" err="1"/>
              <a:t>Hualpen</a:t>
            </a:r>
            <a:r>
              <a:rPr lang="es-ES" sz="5500"/>
              <a:t>, Lota, Coronel y Tome y, </a:t>
            </a:r>
            <a:r>
              <a:rPr lang="es-ES" sz="5500" dirty="0"/>
              <a:t>la pérdida de 800 empleos directos, la cesantía de 800 trabajadores, donde el 60% son mujeres y muchas de ellas jefas de hogar  </a:t>
            </a:r>
            <a:endParaRPr lang="es-CL" sz="55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08352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6925</TotalTime>
  <Words>601</Words>
  <Application>Microsoft Office PowerPoint</Application>
  <PresentationFormat>Presentación en pantalla (4:3)</PresentationFormat>
  <Paragraphs>77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QUIENES SOMOS</vt:lpstr>
      <vt:lpstr>Presentación de PowerPoint</vt:lpstr>
      <vt:lpstr>LICITACIONES DE PESCA: Un Debate Artificial.</vt:lpstr>
      <vt:lpstr>OBJETIVOS LEY DE PESCA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PacificBlu</dc:title>
  <dc:creator>Control Procesos</dc:creator>
  <cp:lastModifiedBy>Mabel Mesias Chacano</cp:lastModifiedBy>
  <cp:revision>294</cp:revision>
  <dcterms:created xsi:type="dcterms:W3CDTF">2018-05-25T22:13:11Z</dcterms:created>
  <dcterms:modified xsi:type="dcterms:W3CDTF">2025-08-04T19:24:53Z</dcterms:modified>
</cp:coreProperties>
</file>