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97" r:id="rId2"/>
  </p:sldMasterIdLst>
  <p:notesMasterIdLst>
    <p:notesMasterId r:id="rId11"/>
  </p:notesMasterIdLst>
  <p:sldIdLst>
    <p:sldId id="256" r:id="rId3"/>
    <p:sldId id="258" r:id="rId4"/>
    <p:sldId id="285" r:id="rId5"/>
    <p:sldId id="286" r:id="rId6"/>
    <p:sldId id="259" r:id="rId7"/>
    <p:sldId id="260" r:id="rId8"/>
    <p:sldId id="261" r:id="rId9"/>
    <p:sldId id="284" r:id="rId10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hGY2LYbAqhfXAuzIHNBNXJ9SoH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3980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1967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6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29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Portadilla">
  <p:cSld name="2_Portadill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1"/>
          <p:cNvSpPr txBox="1">
            <a:spLocks noGrp="1"/>
          </p:cNvSpPr>
          <p:nvPr>
            <p:ph type="title"/>
          </p:nvPr>
        </p:nvSpPr>
        <p:spPr>
          <a:xfrm>
            <a:off x="838200" y="2279843"/>
            <a:ext cx="10515600" cy="837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 b="1" i="0">
                <a:solidFill>
                  <a:srgbClr val="0B45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body" idx="1"/>
          </p:nvPr>
        </p:nvSpPr>
        <p:spPr>
          <a:xfrm>
            <a:off x="4201159" y="3264816"/>
            <a:ext cx="3789682" cy="34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B4581"/>
              </a:buClr>
              <a:buSzPts val="2000"/>
              <a:buNone/>
              <a:defRPr sz="2000">
                <a:solidFill>
                  <a:srgbClr val="0B458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0" name="Google Shape;200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8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8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8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7" name="Google Shape;207;p8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8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9" name="Google Shape;209;p8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8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8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8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8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8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8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8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8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8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25" name="Google Shape;225;p8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6" name="Google Shape;226;p8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8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8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8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8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232" name="Google Shape;232;p8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3" name="Google Shape;233;p8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8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8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89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9" name="Google Shape;239;p8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8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8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90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90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5" name="Google Shape;245;p9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9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9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Lámina interior_op1">
  <p:cSld name="3_Lámina interior_op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2"/>
          <p:cNvSpPr txBox="1">
            <a:spLocks noGrp="1"/>
          </p:cNvSpPr>
          <p:nvPr>
            <p:ph type="body" idx="1"/>
          </p:nvPr>
        </p:nvSpPr>
        <p:spPr>
          <a:xfrm>
            <a:off x="831850" y="623078"/>
            <a:ext cx="10515600" cy="518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B4581"/>
              </a:buClr>
              <a:buSzPts val="4000"/>
              <a:buNone/>
              <a:defRPr sz="4000" b="1" i="0">
                <a:solidFill>
                  <a:srgbClr val="0B45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2"/>
          <p:cNvSpPr txBox="1">
            <a:spLocks noGrp="1"/>
          </p:cNvSpPr>
          <p:nvPr>
            <p:ph type="body" idx="2"/>
          </p:nvPr>
        </p:nvSpPr>
        <p:spPr>
          <a:xfrm>
            <a:off x="3821113" y="1991656"/>
            <a:ext cx="7569200" cy="3584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4581"/>
              </a:buClr>
              <a:buSzPts val="2000"/>
              <a:buNone/>
              <a:defRPr sz="2000">
                <a:solidFill>
                  <a:srgbClr val="0C458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Lámina interior_op2">
  <p:cSld name="4_Lámina interior_op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3"/>
          <p:cNvSpPr txBox="1">
            <a:spLocks noGrp="1"/>
          </p:cNvSpPr>
          <p:nvPr>
            <p:ph type="body" idx="1"/>
          </p:nvPr>
        </p:nvSpPr>
        <p:spPr>
          <a:xfrm>
            <a:off x="831850" y="623078"/>
            <a:ext cx="10515600" cy="518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B4581"/>
              </a:buClr>
              <a:buSzPts val="4000"/>
              <a:buNone/>
              <a:defRPr sz="4000" b="1" i="0">
                <a:solidFill>
                  <a:srgbClr val="0B45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body" idx="2"/>
          </p:nvPr>
        </p:nvSpPr>
        <p:spPr>
          <a:xfrm>
            <a:off x="3821113" y="1991656"/>
            <a:ext cx="7569200" cy="3584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4581"/>
              </a:buClr>
              <a:buSzPts val="2000"/>
              <a:buNone/>
              <a:defRPr sz="2000">
                <a:solidFill>
                  <a:srgbClr val="0C458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ortada">
  <p:cSld name="1_Portada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6"/>
          <p:cNvSpPr txBox="1">
            <a:spLocks noGrp="1"/>
          </p:cNvSpPr>
          <p:nvPr>
            <p:ph type="title"/>
          </p:nvPr>
        </p:nvSpPr>
        <p:spPr>
          <a:xfrm>
            <a:off x="838200" y="2339259"/>
            <a:ext cx="10515600" cy="837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6"/>
          <p:cNvSpPr txBox="1">
            <a:spLocks noGrp="1"/>
          </p:cNvSpPr>
          <p:nvPr>
            <p:ph type="body" idx="1"/>
          </p:nvPr>
        </p:nvSpPr>
        <p:spPr>
          <a:xfrm>
            <a:off x="2882212" y="3264816"/>
            <a:ext cx="6427574" cy="34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6"/>
          <p:cNvSpPr txBox="1">
            <a:spLocks noGrp="1"/>
          </p:cNvSpPr>
          <p:nvPr>
            <p:ph type="body" idx="2"/>
          </p:nvPr>
        </p:nvSpPr>
        <p:spPr>
          <a:xfrm>
            <a:off x="4101379" y="1989474"/>
            <a:ext cx="3989238" cy="261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Dos objetos">
  <p:cSld name="5_Dos objeto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7"/>
          <p:cNvSpPr txBox="1">
            <a:spLocks noGrp="1"/>
          </p:cNvSpPr>
          <p:nvPr>
            <p:ph type="body" idx="1"/>
          </p:nvPr>
        </p:nvSpPr>
        <p:spPr>
          <a:xfrm>
            <a:off x="838200" y="1485090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7"/>
          <p:cNvSpPr txBox="1">
            <a:spLocks noGrp="1"/>
          </p:cNvSpPr>
          <p:nvPr>
            <p:ph type="body" idx="2"/>
          </p:nvPr>
        </p:nvSpPr>
        <p:spPr>
          <a:xfrm>
            <a:off x="6172200" y="1484313"/>
            <a:ext cx="5181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4581"/>
              </a:buClr>
              <a:buSzPts val="2400"/>
              <a:buChar char="•"/>
              <a:defRPr sz="2400">
                <a:solidFill>
                  <a:srgbClr val="0C458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4581"/>
              </a:buClr>
              <a:buSzPts val="2000"/>
              <a:buChar char="•"/>
              <a:defRPr sz="2000">
                <a:solidFill>
                  <a:srgbClr val="0C458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4581"/>
              </a:buClr>
              <a:buSzPts val="1800"/>
              <a:buChar char="•"/>
              <a:defRPr sz="1800">
                <a:solidFill>
                  <a:srgbClr val="0C4581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4581"/>
              </a:buClr>
              <a:buSzPts val="1600"/>
              <a:buChar char="•"/>
              <a:defRPr sz="1600">
                <a:solidFill>
                  <a:srgbClr val="0C458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C4581"/>
              </a:buClr>
              <a:buSzPts val="1600"/>
              <a:buChar char="•"/>
              <a:defRPr sz="1600">
                <a:solidFill>
                  <a:srgbClr val="0C458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7"/>
          <p:cNvSpPr txBox="1">
            <a:spLocks noGrp="1"/>
          </p:cNvSpPr>
          <p:nvPr>
            <p:ph type="body" idx="3"/>
          </p:nvPr>
        </p:nvSpPr>
        <p:spPr>
          <a:xfrm>
            <a:off x="831850" y="623078"/>
            <a:ext cx="10515600" cy="518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B4581"/>
              </a:buClr>
              <a:buSzPts val="4000"/>
              <a:buNone/>
              <a:defRPr sz="4000" b="1" i="0">
                <a:solidFill>
                  <a:srgbClr val="0B45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ierre">
  <p:cSld name="6_Cierr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8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2" name="Google Shape;182;p8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8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8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8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p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8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8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8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4" name="Google Shape;194;p8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8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5" name="Google Shape;175;p7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6" name="Google Shape;176;p7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7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"/>
          <p:cNvSpPr/>
          <p:nvPr/>
        </p:nvSpPr>
        <p:spPr>
          <a:xfrm>
            <a:off x="-75" y="120975"/>
            <a:ext cx="12192000" cy="6737100"/>
          </a:xfrm>
          <a:prstGeom prst="rect">
            <a:avLst/>
          </a:prstGeom>
          <a:solidFill>
            <a:srgbClr val="CDD4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3" name="Google Shape;253;p1"/>
          <p:cNvSpPr txBox="1">
            <a:spLocks noGrp="1"/>
          </p:cNvSpPr>
          <p:nvPr>
            <p:ph type="title"/>
          </p:nvPr>
        </p:nvSpPr>
        <p:spPr>
          <a:xfrm>
            <a:off x="940209" y="2497287"/>
            <a:ext cx="10311581" cy="83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dirty="0" smtClean="0">
                <a:solidFill>
                  <a:srgbClr val="0B4581"/>
                </a:solidFill>
                <a:latin typeface="Arial"/>
                <a:ea typeface="Arial"/>
                <a:cs typeface="Arial"/>
                <a:sym typeface="Arial"/>
              </a:rPr>
              <a:t>EXCESOS DE VELOCIDAD</a:t>
            </a:r>
            <a:endParaRPr sz="4000" dirty="0">
              <a:solidFill>
                <a:srgbClr val="0B458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"/>
          <p:cNvSpPr txBox="1">
            <a:spLocks noGrp="1"/>
          </p:cNvSpPr>
          <p:nvPr>
            <p:ph type="body" idx="1"/>
          </p:nvPr>
        </p:nvSpPr>
        <p:spPr>
          <a:xfrm>
            <a:off x="2882900" y="3580113"/>
            <a:ext cx="6426200" cy="34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ES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Comisión Nacional de Seguridad de tránsito</a:t>
            </a:r>
            <a:endParaRPr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6418" y="4478150"/>
            <a:ext cx="1555748" cy="141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1543902" y="4637802"/>
            <a:ext cx="3060250" cy="80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10674198" y="1669714"/>
            <a:ext cx="3060250" cy="80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925" y="4215475"/>
            <a:ext cx="1930274" cy="143874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>
            <a:spLocks noGrp="1"/>
          </p:cNvSpPr>
          <p:nvPr>
            <p:ph type="body" idx="2"/>
          </p:nvPr>
        </p:nvSpPr>
        <p:spPr>
          <a:xfrm>
            <a:off x="6530624" y="2081353"/>
            <a:ext cx="4557900" cy="2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s-ES" dirty="0">
                <a:latin typeface="Arial"/>
                <a:ea typeface="Arial"/>
                <a:cs typeface="Arial"/>
                <a:sym typeface="Arial"/>
              </a:rPr>
              <a:t>En la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última década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la causa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velocidad imprudente representó solo el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8,8%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de los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siniestros de tránsito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pero concentró el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28,9%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de los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fallecidos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, dando cuenta de su severidad.</a:t>
            </a:r>
          </a:p>
          <a:p>
            <a:pPr marL="0" lvl="0" indent="0" algn="just">
              <a:spcBef>
                <a:spcPts val="0"/>
              </a:spcBef>
            </a:pPr>
            <a:endParaRPr lang="es-ES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>
              <a:spcBef>
                <a:spcPts val="0"/>
              </a:spcBef>
            </a:pP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Durante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2024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, la situación fue similar, representando el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6%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 de los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siniestros de tránsito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 y el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24,5%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 de los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fallecidos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"/>
          <p:cNvSpPr txBox="1">
            <a:spLocks noGrp="1"/>
          </p:cNvSpPr>
          <p:nvPr>
            <p:ph type="body" idx="1"/>
          </p:nvPr>
        </p:nvSpPr>
        <p:spPr>
          <a:xfrm>
            <a:off x="831850" y="798513"/>
            <a:ext cx="10515600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581"/>
              </a:buClr>
              <a:buSzPts val="2500"/>
              <a:buNone/>
            </a:pPr>
            <a:r>
              <a:rPr lang="es-ES" sz="2500" dirty="0" smtClean="0"/>
              <a:t>Contexto</a:t>
            </a:r>
            <a:endParaRPr sz="2500" dirty="0"/>
          </a:p>
        </p:txBody>
      </p:sp>
      <p:pic>
        <p:nvPicPr>
          <p:cNvPr id="277" name="Google Shape;27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0004" y="2004933"/>
            <a:ext cx="5034722" cy="33438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638925" y="6419539"/>
            <a:ext cx="112558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chemeClr val="tx2">
                    <a:lumMod val="50000"/>
                  </a:schemeClr>
                </a:solidFill>
              </a:rPr>
              <a:t>Nota: La velocidad imprudente </a:t>
            </a:r>
            <a:r>
              <a:rPr lang="es-ES" sz="1100" dirty="0" smtClean="0">
                <a:solidFill>
                  <a:schemeClr val="tx2">
                    <a:lumMod val="50000"/>
                  </a:schemeClr>
                </a:solidFill>
              </a:rPr>
              <a:t>es la </a:t>
            </a:r>
            <a:r>
              <a:rPr lang="es-ES" sz="1100" dirty="0">
                <a:solidFill>
                  <a:schemeClr val="tx2">
                    <a:lumMod val="50000"/>
                  </a:schemeClr>
                </a:solidFill>
              </a:rPr>
              <a:t>segunda causa de </a:t>
            </a:r>
            <a:r>
              <a:rPr lang="es-ES" sz="1100" dirty="0" smtClean="0">
                <a:solidFill>
                  <a:schemeClr val="tx2">
                    <a:lumMod val="50000"/>
                  </a:schemeClr>
                </a:solidFill>
              </a:rPr>
              <a:t>muerte por siniestros de tránsito, </a:t>
            </a:r>
            <a:r>
              <a:rPr lang="es-ES" sz="1100" dirty="0">
                <a:solidFill>
                  <a:schemeClr val="tx2">
                    <a:lumMod val="50000"/>
                  </a:schemeClr>
                </a:solidFill>
              </a:rPr>
              <a:t>tanto en la última década como en el último año.</a:t>
            </a:r>
            <a:endParaRPr lang="es-CL" sz="11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925" y="4215475"/>
            <a:ext cx="1930274" cy="143874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>
            <a:spLocks noGrp="1"/>
          </p:cNvSpPr>
          <p:nvPr>
            <p:ph type="body" idx="2"/>
          </p:nvPr>
        </p:nvSpPr>
        <p:spPr>
          <a:xfrm>
            <a:off x="5781366" y="2640455"/>
            <a:ext cx="4557900" cy="2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s-ES" dirty="0">
                <a:latin typeface="Arial"/>
                <a:ea typeface="Arial"/>
                <a:cs typeface="Arial"/>
                <a:sym typeface="Arial"/>
              </a:rPr>
              <a:t>En relación con la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reducción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velocidad máxima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en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zonas urbanas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, durante 2024 se registró una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disminución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38%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 en los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fallecidos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por velocidad imprudente respecto al período anterior a la 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implementación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de la ley (2018).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"/>
          <p:cNvSpPr txBox="1">
            <a:spLocks noGrp="1"/>
          </p:cNvSpPr>
          <p:nvPr>
            <p:ph type="body" idx="1"/>
          </p:nvPr>
        </p:nvSpPr>
        <p:spPr>
          <a:xfrm>
            <a:off x="885423" y="1354351"/>
            <a:ext cx="10515600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581"/>
              </a:buClr>
              <a:buSzPts val="2500"/>
              <a:buNone/>
            </a:pPr>
            <a:r>
              <a:rPr lang="es-ES" sz="2500" dirty="0" smtClean="0"/>
              <a:t>Contexto</a:t>
            </a:r>
            <a:endParaRPr sz="25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423" y="2160792"/>
            <a:ext cx="3190569" cy="320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8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925" y="4215475"/>
            <a:ext cx="1930274" cy="143874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>
            <a:spLocks noGrp="1"/>
          </p:cNvSpPr>
          <p:nvPr>
            <p:ph type="body" idx="2"/>
          </p:nvPr>
        </p:nvSpPr>
        <p:spPr>
          <a:xfrm>
            <a:off x="6764591" y="2807603"/>
            <a:ext cx="4671553" cy="2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s-ES" dirty="0">
                <a:latin typeface="Arial"/>
                <a:ea typeface="Arial"/>
                <a:cs typeface="Arial"/>
                <a:sym typeface="Arial"/>
              </a:rPr>
              <a:t>Durante 2024, los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adultos jóvenes 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(30 a 44 años) fueron quienes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más participaron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 en siniestros de tránsito atribuidos a la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velocidad imprudente</a:t>
            </a:r>
            <a:r>
              <a:rPr lang="es-ES" dirty="0">
                <a:latin typeface="Arial"/>
                <a:ea typeface="Arial"/>
                <a:cs typeface="Arial"/>
                <a:sym typeface="Arial"/>
              </a:rPr>
              <a:t>, y también fueron quienes </a:t>
            </a:r>
            <a:r>
              <a:rPr lang="es-ES" b="1" dirty="0">
                <a:latin typeface="Arial"/>
                <a:ea typeface="Arial"/>
                <a:cs typeface="Arial"/>
                <a:sym typeface="Arial"/>
              </a:rPr>
              <a:t>más </a:t>
            </a:r>
            <a:r>
              <a:rPr lang="es-ES" b="1" dirty="0" smtClean="0">
                <a:latin typeface="Arial"/>
                <a:ea typeface="Arial"/>
                <a:cs typeface="Arial"/>
                <a:sym typeface="Arial"/>
              </a:rPr>
              <a:t>fallecieron</a:t>
            </a:r>
            <a:r>
              <a:rPr lang="es-ES" dirty="0" smtClean="0">
                <a:latin typeface="Arial"/>
                <a:ea typeface="Arial"/>
                <a:cs typeface="Arial"/>
                <a:sym typeface="Arial"/>
              </a:rPr>
              <a:t>, registrando un total de 115 víctimas fatales.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"/>
          <p:cNvSpPr txBox="1">
            <a:spLocks noGrp="1"/>
          </p:cNvSpPr>
          <p:nvPr>
            <p:ph type="body" idx="1"/>
          </p:nvPr>
        </p:nvSpPr>
        <p:spPr>
          <a:xfrm>
            <a:off x="920544" y="1354648"/>
            <a:ext cx="10515600" cy="51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581"/>
              </a:buClr>
              <a:buSzPts val="2500"/>
              <a:buNone/>
            </a:pPr>
            <a:r>
              <a:rPr lang="es-ES" sz="2500" dirty="0" smtClean="0"/>
              <a:t>Contexto</a:t>
            </a:r>
            <a:endParaRPr sz="2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45" y="2718036"/>
            <a:ext cx="5261424" cy="263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7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"/>
          <p:cNvSpPr txBox="1">
            <a:spLocks noGrp="1"/>
          </p:cNvSpPr>
          <p:nvPr>
            <p:ph type="body" idx="1"/>
          </p:nvPr>
        </p:nvSpPr>
        <p:spPr>
          <a:xfrm>
            <a:off x="1854178" y="623600"/>
            <a:ext cx="7934100" cy="9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581"/>
              </a:buClr>
              <a:buSzPts val="2800"/>
              <a:buNone/>
            </a:pPr>
            <a:r>
              <a:rPr lang="es-ES" sz="2000" dirty="0" smtClean="0">
                <a:latin typeface="Arial"/>
                <a:ea typeface="Arial"/>
                <a:cs typeface="Arial"/>
                <a:sym typeface="Arial"/>
              </a:rPr>
              <a:t>Ranking de fallecidos en siniestros de tránsito (2015-2024)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836" y="1105400"/>
            <a:ext cx="8836783" cy="543081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402836" y="6536218"/>
            <a:ext cx="6632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Carabineros de Chile – Elaboración: CONASET.</a:t>
            </a:r>
            <a:endParaRPr lang="es-ES" sz="1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"/>
          <p:cNvSpPr txBox="1">
            <a:spLocks noGrp="1"/>
          </p:cNvSpPr>
          <p:nvPr>
            <p:ph type="body" idx="1"/>
          </p:nvPr>
        </p:nvSpPr>
        <p:spPr>
          <a:xfrm>
            <a:off x="851515" y="685441"/>
            <a:ext cx="10515600" cy="740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581"/>
              </a:buClr>
              <a:buSzPts val="2800"/>
              <a:buNone/>
            </a:pPr>
            <a:r>
              <a:rPr lang="es-ES" sz="2000" dirty="0" smtClean="0">
                <a:latin typeface="Arial"/>
                <a:ea typeface="Arial"/>
                <a:cs typeface="Arial"/>
                <a:sym typeface="Arial"/>
              </a:rPr>
              <a:t>Siniestros de tránsito asociados a la velocidad imprudente en los últimos 10 años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758" y="1593627"/>
            <a:ext cx="9257823" cy="461415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405758" y="6207782"/>
            <a:ext cx="6632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Índice de Severidad: Indica la cantidad de víctimas fatales por cada 100 siniestros de tránsito.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05757" y="6454003"/>
            <a:ext cx="6632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Carabineros de Chile – Elaboración: CONASET.</a:t>
            </a:r>
            <a:endParaRPr lang="es-ES" sz="1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6"/>
          <p:cNvSpPr txBox="1">
            <a:spLocks noGrp="1"/>
          </p:cNvSpPr>
          <p:nvPr>
            <p:ph type="body" idx="1"/>
          </p:nvPr>
        </p:nvSpPr>
        <p:spPr>
          <a:xfrm>
            <a:off x="1889248" y="550700"/>
            <a:ext cx="8413500" cy="5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4581"/>
              </a:buClr>
              <a:buSzPts val="2800"/>
              <a:buNone/>
            </a:pPr>
            <a:r>
              <a:rPr lang="es-ES" sz="2000" dirty="0" smtClean="0">
                <a:latin typeface="Arial"/>
                <a:ea typeface="Arial"/>
                <a:cs typeface="Arial"/>
                <a:sym typeface="Arial"/>
              </a:rPr>
              <a:t>Ranking de fallecidos en siniestros de tránsito según causa de ocurrencia (2024)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681" y="1170454"/>
            <a:ext cx="9158633" cy="517990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516680" y="6350357"/>
            <a:ext cx="6632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Carabineros de Chile – Elaboración: CONASET.</a:t>
            </a:r>
            <a:endParaRPr lang="es-ES" sz="1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16680" y="6596578"/>
            <a:ext cx="9158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ES" sz="1000" dirty="0">
                <a:solidFill>
                  <a:schemeClr val="tx2">
                    <a:lumMod val="50000"/>
                  </a:schemeClr>
                </a:solidFill>
              </a:rPr>
              <a:t>Que la imprudencia del conductor concentre más fallecidos se debe, en gran parte, a la cantidad de causas que </a:t>
            </a:r>
            <a:r>
              <a:rPr lang="es-ES" sz="1000" dirty="0" smtClean="0">
                <a:solidFill>
                  <a:schemeClr val="tx2">
                    <a:lumMod val="50000"/>
                  </a:schemeClr>
                </a:solidFill>
              </a:rPr>
              <a:t>agrupa (18 causas).</a:t>
            </a:r>
            <a:r>
              <a:rPr lang="es-ES" sz="1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1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293</Words>
  <Application>Microsoft Office PowerPoint</Application>
  <PresentationFormat>Panorámica</PresentationFormat>
  <Paragraphs>19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1_Tema de Office</vt:lpstr>
      <vt:lpstr>Tema de Office</vt:lpstr>
      <vt:lpstr>EXCESOS DE VELOCIDAD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EXCESOS DE VELOCIDAD</dc:title>
  <dc:creator>Mauricio Eduardo Diaz Sepulveda</dc:creator>
  <cp:lastModifiedBy>Jorge Andres Vega Lopez</cp:lastModifiedBy>
  <cp:revision>15</cp:revision>
  <dcterms:created xsi:type="dcterms:W3CDTF">2024-03-15T19:20:20Z</dcterms:created>
  <dcterms:modified xsi:type="dcterms:W3CDTF">2025-09-16T14:28:56Z</dcterms:modified>
</cp:coreProperties>
</file>