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5" r:id="rId2"/>
    <p:sldId id="338" r:id="rId3"/>
    <p:sldId id="341" r:id="rId4"/>
    <p:sldId id="342" r:id="rId5"/>
    <p:sldId id="343" r:id="rId6"/>
    <p:sldId id="340" r:id="rId7"/>
    <p:sldId id="345" r:id="rId8"/>
    <p:sldId id="346" r:id="rId9"/>
    <p:sldId id="354" r:id="rId10"/>
    <p:sldId id="355" r:id="rId11"/>
    <p:sldId id="356" r:id="rId12"/>
    <p:sldId id="357" r:id="rId13"/>
    <p:sldId id="358" r:id="rId14"/>
    <p:sldId id="347" r:id="rId15"/>
    <p:sldId id="351" r:id="rId16"/>
    <p:sldId id="352" r:id="rId17"/>
    <p:sldId id="349" r:id="rId18"/>
    <p:sldId id="359" r:id="rId19"/>
    <p:sldId id="348" r:id="rId20"/>
    <p:sldId id="360" r:id="rId21"/>
    <p:sldId id="350" r:id="rId22"/>
    <p:sldId id="361" r:id="rId23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96"/>
    <a:srgbClr val="26588A"/>
    <a:srgbClr val="EAF09A"/>
    <a:srgbClr val="E1EA72"/>
    <a:srgbClr val="E1E61A"/>
    <a:srgbClr val="F6EEE6"/>
    <a:srgbClr val="F1E6D9"/>
    <a:srgbClr val="F7F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21" autoAdjust="0"/>
    <p:restoredTop sz="94671"/>
  </p:normalViewPr>
  <p:slideViewPr>
    <p:cSldViewPr snapToGrid="0" snapToObjects="1">
      <p:cViewPr varScale="1">
        <p:scale>
          <a:sx n="90" d="100"/>
          <a:sy n="90" d="100"/>
        </p:scale>
        <p:origin x="984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A96D-30BC-AA4A-A4D3-DE46F7EE53A5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67A457E-52BE-4F43-862E-6291C5A47CCA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Responsables del cuidado</a:t>
          </a:r>
        </a:p>
      </dgm:t>
    </dgm:pt>
    <dgm:pt modelId="{0373D1CC-6D2B-B747-8202-79FDAE292379}" type="parTrans" cxnId="{4223CABD-5315-C942-B4C5-C4144E7CBF6E}">
      <dgm:prSet/>
      <dgm:spPr/>
      <dgm:t>
        <a:bodyPr/>
        <a:lstStyle/>
        <a:p>
          <a:endParaRPr lang="es-MX"/>
        </a:p>
      </dgm:t>
    </dgm:pt>
    <dgm:pt modelId="{E4AD589C-B358-6648-943E-AA3D6E881000}" type="sibTrans" cxnId="{4223CABD-5315-C942-B4C5-C4144E7CBF6E}">
      <dgm:prSet/>
      <dgm:spPr/>
      <dgm:t>
        <a:bodyPr/>
        <a:lstStyle/>
        <a:p>
          <a:endParaRPr lang="es-MX"/>
        </a:p>
      </dgm:t>
    </dgm:pt>
    <dgm:pt modelId="{C1BA86FD-4ED6-E347-8EB1-723FC883ABFA}">
      <dgm:prSet phldrT="[Texto]"/>
      <dgm:spPr>
        <a:solidFill>
          <a:srgbClr val="26588A"/>
        </a:solidFill>
      </dgm:spPr>
      <dgm:t>
        <a:bodyPr/>
        <a:lstStyle/>
        <a:p>
          <a:r>
            <a:rPr lang="es-MX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Estado</a:t>
          </a:r>
        </a:p>
      </dgm:t>
    </dgm:pt>
    <dgm:pt modelId="{61214FC2-7756-B140-972E-C7928B693176}" type="parTrans" cxnId="{B7C6C6D5-BB1C-3D42-970D-15CDE4140CFA}">
      <dgm:prSet/>
      <dgm:spPr/>
      <dgm:t>
        <a:bodyPr/>
        <a:lstStyle/>
        <a:p>
          <a:endParaRPr lang="es-MX"/>
        </a:p>
      </dgm:t>
    </dgm:pt>
    <dgm:pt modelId="{C7A34BA1-B90E-944C-950D-34F1AC38D46F}" type="sibTrans" cxnId="{B7C6C6D5-BB1C-3D42-970D-15CDE4140CFA}">
      <dgm:prSet/>
      <dgm:spPr/>
      <dgm:t>
        <a:bodyPr/>
        <a:lstStyle/>
        <a:p>
          <a:endParaRPr lang="es-MX"/>
        </a:p>
      </dgm:t>
    </dgm:pt>
    <dgm:pt modelId="{126A3C5D-4A8B-F04E-B66C-D97DCDB890DE}">
      <dgm:prSet phldrT="[Texto]"/>
      <dgm:spPr>
        <a:solidFill>
          <a:srgbClr val="26588A"/>
        </a:solidFill>
      </dgm:spPr>
      <dgm:t>
        <a:bodyPr/>
        <a:lstStyle/>
        <a:p>
          <a:r>
            <a:rPr lang="es-MX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Comunidad</a:t>
          </a:r>
        </a:p>
      </dgm:t>
    </dgm:pt>
    <dgm:pt modelId="{72BC460B-779C-B544-9148-776842AEF18A}" type="parTrans" cxnId="{EBE3EF5C-93C0-D64C-8593-9BFD11962D1F}">
      <dgm:prSet/>
      <dgm:spPr/>
      <dgm:t>
        <a:bodyPr/>
        <a:lstStyle/>
        <a:p>
          <a:endParaRPr lang="es-MX"/>
        </a:p>
      </dgm:t>
    </dgm:pt>
    <dgm:pt modelId="{22221487-066B-CE40-A8A4-DAE89EB9E776}" type="sibTrans" cxnId="{EBE3EF5C-93C0-D64C-8593-9BFD11962D1F}">
      <dgm:prSet/>
      <dgm:spPr/>
      <dgm:t>
        <a:bodyPr/>
        <a:lstStyle/>
        <a:p>
          <a:endParaRPr lang="es-MX"/>
        </a:p>
      </dgm:t>
    </dgm:pt>
    <dgm:pt modelId="{7C1EC328-ED4A-204C-A081-1E5F06F8AEFA}">
      <dgm:prSet phldrT="[Texto]"/>
      <dgm:spPr>
        <a:solidFill>
          <a:srgbClr val="26588A"/>
        </a:solidFill>
      </dgm:spPr>
      <dgm:t>
        <a:bodyPr/>
        <a:lstStyle/>
        <a:p>
          <a:r>
            <a:rPr lang="es-MX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Hogares</a:t>
          </a:r>
        </a:p>
      </dgm:t>
    </dgm:pt>
    <dgm:pt modelId="{388CC2F3-231A-6B4C-B8F0-730868355861}" type="parTrans" cxnId="{1E63A2D9-4FEE-1443-85C5-E69824FF0BAA}">
      <dgm:prSet/>
      <dgm:spPr/>
      <dgm:t>
        <a:bodyPr/>
        <a:lstStyle/>
        <a:p>
          <a:endParaRPr lang="es-MX"/>
        </a:p>
      </dgm:t>
    </dgm:pt>
    <dgm:pt modelId="{9B9D4AA7-0889-494E-BC9D-17B1292A79B9}" type="sibTrans" cxnId="{1E63A2D9-4FEE-1443-85C5-E69824FF0BAA}">
      <dgm:prSet/>
      <dgm:spPr/>
      <dgm:t>
        <a:bodyPr/>
        <a:lstStyle/>
        <a:p>
          <a:endParaRPr lang="es-MX"/>
        </a:p>
      </dgm:t>
    </dgm:pt>
    <dgm:pt modelId="{A8B03EE4-4684-A644-8955-F155C3011F01}">
      <dgm:prSet phldrT="[Texto]"/>
      <dgm:spPr>
        <a:solidFill>
          <a:srgbClr val="26588A"/>
        </a:solidFill>
      </dgm:spPr>
      <dgm:t>
        <a:bodyPr/>
        <a:lstStyle/>
        <a:p>
          <a:r>
            <a:rPr lang="es-MX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Mercado</a:t>
          </a:r>
        </a:p>
      </dgm:t>
    </dgm:pt>
    <dgm:pt modelId="{EFE59D01-B422-B149-9D97-85C6B202D7CC}" type="parTrans" cxnId="{8D7B3C06-8B01-584D-ABBE-2FAE35449ACD}">
      <dgm:prSet/>
      <dgm:spPr/>
      <dgm:t>
        <a:bodyPr/>
        <a:lstStyle/>
        <a:p>
          <a:endParaRPr lang="es-MX"/>
        </a:p>
      </dgm:t>
    </dgm:pt>
    <dgm:pt modelId="{F40C5F2A-419F-BD4A-B734-271BD3C375AF}" type="sibTrans" cxnId="{8D7B3C06-8B01-584D-ABBE-2FAE35449ACD}">
      <dgm:prSet/>
      <dgm:spPr/>
      <dgm:t>
        <a:bodyPr/>
        <a:lstStyle/>
        <a:p>
          <a:endParaRPr lang="es-MX"/>
        </a:p>
      </dgm:t>
    </dgm:pt>
    <dgm:pt modelId="{9EFE04C6-F177-6E47-899E-7713A5B206A8}" type="pres">
      <dgm:prSet presAssocID="{9D85A96D-30BC-AA4A-A4D3-DE46F7EE53A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0DE3EF-C8EF-E045-95CF-FC31DFE0D9B7}" type="pres">
      <dgm:prSet presAssocID="{9D85A96D-30BC-AA4A-A4D3-DE46F7EE53A5}" presName="matrix" presStyleCnt="0"/>
      <dgm:spPr/>
    </dgm:pt>
    <dgm:pt modelId="{24E00C5D-9D4C-1940-B6AA-65C5D6E05D6A}" type="pres">
      <dgm:prSet presAssocID="{9D85A96D-30BC-AA4A-A4D3-DE46F7EE53A5}" presName="tile1" presStyleLbl="node1" presStyleIdx="0" presStyleCnt="4" custScaleX="90020" custScaleY="65155" custLinFactNeighborX="509" custLinFactNeighborY="-285"/>
      <dgm:spPr/>
    </dgm:pt>
    <dgm:pt modelId="{58ADB682-59FD-0E42-90FF-114F93A92546}" type="pres">
      <dgm:prSet presAssocID="{9D85A96D-30BC-AA4A-A4D3-DE46F7EE53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4DF45D7-FB43-6041-BF7F-0DFDFD7F4B8E}" type="pres">
      <dgm:prSet presAssocID="{9D85A96D-30BC-AA4A-A4D3-DE46F7EE53A5}" presName="tile2" presStyleLbl="node1" presStyleIdx="1" presStyleCnt="4" custScaleX="89516" custScaleY="65070" custLinFactNeighborX="679" custLinFactNeighborY="570"/>
      <dgm:spPr/>
    </dgm:pt>
    <dgm:pt modelId="{9CB4C3B4-0A08-544E-AF69-FB71011EA3DD}" type="pres">
      <dgm:prSet presAssocID="{9D85A96D-30BC-AA4A-A4D3-DE46F7EE53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D58388-014E-D745-8FB2-8E101CCBACDF}" type="pres">
      <dgm:prSet presAssocID="{9D85A96D-30BC-AA4A-A4D3-DE46F7EE53A5}" presName="tile3" presStyleLbl="node1" presStyleIdx="2" presStyleCnt="4" custScaleX="84495" custScaleY="64384"/>
      <dgm:spPr/>
    </dgm:pt>
    <dgm:pt modelId="{11EC2496-28FE-B047-92FC-5AC7055A58EB}" type="pres">
      <dgm:prSet presAssocID="{9D85A96D-30BC-AA4A-A4D3-DE46F7EE53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63181AC-AB9D-314C-9B1C-B23FF765BED7}" type="pres">
      <dgm:prSet presAssocID="{9D85A96D-30BC-AA4A-A4D3-DE46F7EE53A5}" presName="tile4" presStyleLbl="node1" presStyleIdx="3" presStyleCnt="4" custScaleX="88043" custScaleY="63017"/>
      <dgm:spPr/>
    </dgm:pt>
    <dgm:pt modelId="{0BBE5244-C58A-DE4A-B0AC-0A52FC361FC1}" type="pres">
      <dgm:prSet presAssocID="{9D85A96D-30BC-AA4A-A4D3-DE46F7EE53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AD21932-45F2-2F44-BB44-CCD1D4134FD2}" type="pres">
      <dgm:prSet presAssocID="{9D85A96D-30BC-AA4A-A4D3-DE46F7EE53A5}" presName="centerTile" presStyleLbl="fgShp" presStyleIdx="0" presStyleCnt="1" custScaleX="125776" custScaleY="123077">
        <dgm:presLayoutVars>
          <dgm:chMax val="0"/>
          <dgm:chPref val="0"/>
        </dgm:presLayoutVars>
      </dgm:prSet>
      <dgm:spPr/>
    </dgm:pt>
  </dgm:ptLst>
  <dgm:cxnLst>
    <dgm:cxn modelId="{8D7B3C06-8B01-584D-ABBE-2FAE35449ACD}" srcId="{A67A457E-52BE-4F43-862E-6291C5A47CCA}" destId="{A8B03EE4-4684-A644-8955-F155C3011F01}" srcOrd="3" destOrd="0" parTransId="{EFE59D01-B422-B149-9D97-85C6B202D7CC}" sibTransId="{F40C5F2A-419F-BD4A-B734-271BD3C375AF}"/>
    <dgm:cxn modelId="{9FE83A17-BF79-8349-BD28-CEE2A33E7898}" type="presOf" srcId="{A67A457E-52BE-4F43-862E-6291C5A47CCA}" destId="{7AD21932-45F2-2F44-BB44-CCD1D4134FD2}" srcOrd="0" destOrd="0" presId="urn:microsoft.com/office/officeart/2005/8/layout/matrix1"/>
    <dgm:cxn modelId="{BEEFD938-81C1-6949-9B32-CEABF6170D95}" type="presOf" srcId="{A8B03EE4-4684-A644-8955-F155C3011F01}" destId="{963181AC-AB9D-314C-9B1C-B23FF765BED7}" srcOrd="0" destOrd="0" presId="urn:microsoft.com/office/officeart/2005/8/layout/matrix1"/>
    <dgm:cxn modelId="{C72D2E5B-4B5A-C640-B99E-B301F5431847}" type="presOf" srcId="{C1BA86FD-4ED6-E347-8EB1-723FC883ABFA}" destId="{24E00C5D-9D4C-1940-B6AA-65C5D6E05D6A}" srcOrd="0" destOrd="0" presId="urn:microsoft.com/office/officeart/2005/8/layout/matrix1"/>
    <dgm:cxn modelId="{EBE3EF5C-93C0-D64C-8593-9BFD11962D1F}" srcId="{A67A457E-52BE-4F43-862E-6291C5A47CCA}" destId="{126A3C5D-4A8B-F04E-B66C-D97DCDB890DE}" srcOrd="1" destOrd="0" parTransId="{72BC460B-779C-B544-9148-776842AEF18A}" sibTransId="{22221487-066B-CE40-A8A4-DAE89EB9E776}"/>
    <dgm:cxn modelId="{955E2D6A-DBB6-DD42-BA40-FAD88006621F}" type="presOf" srcId="{9D85A96D-30BC-AA4A-A4D3-DE46F7EE53A5}" destId="{9EFE04C6-F177-6E47-899E-7713A5B206A8}" srcOrd="0" destOrd="0" presId="urn:microsoft.com/office/officeart/2005/8/layout/matrix1"/>
    <dgm:cxn modelId="{AB444F6C-8F09-D64E-8FFB-18C6E17DC649}" type="presOf" srcId="{A8B03EE4-4684-A644-8955-F155C3011F01}" destId="{0BBE5244-C58A-DE4A-B0AC-0A52FC361FC1}" srcOrd="1" destOrd="0" presId="urn:microsoft.com/office/officeart/2005/8/layout/matrix1"/>
    <dgm:cxn modelId="{E8877A4C-EAE1-1245-A270-76F62A372B63}" type="presOf" srcId="{C1BA86FD-4ED6-E347-8EB1-723FC883ABFA}" destId="{58ADB682-59FD-0E42-90FF-114F93A92546}" srcOrd="1" destOrd="0" presId="urn:microsoft.com/office/officeart/2005/8/layout/matrix1"/>
    <dgm:cxn modelId="{8369C658-F01E-5244-BF16-827C94352632}" type="presOf" srcId="{7C1EC328-ED4A-204C-A081-1E5F06F8AEFA}" destId="{49D58388-014E-D745-8FB2-8E101CCBACDF}" srcOrd="0" destOrd="0" presId="urn:microsoft.com/office/officeart/2005/8/layout/matrix1"/>
    <dgm:cxn modelId="{6AF99081-8E14-A54F-AE06-FD2F5FCA04BD}" type="presOf" srcId="{7C1EC328-ED4A-204C-A081-1E5F06F8AEFA}" destId="{11EC2496-28FE-B047-92FC-5AC7055A58EB}" srcOrd="1" destOrd="0" presId="urn:microsoft.com/office/officeart/2005/8/layout/matrix1"/>
    <dgm:cxn modelId="{00355694-D834-9E42-9BC5-9091385829AC}" type="presOf" srcId="{126A3C5D-4A8B-F04E-B66C-D97DCDB890DE}" destId="{04DF45D7-FB43-6041-BF7F-0DFDFD7F4B8E}" srcOrd="0" destOrd="0" presId="urn:microsoft.com/office/officeart/2005/8/layout/matrix1"/>
    <dgm:cxn modelId="{AED81E9C-650B-0E46-89A4-A1B239C977F1}" type="presOf" srcId="{126A3C5D-4A8B-F04E-B66C-D97DCDB890DE}" destId="{9CB4C3B4-0A08-544E-AF69-FB71011EA3DD}" srcOrd="1" destOrd="0" presId="urn:microsoft.com/office/officeart/2005/8/layout/matrix1"/>
    <dgm:cxn modelId="{4223CABD-5315-C942-B4C5-C4144E7CBF6E}" srcId="{9D85A96D-30BC-AA4A-A4D3-DE46F7EE53A5}" destId="{A67A457E-52BE-4F43-862E-6291C5A47CCA}" srcOrd="0" destOrd="0" parTransId="{0373D1CC-6D2B-B747-8202-79FDAE292379}" sibTransId="{E4AD589C-B358-6648-943E-AA3D6E881000}"/>
    <dgm:cxn modelId="{B7C6C6D5-BB1C-3D42-970D-15CDE4140CFA}" srcId="{A67A457E-52BE-4F43-862E-6291C5A47CCA}" destId="{C1BA86FD-4ED6-E347-8EB1-723FC883ABFA}" srcOrd="0" destOrd="0" parTransId="{61214FC2-7756-B140-972E-C7928B693176}" sibTransId="{C7A34BA1-B90E-944C-950D-34F1AC38D46F}"/>
    <dgm:cxn modelId="{1E63A2D9-4FEE-1443-85C5-E69824FF0BAA}" srcId="{A67A457E-52BE-4F43-862E-6291C5A47CCA}" destId="{7C1EC328-ED4A-204C-A081-1E5F06F8AEFA}" srcOrd="2" destOrd="0" parTransId="{388CC2F3-231A-6B4C-B8F0-730868355861}" sibTransId="{9B9D4AA7-0889-494E-BC9D-17B1292A79B9}"/>
    <dgm:cxn modelId="{05B6C1EB-0F8D-6B4B-90F2-EEAAB2C6FB46}" type="presParOf" srcId="{9EFE04C6-F177-6E47-899E-7713A5B206A8}" destId="{520DE3EF-C8EF-E045-95CF-FC31DFE0D9B7}" srcOrd="0" destOrd="0" presId="urn:microsoft.com/office/officeart/2005/8/layout/matrix1"/>
    <dgm:cxn modelId="{281BD08D-69B5-1048-B678-6F666A4C0227}" type="presParOf" srcId="{520DE3EF-C8EF-E045-95CF-FC31DFE0D9B7}" destId="{24E00C5D-9D4C-1940-B6AA-65C5D6E05D6A}" srcOrd="0" destOrd="0" presId="urn:microsoft.com/office/officeart/2005/8/layout/matrix1"/>
    <dgm:cxn modelId="{48B3F8B3-7444-9741-BD49-6228353BEA43}" type="presParOf" srcId="{520DE3EF-C8EF-E045-95CF-FC31DFE0D9B7}" destId="{58ADB682-59FD-0E42-90FF-114F93A92546}" srcOrd="1" destOrd="0" presId="urn:microsoft.com/office/officeart/2005/8/layout/matrix1"/>
    <dgm:cxn modelId="{3A881B19-2109-E34E-B615-3629C19CCFEB}" type="presParOf" srcId="{520DE3EF-C8EF-E045-95CF-FC31DFE0D9B7}" destId="{04DF45D7-FB43-6041-BF7F-0DFDFD7F4B8E}" srcOrd="2" destOrd="0" presId="urn:microsoft.com/office/officeart/2005/8/layout/matrix1"/>
    <dgm:cxn modelId="{2461101B-BBC8-2C4B-A48D-8954A9C85EA9}" type="presParOf" srcId="{520DE3EF-C8EF-E045-95CF-FC31DFE0D9B7}" destId="{9CB4C3B4-0A08-544E-AF69-FB71011EA3DD}" srcOrd="3" destOrd="0" presId="urn:microsoft.com/office/officeart/2005/8/layout/matrix1"/>
    <dgm:cxn modelId="{DC19454D-BB8A-D047-9A6B-EB870D338209}" type="presParOf" srcId="{520DE3EF-C8EF-E045-95CF-FC31DFE0D9B7}" destId="{49D58388-014E-D745-8FB2-8E101CCBACDF}" srcOrd="4" destOrd="0" presId="urn:microsoft.com/office/officeart/2005/8/layout/matrix1"/>
    <dgm:cxn modelId="{B3300009-C1DF-A34C-A020-D3BD34A8FEB5}" type="presParOf" srcId="{520DE3EF-C8EF-E045-95CF-FC31DFE0D9B7}" destId="{11EC2496-28FE-B047-92FC-5AC7055A58EB}" srcOrd="5" destOrd="0" presId="urn:microsoft.com/office/officeart/2005/8/layout/matrix1"/>
    <dgm:cxn modelId="{D88970B6-AE79-F548-952C-0E663A86F755}" type="presParOf" srcId="{520DE3EF-C8EF-E045-95CF-FC31DFE0D9B7}" destId="{963181AC-AB9D-314C-9B1C-B23FF765BED7}" srcOrd="6" destOrd="0" presId="urn:microsoft.com/office/officeart/2005/8/layout/matrix1"/>
    <dgm:cxn modelId="{81F56A39-DA14-BB48-8ADC-90BD51128E18}" type="presParOf" srcId="{520DE3EF-C8EF-E045-95CF-FC31DFE0D9B7}" destId="{0BBE5244-C58A-DE4A-B0AC-0A52FC361FC1}" srcOrd="7" destOrd="0" presId="urn:microsoft.com/office/officeart/2005/8/layout/matrix1"/>
    <dgm:cxn modelId="{3F62B568-5CDC-3C4B-9F75-BCA245B714F8}" type="presParOf" srcId="{9EFE04C6-F177-6E47-899E-7713A5B206A8}" destId="{7AD21932-45F2-2F44-BB44-CCD1D4134FD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00C5D-9D4C-1940-B6AA-65C5D6E05D6A}">
      <dsp:nvSpPr>
        <dsp:cNvPr id="0" name=""/>
        <dsp:cNvSpPr/>
      </dsp:nvSpPr>
      <dsp:spPr>
        <a:xfrm rot="16200000">
          <a:off x="1026431" y="-502421"/>
          <a:ext cx="1275108" cy="2958270"/>
        </a:xfrm>
        <a:prstGeom prst="round1Rect">
          <a:avLst/>
        </a:prstGeom>
        <a:solidFill>
          <a:srgbClr val="2658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Estado</a:t>
          </a:r>
        </a:p>
      </dsp:txBody>
      <dsp:txXfrm rot="5400000">
        <a:off x="184851" y="339160"/>
        <a:ext cx="2958270" cy="956331"/>
      </dsp:txXfrm>
    </dsp:sp>
    <dsp:sp modelId="{04DF45D7-FB43-6041-BF7F-0DFDFD7F4B8E}">
      <dsp:nvSpPr>
        <dsp:cNvPr id="0" name=""/>
        <dsp:cNvSpPr/>
      </dsp:nvSpPr>
      <dsp:spPr>
        <a:xfrm>
          <a:off x="3484955" y="356724"/>
          <a:ext cx="2941707" cy="1273444"/>
        </a:xfrm>
        <a:prstGeom prst="round1Rect">
          <a:avLst/>
        </a:prstGeom>
        <a:solidFill>
          <a:srgbClr val="2658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Comunidad</a:t>
          </a:r>
        </a:p>
      </dsp:txBody>
      <dsp:txXfrm>
        <a:off x="3484955" y="356724"/>
        <a:ext cx="2941707" cy="955083"/>
      </dsp:txXfrm>
    </dsp:sp>
    <dsp:sp modelId="{49D58388-014E-D745-8FB2-8E101CCBACDF}">
      <dsp:nvSpPr>
        <dsp:cNvPr id="0" name=""/>
        <dsp:cNvSpPr/>
      </dsp:nvSpPr>
      <dsp:spPr>
        <a:xfrm rot="10800000">
          <a:off x="258906" y="2309320"/>
          <a:ext cx="2776705" cy="1260019"/>
        </a:xfrm>
        <a:prstGeom prst="round1Rect">
          <a:avLst/>
        </a:prstGeom>
        <a:solidFill>
          <a:srgbClr val="2658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Hogares</a:t>
          </a:r>
        </a:p>
      </dsp:txBody>
      <dsp:txXfrm rot="10800000">
        <a:off x="258906" y="2624325"/>
        <a:ext cx="2776705" cy="945014"/>
      </dsp:txXfrm>
    </dsp:sp>
    <dsp:sp modelId="{963181AC-AB9D-314C-9B1C-B23FF765BED7}">
      <dsp:nvSpPr>
        <dsp:cNvPr id="0" name=""/>
        <dsp:cNvSpPr/>
      </dsp:nvSpPr>
      <dsp:spPr>
        <a:xfrm rot="5400000">
          <a:off x="4316862" y="1492679"/>
          <a:ext cx="1233266" cy="2893301"/>
        </a:xfrm>
        <a:prstGeom prst="round1Rect">
          <a:avLst/>
        </a:prstGeom>
        <a:solidFill>
          <a:srgbClr val="2658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Mercado</a:t>
          </a:r>
        </a:p>
      </dsp:txBody>
      <dsp:txXfrm rot="-5400000">
        <a:off x="3486846" y="2631012"/>
        <a:ext cx="2893301" cy="924950"/>
      </dsp:txXfrm>
    </dsp:sp>
    <dsp:sp modelId="{7AD21932-45F2-2F44-BB44-CCD1D4134FD2}">
      <dsp:nvSpPr>
        <dsp:cNvPr id="0" name=""/>
        <dsp:cNvSpPr/>
      </dsp:nvSpPr>
      <dsp:spPr>
        <a:xfrm>
          <a:off x="2046247" y="1354872"/>
          <a:ext cx="2479978" cy="1204332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Responsables del cuidado</a:t>
          </a:r>
        </a:p>
      </dsp:txBody>
      <dsp:txXfrm>
        <a:off x="2105038" y="1413663"/>
        <a:ext cx="2362396" cy="1086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511E46-6AC7-E442-89C3-18FF6C7F7B27}" type="datetimeFigureOut">
              <a:rPr lang="es-ES" smtClean="0"/>
              <a:t>06/01/2023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8DE37A-3EEE-8345-AB39-BF75E032A1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4F760-16EA-7C4D-8DD3-BB9CB2B7477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017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4F760-16EA-7C4D-8DD3-BB9CB2B7477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4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2A161-C4F1-3D44-8A81-A5BF23636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C29D05-0138-8A45-92D0-DB568A0C6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2BAF8-B2E8-F144-9819-B4E8CA5B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5065C-B7B7-1E4A-831C-7B586F15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4DB506-A91E-934C-9EEC-E0105CD2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827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7CF20-44EF-E84C-B059-D117FCAC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23F56A-389B-9046-9B09-BC3F05F4F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EEAE47-1881-A940-B3FE-BB91FF60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7E84C8-B1E6-1E49-91B2-D9503271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EFE21-6E31-3B48-B836-9AF310A4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963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808086-01E8-4D43-A306-DA7ADAA8A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9B480-8E59-6340-91A1-322496019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8AC823-AF05-D041-A1EA-69D72ABF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D4535E-9305-5042-B312-1BA10087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C75FC0-7C2B-2D4F-9C1B-359D28AD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5321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ágin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FEA74-B62A-B143-B91E-22AA5614F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73" y="846667"/>
            <a:ext cx="10832253" cy="646049"/>
          </a:xfrm>
        </p:spPr>
        <p:txBody>
          <a:bodyPr anchor="t"/>
          <a:lstStyle>
            <a:lvl1pPr>
              <a:defRPr b="1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Verdana</a:t>
            </a:r>
            <a:r>
              <a:rPr lang="es-ES" dirty="0"/>
              <a:t> T44</a:t>
            </a:r>
            <a:endParaRPr lang="es-CL" dirty="0"/>
          </a:p>
        </p:txBody>
      </p:sp>
      <p:sp>
        <p:nvSpPr>
          <p:cNvPr id="7" name="Marcador de texto 14">
            <a:extLst>
              <a:ext uri="{FF2B5EF4-FFF2-40B4-BE49-F238E27FC236}">
                <a16:creationId xmlns:a16="http://schemas.microsoft.com/office/drawing/2014/main" id="{90F50B5D-7962-FFAF-2981-312548239F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614" y="1574526"/>
            <a:ext cx="10831512" cy="444500"/>
          </a:xfr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MX" dirty="0"/>
              <a:t>Subtítulo Verdana T26</a:t>
            </a:r>
            <a:endParaRPr lang="es-CL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C0258CA-F903-5CBD-243B-04D225C00B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614" y="2587413"/>
            <a:ext cx="10831512" cy="303445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MX" dirty="0"/>
              <a:t>Lorem ipsum dolor sit amet. T24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5544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FEA74-B62A-B143-B91E-22AA5614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344BB-908C-0B4A-97CF-9E3558653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C290E-5E88-474A-ADDD-2EBA0FD2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3A658E-A413-BC4B-BE59-BE2F719E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05F4D7-3458-4946-AEC7-2B19EB55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238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31122-3AD1-3D40-A350-D810D0710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6BAFC-724A-6F4C-86ED-A7B59B32A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1AED1-B92B-6E4B-88E3-FF411A8A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56BC7-E78D-274C-8832-A9FDC9AC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D3FBA9-5732-0D49-99C4-9EE6E360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1214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13ECE-256C-C044-B18A-17424D1D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8698B-9742-E04E-8E8E-A809B698E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778ED0-B69D-CA4F-ADDF-6AEBF7BB3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F0C0D2-3B93-D944-BEE2-652516F3A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32E5D3-CF12-FD45-A0AF-801E21B7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E0BA88-461D-874B-BFAA-5E874F08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14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AC945-780C-634D-96A5-F4E0A09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F2F737-9345-CD40-8FB0-D8BF1A54A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002929-88CF-5441-ABAA-143F815EB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CBA2CD-22D9-5D42-8E6B-7C22598D7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AC623D-87AE-7241-8092-2D5C99DA1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963534-0286-D845-99A9-A31E7ED7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6F7B99-888F-2446-BB1F-8AC35D4D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E672B-6A63-4146-9186-DB1E75CF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25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3CE6-0F00-0E45-AFA0-88C7B8FC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149A32-E966-FF4C-937F-79B5F9B9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22680A-80AB-EE4B-9705-E22B7FF9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9B6106-0401-A944-A70C-24DECCDB8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8407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99B3AC-CD3C-BC40-8107-01A2919F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DFCED3-F550-564D-9074-D12773EF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899E08-E673-574B-86B1-DFB0AF2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598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E04DC-36EF-B145-96F8-DF4C35CC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98C1EF-C3A9-BD4B-B4A9-AD70CC0D5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677A8E-A2F1-0342-9576-CC9407985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DDD616-DF02-5245-AA3C-009DD74F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FE3C0D-99E4-0948-A169-7878975F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A948AD-ECF3-084E-BD7F-BC79B730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548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6506E-F451-F240-94AF-9EA401D5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CD6A37-958C-7F45-B891-C5CB5CF85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7E8D2D-EB0C-E846-9ECA-059C69011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BA056-B5F4-ED42-B5FE-0C5DE0CD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CD8319-908C-1343-84E0-C92F8CBC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E96485-FC35-B74B-9066-140A47C7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516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188014-5831-7B43-972A-636BF05B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AA290D-D179-A849-937F-F0453C66C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25FFF-AF91-C14D-9807-0A44D51DF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8756-A832-6946-8293-694AA9BB0A1E}" type="datetimeFigureOut">
              <a:rPr lang="es-CL" smtClean="0"/>
              <a:t>06-01-2023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FE25BD-8CB2-ED40-8DC7-5B1CE4ADC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112EE4-3193-F541-8679-F97C19758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D76A-E84D-5246-AE81-49670E48EA76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64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1E120-D808-02D5-7549-7D0750A4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72484"/>
            <a:ext cx="12191998" cy="646049"/>
          </a:xfrm>
        </p:spPr>
        <p:txBody>
          <a:bodyPr>
            <a:normAutofit fontScale="90000"/>
          </a:bodyPr>
          <a:lstStyle/>
          <a:p>
            <a:pPr algn="ctr"/>
            <a:r>
              <a:rPr lang="es-CL" spc="-150" dirty="0"/>
              <a:t>Servicio Nacional del Adulto Mayor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695448-BC44-DA07-847D-3A151491D4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887249"/>
            <a:ext cx="12191999" cy="444500"/>
          </a:xfrm>
        </p:spPr>
        <p:txBody>
          <a:bodyPr/>
          <a:lstStyle/>
          <a:p>
            <a:pPr algn="ctr"/>
            <a:r>
              <a:rPr lang="es-CL" sz="5400" spc="-150" dirty="0"/>
              <a:t>Comisión de Personas</a:t>
            </a:r>
          </a:p>
          <a:p>
            <a:pPr algn="ctr"/>
            <a:r>
              <a:rPr lang="es-CL" sz="5400" spc="-150" dirty="0"/>
              <a:t> Mayores y Discapacidad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92308-6073-15FE-5FB7-72EE436DA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5734" y="5123597"/>
            <a:ext cx="4876906" cy="996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1600" b="1" dirty="0"/>
              <a:t>Claudia </a:t>
            </a:r>
            <a:r>
              <a:rPr lang="es-CL" sz="1600" b="1" dirty="0" err="1"/>
              <a:t>Asmad</a:t>
            </a:r>
            <a:r>
              <a:rPr lang="es-CL" sz="1600" b="1" dirty="0"/>
              <a:t> Palomo</a:t>
            </a:r>
          </a:p>
          <a:p>
            <a:pPr marL="0" indent="0">
              <a:buNone/>
            </a:pPr>
            <a:r>
              <a:rPr lang="es-CL" sz="1600" dirty="0"/>
              <a:t>Directora Nacional</a:t>
            </a:r>
          </a:p>
          <a:p>
            <a:pPr marL="0" indent="0">
              <a:buNone/>
            </a:pPr>
            <a:r>
              <a:rPr lang="es-CL" sz="1600" dirty="0"/>
              <a:t>Servicio Nacional del Adulto Mayor - SENAMA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E7ECB358-7C8A-9246-9156-4746F040A1D2}"/>
              </a:ext>
            </a:extLst>
          </p:cNvPr>
          <p:cNvSpPr txBox="1">
            <a:spLocks/>
          </p:cNvSpPr>
          <p:nvPr/>
        </p:nvSpPr>
        <p:spPr>
          <a:xfrm>
            <a:off x="1005734" y="6209425"/>
            <a:ext cx="4161896" cy="968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sz="1200" dirty="0"/>
              <a:t>Martes 03 de enero de 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D3DC22-BEF9-A447-B755-95B3C5B64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317" y="5415554"/>
            <a:ext cx="1490124" cy="1409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29F79A-B2A3-0D4D-BEBE-F75628269D4D}"/>
              </a:ext>
            </a:extLst>
          </p:cNvPr>
          <p:cNvCxnSpPr>
            <a:cxnSpLocks noChangeAspect="1"/>
          </p:cNvCxnSpPr>
          <p:nvPr/>
        </p:nvCxnSpPr>
        <p:spPr>
          <a:xfrm>
            <a:off x="0" y="4754880"/>
            <a:ext cx="4932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46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86658"/>
            <a:ext cx="12159423" cy="1682104"/>
          </a:xfrm>
        </p:spPr>
        <p:txBody>
          <a:bodyPr>
            <a:noAutofit/>
          </a:bodyPr>
          <a:lstStyle/>
          <a:p>
            <a:pPr algn="ctr" defTabSz="412667" latinLnBrk="1" hangingPunct="0"/>
            <a:r>
              <a:rPr lang="es-ES" sz="36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DATOS DE ELEAM POR AUTORIZACIÓN </a:t>
            </a:r>
            <a:br>
              <a:rPr lang="es-ES" sz="36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</a:br>
            <a:r>
              <a:rPr lang="es-ES" sz="36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SANITARIA Y TIPO DE CONSTITUCIÓN </a:t>
            </a:r>
            <a:br>
              <a:rPr lang="es-ES" sz="36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</a:br>
            <a:endParaRPr lang="es-ES" sz="36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9F6827B-FA06-4E4E-BDD6-C914B9AED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9175D1-411C-0743-8F0B-E5F68B474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0" y="2413000"/>
            <a:ext cx="4254500" cy="4267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30B734-16F2-0640-B7E6-D6544176BA0C}"/>
              </a:ext>
            </a:extLst>
          </p:cNvPr>
          <p:cNvSpPr txBox="1"/>
          <p:nvPr/>
        </p:nvSpPr>
        <p:spPr>
          <a:xfrm>
            <a:off x="1117600" y="4127574"/>
            <a:ext cx="16820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CL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ELEAM POR </a:t>
            </a:r>
          </a:p>
          <a:p>
            <a:pPr fontAlgn="b"/>
            <a:r>
              <a:rPr lang="es-CL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AUTORIZACIÓN </a:t>
            </a:r>
          </a:p>
          <a:p>
            <a:pPr fontAlgn="b"/>
            <a:r>
              <a:rPr lang="es-CL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SANITARIA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351A9B0-C402-D24E-B62C-85F6DE45E8A9}"/>
              </a:ext>
            </a:extLst>
          </p:cNvPr>
          <p:cNvSpPr txBox="1"/>
          <p:nvPr/>
        </p:nvSpPr>
        <p:spPr>
          <a:xfrm>
            <a:off x="3217334" y="2806890"/>
            <a:ext cx="1964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CL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CON RESOLUCIÓN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1AED95-DF1D-544E-B064-996123FAD136}"/>
              </a:ext>
            </a:extLst>
          </p:cNvPr>
          <p:cNvSpPr txBox="1"/>
          <p:nvPr/>
        </p:nvSpPr>
        <p:spPr>
          <a:xfrm>
            <a:off x="3217334" y="4274446"/>
            <a:ext cx="1964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CL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SIN RESOLUCIÓN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9BAB3C-7360-314D-82E6-4B960D429150}"/>
              </a:ext>
            </a:extLst>
          </p:cNvPr>
          <p:cNvSpPr txBox="1"/>
          <p:nvPr/>
        </p:nvSpPr>
        <p:spPr>
          <a:xfrm>
            <a:off x="3984978" y="3345018"/>
            <a:ext cx="63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CL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876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A3064-E0CE-7940-9A14-CC3EBD05E439}"/>
              </a:ext>
            </a:extLst>
          </p:cNvPr>
          <p:cNvSpPr txBox="1"/>
          <p:nvPr/>
        </p:nvSpPr>
        <p:spPr>
          <a:xfrm>
            <a:off x="4109157" y="4846440"/>
            <a:ext cx="63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CL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334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AD8AB4B-844E-E04C-9B63-62B5602A3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878" y="2387600"/>
            <a:ext cx="4152900" cy="44704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75997E4-3C7E-D746-9076-D9446CB1F802}"/>
              </a:ext>
            </a:extLst>
          </p:cNvPr>
          <p:cNvSpPr txBox="1"/>
          <p:nvPr/>
        </p:nvSpPr>
        <p:spPr>
          <a:xfrm>
            <a:off x="9117891" y="4110546"/>
            <a:ext cx="1851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CL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ELEAM POR</a:t>
            </a:r>
          </a:p>
          <a:p>
            <a:pPr algn="ctr" fontAlgn="b"/>
            <a:r>
              <a:rPr lang="es-CL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TIPO DE  CONSTITUCIÓN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5C74B6D-97F0-7542-85C8-20FE564CF5E5}"/>
              </a:ext>
            </a:extLst>
          </p:cNvPr>
          <p:cNvSpPr txBox="1"/>
          <p:nvPr/>
        </p:nvSpPr>
        <p:spPr>
          <a:xfrm>
            <a:off x="7379403" y="3218934"/>
            <a:ext cx="63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CL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606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9F41895-DA5F-C24D-A30A-8992511E8C68}"/>
              </a:ext>
            </a:extLst>
          </p:cNvPr>
          <p:cNvSpPr txBox="1"/>
          <p:nvPr/>
        </p:nvSpPr>
        <p:spPr>
          <a:xfrm>
            <a:off x="6645625" y="2781490"/>
            <a:ext cx="2228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CL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CON 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FINES DE LUCRO</a:t>
            </a:r>
            <a:endParaRPr lang="es-CL" sz="1800" b="0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8AB4C80-159B-F44E-992F-21F4E7FC4415}"/>
              </a:ext>
            </a:extLst>
          </p:cNvPr>
          <p:cNvSpPr txBox="1"/>
          <p:nvPr/>
        </p:nvSpPr>
        <p:spPr>
          <a:xfrm>
            <a:off x="6645625" y="4249046"/>
            <a:ext cx="2228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CL" sz="18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SIN </a:t>
            </a:r>
            <a:r>
              <a:rPr lang="es-C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FINES DE LUCRO</a:t>
            </a:r>
            <a:endParaRPr lang="es-CL" sz="1800" b="0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A2B2A34-DBC7-4047-A33D-62516EAE21B5}"/>
              </a:ext>
            </a:extLst>
          </p:cNvPr>
          <p:cNvSpPr txBox="1"/>
          <p:nvPr/>
        </p:nvSpPr>
        <p:spPr>
          <a:xfrm>
            <a:off x="7271454" y="4856888"/>
            <a:ext cx="63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CL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270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B2B5CE-A9DB-AA4F-9DFB-50199A9F0785}"/>
              </a:ext>
            </a:extLst>
          </p:cNvPr>
          <p:cNvSpPr txBox="1"/>
          <p:nvPr/>
        </p:nvSpPr>
        <p:spPr>
          <a:xfrm>
            <a:off x="0" y="6244720"/>
            <a:ext cx="12191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s-CL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Fuente: Plataforma ELEAM Chile, SENAMA</a:t>
            </a:r>
          </a:p>
        </p:txBody>
      </p:sp>
    </p:spTree>
    <p:extLst>
      <p:ext uri="{BB962C8B-B14F-4D97-AF65-F5344CB8AC3E}">
        <p14:creationId xmlns:p14="http://schemas.microsoft.com/office/powerpoint/2010/main" val="3938428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>
            <a:extLst>
              <a:ext uri="{FF2B5EF4-FFF2-40B4-BE49-F238E27FC236}">
                <a16:creationId xmlns:a16="http://schemas.microsoft.com/office/drawing/2014/main" id="{0E959EBA-128E-2542-979D-76C4ED220D0F}"/>
              </a:ext>
            </a:extLst>
          </p:cNvPr>
          <p:cNvSpPr txBox="1"/>
          <p:nvPr/>
        </p:nvSpPr>
        <p:spPr>
          <a:xfrm>
            <a:off x="686484" y="757219"/>
            <a:ext cx="11037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12667" latinLnBrk="1" hangingPunct="0"/>
            <a:r>
              <a:rPr lang="es-ES" sz="2400" b="1" kern="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DATOS DE ELEAM POR REGIÓN Y AUTORIZACIÓN SANITARIA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F6AB095-9C7A-E942-8837-EB6D2A468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61625"/>
              </p:ext>
            </p:extLst>
          </p:nvPr>
        </p:nvGraphicFramePr>
        <p:xfrm>
          <a:off x="1440863" y="1554469"/>
          <a:ext cx="9310274" cy="5054312"/>
        </p:xfrm>
        <a:graphic>
          <a:graphicData uri="http://schemas.openxmlformats.org/drawingml/2006/table">
            <a:tbl>
              <a:tblPr/>
              <a:tblGrid>
                <a:gridCol w="2946339">
                  <a:extLst>
                    <a:ext uri="{9D8B030D-6E8A-4147-A177-3AD203B41FA5}">
                      <a16:colId xmlns:a16="http://schemas.microsoft.com/office/drawing/2014/main" val="1066542565"/>
                    </a:ext>
                  </a:extLst>
                </a:gridCol>
                <a:gridCol w="1061316">
                  <a:extLst>
                    <a:ext uri="{9D8B030D-6E8A-4147-A177-3AD203B41FA5}">
                      <a16:colId xmlns:a16="http://schemas.microsoft.com/office/drawing/2014/main" val="2387436798"/>
                    </a:ext>
                  </a:extLst>
                </a:gridCol>
                <a:gridCol w="1061316">
                  <a:extLst>
                    <a:ext uri="{9D8B030D-6E8A-4147-A177-3AD203B41FA5}">
                      <a16:colId xmlns:a16="http://schemas.microsoft.com/office/drawing/2014/main" val="1246128053"/>
                    </a:ext>
                  </a:extLst>
                </a:gridCol>
                <a:gridCol w="1061316">
                  <a:extLst>
                    <a:ext uri="{9D8B030D-6E8A-4147-A177-3AD203B41FA5}">
                      <a16:colId xmlns:a16="http://schemas.microsoft.com/office/drawing/2014/main" val="1094155064"/>
                    </a:ext>
                  </a:extLst>
                </a:gridCol>
                <a:gridCol w="1061316">
                  <a:extLst>
                    <a:ext uri="{9D8B030D-6E8A-4147-A177-3AD203B41FA5}">
                      <a16:colId xmlns:a16="http://schemas.microsoft.com/office/drawing/2014/main" val="2799592318"/>
                    </a:ext>
                  </a:extLst>
                </a:gridCol>
                <a:gridCol w="1061316">
                  <a:extLst>
                    <a:ext uri="{9D8B030D-6E8A-4147-A177-3AD203B41FA5}">
                      <a16:colId xmlns:a16="http://schemas.microsoft.com/office/drawing/2014/main" val="236070616"/>
                    </a:ext>
                  </a:extLst>
                </a:gridCol>
                <a:gridCol w="1057355">
                  <a:extLst>
                    <a:ext uri="{9D8B030D-6E8A-4147-A177-3AD203B41FA5}">
                      <a16:colId xmlns:a16="http://schemas.microsoft.com/office/drawing/2014/main" val="1395382155"/>
                    </a:ext>
                  </a:extLst>
                </a:gridCol>
              </a:tblGrid>
              <a:tr h="28875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CL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CONSOLIDADO ELEAM REGISTRADOS EN PLATAFORMA ELEAM CHILE </a:t>
                      </a:r>
                    </a:p>
                  </a:txBody>
                  <a:tcPr marL="84002" marR="84002" marT="42001" marB="42001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44125"/>
                  </a:ext>
                </a:extLst>
              </a:tr>
              <a:tr h="4484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REGIÓN </a:t>
                      </a:r>
                    </a:p>
                  </a:txBody>
                  <a:tcPr marL="84002" marR="84002" marT="42001" marB="420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 ELEAM </a:t>
                      </a:r>
                    </a:p>
                  </a:txBody>
                  <a:tcPr marL="84002" marR="84002" marT="42001" marB="420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 RESIDENTES</a:t>
                      </a:r>
                    </a:p>
                  </a:txBody>
                  <a:tcPr marL="84002" marR="84002" marT="42001" marB="420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CON RESOLUCIÓN SANITARIA</a:t>
                      </a:r>
                    </a:p>
                  </a:txBody>
                  <a:tcPr marL="84002" marR="84002" marT="42001" marB="420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SIN RESOLUCIÓN SANITARIA</a:t>
                      </a:r>
                    </a:p>
                  </a:txBody>
                  <a:tcPr marL="84002" marR="84002" marT="42001" marB="420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754268"/>
                  </a:ext>
                </a:extLst>
              </a:tr>
              <a:tr h="22424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N° ELEAM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300" b="1" i="0" u="none" strike="noStrik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RESIDENTES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CL" sz="1300" b="1" i="0" u="none" strike="noStrike" baseline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300" b="1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ELEAM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1" i="0" u="none" strike="noStrike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N° RESIDENTES</a:t>
                      </a:r>
                    </a:p>
                  </a:txBody>
                  <a:tcPr marL="8750" marR="8750" marT="8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61917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614266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43131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503123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010233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355396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3.566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2.713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51952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t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8750" marR="8750" marT="8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564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12.174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10.200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1.974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245333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Libertador General Bernardo O'Higgins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820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104885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1.541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1.421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68423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t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8750" marR="8750" marT="8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439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70200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1.586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1.345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00851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t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La Araucanía</a:t>
                      </a:r>
                    </a:p>
                  </a:txBody>
                  <a:tcPr marL="8750" marR="8750" marT="8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1.257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16144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Los Ríos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098319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81718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Aysén del General Carlos Ibáñez del Campo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760738"/>
                  </a:ext>
                </a:extLst>
              </a:tr>
              <a:tr h="2242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Magallanes y la Antártica Chilena</a:t>
                      </a:r>
                    </a:p>
                  </a:txBody>
                  <a:tcPr marL="8750" marR="8750" marT="87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67571"/>
                  </a:ext>
                </a:extLst>
              </a:tr>
              <a:tr h="23545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750" marR="8750" marT="87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1.210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24.728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876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20.359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3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4.369</a:t>
                      </a:r>
                    </a:p>
                  </a:txBody>
                  <a:tcPr marL="8750" marR="8750" marT="8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103288"/>
                  </a:ext>
                </a:extLst>
              </a:tr>
              <a:tr h="1681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Fuente: Plataforma ELEAM Chile, SENAMA (2022)</a:t>
                      </a:r>
                      <a:endParaRPr lang="es-CL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50" marR="8750" marT="87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9083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E5C1980-31B2-C24D-B7D2-C50001316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2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>
            <a:extLst>
              <a:ext uri="{FF2B5EF4-FFF2-40B4-BE49-F238E27FC236}">
                <a16:creationId xmlns:a16="http://schemas.microsoft.com/office/drawing/2014/main" id="{0E959EBA-128E-2542-979D-76C4ED220D0F}"/>
              </a:ext>
            </a:extLst>
          </p:cNvPr>
          <p:cNvSpPr txBox="1"/>
          <p:nvPr/>
        </p:nvSpPr>
        <p:spPr>
          <a:xfrm>
            <a:off x="686484" y="757219"/>
            <a:ext cx="11037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667" latinLnBrk="1" hangingPunct="0"/>
            <a:r>
              <a:rPr lang="es-ES" sz="2400" b="1" kern="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ELEAM SENAMA Y SUBSIDIADOS POR REGIÓN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5C1980-31B2-C24D-B7D2-C50001316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5413BFF-00D0-0940-B508-760DF9B87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917135"/>
              </p:ext>
            </p:extLst>
          </p:nvPr>
        </p:nvGraphicFramePr>
        <p:xfrm>
          <a:off x="1200655" y="1798303"/>
          <a:ext cx="7927823" cy="4564373"/>
        </p:xfrm>
        <a:graphic>
          <a:graphicData uri="http://schemas.openxmlformats.org/drawingml/2006/table">
            <a:tbl>
              <a:tblPr/>
              <a:tblGrid>
                <a:gridCol w="2700689">
                  <a:extLst>
                    <a:ext uri="{9D8B030D-6E8A-4147-A177-3AD203B41FA5}">
                      <a16:colId xmlns:a16="http://schemas.microsoft.com/office/drawing/2014/main" val="3283172070"/>
                    </a:ext>
                  </a:extLst>
                </a:gridCol>
                <a:gridCol w="871189">
                  <a:extLst>
                    <a:ext uri="{9D8B030D-6E8A-4147-A177-3AD203B41FA5}">
                      <a16:colId xmlns:a16="http://schemas.microsoft.com/office/drawing/2014/main" val="3712944316"/>
                    </a:ext>
                  </a:extLst>
                </a:gridCol>
                <a:gridCol w="871189">
                  <a:extLst>
                    <a:ext uri="{9D8B030D-6E8A-4147-A177-3AD203B41FA5}">
                      <a16:colId xmlns:a16="http://schemas.microsoft.com/office/drawing/2014/main" val="3657726941"/>
                    </a:ext>
                  </a:extLst>
                </a:gridCol>
                <a:gridCol w="871189">
                  <a:extLst>
                    <a:ext uri="{9D8B030D-6E8A-4147-A177-3AD203B41FA5}">
                      <a16:colId xmlns:a16="http://schemas.microsoft.com/office/drawing/2014/main" val="1306613431"/>
                    </a:ext>
                  </a:extLst>
                </a:gridCol>
                <a:gridCol w="871189">
                  <a:extLst>
                    <a:ext uri="{9D8B030D-6E8A-4147-A177-3AD203B41FA5}">
                      <a16:colId xmlns:a16="http://schemas.microsoft.com/office/drawing/2014/main" val="3882359296"/>
                    </a:ext>
                  </a:extLst>
                </a:gridCol>
                <a:gridCol w="871189">
                  <a:extLst>
                    <a:ext uri="{9D8B030D-6E8A-4147-A177-3AD203B41FA5}">
                      <a16:colId xmlns:a16="http://schemas.microsoft.com/office/drawing/2014/main" val="1530684084"/>
                    </a:ext>
                  </a:extLst>
                </a:gridCol>
                <a:gridCol w="871189">
                  <a:extLst>
                    <a:ext uri="{9D8B030D-6E8A-4147-A177-3AD203B41FA5}">
                      <a16:colId xmlns:a16="http://schemas.microsoft.com/office/drawing/2014/main" val="4258567474"/>
                    </a:ext>
                  </a:extLst>
                </a:gridCol>
              </a:tblGrid>
              <a:tr h="24600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CONSOLIDADO ELEAM SENAMA Y CON FONDO SUBSIDIO ELEAM </a:t>
                      </a:r>
                    </a:p>
                  </a:txBody>
                  <a:tcPr marL="9298" marR="9298" marT="9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93524"/>
                  </a:ext>
                </a:extLst>
              </a:tr>
              <a:tr h="4817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REGIÓN 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TOTAL ELEAM </a:t>
                      </a:r>
                    </a:p>
                  </a:txBody>
                  <a:tcPr marL="9298" marR="9298" marT="9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TOTAL RESIDENTES</a:t>
                      </a:r>
                    </a:p>
                  </a:txBody>
                  <a:tcPr marL="9298" marR="9298" marT="9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ELEAM SENAMA</a:t>
                      </a:r>
                    </a:p>
                  </a:txBody>
                  <a:tcPr marL="9298" marR="9298" marT="9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SUBSIDIO ELEAM</a:t>
                      </a:r>
                    </a:p>
                  </a:txBody>
                  <a:tcPr marL="9298" marR="9298" marT="9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016628"/>
                  </a:ext>
                </a:extLst>
              </a:tr>
              <a:tr h="32531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N° ELEAM</a:t>
                      </a:r>
                    </a:p>
                  </a:txBody>
                  <a:tcPr marL="9298" marR="9298" marT="9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N° RESIDENTES</a:t>
                      </a:r>
                    </a:p>
                  </a:txBody>
                  <a:tcPr marL="9298" marR="9298" marT="9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N° ELEAM</a:t>
                      </a:r>
                    </a:p>
                  </a:txBody>
                  <a:tcPr marL="9298" marR="9298" marT="9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N° RESIDENTES</a:t>
                      </a:r>
                    </a:p>
                  </a:txBody>
                  <a:tcPr marL="9298" marR="9298" marT="92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491727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43102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29815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818135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864684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48957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668066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298" marR="9298" marT="9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1.980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1.812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34490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Libertador General Bernardo O'Higgins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071312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912164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298" marR="9298" marT="9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92468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25443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t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La Araucanía</a:t>
                      </a:r>
                    </a:p>
                  </a:txBody>
                  <a:tcPr marL="9298" marR="9298" marT="929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177919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Los Ríos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69165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74887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Aysén del General Carlos Ibáñez del Campo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731630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Magallanes y la Antártica Chilena</a:t>
                      </a:r>
                    </a:p>
                  </a:txBody>
                  <a:tcPr marL="9298" marR="9298" marT="92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64413"/>
                  </a:ext>
                </a:extLst>
              </a:tr>
              <a:tr h="19454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298" marR="9298" marT="92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7.081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1.188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 panose="020F0502020204030204" pitchFamily="34" charset="0"/>
                        </a:rPr>
                        <a:t>5.893</a:t>
                      </a:r>
                    </a:p>
                  </a:txBody>
                  <a:tcPr marL="9298" marR="9298" marT="9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544926"/>
                  </a:ext>
                </a:extLst>
              </a:tr>
              <a:tr h="1852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16365C"/>
                          </a:solidFill>
                          <a:effectLst/>
                          <a:latin typeface="Calibri" panose="020F0502020204030204" pitchFamily="34" charset="0"/>
                        </a:rPr>
                        <a:t>Fuente: SENAMA, 2022</a:t>
                      </a:r>
                    </a:p>
                  </a:txBody>
                  <a:tcPr marL="9298" marR="9298" marT="929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98" marR="9298" marT="92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696700"/>
                  </a:ext>
                </a:extLst>
              </a:tr>
            </a:tbl>
          </a:graphicData>
        </a:graphic>
      </p:graphicFrame>
      <p:sp>
        <p:nvSpPr>
          <p:cNvPr id="8" name="Flecha: hacia abajo 3">
            <a:extLst>
              <a:ext uri="{FF2B5EF4-FFF2-40B4-BE49-F238E27FC236}">
                <a16:creationId xmlns:a16="http://schemas.microsoft.com/office/drawing/2014/main" id="{A6B2F10D-D8AD-954B-9EBC-550A5AA096C4}"/>
              </a:ext>
            </a:extLst>
          </p:cNvPr>
          <p:cNvSpPr/>
          <p:nvPr/>
        </p:nvSpPr>
        <p:spPr>
          <a:xfrm>
            <a:off x="10165153" y="2427488"/>
            <a:ext cx="648586" cy="834656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CBC431-17CC-1D44-9ABD-5720F3369A4F}"/>
              </a:ext>
            </a:extLst>
          </p:cNvPr>
          <p:cNvSpPr txBox="1"/>
          <p:nvPr/>
        </p:nvSpPr>
        <p:spPr>
          <a:xfrm>
            <a:off x="9463404" y="3525218"/>
            <a:ext cx="2052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75000"/>
                  </a:schemeClr>
                </a:solidFill>
              </a:rPr>
              <a:t>La disminución de 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326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</a:rPr>
              <a:t> plazas del fondo subsidio ELEAM significa una baja del 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5,5% 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</a:rPr>
              <a:t>de las plazas totales financiadas por SENAMA a la instituciones sin fines de lucro.</a:t>
            </a:r>
            <a:endParaRPr lang="es-C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9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>
            <a:extLst>
              <a:ext uri="{FF2B5EF4-FFF2-40B4-BE49-F238E27FC236}">
                <a16:creationId xmlns:a16="http://schemas.microsoft.com/office/drawing/2014/main" id="{0E959EBA-128E-2542-979D-76C4ED220D0F}"/>
              </a:ext>
            </a:extLst>
          </p:cNvPr>
          <p:cNvSpPr txBox="1"/>
          <p:nvPr/>
        </p:nvSpPr>
        <p:spPr>
          <a:xfrm>
            <a:off x="686484" y="757219"/>
            <a:ext cx="11037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667" latinLnBrk="1" hangingPunct="0"/>
            <a:r>
              <a:rPr lang="es-ES" sz="2400" b="1" kern="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LISTA DE ESPERA EN ELEAM SENAMA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5C1980-31B2-C24D-B7D2-C50001316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844" y="1426845"/>
            <a:ext cx="5703633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2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3821"/>
            <a:ext cx="10754711" cy="1325563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SITUACIÓN DE LA FUNDACIÓN 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HOGAR DE CRISTO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75406"/>
            <a:ext cx="10515600" cy="4039147"/>
          </a:xfrm>
        </p:spPr>
        <p:txBody>
          <a:bodyPr>
            <a:normAutofit/>
          </a:bodyPr>
          <a:lstStyle/>
          <a:p>
            <a:pPr algn="just"/>
            <a:r>
              <a:rPr lang="es-CL" sz="1800" dirty="0">
                <a:solidFill>
                  <a:schemeClr val="bg1">
                    <a:lumMod val="50000"/>
                  </a:schemeClr>
                </a:solidFill>
              </a:rPr>
              <a:t>El pasado </a:t>
            </a:r>
            <a:r>
              <a:rPr lang="es-CL" sz="1800" b="1" dirty="0">
                <a:solidFill>
                  <a:schemeClr val="bg1">
                    <a:lumMod val="50000"/>
                  </a:schemeClr>
                </a:solidFill>
              </a:rPr>
              <a:t>29 de noviembre del 2022 se informa a SENAMA del cese de la operación de 7 ELEAM de un total de 8 establecimientos </a:t>
            </a:r>
            <a:r>
              <a:rPr lang="es-CL" sz="1800" dirty="0">
                <a:solidFill>
                  <a:schemeClr val="bg1">
                    <a:lumMod val="50000"/>
                  </a:schemeClr>
                </a:solidFill>
              </a:rPr>
              <a:t>debido a un cambio en el modelo de trabajo de la Fundación (Cuidados domiciliarios, CDC)</a:t>
            </a:r>
          </a:p>
          <a:p>
            <a:pPr algn="just"/>
            <a:r>
              <a:rPr lang="es-CL" sz="1800" dirty="0">
                <a:solidFill>
                  <a:schemeClr val="bg1">
                    <a:lumMod val="50000"/>
                  </a:schemeClr>
                </a:solidFill>
              </a:rPr>
              <a:t>Ubicados en las siguientes regiones: </a:t>
            </a:r>
            <a:r>
              <a:rPr lang="es-CL" sz="1800" b="1" dirty="0">
                <a:solidFill>
                  <a:schemeClr val="bg1">
                    <a:lumMod val="50000"/>
                  </a:schemeClr>
                </a:solidFill>
              </a:rPr>
              <a:t>Valparaíso, Metropolitana, Maule, Biobío, La Araucanía y Los Lagos</a:t>
            </a:r>
          </a:p>
          <a:p>
            <a:pPr algn="just"/>
            <a:r>
              <a:rPr lang="es-CL" sz="1800" dirty="0">
                <a:solidFill>
                  <a:schemeClr val="bg1">
                    <a:lumMod val="50000"/>
                  </a:schemeClr>
                </a:solidFill>
              </a:rPr>
              <a:t>Total de residentes </a:t>
            </a:r>
            <a:r>
              <a:rPr lang="es-CL" sz="1800" b="1" dirty="0">
                <a:solidFill>
                  <a:schemeClr val="bg1">
                    <a:lumMod val="50000"/>
                  </a:schemeClr>
                </a:solidFill>
              </a:rPr>
              <a:t>324 personas</a:t>
            </a:r>
            <a:r>
              <a:rPr lang="es-CL" sz="1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s-CL" sz="1800" dirty="0">
                <a:solidFill>
                  <a:schemeClr val="bg1">
                    <a:lumMod val="50000"/>
                  </a:schemeClr>
                </a:solidFill>
              </a:rPr>
              <a:t>Proceso de cierre comienza en </a:t>
            </a:r>
            <a:r>
              <a:rPr lang="es-CL" sz="1800" b="1" dirty="0">
                <a:solidFill>
                  <a:schemeClr val="bg1">
                    <a:lumMod val="50000"/>
                  </a:schemeClr>
                </a:solidFill>
              </a:rPr>
              <a:t>Diciembre del 2022 y termina en mayo 2024</a:t>
            </a:r>
            <a:r>
              <a:rPr lang="es-CL" sz="1800" dirty="0">
                <a:solidFill>
                  <a:schemeClr val="bg1">
                    <a:lumMod val="50000"/>
                  </a:schemeClr>
                </a:solidFill>
              </a:rPr>
              <a:t>, bloqueando los ingresos e informando a los residentes y las familias del cierre de los recintos.</a:t>
            </a:r>
          </a:p>
          <a:p>
            <a:pPr algn="just"/>
            <a:r>
              <a:rPr lang="es-CL" sz="1800" dirty="0">
                <a:solidFill>
                  <a:schemeClr val="bg1">
                    <a:lumMod val="50000"/>
                  </a:schemeClr>
                </a:solidFill>
              </a:rPr>
              <a:t>Existe planificación de la fundación y acompañamiento desde SENAMA para coordinar traslados con redes de apoyo familiares y/u otros dispositivos de cuidado.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5329609-CB62-EB44-BFB7-81C7D4FF7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7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 CuadroTexto">
            <a:extLst>
              <a:ext uri="{FF2B5EF4-FFF2-40B4-BE49-F238E27FC236}">
                <a16:creationId xmlns:a16="http://schemas.microsoft.com/office/drawing/2014/main" id="{FBA5135C-E6CD-47D0-80B6-82280A636930}"/>
              </a:ext>
            </a:extLst>
          </p:cNvPr>
          <p:cNvSpPr txBox="1"/>
          <p:nvPr/>
        </p:nvSpPr>
        <p:spPr>
          <a:xfrm>
            <a:off x="0" y="83789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667" latinLnBrk="1" hangingPunct="0"/>
            <a:r>
              <a:rPr lang="es-ES" sz="32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CONTEXTO HOGAR DE CRISTO</a:t>
            </a:r>
          </a:p>
        </p:txBody>
      </p:sp>
      <p:graphicFrame>
        <p:nvGraphicFramePr>
          <p:cNvPr id="4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321693"/>
              </p:ext>
            </p:extLst>
          </p:nvPr>
        </p:nvGraphicFramePr>
        <p:xfrm>
          <a:off x="1693342" y="2494102"/>
          <a:ext cx="8295870" cy="3525999"/>
        </p:xfrm>
        <a:graphic>
          <a:graphicData uri="http://schemas.openxmlformats.org/drawingml/2006/table">
            <a:tbl>
              <a:tblPr/>
              <a:tblGrid>
                <a:gridCol w="1117432">
                  <a:extLst>
                    <a:ext uri="{9D8B030D-6E8A-4147-A177-3AD203B41FA5}">
                      <a16:colId xmlns:a16="http://schemas.microsoft.com/office/drawing/2014/main" val="3767980205"/>
                    </a:ext>
                  </a:extLst>
                </a:gridCol>
                <a:gridCol w="1499338">
                  <a:extLst>
                    <a:ext uri="{9D8B030D-6E8A-4147-A177-3AD203B41FA5}">
                      <a16:colId xmlns:a16="http://schemas.microsoft.com/office/drawing/2014/main" val="4152622267"/>
                    </a:ext>
                  </a:extLst>
                </a:gridCol>
                <a:gridCol w="3408874">
                  <a:extLst>
                    <a:ext uri="{9D8B030D-6E8A-4147-A177-3AD203B41FA5}">
                      <a16:colId xmlns:a16="http://schemas.microsoft.com/office/drawing/2014/main" val="3040984033"/>
                    </a:ext>
                  </a:extLst>
                </a:gridCol>
                <a:gridCol w="1007811">
                  <a:extLst>
                    <a:ext uri="{9D8B030D-6E8A-4147-A177-3AD203B41FA5}">
                      <a16:colId xmlns:a16="http://schemas.microsoft.com/office/drawing/2014/main" val="1873807752"/>
                    </a:ext>
                  </a:extLst>
                </a:gridCol>
                <a:gridCol w="1262415">
                  <a:extLst>
                    <a:ext uri="{9D8B030D-6E8A-4147-A177-3AD203B41FA5}">
                      <a16:colId xmlns:a16="http://schemas.microsoft.com/office/drawing/2014/main" val="2983510130"/>
                    </a:ext>
                  </a:extLst>
                </a:gridCol>
              </a:tblGrid>
              <a:tr h="26611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ELEAM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Nº de Plazas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FSE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64554"/>
                  </a:ext>
                </a:extLst>
              </a:tr>
              <a:tr h="266113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Recoleta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Reposo Hogar de Cristo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$108.226.704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082832"/>
                  </a:ext>
                </a:extLst>
              </a:tr>
              <a:tr h="266113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Bernardo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Clínica de Recuperación Rosita Renard- Nos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$175.471.320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264193"/>
                  </a:ext>
                </a:extLst>
              </a:tr>
              <a:tr h="266113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 Alemana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ELEAM La Asunción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$135.090.888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924384"/>
                  </a:ext>
                </a:extLst>
              </a:tr>
              <a:tr h="266113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Padre Alberto Hurtado Talca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$105.723.288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932732"/>
                  </a:ext>
                </a:extLst>
              </a:tr>
              <a:tr h="266113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Ángeles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reposo San Juan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$71.950.584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644569"/>
                  </a:ext>
                </a:extLst>
              </a:tr>
              <a:tr h="266113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Hualpèn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ElEAM Villa Jorge y Ernesta Giacaman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$139.496.016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65229"/>
                  </a:ext>
                </a:extLst>
              </a:tr>
              <a:tr h="266113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Montt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de adulto Mayor Padre José Fernandez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$125.546.424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127607"/>
                  </a:ext>
                </a:extLst>
              </a:tr>
              <a:tr h="27941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Araucanía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Nueva Imperial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reposo Hogar de Cristo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$108.226.704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22784"/>
                  </a:ext>
                </a:extLst>
              </a:tr>
              <a:tr h="279419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608309"/>
                  </a:ext>
                </a:extLst>
              </a:tr>
              <a:tr h="279419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plazas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$969.731.928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868473"/>
                  </a:ext>
                </a:extLst>
              </a:tr>
              <a:tr h="279419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85531"/>
                  </a:ext>
                </a:extLst>
              </a:tr>
              <a:tr h="279419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de personas Mayores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934004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074773" y="1357305"/>
            <a:ext cx="4042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Estado situación de los ELEAM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EA6A97-77D4-524B-BC53-EE4AAE013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43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 CuadroTexto">
            <a:extLst>
              <a:ext uri="{FF2B5EF4-FFF2-40B4-BE49-F238E27FC236}">
                <a16:creationId xmlns:a16="http://schemas.microsoft.com/office/drawing/2014/main" id="{FBA5135C-E6CD-47D0-80B6-82280A636930}"/>
              </a:ext>
            </a:extLst>
          </p:cNvPr>
          <p:cNvSpPr txBox="1"/>
          <p:nvPr/>
        </p:nvSpPr>
        <p:spPr>
          <a:xfrm>
            <a:off x="1" y="99049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2667" latinLnBrk="1" hangingPunct="0"/>
            <a:r>
              <a:rPr lang="es-ES" sz="32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CONTEXTO HOGAR DE CRISTO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151348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Oferta de SENAMA en las regiones afectadas</a:t>
            </a:r>
            <a:endParaRPr lang="es-C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94905" y="5935288"/>
            <a:ext cx="9202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*Según valencia de las personas mayores y voluntad evaluaremos traslados a CVT de las regiones en que vive</a:t>
            </a:r>
            <a:r>
              <a:rPr lang="es-CL" sz="1400" dirty="0"/>
              <a:t>n.</a:t>
            </a:r>
            <a:endParaRPr lang="es-ES" sz="1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031DBDF-1AE6-B348-BA2A-B53219722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08378"/>
              </p:ext>
            </p:extLst>
          </p:nvPr>
        </p:nvGraphicFramePr>
        <p:xfrm>
          <a:off x="1416050" y="2742051"/>
          <a:ext cx="9766958" cy="2502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553">
                  <a:extLst>
                    <a:ext uri="{9D8B030D-6E8A-4147-A177-3AD203B41FA5}">
                      <a16:colId xmlns:a16="http://schemas.microsoft.com/office/drawing/2014/main" val="2326165251"/>
                    </a:ext>
                  </a:extLst>
                </a:gridCol>
                <a:gridCol w="1018692">
                  <a:extLst>
                    <a:ext uri="{9D8B030D-6E8A-4147-A177-3AD203B41FA5}">
                      <a16:colId xmlns:a16="http://schemas.microsoft.com/office/drawing/2014/main" val="1634508679"/>
                    </a:ext>
                  </a:extLst>
                </a:gridCol>
                <a:gridCol w="3188375">
                  <a:extLst>
                    <a:ext uri="{9D8B030D-6E8A-4147-A177-3AD203B41FA5}">
                      <a16:colId xmlns:a16="http://schemas.microsoft.com/office/drawing/2014/main" val="552946092"/>
                    </a:ext>
                  </a:extLst>
                </a:gridCol>
                <a:gridCol w="793787">
                  <a:extLst>
                    <a:ext uri="{9D8B030D-6E8A-4147-A177-3AD203B41FA5}">
                      <a16:colId xmlns:a16="http://schemas.microsoft.com/office/drawing/2014/main" val="1264439063"/>
                    </a:ext>
                  </a:extLst>
                </a:gridCol>
                <a:gridCol w="46383">
                  <a:extLst>
                    <a:ext uri="{9D8B030D-6E8A-4147-A177-3AD203B41FA5}">
                      <a16:colId xmlns:a16="http://schemas.microsoft.com/office/drawing/2014/main" val="2462309158"/>
                    </a:ext>
                  </a:extLst>
                </a:gridCol>
                <a:gridCol w="740867">
                  <a:extLst>
                    <a:ext uri="{9D8B030D-6E8A-4147-A177-3AD203B41FA5}">
                      <a16:colId xmlns:a16="http://schemas.microsoft.com/office/drawing/2014/main" val="1185982622"/>
                    </a:ext>
                  </a:extLst>
                </a:gridCol>
                <a:gridCol w="555651">
                  <a:extLst>
                    <a:ext uri="{9D8B030D-6E8A-4147-A177-3AD203B41FA5}">
                      <a16:colId xmlns:a16="http://schemas.microsoft.com/office/drawing/2014/main" val="1024577062"/>
                    </a:ext>
                  </a:extLst>
                </a:gridCol>
                <a:gridCol w="694563">
                  <a:extLst>
                    <a:ext uri="{9D8B030D-6E8A-4147-A177-3AD203B41FA5}">
                      <a16:colId xmlns:a16="http://schemas.microsoft.com/office/drawing/2014/main" val="2315827584"/>
                    </a:ext>
                  </a:extLst>
                </a:gridCol>
                <a:gridCol w="568880">
                  <a:extLst>
                    <a:ext uri="{9D8B030D-6E8A-4147-A177-3AD203B41FA5}">
                      <a16:colId xmlns:a16="http://schemas.microsoft.com/office/drawing/2014/main" val="354470982"/>
                    </a:ext>
                  </a:extLst>
                </a:gridCol>
                <a:gridCol w="674718">
                  <a:extLst>
                    <a:ext uri="{9D8B030D-6E8A-4147-A177-3AD203B41FA5}">
                      <a16:colId xmlns:a16="http://schemas.microsoft.com/office/drawing/2014/main" val="1876828714"/>
                    </a:ext>
                  </a:extLst>
                </a:gridCol>
                <a:gridCol w="661489">
                  <a:extLst>
                    <a:ext uri="{9D8B030D-6E8A-4147-A177-3AD203B41FA5}">
                      <a16:colId xmlns:a16="http://schemas.microsoft.com/office/drawing/2014/main" val="956908193"/>
                    </a:ext>
                  </a:extLst>
                </a:gridCol>
              </a:tblGrid>
              <a:tr h="269512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OFERTA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642540"/>
                  </a:ext>
                </a:extLst>
              </a:tr>
              <a:tr h="4235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Región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Comuna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Nombre ELEAM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N° de Plazas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ELEAM SENAMA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N° de plazas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FSE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N° de plazas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</a:rPr>
                        <a:t>Total de ELEAM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Total de plazas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402573"/>
                  </a:ext>
                </a:extLst>
              </a:tr>
              <a:tr h="256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RM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San Bernardo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Clínica de Recuperación Rosita Renard -Nos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63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168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36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1.812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38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1.980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7082543"/>
                  </a:ext>
                </a:extLst>
              </a:tr>
              <a:tr h="256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Valparaíso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Villa Alemana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ELEAM La Asunción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56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70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573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643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2735963"/>
                  </a:ext>
                </a:extLst>
              </a:tr>
              <a:tr h="256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Maule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Talca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Padre Alberto Hurtado Talca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40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130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678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808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8510751"/>
                  </a:ext>
                </a:extLst>
              </a:tr>
              <a:tr h="256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Biobío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Los Ángeles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Casa de reposo San Juan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90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632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726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6445582"/>
                  </a:ext>
                </a:extLst>
              </a:tr>
              <a:tr h="256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Biobío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Hualpén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ELEAM Villa Jorge y </a:t>
                      </a:r>
                      <a:r>
                        <a:rPr lang="es-ES" sz="1100" u="none" strike="noStrike" dirty="0" err="1">
                          <a:effectLst/>
                        </a:rPr>
                        <a:t>Ernesta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Giacaman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56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90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632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726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5577012"/>
                  </a:ext>
                </a:extLst>
              </a:tr>
              <a:tr h="25667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Los Lagos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Puerto Montt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Residencia de adulto Mayor Padre José Fernández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42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80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209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384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4711592"/>
                  </a:ext>
                </a:extLst>
              </a:tr>
              <a:tr h="26951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La Araucanía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Nueva Imperial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Casa de reposo Hogar de Cristo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43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 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120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419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539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1646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57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5117"/>
            <a:ext cx="12192000" cy="1322826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ACCIONES DE SENAMA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943399-4E86-9841-BBBC-8FB8BEDCA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59" y="1690688"/>
            <a:ext cx="9116481" cy="44688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12442" y="4901068"/>
            <a:ext cx="4895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Coordinación</a:t>
            </a:r>
          </a:p>
          <a:p>
            <a:pPr algn="ctr"/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intersectorial</a:t>
            </a:r>
            <a:endParaRPr lang="es-C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82FD6B-2DAD-E147-8453-E6A3322CF1BC}"/>
              </a:ext>
            </a:extLst>
          </p:cNvPr>
          <p:cNvSpPr txBox="1"/>
          <p:nvPr/>
        </p:nvSpPr>
        <p:spPr>
          <a:xfrm>
            <a:off x="1998742" y="4316292"/>
            <a:ext cx="16137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Reunión con </a:t>
            </a:r>
          </a:p>
          <a:p>
            <a:pPr algn="ctr"/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 fundaciones para conocer posibles cierres de otros ELEAM.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11A606-5A33-D245-B386-48DFF9FDFD94}"/>
              </a:ext>
            </a:extLst>
          </p:cNvPr>
          <p:cNvSpPr txBox="1"/>
          <p:nvPr/>
        </p:nvSpPr>
        <p:spPr>
          <a:xfrm>
            <a:off x="3791603" y="2428738"/>
            <a:ext cx="20108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trabajo con el organismo para abordar la situación con residentes y familias afectadas.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63060A-ABCE-2C4A-8632-96FC6BF413AD}"/>
              </a:ext>
            </a:extLst>
          </p:cNvPr>
          <p:cNvSpPr txBox="1"/>
          <p:nvPr/>
        </p:nvSpPr>
        <p:spPr>
          <a:xfrm>
            <a:off x="6497475" y="2458702"/>
            <a:ext cx="20108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 en regiones para coordinar el proceso.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5D57E-F2C0-0243-B736-2CDBBCAC242D}"/>
              </a:ext>
            </a:extLst>
          </p:cNvPr>
          <p:cNvSpPr txBox="1"/>
          <p:nvPr/>
        </p:nvSpPr>
        <p:spPr>
          <a:xfrm>
            <a:off x="8579559" y="4100849"/>
            <a:ext cx="170537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Mesa de trabajo</a:t>
            </a:r>
          </a:p>
          <a:p>
            <a:pPr algn="ctr"/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acompañar a las personas mayores, las familias, ONG, municipios, GORE.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E5CFC07-8B1F-CD42-A9E1-FA32B90F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40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05117"/>
            <a:ext cx="12192000" cy="1322826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ACCIONES DE SENAMA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943399-4E86-9841-BBBC-8FB8BEDCA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59" y="1690688"/>
            <a:ext cx="9116481" cy="44688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06218" y="4431049"/>
            <a:ext cx="48959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Ante traslados, </a:t>
            </a:r>
          </a:p>
          <a:p>
            <a:pPr algn="ctr"/>
            <a:r>
              <a:rPr lang="es-ES" sz="2800" b="1" dirty="0"/>
              <a:t>derivaciones </a:t>
            </a:r>
          </a:p>
          <a:p>
            <a:pPr algn="ctr"/>
            <a:r>
              <a:rPr lang="es-ES" sz="2800" b="1" dirty="0"/>
              <a:t>a sus familias y/o a </a:t>
            </a:r>
          </a:p>
          <a:p>
            <a:pPr algn="ctr"/>
            <a:r>
              <a:rPr lang="es-ES" sz="2800" b="1" dirty="0"/>
              <a:t>otros dispositivos.</a:t>
            </a:r>
            <a:endParaRPr lang="es-CL" sz="2800" b="1" dirty="0"/>
          </a:p>
          <a:p>
            <a:pPr algn="ctr"/>
            <a:endParaRPr lang="es-CL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D82FD6B-2DAD-E147-8453-E6A3322CF1BC}"/>
              </a:ext>
            </a:extLst>
          </p:cNvPr>
          <p:cNvSpPr txBox="1"/>
          <p:nvPr/>
        </p:nvSpPr>
        <p:spPr>
          <a:xfrm>
            <a:off x="1927543" y="3925119"/>
            <a:ext cx="16137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 conjunto con </a:t>
            </a:r>
            <a:r>
              <a:rPr lang="es-CL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Minsal</a:t>
            </a:r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elaborar estrategias de mitigación de la situación familiar del cuidado.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11A606-5A33-D245-B386-48DFF9FDFD94}"/>
              </a:ext>
            </a:extLst>
          </p:cNvPr>
          <p:cNvSpPr txBox="1"/>
          <p:nvPr/>
        </p:nvSpPr>
        <p:spPr>
          <a:xfrm>
            <a:off x="3714042" y="2298667"/>
            <a:ext cx="220133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Coordinación de SENAMA con ELEAM en las regiones de FSE para la derivación de los residentes sin apoyo familiar.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63060A-ABCE-2C4A-8632-96FC6BF413AD}"/>
              </a:ext>
            </a:extLst>
          </p:cNvPr>
          <p:cNvSpPr txBox="1"/>
          <p:nvPr/>
        </p:nvSpPr>
        <p:spPr>
          <a:xfrm>
            <a:off x="6095999" y="2279986"/>
            <a:ext cx="26352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Solicitud de actualización de estado de valencia de las personas mayores , por región, con la finalidad de visualizar posibles soluciones para la continuidad del cuidado de las personas mayores.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5D57E-F2C0-0243-B736-2CDBBCAC242D}"/>
              </a:ext>
            </a:extLst>
          </p:cNvPr>
          <p:cNvSpPr txBox="1"/>
          <p:nvPr/>
        </p:nvSpPr>
        <p:spPr>
          <a:xfrm>
            <a:off x="8485783" y="3817396"/>
            <a:ext cx="18513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</a:rPr>
              <a:t>Oportunidad de gestionar un circuito de cuidados para personas mayores que esté inserto en el Sistema Nacional de Cuidados, ampliando coberturas y dispositivos desde SENAMA.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E5CFC07-8B1F-CD42-A9E1-FA32B90F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23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28053"/>
            <a:ext cx="12191999" cy="931331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ESTRATEGIAS DESDE SENAMA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A05DFB-6F2B-FE46-886A-571624AF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51" y="2222717"/>
            <a:ext cx="11301702" cy="33090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CCF4FF-F7C2-1544-84ED-EA4B81D6B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0ACD285-F023-5F4A-BE92-BC1EE29E3CE1}"/>
              </a:ext>
            </a:extLst>
          </p:cNvPr>
          <p:cNvSpPr txBox="1"/>
          <p:nvPr/>
        </p:nvSpPr>
        <p:spPr>
          <a:xfrm>
            <a:off x="474133" y="3338636"/>
            <a:ext cx="28222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Trabajo intersectorial para articular la oferta disponible MINSAL-SENAMA.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CC4EF0-F752-E141-BAB8-F5A6C2C4A47A}"/>
              </a:ext>
            </a:extLst>
          </p:cNvPr>
          <p:cNvSpPr txBox="1"/>
          <p:nvPr/>
        </p:nvSpPr>
        <p:spPr>
          <a:xfrm>
            <a:off x="4459111" y="3338636"/>
            <a:ext cx="28222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Fomentar la corresponsabilidad de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los diferentes actores clave en el territorio.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3A411D-5A5A-174F-B055-C4C82E81CBB9}"/>
              </a:ext>
            </a:extLst>
          </p:cNvPr>
          <p:cNvSpPr txBox="1"/>
          <p:nvPr/>
        </p:nvSpPr>
        <p:spPr>
          <a:xfrm>
            <a:off x="8737601" y="2815416"/>
            <a:ext cx="23480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Extender dispositivos 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retrasen la pérdida 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funcionalidad y autonomía, tales como </a:t>
            </a:r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Centros Diurnos Comunitarios.</a:t>
            </a:r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Esta política pública se incrementó en 50% con las medidas de Chile Apoya del Gobierno del Presidente Gabriel </a:t>
            </a:r>
            <a:r>
              <a:rPr lang="es-CL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Boric</a:t>
            </a:r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97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654393"/>
            <a:ext cx="12159423" cy="1682104"/>
          </a:xfrm>
        </p:spPr>
        <p:txBody>
          <a:bodyPr>
            <a:noAutofit/>
          </a:bodyPr>
          <a:lstStyle/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Contenidos de la </a:t>
            </a:r>
            <a:br>
              <a:rPr lang="es-C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03907" y="4806889"/>
            <a:ext cx="4622671" cy="555666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s-CL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Regulaciones que rigen los ELEAM</a:t>
            </a:r>
          </a:p>
          <a:p>
            <a:pPr algn="l">
              <a:lnSpc>
                <a:spcPct val="200000"/>
              </a:lnSpc>
            </a:pPr>
            <a:endParaRPr lang="es-CL" sz="2800" dirty="0">
              <a:solidFill>
                <a:srgbClr val="0070C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EA9BC7B-FC96-3C41-8B11-BA91DA1F3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73" y="2897485"/>
            <a:ext cx="805215" cy="71574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824F3DF-F410-0344-8617-177040FDF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72" y="3909162"/>
            <a:ext cx="805215" cy="71574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5B05512-7DAE-2549-8750-CC5140930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72" y="4813835"/>
            <a:ext cx="805215" cy="71574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D61CCE-3B67-984D-B3CF-E3D8E7754B9E}"/>
              </a:ext>
            </a:extLst>
          </p:cNvPr>
          <p:cNvSpPr txBox="1"/>
          <p:nvPr/>
        </p:nvSpPr>
        <p:spPr>
          <a:xfrm>
            <a:off x="2003907" y="2873335"/>
            <a:ext cx="2116537" cy="55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CL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Contexto país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B547D1-3697-CA47-87F3-99F7B1735A5C}"/>
              </a:ext>
            </a:extLst>
          </p:cNvPr>
          <p:cNvSpPr txBox="1"/>
          <p:nvPr/>
        </p:nvSpPr>
        <p:spPr>
          <a:xfrm>
            <a:off x="2003907" y="3830264"/>
            <a:ext cx="3200271" cy="55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CL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Atribuciones de SENAMA 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ABB0FCEF-DA41-4A42-BE41-13F0185D28ED}"/>
              </a:ext>
            </a:extLst>
          </p:cNvPr>
          <p:cNvSpPr txBox="1">
            <a:spLocks/>
          </p:cNvSpPr>
          <p:nvPr/>
        </p:nvSpPr>
        <p:spPr>
          <a:xfrm>
            <a:off x="7690537" y="4705289"/>
            <a:ext cx="4622671" cy="55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s-CL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Acciones de SENAMA</a:t>
            </a:r>
            <a:endParaRPr lang="es-CL" sz="1800" dirty="0">
              <a:solidFill>
                <a:srgbClr val="0070C0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577DFB3-009D-5E4A-94C7-428B2BEE5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51" y="2897485"/>
            <a:ext cx="805215" cy="71574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99437FD-6756-8644-AE19-4DBC9C18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50" y="3909162"/>
            <a:ext cx="805215" cy="71574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95FA084-6201-7D4F-9EAC-B13EBCF7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950" y="4813835"/>
            <a:ext cx="805215" cy="71574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22C952F-4EFD-9346-A655-7AA3E8DF5963}"/>
              </a:ext>
            </a:extLst>
          </p:cNvPr>
          <p:cNvSpPr txBox="1"/>
          <p:nvPr/>
        </p:nvSpPr>
        <p:spPr>
          <a:xfrm>
            <a:off x="7716085" y="2873335"/>
            <a:ext cx="3685693" cy="55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s-CL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de ELEAM en regiones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1346189-9C8B-E840-8D39-ECF38CAC6BCA}"/>
              </a:ext>
            </a:extLst>
          </p:cNvPr>
          <p:cNvSpPr txBox="1"/>
          <p:nvPr/>
        </p:nvSpPr>
        <p:spPr>
          <a:xfrm>
            <a:off x="7716085" y="3830264"/>
            <a:ext cx="4193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CL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Situación reportada por el Hogar de Cristo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9F6827B-FA06-4E4E-BDD6-C914B9AED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13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677860A-FFE1-5A40-AB7F-9123FD905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474677"/>
              </p:ext>
            </p:extLst>
          </p:nvPr>
        </p:nvGraphicFramePr>
        <p:xfrm>
          <a:off x="2755521" y="2375210"/>
          <a:ext cx="6572474" cy="391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257264"/>
            <a:ext cx="12191999" cy="931331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¿QUIÉNES SON LOS RESPONSABLES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DEL CUIDADO?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CCF4FF-F7C2-1544-84ED-EA4B81D6B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ángulo redondeado 41">
            <a:extLst>
              <a:ext uri="{FF2B5EF4-FFF2-40B4-BE49-F238E27FC236}">
                <a16:creationId xmlns:a16="http://schemas.microsoft.com/office/drawing/2014/main" id="{0F91B7B9-7F61-A345-957E-B37ACEEFFEF8}"/>
              </a:ext>
            </a:extLst>
          </p:cNvPr>
          <p:cNvSpPr/>
          <p:nvPr/>
        </p:nvSpPr>
        <p:spPr>
          <a:xfrm>
            <a:off x="9178907" y="4198931"/>
            <a:ext cx="1724109" cy="163569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0F91B7B9-7F61-A345-957E-B37ACEEFFEF8}"/>
              </a:ext>
            </a:extLst>
          </p:cNvPr>
          <p:cNvSpPr/>
          <p:nvPr/>
        </p:nvSpPr>
        <p:spPr>
          <a:xfrm>
            <a:off x="934996" y="4198932"/>
            <a:ext cx="7764202" cy="1635697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1206206"/>
            <a:ext cx="12191999" cy="906276"/>
          </a:xfrm>
        </p:spPr>
        <p:txBody>
          <a:bodyPr>
            <a:normAutofit fontScale="90000"/>
          </a:bodyPr>
          <a:lstStyle/>
          <a:p>
            <a:pPr algn="ctr"/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¿QUÉ TENEMOS EN DISPOSITIVOS </a:t>
            </a:r>
            <a:br>
              <a:rPr lang="es-CL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 CUIDADO?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3C2503B-AD71-534F-BA5B-38C31A83D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29733246-7637-084F-8452-4110244E2889}"/>
              </a:ext>
            </a:extLst>
          </p:cNvPr>
          <p:cNvGrpSpPr/>
          <p:nvPr/>
        </p:nvGrpSpPr>
        <p:grpSpPr>
          <a:xfrm>
            <a:off x="963918" y="2526130"/>
            <a:ext cx="7764202" cy="3019338"/>
            <a:chOff x="2467516" y="2302726"/>
            <a:chExt cx="7764202" cy="3019338"/>
          </a:xfrm>
        </p:grpSpPr>
        <p:sp>
          <p:nvSpPr>
            <p:cNvPr id="20" name="Rectángulo redondeado 19">
              <a:extLst>
                <a:ext uri="{FF2B5EF4-FFF2-40B4-BE49-F238E27FC236}">
                  <a16:creationId xmlns:a16="http://schemas.microsoft.com/office/drawing/2014/main" id="{86B1493C-FA9C-9449-9B46-F945C03A78E9}"/>
                </a:ext>
              </a:extLst>
            </p:cNvPr>
            <p:cNvSpPr/>
            <p:nvPr/>
          </p:nvSpPr>
          <p:spPr>
            <a:xfrm>
              <a:off x="2467516" y="2302726"/>
              <a:ext cx="7764202" cy="1741935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redondeado 20">
              <a:extLst>
                <a:ext uri="{FF2B5EF4-FFF2-40B4-BE49-F238E27FC236}">
                  <a16:creationId xmlns:a16="http://schemas.microsoft.com/office/drawing/2014/main" id="{CF43BBF7-359A-1E43-B689-51911B53BBF5}"/>
                </a:ext>
              </a:extLst>
            </p:cNvPr>
            <p:cNvSpPr/>
            <p:nvPr/>
          </p:nvSpPr>
          <p:spPr>
            <a:xfrm>
              <a:off x="2701265" y="2902465"/>
              <a:ext cx="1332804" cy="1277419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F35EA5AE-5C76-CA4D-AB6F-D7D10DED7215}"/>
                </a:ext>
              </a:extLst>
            </p:cNvPr>
            <p:cNvSpPr/>
            <p:nvPr/>
          </p:nvSpPr>
          <p:spPr>
            <a:xfrm>
              <a:off x="2705956" y="4162311"/>
              <a:ext cx="1332805" cy="1144248"/>
            </a:xfrm>
            <a:custGeom>
              <a:avLst/>
              <a:gdLst>
                <a:gd name="connsiteX0" fmla="*/ 120146 w 1332804"/>
                <a:gd name="connsiteY0" fmla="*/ 0 h 1144248"/>
                <a:gd name="connsiteX1" fmla="*/ 1212658 w 1332804"/>
                <a:gd name="connsiteY1" fmla="*/ 0 h 1144248"/>
                <a:gd name="connsiteX2" fmla="*/ 1332804 w 1332804"/>
                <a:gd name="connsiteY2" fmla="*/ 120146 h 1144248"/>
                <a:gd name="connsiteX3" fmla="*/ 1332804 w 1332804"/>
                <a:gd name="connsiteY3" fmla="*/ 1144248 h 1144248"/>
                <a:gd name="connsiteX4" fmla="*/ 1332804 w 1332804"/>
                <a:gd name="connsiteY4" fmla="*/ 1144248 h 1144248"/>
                <a:gd name="connsiteX5" fmla="*/ 0 w 1332804"/>
                <a:gd name="connsiteY5" fmla="*/ 1144248 h 1144248"/>
                <a:gd name="connsiteX6" fmla="*/ 0 w 1332804"/>
                <a:gd name="connsiteY6" fmla="*/ 1144248 h 1144248"/>
                <a:gd name="connsiteX7" fmla="*/ 0 w 1332804"/>
                <a:gd name="connsiteY7" fmla="*/ 120146 h 1144248"/>
                <a:gd name="connsiteX8" fmla="*/ 120146 w 1332804"/>
                <a:gd name="connsiteY8" fmla="*/ 0 h 11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804" h="1144248">
                  <a:moveTo>
                    <a:pt x="1212658" y="1144248"/>
                  </a:moveTo>
                  <a:lnTo>
                    <a:pt x="120146" y="1144248"/>
                  </a:lnTo>
                  <a:cubicBezTo>
                    <a:pt x="53791" y="1144248"/>
                    <a:pt x="0" y="1090457"/>
                    <a:pt x="0" y="102410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332804" y="0"/>
                  </a:lnTo>
                  <a:lnTo>
                    <a:pt x="1332804" y="0"/>
                  </a:lnTo>
                  <a:lnTo>
                    <a:pt x="1332804" y="1024102"/>
                  </a:lnTo>
                  <a:cubicBezTo>
                    <a:pt x="1332804" y="1090457"/>
                    <a:pt x="1279013" y="1144248"/>
                    <a:pt x="1212658" y="114424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71" tIns="106680" rIns="141870" bIns="14187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ELEAM SENAMA</a:t>
              </a:r>
            </a:p>
          </p:txBody>
        </p:sp>
        <p:sp>
          <p:nvSpPr>
            <p:cNvPr id="23" name="Rectángulo redondeado 22">
              <a:extLst>
                <a:ext uri="{FF2B5EF4-FFF2-40B4-BE49-F238E27FC236}">
                  <a16:creationId xmlns:a16="http://schemas.microsoft.com/office/drawing/2014/main" id="{2B625839-6236-4B4C-BE7C-88B86072595F}"/>
                </a:ext>
              </a:extLst>
            </p:cNvPr>
            <p:cNvSpPr/>
            <p:nvPr/>
          </p:nvSpPr>
          <p:spPr>
            <a:xfrm>
              <a:off x="4167350" y="2901763"/>
              <a:ext cx="1332804" cy="1277419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0E4D95A7-E97A-F84B-874A-90BF4B32610A}"/>
                </a:ext>
              </a:extLst>
            </p:cNvPr>
            <p:cNvSpPr/>
            <p:nvPr/>
          </p:nvSpPr>
          <p:spPr>
            <a:xfrm>
              <a:off x="4172041" y="4166143"/>
              <a:ext cx="1332805" cy="1147059"/>
            </a:xfrm>
            <a:custGeom>
              <a:avLst/>
              <a:gdLst>
                <a:gd name="connsiteX0" fmla="*/ 120441 w 1332804"/>
                <a:gd name="connsiteY0" fmla="*/ 0 h 1147058"/>
                <a:gd name="connsiteX1" fmla="*/ 1212363 w 1332804"/>
                <a:gd name="connsiteY1" fmla="*/ 0 h 1147058"/>
                <a:gd name="connsiteX2" fmla="*/ 1332804 w 1332804"/>
                <a:gd name="connsiteY2" fmla="*/ 120441 h 1147058"/>
                <a:gd name="connsiteX3" fmla="*/ 1332804 w 1332804"/>
                <a:gd name="connsiteY3" fmla="*/ 1147058 h 1147058"/>
                <a:gd name="connsiteX4" fmla="*/ 1332804 w 1332804"/>
                <a:gd name="connsiteY4" fmla="*/ 1147058 h 1147058"/>
                <a:gd name="connsiteX5" fmla="*/ 0 w 1332804"/>
                <a:gd name="connsiteY5" fmla="*/ 1147058 h 1147058"/>
                <a:gd name="connsiteX6" fmla="*/ 0 w 1332804"/>
                <a:gd name="connsiteY6" fmla="*/ 1147058 h 1147058"/>
                <a:gd name="connsiteX7" fmla="*/ 0 w 1332804"/>
                <a:gd name="connsiteY7" fmla="*/ 120441 h 1147058"/>
                <a:gd name="connsiteX8" fmla="*/ 120441 w 1332804"/>
                <a:gd name="connsiteY8" fmla="*/ 0 h 114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804" h="1147058">
                  <a:moveTo>
                    <a:pt x="1212363" y="1147058"/>
                  </a:moveTo>
                  <a:lnTo>
                    <a:pt x="120441" y="1147058"/>
                  </a:lnTo>
                  <a:cubicBezTo>
                    <a:pt x="53923" y="1147058"/>
                    <a:pt x="0" y="1093135"/>
                    <a:pt x="0" y="1026617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332804" y="0"/>
                  </a:lnTo>
                  <a:lnTo>
                    <a:pt x="1332804" y="0"/>
                  </a:lnTo>
                  <a:lnTo>
                    <a:pt x="1332804" y="1026617"/>
                  </a:lnTo>
                  <a:cubicBezTo>
                    <a:pt x="1332804" y="1093135"/>
                    <a:pt x="1278881" y="1147058"/>
                    <a:pt x="1212363" y="114705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956" tIns="106681" rIns="141957" bIns="141956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Centros Diurnos</a:t>
              </a:r>
            </a:p>
          </p:txBody>
        </p:sp>
        <p:sp>
          <p:nvSpPr>
            <p:cNvPr id="25" name="Rectángulo redondeado 24">
              <a:extLst>
                <a:ext uri="{FF2B5EF4-FFF2-40B4-BE49-F238E27FC236}">
                  <a16:creationId xmlns:a16="http://schemas.microsoft.com/office/drawing/2014/main" id="{42208805-FCD1-8D44-B2EC-6D9A8EC1275E}"/>
                </a:ext>
              </a:extLst>
            </p:cNvPr>
            <p:cNvSpPr/>
            <p:nvPr/>
          </p:nvSpPr>
          <p:spPr>
            <a:xfrm>
              <a:off x="5654293" y="2898841"/>
              <a:ext cx="1332804" cy="1277419"/>
            </a:xfrm>
            <a:prstGeom prst="roundRect">
              <a:avLst>
                <a:gd name="adj" fmla="val 10000"/>
              </a:avLst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CE7E4875-A467-7E47-8990-0BFC4C1C15B1}"/>
                </a:ext>
              </a:extLst>
            </p:cNvPr>
            <p:cNvSpPr/>
            <p:nvPr/>
          </p:nvSpPr>
          <p:spPr>
            <a:xfrm rot="21600000">
              <a:off x="5638126" y="4163316"/>
              <a:ext cx="1374520" cy="1158748"/>
            </a:xfrm>
            <a:custGeom>
              <a:avLst/>
              <a:gdLst>
                <a:gd name="connsiteX0" fmla="*/ 121668 w 1374520"/>
                <a:gd name="connsiteY0" fmla="*/ 0 h 1158747"/>
                <a:gd name="connsiteX1" fmla="*/ 1252852 w 1374520"/>
                <a:gd name="connsiteY1" fmla="*/ 0 h 1158747"/>
                <a:gd name="connsiteX2" fmla="*/ 1374520 w 1374520"/>
                <a:gd name="connsiteY2" fmla="*/ 121668 h 1158747"/>
                <a:gd name="connsiteX3" fmla="*/ 1374520 w 1374520"/>
                <a:gd name="connsiteY3" fmla="*/ 1158747 h 1158747"/>
                <a:gd name="connsiteX4" fmla="*/ 1374520 w 1374520"/>
                <a:gd name="connsiteY4" fmla="*/ 1158747 h 1158747"/>
                <a:gd name="connsiteX5" fmla="*/ 0 w 1374520"/>
                <a:gd name="connsiteY5" fmla="*/ 1158747 h 1158747"/>
                <a:gd name="connsiteX6" fmla="*/ 0 w 1374520"/>
                <a:gd name="connsiteY6" fmla="*/ 1158747 h 1158747"/>
                <a:gd name="connsiteX7" fmla="*/ 0 w 1374520"/>
                <a:gd name="connsiteY7" fmla="*/ 121668 h 1158747"/>
                <a:gd name="connsiteX8" fmla="*/ 121668 w 1374520"/>
                <a:gd name="connsiteY8" fmla="*/ 0 h 115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4520" h="1158747">
                  <a:moveTo>
                    <a:pt x="1252852" y="1158747"/>
                  </a:moveTo>
                  <a:lnTo>
                    <a:pt x="121668" y="1158747"/>
                  </a:lnTo>
                  <a:cubicBezTo>
                    <a:pt x="54473" y="1158747"/>
                    <a:pt x="0" y="1104274"/>
                    <a:pt x="0" y="1037079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374520" y="0"/>
                  </a:lnTo>
                  <a:lnTo>
                    <a:pt x="1374520" y="0"/>
                  </a:lnTo>
                  <a:lnTo>
                    <a:pt x="1374520" y="1037079"/>
                  </a:lnTo>
                  <a:cubicBezTo>
                    <a:pt x="1374520" y="1104274"/>
                    <a:pt x="1320047" y="1158747"/>
                    <a:pt x="1252852" y="1158747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315" tIns="106681" rIns="142315" bIns="142315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3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Condominios de Viviendas Tuteladas</a:t>
              </a:r>
            </a:p>
          </p:txBody>
        </p:sp>
        <p:sp>
          <p:nvSpPr>
            <p:cNvPr id="27" name="Rectángulo redondeado 26">
              <a:extLst>
                <a:ext uri="{FF2B5EF4-FFF2-40B4-BE49-F238E27FC236}">
                  <a16:creationId xmlns:a16="http://schemas.microsoft.com/office/drawing/2014/main" id="{69E400F3-1497-3D42-8719-1035A684F6E2}"/>
                </a:ext>
              </a:extLst>
            </p:cNvPr>
            <p:cNvSpPr/>
            <p:nvPr/>
          </p:nvSpPr>
          <p:spPr>
            <a:xfrm>
              <a:off x="7141236" y="2902465"/>
              <a:ext cx="1332804" cy="1277419"/>
            </a:xfrm>
            <a:prstGeom prst="roundRect">
              <a:avLst>
                <a:gd name="adj" fmla="val 10000"/>
              </a:avLst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3000" r="-13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8C1F6CBC-0C37-D546-B31F-F6C3CDFFB02E}"/>
                </a:ext>
              </a:extLst>
            </p:cNvPr>
            <p:cNvSpPr/>
            <p:nvPr/>
          </p:nvSpPr>
          <p:spPr>
            <a:xfrm>
              <a:off x="7145927" y="4150430"/>
              <a:ext cx="1337603" cy="1144249"/>
            </a:xfrm>
            <a:custGeom>
              <a:avLst/>
              <a:gdLst>
                <a:gd name="connsiteX0" fmla="*/ 120146 w 1332804"/>
                <a:gd name="connsiteY0" fmla="*/ 0 h 1144248"/>
                <a:gd name="connsiteX1" fmla="*/ 1212658 w 1332804"/>
                <a:gd name="connsiteY1" fmla="*/ 0 h 1144248"/>
                <a:gd name="connsiteX2" fmla="*/ 1332804 w 1332804"/>
                <a:gd name="connsiteY2" fmla="*/ 120146 h 1144248"/>
                <a:gd name="connsiteX3" fmla="*/ 1332804 w 1332804"/>
                <a:gd name="connsiteY3" fmla="*/ 1144248 h 1144248"/>
                <a:gd name="connsiteX4" fmla="*/ 1332804 w 1332804"/>
                <a:gd name="connsiteY4" fmla="*/ 1144248 h 1144248"/>
                <a:gd name="connsiteX5" fmla="*/ 0 w 1332804"/>
                <a:gd name="connsiteY5" fmla="*/ 1144248 h 1144248"/>
                <a:gd name="connsiteX6" fmla="*/ 0 w 1332804"/>
                <a:gd name="connsiteY6" fmla="*/ 1144248 h 1144248"/>
                <a:gd name="connsiteX7" fmla="*/ 0 w 1332804"/>
                <a:gd name="connsiteY7" fmla="*/ 120146 h 1144248"/>
                <a:gd name="connsiteX8" fmla="*/ 120146 w 1332804"/>
                <a:gd name="connsiteY8" fmla="*/ 0 h 11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804" h="1144248">
                  <a:moveTo>
                    <a:pt x="1212658" y="1144248"/>
                  </a:moveTo>
                  <a:lnTo>
                    <a:pt x="120146" y="1144248"/>
                  </a:lnTo>
                  <a:cubicBezTo>
                    <a:pt x="53791" y="1144248"/>
                    <a:pt x="0" y="1090457"/>
                    <a:pt x="0" y="102410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332804" y="0"/>
                  </a:lnTo>
                  <a:lnTo>
                    <a:pt x="1332804" y="0"/>
                  </a:lnTo>
                  <a:lnTo>
                    <a:pt x="1332804" y="1024102"/>
                  </a:lnTo>
                  <a:cubicBezTo>
                    <a:pt x="1332804" y="1090457"/>
                    <a:pt x="1279013" y="1144248"/>
                    <a:pt x="1212658" y="114424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70" tIns="106681" rIns="141870" bIns="14187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12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2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Cuidados Domiciliarios</a:t>
              </a:r>
            </a:p>
          </p:txBody>
        </p:sp>
        <p:sp>
          <p:nvSpPr>
            <p:cNvPr id="29" name="Rectángulo redondeado 28">
              <a:extLst>
                <a:ext uri="{FF2B5EF4-FFF2-40B4-BE49-F238E27FC236}">
                  <a16:creationId xmlns:a16="http://schemas.microsoft.com/office/drawing/2014/main" id="{816337C1-3007-7B40-878A-BBB53220E834}"/>
                </a:ext>
              </a:extLst>
            </p:cNvPr>
            <p:cNvSpPr/>
            <p:nvPr/>
          </p:nvSpPr>
          <p:spPr>
            <a:xfrm>
              <a:off x="8636242" y="2909342"/>
              <a:ext cx="1332804" cy="1277419"/>
            </a:xfrm>
            <a:prstGeom prst="roundRect">
              <a:avLst>
                <a:gd name="adj" fmla="val 10000"/>
              </a:avLst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" b="-2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F20BC2E0-DC07-8F4B-9E0E-C8B11848597A}"/>
                </a:ext>
              </a:extLst>
            </p:cNvPr>
            <p:cNvSpPr/>
            <p:nvPr/>
          </p:nvSpPr>
          <p:spPr>
            <a:xfrm rot="21600000">
              <a:off x="8626752" y="4170657"/>
              <a:ext cx="1390647" cy="1116741"/>
            </a:xfrm>
            <a:custGeom>
              <a:avLst/>
              <a:gdLst>
                <a:gd name="connsiteX0" fmla="*/ 117258 w 1390647"/>
                <a:gd name="connsiteY0" fmla="*/ 0 h 1116741"/>
                <a:gd name="connsiteX1" fmla="*/ 1273389 w 1390647"/>
                <a:gd name="connsiteY1" fmla="*/ 0 h 1116741"/>
                <a:gd name="connsiteX2" fmla="*/ 1390647 w 1390647"/>
                <a:gd name="connsiteY2" fmla="*/ 117258 h 1116741"/>
                <a:gd name="connsiteX3" fmla="*/ 1390647 w 1390647"/>
                <a:gd name="connsiteY3" fmla="*/ 1116741 h 1116741"/>
                <a:gd name="connsiteX4" fmla="*/ 1390647 w 1390647"/>
                <a:gd name="connsiteY4" fmla="*/ 1116741 h 1116741"/>
                <a:gd name="connsiteX5" fmla="*/ 0 w 1390647"/>
                <a:gd name="connsiteY5" fmla="*/ 1116741 h 1116741"/>
                <a:gd name="connsiteX6" fmla="*/ 0 w 1390647"/>
                <a:gd name="connsiteY6" fmla="*/ 1116741 h 1116741"/>
                <a:gd name="connsiteX7" fmla="*/ 0 w 1390647"/>
                <a:gd name="connsiteY7" fmla="*/ 117258 h 1116741"/>
                <a:gd name="connsiteX8" fmla="*/ 117258 w 1390647"/>
                <a:gd name="connsiteY8" fmla="*/ 0 h 111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647" h="1116741">
                  <a:moveTo>
                    <a:pt x="1273389" y="1116741"/>
                  </a:moveTo>
                  <a:lnTo>
                    <a:pt x="117258" y="1116741"/>
                  </a:lnTo>
                  <a:cubicBezTo>
                    <a:pt x="52498" y="1116741"/>
                    <a:pt x="0" y="1064243"/>
                    <a:pt x="0" y="999483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390647" y="0"/>
                  </a:lnTo>
                  <a:lnTo>
                    <a:pt x="1390647" y="0"/>
                  </a:lnTo>
                  <a:lnTo>
                    <a:pt x="1390647" y="999483"/>
                  </a:lnTo>
                  <a:cubicBezTo>
                    <a:pt x="1390647" y="1064243"/>
                    <a:pt x="1338149" y="1116741"/>
                    <a:pt x="1273389" y="1116741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024" tIns="106680" rIns="141024" bIns="141024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Fondo Subsidio ELEAM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9733246-7637-084F-8452-4110244E2889}"/>
              </a:ext>
            </a:extLst>
          </p:cNvPr>
          <p:cNvGrpSpPr/>
          <p:nvPr/>
        </p:nvGrpSpPr>
        <p:grpSpPr>
          <a:xfrm>
            <a:off x="9178909" y="2526130"/>
            <a:ext cx="1724109" cy="3010476"/>
            <a:chOff x="7165456" y="3047855"/>
            <a:chExt cx="1762795" cy="2836515"/>
          </a:xfrm>
        </p:grpSpPr>
        <p:sp>
          <p:nvSpPr>
            <p:cNvPr id="31" name="Rectángulo redondeado 30">
              <a:extLst>
                <a:ext uri="{FF2B5EF4-FFF2-40B4-BE49-F238E27FC236}">
                  <a16:creationId xmlns:a16="http://schemas.microsoft.com/office/drawing/2014/main" id="{86B1493C-FA9C-9449-9B46-F945C03A78E9}"/>
                </a:ext>
              </a:extLst>
            </p:cNvPr>
            <p:cNvSpPr/>
            <p:nvPr/>
          </p:nvSpPr>
          <p:spPr>
            <a:xfrm>
              <a:off x="7165456" y="3047855"/>
              <a:ext cx="1762795" cy="1741935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F35EA5AE-5C76-CA4D-AB6F-D7D10DED7215}"/>
                </a:ext>
              </a:extLst>
            </p:cNvPr>
            <p:cNvSpPr/>
            <p:nvPr/>
          </p:nvSpPr>
          <p:spPr>
            <a:xfrm>
              <a:off x="7380450" y="4789790"/>
              <a:ext cx="1332805" cy="1094580"/>
            </a:xfrm>
            <a:custGeom>
              <a:avLst/>
              <a:gdLst>
                <a:gd name="connsiteX0" fmla="*/ 120146 w 1332804"/>
                <a:gd name="connsiteY0" fmla="*/ 0 h 1144248"/>
                <a:gd name="connsiteX1" fmla="*/ 1212658 w 1332804"/>
                <a:gd name="connsiteY1" fmla="*/ 0 h 1144248"/>
                <a:gd name="connsiteX2" fmla="*/ 1332804 w 1332804"/>
                <a:gd name="connsiteY2" fmla="*/ 120146 h 1144248"/>
                <a:gd name="connsiteX3" fmla="*/ 1332804 w 1332804"/>
                <a:gd name="connsiteY3" fmla="*/ 1144248 h 1144248"/>
                <a:gd name="connsiteX4" fmla="*/ 1332804 w 1332804"/>
                <a:gd name="connsiteY4" fmla="*/ 1144248 h 1144248"/>
                <a:gd name="connsiteX5" fmla="*/ 0 w 1332804"/>
                <a:gd name="connsiteY5" fmla="*/ 1144248 h 1144248"/>
                <a:gd name="connsiteX6" fmla="*/ 0 w 1332804"/>
                <a:gd name="connsiteY6" fmla="*/ 1144248 h 1144248"/>
                <a:gd name="connsiteX7" fmla="*/ 0 w 1332804"/>
                <a:gd name="connsiteY7" fmla="*/ 120146 h 1144248"/>
                <a:gd name="connsiteX8" fmla="*/ 120146 w 1332804"/>
                <a:gd name="connsiteY8" fmla="*/ 0 h 11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2804" h="1144248">
                  <a:moveTo>
                    <a:pt x="1212658" y="1144248"/>
                  </a:moveTo>
                  <a:lnTo>
                    <a:pt x="120146" y="1144248"/>
                  </a:lnTo>
                  <a:cubicBezTo>
                    <a:pt x="53791" y="1144248"/>
                    <a:pt x="0" y="1090457"/>
                    <a:pt x="0" y="1024102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332804" y="0"/>
                  </a:lnTo>
                  <a:lnTo>
                    <a:pt x="1332804" y="0"/>
                  </a:lnTo>
                  <a:lnTo>
                    <a:pt x="1332804" y="1024102"/>
                  </a:lnTo>
                  <a:cubicBezTo>
                    <a:pt x="1332804" y="1090457"/>
                    <a:pt x="1279013" y="1144248"/>
                    <a:pt x="1212658" y="114424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871" tIns="106680" rIns="141870" bIns="14187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1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4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Vínculos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183" y="3175458"/>
            <a:ext cx="1299836" cy="12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88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AD3DC22-BEF9-A447-B755-95B3C5B64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23" y="1885721"/>
            <a:ext cx="3263153" cy="3086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AFE1DDD-7DFD-064E-8BB2-DD3699F57B57}"/>
              </a:ext>
            </a:extLst>
          </p:cNvPr>
          <p:cNvSpPr/>
          <p:nvPr/>
        </p:nvSpPr>
        <p:spPr>
          <a:xfrm>
            <a:off x="597647" y="0"/>
            <a:ext cx="2641600" cy="167341"/>
          </a:xfrm>
          <a:prstGeom prst="rect">
            <a:avLst/>
          </a:prstGeom>
          <a:solidFill>
            <a:srgbClr val="007096"/>
          </a:solidFill>
          <a:ln>
            <a:solidFill>
              <a:srgbClr val="007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907C8DB-1E33-A04A-BDC9-154D14793393}"/>
              </a:ext>
            </a:extLst>
          </p:cNvPr>
          <p:cNvSpPr/>
          <p:nvPr/>
        </p:nvSpPr>
        <p:spPr>
          <a:xfrm>
            <a:off x="10763624" y="5438588"/>
            <a:ext cx="1237129" cy="1195294"/>
          </a:xfrm>
          <a:prstGeom prst="rect">
            <a:avLst/>
          </a:prstGeom>
          <a:solidFill>
            <a:srgbClr val="007096"/>
          </a:solidFill>
          <a:ln>
            <a:solidFill>
              <a:srgbClr val="007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832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>
            <a:extLst>
              <a:ext uri="{FF2B5EF4-FFF2-40B4-BE49-F238E27FC236}">
                <a16:creationId xmlns:a16="http://schemas.microsoft.com/office/drawing/2014/main" id="{FBA5135C-E6CD-47D0-80B6-82280A636930}"/>
              </a:ext>
            </a:extLst>
          </p:cNvPr>
          <p:cNvSpPr txBox="1"/>
          <p:nvPr/>
        </p:nvSpPr>
        <p:spPr>
          <a:xfrm>
            <a:off x="839936" y="407629"/>
            <a:ext cx="525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12667" latinLnBrk="1" hangingPunct="0"/>
            <a:r>
              <a:rPr lang="es-ES" sz="40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CONTEXTO PAÍS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61138" y="4285462"/>
            <a:ext cx="3280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658"/>
            <a:r>
              <a:rPr lang="es-MX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3.843.488 </a:t>
            </a:r>
            <a:r>
              <a:rPr lang="es-MX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personas </a:t>
            </a:r>
            <a:r>
              <a:rPr lang="es-MX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mayores</a:t>
            </a:r>
          </a:p>
          <a:p>
            <a:pPr algn="ctr" defTabSz="412658"/>
            <a:r>
              <a:rPr lang="es-MX" sz="18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(19,7% de la población total)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33344" y="5156488"/>
            <a:ext cx="1987657" cy="2051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ctr">
            <a:spAutoFit/>
          </a:bodyPr>
          <a:lstStyle/>
          <a:p>
            <a:pPr algn="ctr" defTabSz="412667" hangingPunct="0"/>
            <a:r>
              <a:rPr lang="es-ES" sz="10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Fuente: Encuesta CASEN, 2020</a:t>
            </a:r>
            <a:endParaRPr lang="en-US" sz="1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600198" y="1635803"/>
            <a:ext cx="3280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658"/>
            <a:r>
              <a:rPr lang="es-MX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ESPERANZA DE VIDA</a:t>
            </a:r>
            <a:endParaRPr lang="es-MX" sz="18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525242" y="1443819"/>
            <a:ext cx="3280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658"/>
            <a:r>
              <a:rPr lang="es-MX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POBLACIÓN MAYOR DE 60 AÑOS</a:t>
            </a:r>
            <a:endParaRPr lang="es-MX" sz="18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3747335" y="5828923"/>
            <a:ext cx="46266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658"/>
            <a:r>
              <a:rPr lang="es-MX" sz="14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En 2050, los adultos mayores alcanzarían el 32% de la población</a:t>
            </a:r>
          </a:p>
          <a:p>
            <a:pPr algn="ctr" defTabSz="412658"/>
            <a:endParaRPr lang="es-MX" sz="1400" b="1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  <a:p>
            <a:pPr algn="ctr" defTabSz="412658"/>
            <a:r>
              <a:rPr lang="es-MX" sz="10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(</a:t>
            </a:r>
            <a:r>
              <a:rPr lang="es-CL" sz="10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INE, 2017</a:t>
            </a:r>
            <a:r>
              <a:rPr lang="es-MX" sz="1000" b="1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)</a:t>
            </a:r>
          </a:p>
        </p:txBody>
      </p:sp>
      <p:grpSp>
        <p:nvGrpSpPr>
          <p:cNvPr id="48" name="Grupo 47"/>
          <p:cNvGrpSpPr/>
          <p:nvPr/>
        </p:nvGrpSpPr>
        <p:grpSpPr>
          <a:xfrm>
            <a:off x="7475931" y="2665542"/>
            <a:ext cx="3561597" cy="2556387"/>
            <a:chOff x="7650376" y="2654354"/>
            <a:chExt cx="3561597" cy="2556387"/>
          </a:xfrm>
        </p:grpSpPr>
        <p:sp>
          <p:nvSpPr>
            <p:cNvPr id="29" name="CuadroTexto 28"/>
            <p:cNvSpPr txBox="1"/>
            <p:nvPr/>
          </p:nvSpPr>
          <p:spPr>
            <a:xfrm>
              <a:off x="8552290" y="4851682"/>
              <a:ext cx="1987657" cy="359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393" tIns="25393" rIns="25393" bIns="25393" numCol="1" spcCol="38100" rtlCol="0" anchor="ctr">
              <a:spAutoFit/>
            </a:bodyPr>
            <a:lstStyle/>
            <a:p>
              <a:pPr algn="ctr"/>
              <a:r>
                <a:rPr lang="es-ES" sz="1000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Fuente: </a:t>
              </a:r>
              <a:r>
                <a:rPr lang="es-ES_tradnl" sz="1000" dirty="0">
                  <a:sym typeface="Helvetica Light"/>
                </a:rPr>
                <a:t>B</a:t>
              </a:r>
              <a:r>
                <a:rPr lang="es-ES_tradnl" sz="1000" dirty="0"/>
                <a:t>asado en estimaciones y proyecciones CEPALSTAT</a:t>
              </a:r>
              <a:endParaRPr lang="es-CL" sz="1000" dirty="0"/>
            </a:p>
          </p:txBody>
        </p:sp>
        <p:sp>
          <p:nvSpPr>
            <p:cNvPr id="31" name="Rectángulo 30"/>
            <p:cNvSpPr/>
            <p:nvPr/>
          </p:nvSpPr>
          <p:spPr>
            <a:xfrm>
              <a:off x="7650376" y="3917367"/>
              <a:ext cx="179604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12658"/>
              <a:r>
                <a:rPr lang="es-MX" sz="15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Mujeres</a:t>
              </a:r>
            </a:p>
            <a:p>
              <a:pPr algn="ctr" defTabSz="412658"/>
              <a:r>
                <a:rPr lang="es-MX" sz="1500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Helvetica Light"/>
                </a:rPr>
                <a:t>83 años </a:t>
              </a:r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8032910" y="2654354"/>
              <a:ext cx="3179063" cy="1827721"/>
              <a:chOff x="7717946" y="3144593"/>
              <a:chExt cx="3179063" cy="1827721"/>
            </a:xfrm>
          </p:grpSpPr>
          <p:sp>
            <p:nvSpPr>
              <p:cNvPr id="30" name="Rectángulo 29"/>
              <p:cNvSpPr/>
              <p:nvPr/>
            </p:nvSpPr>
            <p:spPr>
              <a:xfrm>
                <a:off x="9100963" y="4418316"/>
                <a:ext cx="179604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12658"/>
                <a:r>
                  <a:rPr lang="es-MX" sz="1500" b="1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Hombres</a:t>
                </a:r>
              </a:p>
              <a:p>
                <a:pPr algn="ctr" defTabSz="412658"/>
                <a:r>
                  <a:rPr lang="es-MX" sz="150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Helvetica Light"/>
                  </a:rPr>
                  <a:t>79 años</a:t>
                </a:r>
              </a:p>
            </p:txBody>
          </p:sp>
          <p:sp>
            <p:nvSpPr>
              <p:cNvPr id="32" name="Elipse 31"/>
              <p:cNvSpPr/>
              <p:nvPr/>
            </p:nvSpPr>
            <p:spPr>
              <a:xfrm>
                <a:off x="7717946" y="3154705"/>
                <a:ext cx="1030978" cy="1021888"/>
              </a:xfrm>
              <a:prstGeom prst="ellipse">
                <a:avLst/>
              </a:prstGeom>
              <a:noFill/>
              <a:ln w="38100" cap="flat">
                <a:solidFill>
                  <a:srgbClr val="0070C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9577510" y="3144593"/>
                <a:ext cx="1030978" cy="1021888"/>
              </a:xfrm>
              <a:prstGeom prst="ellipse">
                <a:avLst/>
              </a:prstGeom>
              <a:noFill/>
              <a:ln w="38100" cap="flat">
                <a:solidFill>
                  <a:srgbClr val="0070C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sp>
        <p:nvSpPr>
          <p:cNvPr id="34" name="Elipse 33"/>
          <p:cNvSpPr/>
          <p:nvPr/>
        </p:nvSpPr>
        <p:spPr>
          <a:xfrm>
            <a:off x="1226121" y="2275511"/>
            <a:ext cx="1694880" cy="1803648"/>
          </a:xfrm>
          <a:prstGeom prst="ellipse">
            <a:avLst/>
          </a:prstGeom>
          <a:noFill/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4803984" y="1780493"/>
            <a:ext cx="1030978" cy="1021888"/>
          </a:xfrm>
          <a:prstGeom prst="ellipse">
            <a:avLst/>
          </a:prstGeom>
          <a:noFill/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4813834" y="3585738"/>
            <a:ext cx="1030978" cy="1021888"/>
          </a:xfrm>
          <a:prstGeom prst="ellipse">
            <a:avLst/>
          </a:prstGeom>
          <a:noFill/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4421450" y="2877706"/>
            <a:ext cx="17960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658"/>
            <a:r>
              <a:rPr lang="es-MX" sz="15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Mujeres</a:t>
            </a:r>
          </a:p>
          <a:p>
            <a:pPr algn="ctr" defTabSz="412658"/>
            <a:r>
              <a:rPr lang="es-MX" sz="15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58%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4442466" y="4660380"/>
            <a:ext cx="17960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2658"/>
            <a:r>
              <a:rPr lang="es-MX" sz="15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Hombres</a:t>
            </a:r>
          </a:p>
          <a:p>
            <a:pPr algn="ctr" defTabSz="412658"/>
            <a:r>
              <a:rPr lang="es-MX" sz="15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42%</a:t>
            </a:r>
          </a:p>
        </p:txBody>
      </p:sp>
      <p:cxnSp>
        <p:nvCxnSpPr>
          <p:cNvPr id="44" name="Conector recto de flecha 43"/>
          <p:cNvCxnSpPr/>
          <p:nvPr/>
        </p:nvCxnSpPr>
        <p:spPr>
          <a:xfrm flipV="1">
            <a:off x="3042458" y="2301501"/>
            <a:ext cx="1634645" cy="707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3042458" y="3061961"/>
            <a:ext cx="1634645" cy="945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Senior citizens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54" y="2578528"/>
            <a:ext cx="1216595" cy="111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nior Citizens Royalty Free Vector Clip Art illustration  -vc089953-CoolCLIP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671" y="3808352"/>
            <a:ext cx="779709" cy="5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Senior Citizens Royalty Free Vector Clip Art illustration  -vc089953-CoolCLIP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663" y="2866375"/>
            <a:ext cx="779709" cy="5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,753 Senior Citizen Clipart Images, Stock Photos &amp; Vectors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8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3315" y="2051193"/>
            <a:ext cx="852316" cy="51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1,753 Senior Citizen Clipart Images, Stock Photos &amp; Vectors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8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7796" y="2968657"/>
            <a:ext cx="852316" cy="51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B99774-2317-402D-7BEF-8869037B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3</a:t>
            </a:fld>
            <a:endParaRPr lang="es-CL" dirty="0"/>
          </a:p>
        </p:txBody>
      </p:sp>
      <p:cxnSp>
        <p:nvCxnSpPr>
          <p:cNvPr id="8" name="Conector recto de flecha 7"/>
          <p:cNvCxnSpPr>
            <a:stCxn id="23" idx="2"/>
          </p:cNvCxnSpPr>
          <p:nvPr/>
        </p:nvCxnSpPr>
        <p:spPr>
          <a:xfrm flipH="1">
            <a:off x="8513381" y="2005135"/>
            <a:ext cx="727065" cy="57339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23" idx="2"/>
          </p:cNvCxnSpPr>
          <p:nvPr/>
        </p:nvCxnSpPr>
        <p:spPr>
          <a:xfrm>
            <a:off x="9240446" y="2005135"/>
            <a:ext cx="741754" cy="55921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Marcador de contenido 9">
            <a:extLst>
              <a:ext uri="{FF2B5EF4-FFF2-40B4-BE49-F238E27FC236}">
                <a16:creationId xmlns:a16="http://schemas.microsoft.com/office/drawing/2014/main" id="{5452AB8B-3F90-5D41-8AA0-D2787085B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785" y="6008135"/>
            <a:ext cx="744773" cy="19991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F7E51B76-A6C1-8A48-91FA-A54BD5164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4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>
            <a:extLst>
              <a:ext uri="{FF2B5EF4-FFF2-40B4-BE49-F238E27FC236}">
                <a16:creationId xmlns:a16="http://schemas.microsoft.com/office/drawing/2014/main" id="{FBA5135C-E6CD-47D0-80B6-82280A636930}"/>
              </a:ext>
            </a:extLst>
          </p:cNvPr>
          <p:cNvSpPr txBox="1"/>
          <p:nvPr/>
        </p:nvSpPr>
        <p:spPr>
          <a:xfrm>
            <a:off x="588748" y="311759"/>
            <a:ext cx="5160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12667" latinLnBrk="1" hangingPunct="0"/>
            <a:r>
              <a:rPr lang="es-ES" sz="40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CONTEXTO PAÍS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81004" y="1108503"/>
            <a:ext cx="11037006" cy="4360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3" tIns="25393" rIns="25393" bIns="25393" numCol="1" spcCol="38100" rtlCol="0" anchor="t">
            <a:spAutoFit/>
          </a:bodyPr>
          <a:lstStyle/>
          <a:p>
            <a:pPr marL="342831" indent="-342831" algn="just" defTabSz="412667" latinLnBrk="1" hangingPunct="0">
              <a:buFont typeface="Arial" panose="020B0604020202020204" pitchFamily="34" charset="0"/>
              <a:buChar char="•"/>
            </a:pPr>
            <a:r>
              <a:rPr lang="es-ES" sz="25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Nueva Realidad de Envejecimiento Poblacional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50945" y="2475209"/>
            <a:ext cx="10701816" cy="3424497"/>
            <a:chOff x="816194" y="2913278"/>
            <a:chExt cx="10701816" cy="3424497"/>
          </a:xfrm>
        </p:grpSpPr>
        <p:grpSp>
          <p:nvGrpSpPr>
            <p:cNvPr id="3" name="Grupo 2"/>
            <p:cNvGrpSpPr/>
            <p:nvPr/>
          </p:nvGrpSpPr>
          <p:grpSpPr>
            <a:xfrm>
              <a:off x="1648999" y="2913278"/>
              <a:ext cx="9869011" cy="3392747"/>
              <a:chOff x="1648999" y="2913278"/>
              <a:chExt cx="9869011" cy="3392747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2051424" y="2913278"/>
                <a:ext cx="433725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12658"/>
                <a:r>
                  <a:rPr lang="es-MX" b="1" kern="0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14,1</a:t>
                </a:r>
                <a:r>
                  <a:rPr lang="es-MX" sz="1800" b="1" kern="0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%</a:t>
                </a:r>
                <a:r>
                  <a:rPr lang="es-MX" sz="1800" kern="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 presenta algún tipo de </a:t>
                </a:r>
              </a:p>
              <a:p>
                <a:pPr defTabSz="412658"/>
                <a:r>
                  <a:rPr lang="es-MX" sz="1800" b="1" kern="0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dependencia funcional. </a:t>
                </a:r>
              </a:p>
              <a:p>
                <a:pPr defTabSz="412658"/>
                <a:r>
                  <a:rPr lang="es-MX" sz="1800" kern="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(ya sea leve, moderada o severa)</a:t>
                </a:r>
              </a:p>
            </p:txBody>
          </p:sp>
          <p:sp>
            <p:nvSpPr>
              <p:cNvPr id="8" name="Rectángulo 7"/>
              <p:cNvSpPr/>
              <p:nvPr/>
            </p:nvSpPr>
            <p:spPr>
              <a:xfrm>
                <a:off x="2051424" y="5659694"/>
                <a:ext cx="94665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12658"/>
                <a:r>
                  <a:rPr lang="es-MX" sz="1800" kern="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La expectativa de vida va en aumento, lo que ha generado un </a:t>
                </a:r>
                <a:r>
                  <a:rPr lang="es-MX" sz="1800" b="1" kern="0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envejecimiento de la vejez. </a:t>
                </a:r>
                <a:r>
                  <a:rPr lang="es-MX" sz="1800" kern="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(personas sobre 80 años y personas sobre 100 años)</a:t>
                </a:r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1648999" y="4074473"/>
                <a:ext cx="432215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412658"/>
                <a:r>
                  <a:rPr lang="es-MX" kern="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     </a:t>
                </a:r>
                <a:r>
                  <a:rPr lang="es-MX" b="1" kern="0" dirty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No Dependientes: 85,8%</a:t>
                </a:r>
              </a:p>
              <a:p>
                <a:pPr algn="just" defTabSz="412658"/>
                <a:r>
                  <a:rPr lang="es-MX" kern="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     Dependencia Leve: 4,4%</a:t>
                </a:r>
              </a:p>
              <a:p>
                <a:pPr algn="just" defTabSz="412658"/>
                <a:r>
                  <a:rPr lang="es-MX" kern="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     Dependencia Moderada: 5,5%</a:t>
                </a:r>
              </a:p>
              <a:p>
                <a:pPr algn="just" defTabSz="412658"/>
                <a:r>
                  <a:rPr lang="es-MX" kern="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Calibri" panose="020F0502020204030204" pitchFamily="34" charset="0"/>
                    <a:sym typeface="Helvetica Light"/>
                  </a:rPr>
                  <a:t>     Dependencia Severa: 4,3%</a:t>
                </a:r>
                <a:endParaRPr lang="es-CL" kern="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Grupo 4"/>
            <p:cNvGrpSpPr/>
            <p:nvPr/>
          </p:nvGrpSpPr>
          <p:grpSpPr>
            <a:xfrm>
              <a:off x="816194" y="2959175"/>
              <a:ext cx="1030978" cy="3378600"/>
              <a:chOff x="816194" y="2959175"/>
              <a:chExt cx="1030978" cy="3378600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720" y="3126195"/>
                <a:ext cx="601049" cy="601049"/>
              </a:xfrm>
              <a:prstGeom prst="rect">
                <a:avLst/>
              </a:prstGeom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301" y="5725867"/>
                <a:ext cx="611908" cy="611908"/>
              </a:xfrm>
              <a:prstGeom prst="rect">
                <a:avLst/>
              </a:prstGeom>
            </p:spPr>
          </p:pic>
          <p:sp>
            <p:nvSpPr>
              <p:cNvPr id="17" name="Elipse 16"/>
              <p:cNvSpPr/>
              <p:nvPr/>
            </p:nvSpPr>
            <p:spPr>
              <a:xfrm>
                <a:off x="816194" y="2959175"/>
                <a:ext cx="1030978" cy="1021888"/>
              </a:xfrm>
              <a:prstGeom prst="ellipse">
                <a:avLst/>
              </a:prstGeom>
              <a:noFill/>
              <a:ln w="38100" cap="flat">
                <a:solidFill>
                  <a:srgbClr val="0070C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sp>
        <p:nvSpPr>
          <p:cNvPr id="18" name="Elipse 17"/>
          <p:cNvSpPr/>
          <p:nvPr/>
        </p:nvSpPr>
        <p:spPr>
          <a:xfrm>
            <a:off x="789765" y="3765665"/>
            <a:ext cx="1030978" cy="1021888"/>
          </a:xfrm>
          <a:prstGeom prst="ellipse">
            <a:avLst/>
          </a:prstGeom>
          <a:noFill/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89765" y="5082808"/>
            <a:ext cx="1030978" cy="1021888"/>
          </a:xfrm>
          <a:prstGeom prst="ellipse">
            <a:avLst/>
          </a:prstGeom>
          <a:noFill/>
          <a:ln w="381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862267F-52F2-F671-75E5-AD531425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/>
              <a:t>Fuente, CASEN 2017</a:t>
            </a:r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55845A41-9878-3127-0781-B96FA46E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D76A-E84D-5246-AE81-49670E48EA76}" type="slidenum">
              <a:rPr lang="es-CL" smtClean="0"/>
              <a:t>4</a:t>
            </a:fld>
            <a:endParaRPr lang="es-CL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1" y="3976084"/>
            <a:ext cx="601049" cy="601049"/>
          </a:xfrm>
          <a:prstGeom prst="rect">
            <a:avLst/>
          </a:prstGeom>
        </p:spPr>
      </p:pic>
      <p:graphicFrame>
        <p:nvGraphicFramePr>
          <p:cNvPr id="23" name="Gráfico 8">
            <a:extLst>
              <a:ext uri="{FF2B5EF4-FFF2-40B4-BE49-F238E27FC236}">
                <a16:creationId xmlns:a16="http://schemas.microsoft.com/office/drawing/2014/main" id="{0EEDA31F-537A-820E-B218-87B33D6135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700032"/>
              </p:ext>
            </p:extLst>
          </p:nvPr>
        </p:nvGraphicFramePr>
        <p:xfrm>
          <a:off x="6851742" y="1852668"/>
          <a:ext cx="4269717" cy="3091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5" imgW="6907367" imgH="4865030" progId="Excel.Chart.8">
                  <p:embed/>
                </p:oleObj>
              </mc:Choice>
              <mc:Fallback>
                <p:oleObj r:id="rId5" imgW="6907367" imgH="4865030" progId="Excel.Chart.8">
                  <p:embed/>
                  <p:pic>
                    <p:nvPicPr>
                      <p:cNvPr id="23" name="Gráfico 8">
                        <a:extLst>
                          <a:ext uri="{FF2B5EF4-FFF2-40B4-BE49-F238E27FC236}">
                            <a16:creationId xmlns:a16="http://schemas.microsoft.com/office/drawing/2014/main" id="{0EEDA31F-537A-820E-B218-87B33D61356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742" y="1852668"/>
                        <a:ext cx="4269717" cy="3091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Imagen 21">
            <a:extLst>
              <a:ext uri="{FF2B5EF4-FFF2-40B4-BE49-F238E27FC236}">
                <a16:creationId xmlns:a16="http://schemas.microsoft.com/office/drawing/2014/main" id="{56173964-2158-BB41-B681-FD0D09352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6601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1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>
            <a:extLst>
              <a:ext uri="{FF2B5EF4-FFF2-40B4-BE49-F238E27FC236}">
                <a16:creationId xmlns:a16="http://schemas.microsoft.com/office/drawing/2014/main" id="{FBA5135C-E6CD-47D0-80B6-82280A636930}"/>
              </a:ext>
            </a:extLst>
          </p:cNvPr>
          <p:cNvSpPr txBox="1"/>
          <p:nvPr/>
        </p:nvSpPr>
        <p:spPr>
          <a:xfrm>
            <a:off x="831455" y="2800557"/>
            <a:ext cx="4950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12667" latinLnBrk="1" hangingPunct="0"/>
            <a:r>
              <a:rPr lang="es-ES" sz="40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CONTEXTO PAÍS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0BAE2A-922E-6D4B-B773-A2CF475B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02E310-2407-4644-AD61-90BCDF6C5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89" y="2527967"/>
            <a:ext cx="5655733" cy="125306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B7A13C0-717D-D544-A726-FFD9B16CF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42" y="864222"/>
            <a:ext cx="5479370" cy="13255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C1212C-DC57-0545-92BA-8804681BB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67" y="4433223"/>
            <a:ext cx="5776022" cy="147955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0601187-5762-A340-BF6A-697D0AACD5CA}"/>
              </a:ext>
            </a:extLst>
          </p:cNvPr>
          <p:cNvSpPr txBox="1"/>
          <p:nvPr/>
        </p:nvSpPr>
        <p:spPr>
          <a:xfrm>
            <a:off x="932173" y="1200520"/>
            <a:ext cx="47196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12667" latinLnBrk="1" hangingPunct="0"/>
            <a:r>
              <a:rPr lang="es-ES" sz="1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Efectos de la Pandemia:</a:t>
            </a:r>
            <a:r>
              <a:rPr lang="es-ES" sz="1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 Alza de costos en la </a:t>
            </a:r>
          </a:p>
          <a:p>
            <a:pPr algn="just" defTabSz="412667" latinLnBrk="1" hangingPunct="0"/>
            <a:r>
              <a:rPr lang="es-ES" sz="1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operación asociado a la compra de EPP, insumos médicos y personal.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F8F8E6-E94E-6E45-8229-065636C6C259}"/>
              </a:ext>
            </a:extLst>
          </p:cNvPr>
          <p:cNvSpPr txBox="1"/>
          <p:nvPr/>
        </p:nvSpPr>
        <p:spPr>
          <a:xfrm>
            <a:off x="6852355" y="2820035"/>
            <a:ext cx="4830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12667" latinLnBrk="1" hangingPunct="0"/>
            <a:r>
              <a:rPr lang="es-ES" sz="1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Actual escenario económico mundial: </a:t>
            </a:r>
          </a:p>
          <a:p>
            <a:pPr algn="just" defTabSz="412667" latinLnBrk="1" hangingPunct="0"/>
            <a:r>
              <a:rPr lang="es-ES" sz="16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Esto ha generado un aumento del costo de</a:t>
            </a:r>
          </a:p>
          <a:p>
            <a:pPr algn="just" defTabSz="412667" latinLnBrk="1" hangingPunct="0"/>
            <a:r>
              <a:rPr lang="es-ES" sz="16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la vida.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E0A8418-6059-5740-BF00-D7FBD76F13D9}"/>
              </a:ext>
            </a:extLst>
          </p:cNvPr>
          <p:cNvSpPr txBox="1"/>
          <p:nvPr/>
        </p:nvSpPr>
        <p:spPr>
          <a:xfrm>
            <a:off x="970407" y="4588222"/>
            <a:ext cx="46723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12667" latinLnBrk="1" hangingPunct="0"/>
            <a:r>
              <a:rPr lang="es-ES" sz="14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Escasez en personal de cuidado: </a:t>
            </a:r>
            <a:r>
              <a:rPr lang="es-ES" sz="1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Se asocia a</a:t>
            </a:r>
          </a:p>
          <a:p>
            <a:pPr algn="just" defTabSz="412667" latinLnBrk="1" hangingPunct="0"/>
            <a:r>
              <a:rPr lang="es-ES" sz="1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la dificultad para encontrar cuidadores/as que </a:t>
            </a:r>
          </a:p>
          <a:p>
            <a:pPr algn="just" defTabSz="412667" latinLnBrk="1" hangingPunct="0"/>
            <a:r>
              <a:rPr lang="es-ES" sz="1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cuenten con disponibilidad. Esto mismo, ha </a:t>
            </a:r>
          </a:p>
          <a:p>
            <a:pPr algn="just" defTabSz="412667" latinLnBrk="1" hangingPunct="0"/>
            <a:r>
              <a:rPr lang="es-ES" sz="1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Helvetica Light"/>
              </a:rPr>
              <a:t>generado un aumento de las remuneraciones con la finalidad de cumplir con los cuidados.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C7467D3-6F7D-064F-BFAF-F7B738F3F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233" y="1356743"/>
            <a:ext cx="495300" cy="4953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80E32A0-86FB-BE4B-B19C-EE84FA5A2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515" y="2959100"/>
            <a:ext cx="533400" cy="4699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81E4FB6-FD2C-2E46-BA5B-A8E05B1534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37" y="4936564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6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F382C8-9C83-D54A-A32A-E654F23191FD}"/>
              </a:ext>
            </a:extLst>
          </p:cNvPr>
          <p:cNvSpPr txBox="1"/>
          <p:nvPr/>
        </p:nvSpPr>
        <p:spPr>
          <a:xfrm flipH="1">
            <a:off x="5046133" y="738853"/>
            <a:ext cx="63556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Atribuciones de</a:t>
            </a:r>
          </a:p>
          <a:p>
            <a:pPr algn="ctr"/>
            <a:r>
              <a:rPr lang="es-C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SENAMA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344854-0D75-1B41-9DC3-9467CA105951}"/>
              </a:ext>
            </a:extLst>
          </p:cNvPr>
          <p:cNvSpPr txBox="1"/>
          <p:nvPr/>
        </p:nvSpPr>
        <p:spPr>
          <a:xfrm>
            <a:off x="5046133" y="2490157"/>
            <a:ext cx="6502400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 Público creado por medio de la promulgación de la </a:t>
            </a: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Ley 19.828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del 16 septiembre de 2002.</a:t>
            </a:r>
          </a:p>
          <a:p>
            <a:pPr algn="just"/>
            <a:endParaRPr lang="es-CL" sz="2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CL" sz="2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35" y="584848"/>
            <a:ext cx="4107608" cy="5771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B344854-0D75-1B41-9DC3-9467CA105951}"/>
              </a:ext>
            </a:extLst>
          </p:cNvPr>
          <p:cNvSpPr txBox="1"/>
          <p:nvPr/>
        </p:nvSpPr>
        <p:spPr>
          <a:xfrm>
            <a:off x="5046133" y="3861283"/>
            <a:ext cx="65024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Según la Ley 19.828, su objetivo es </a:t>
            </a: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“velar por la plena integración del adulto mayor a la sociedad, su protección ante el abandono e indigencia, y el ejercicio de los derechos que la Constitución de la República y las leyes le reconocen”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7E20E6A-D423-404B-ADF1-7CC90D84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58669"/>
            <a:ext cx="12192000" cy="584777"/>
          </a:xfrm>
        </p:spPr>
        <p:txBody>
          <a:bodyPr>
            <a:normAutofit fontScale="90000"/>
          </a:bodyPr>
          <a:lstStyle/>
          <a:p>
            <a:pPr algn="ctr"/>
            <a:br>
              <a:rPr lang="es-CL" dirty="0"/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¿QUIÉN OTORGA LA RESOLUCIÓN 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SANITARIA PARA EL FUNCIONAMIENTO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 LOS ELEAM?</a:t>
            </a:r>
            <a:br>
              <a:rPr lang="es-C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s-C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s-CL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" y="237110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¿Quién los fiscaliza?</a:t>
            </a:r>
            <a:endParaRPr lang="es-CL" sz="2800" dirty="0"/>
          </a:p>
        </p:txBody>
      </p:sp>
      <p:sp>
        <p:nvSpPr>
          <p:cNvPr id="8" name="Recortar rectángulo de esquina del mismo lado 7">
            <a:extLst>
              <a:ext uri="{FF2B5EF4-FFF2-40B4-BE49-F238E27FC236}">
                <a16:creationId xmlns:a16="http://schemas.microsoft.com/office/drawing/2014/main" id="{766EEA28-C8C0-5D4B-9F76-26A4B7360418}"/>
              </a:ext>
            </a:extLst>
          </p:cNvPr>
          <p:cNvSpPr/>
          <p:nvPr/>
        </p:nvSpPr>
        <p:spPr>
          <a:xfrm rot="10800000">
            <a:off x="1921933" y="3622213"/>
            <a:ext cx="2348089" cy="234808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3DAA74-1789-0448-B192-209236318300}"/>
              </a:ext>
            </a:extLst>
          </p:cNvPr>
          <p:cNvSpPr txBox="1"/>
          <p:nvPr/>
        </p:nvSpPr>
        <p:spPr>
          <a:xfrm>
            <a:off x="2063042" y="3888316"/>
            <a:ext cx="20658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ambos casos, la Seremi Regional Ministerial de Salud, (SEREMI de Salud),</a:t>
            </a:r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cuyo territorio de competencia se encuentran ubicados. </a:t>
            </a:r>
          </a:p>
        </p:txBody>
      </p:sp>
      <p:sp>
        <p:nvSpPr>
          <p:cNvPr id="12" name="Recortar rectángulo de esquina del mismo lado 11">
            <a:extLst>
              <a:ext uri="{FF2B5EF4-FFF2-40B4-BE49-F238E27FC236}">
                <a16:creationId xmlns:a16="http://schemas.microsoft.com/office/drawing/2014/main" id="{4EB9F6F7-3A20-034E-ADD7-B239CE383F2F}"/>
              </a:ext>
            </a:extLst>
          </p:cNvPr>
          <p:cNvSpPr/>
          <p:nvPr/>
        </p:nvSpPr>
        <p:spPr>
          <a:xfrm rot="10800000">
            <a:off x="4992511" y="3622213"/>
            <a:ext cx="2348089" cy="234808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EB65C9B-CC25-E441-9838-668C6937D5F8}"/>
              </a:ext>
            </a:extLst>
          </p:cNvPr>
          <p:cNvSpPr txBox="1"/>
          <p:nvPr/>
        </p:nvSpPr>
        <p:spPr>
          <a:xfrm>
            <a:off x="5133621" y="3888316"/>
            <a:ext cx="192475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esta entidad le corresponderá, su fiscalización, control y supervisión.</a:t>
            </a:r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15" name="Recortar rectángulo de esquina del mismo lado 14">
            <a:extLst>
              <a:ext uri="{FF2B5EF4-FFF2-40B4-BE49-F238E27FC236}">
                <a16:creationId xmlns:a16="http://schemas.microsoft.com/office/drawing/2014/main" id="{D13E4E79-ABEF-DE42-9E97-DCCD58CC96F3}"/>
              </a:ext>
            </a:extLst>
          </p:cNvPr>
          <p:cNvSpPr/>
          <p:nvPr/>
        </p:nvSpPr>
        <p:spPr>
          <a:xfrm rot="10800000">
            <a:off x="8153400" y="3622213"/>
            <a:ext cx="2348089" cy="234808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89A658A-512A-AA40-808F-B813C1C47FC9}"/>
              </a:ext>
            </a:extLst>
          </p:cNvPr>
          <p:cNvSpPr txBox="1"/>
          <p:nvPr/>
        </p:nvSpPr>
        <p:spPr>
          <a:xfrm>
            <a:off x="8294510" y="3888316"/>
            <a:ext cx="19247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área encargada es el </a:t>
            </a:r>
            <a:r>
              <a:rPr lang="es-E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Subdepartamento</a:t>
            </a:r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Profesiones Médicas. </a:t>
            </a:r>
            <a:endParaRPr lang="es-CL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898694C-3272-F749-AF76-AC27EF13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5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538" y="1445430"/>
            <a:ext cx="10922240" cy="982598"/>
          </a:xfrm>
        </p:spPr>
        <p:txBody>
          <a:bodyPr>
            <a:normAutofit/>
          </a:bodyPr>
          <a:lstStyle/>
          <a:p>
            <a:r>
              <a:rPr lang="es-CL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Actualmente, son regulados a través del </a:t>
            </a:r>
            <a:r>
              <a:rPr lang="es-CL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N°14 de MINSAL </a:t>
            </a:r>
            <a:r>
              <a:rPr lang="es-CL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2010. </a:t>
            </a:r>
            <a:r>
              <a:rPr lang="es-CL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Éste aprueba el reglamento de ELEAM, </a:t>
            </a:r>
            <a:r>
              <a:rPr lang="es-CL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que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rige la instalación y funcionamiento de los Establecimientos de Larga Estadía para personas mayores</a:t>
            </a: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s-CL" sz="2000" b="1" dirty="0"/>
          </a:p>
        </p:txBody>
      </p:sp>
      <p:sp>
        <p:nvSpPr>
          <p:cNvPr id="4" name="CuadroTexto 3"/>
          <p:cNvSpPr txBox="1"/>
          <p:nvPr/>
        </p:nvSpPr>
        <p:spPr>
          <a:xfrm flipH="1">
            <a:off x="479536" y="2526981"/>
            <a:ext cx="107641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septiembre del 2022, se aprueba el Decreto N°20 que modifica el Decreto N°14.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79540" y="3314799"/>
            <a:ext cx="10764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Art.4°: Deberá comunicarse a la autoridad sanitaria señalada, con a lo menos 20 días de anticipación a su ocurrencia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el cambio de propietario o director técnico y 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cierre transitorio o definitivo del establecimiento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9540" y="4531622"/>
            <a:ext cx="10764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autoridad sanitaria concederá o denegará la autorización mediante resolución, la que será fundada en caso de denegación.</a:t>
            </a:r>
          </a:p>
          <a:p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9539" y="5456354"/>
            <a:ext cx="10764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29.-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Corresponderá a las Secretarías Regionales Ministeriales de Salud en sus respectivos territorios de competencia supervisar el funcionamiento de los establecimientos ubicados en éste y fiscalizar el cumplimiento del presente Reglamento.</a:t>
            </a:r>
          </a:p>
          <a:p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58658"/>
            <a:ext cx="12192000" cy="652701"/>
          </a:xfrm>
        </p:spPr>
        <p:txBody>
          <a:bodyPr>
            <a:normAutofit/>
          </a:bodyPr>
          <a:lstStyle/>
          <a:p>
            <a:pPr algn="ctr"/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¿QUÉ NORMATIVA REGULA LOS ELEAM?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E5643D-EB01-BC41-A9A3-F1C34F1C9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88" y="2720259"/>
            <a:ext cx="12159423" cy="16821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L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DATOS SOBRE ESTABLECIMIENTOS DE</a:t>
            </a:r>
            <a:br>
              <a:rPr lang="es-CL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LARGA ESTADÍA (ELEAM)</a:t>
            </a:r>
            <a:endParaRPr lang="es-CL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C9F6827B-FA06-4E4E-BDD6-C914B9AED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78" y="0"/>
            <a:ext cx="22733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46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</TotalTime>
  <Words>1755</Words>
  <Application>Microsoft Office PowerPoint</Application>
  <PresentationFormat>Panorámica</PresentationFormat>
  <Paragraphs>542</Paragraphs>
  <Slides>22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Tema de Office</vt:lpstr>
      <vt:lpstr>Microsoft Excel Chart</vt:lpstr>
      <vt:lpstr>Servicio Nacional del Adulto Mayor</vt:lpstr>
      <vt:lpstr>Contenidos de la  presentación</vt:lpstr>
      <vt:lpstr>Presentación de PowerPoint</vt:lpstr>
      <vt:lpstr>Presentación de PowerPoint</vt:lpstr>
      <vt:lpstr>Presentación de PowerPoint</vt:lpstr>
      <vt:lpstr>Presentación de PowerPoint</vt:lpstr>
      <vt:lpstr> ¿QUIÉN OTORGA LA RESOLUCIÓN  SANITARIA PARA EL FUNCIONAMIENTO DE LOS ELEAM?  </vt:lpstr>
      <vt:lpstr>¿QUÉ NORMATIVA REGULA LOS ELEAM?</vt:lpstr>
      <vt:lpstr>DATOS SOBRE ESTABLECIMIENTOS DE  LARGA ESTADÍA (ELEAM)</vt:lpstr>
      <vt:lpstr>DATOS DE ELEAM POR AUTORIZACIÓN  SANITARIA Y TIPO DE CONSTITUCIÓN  </vt:lpstr>
      <vt:lpstr>Presentación de PowerPoint</vt:lpstr>
      <vt:lpstr>Presentación de PowerPoint</vt:lpstr>
      <vt:lpstr>Presentación de PowerPoint</vt:lpstr>
      <vt:lpstr>SITUACIÓN DE LA FUNDACIÓN  HOGAR DE CRISTO</vt:lpstr>
      <vt:lpstr>Presentación de PowerPoint</vt:lpstr>
      <vt:lpstr>Presentación de PowerPoint</vt:lpstr>
      <vt:lpstr>ACCIONES DE SENAMA</vt:lpstr>
      <vt:lpstr>ACCIONES DE SENAMA</vt:lpstr>
      <vt:lpstr>ESTRATEGIAS DESDE SENAMA</vt:lpstr>
      <vt:lpstr>¿QUIÉNES SON LOS RESPONSABLES  DEL CUIDADO?</vt:lpstr>
      <vt:lpstr>¿QUÉ TENEMOS EN DISPOSITIVOS  DE CUIDADO?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Carolina González</cp:lastModifiedBy>
  <cp:revision>226</cp:revision>
  <cp:lastPrinted>2022-12-29T12:58:35Z</cp:lastPrinted>
  <dcterms:created xsi:type="dcterms:W3CDTF">2022-04-14T17:42:17Z</dcterms:created>
  <dcterms:modified xsi:type="dcterms:W3CDTF">2023-01-06T13:53:28Z</dcterms:modified>
</cp:coreProperties>
</file>