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338" r:id="rId2"/>
    <p:sldId id="258" r:id="rId3"/>
    <p:sldId id="325" r:id="rId4"/>
    <p:sldId id="268" r:id="rId5"/>
    <p:sldId id="336" r:id="rId6"/>
    <p:sldId id="260" r:id="rId7"/>
    <p:sldId id="327" r:id="rId8"/>
  </p:sldIdLst>
  <p:sldSz cx="12192000" cy="6858000"/>
  <p:notesSz cx="6858000" cy="9144000"/>
  <p:embeddedFontLs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Montserrat SemiBold"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4">
          <p15:clr>
            <a:srgbClr val="747775"/>
          </p15:clr>
        </p15:guide>
        <p15:guide id="2" orient="horz" pos="283">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y9tfZsTR0WYeFJ1OTrBJd9pct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3" autoAdjust="0"/>
    <p:restoredTop sz="93380" autoAdjust="0"/>
  </p:normalViewPr>
  <p:slideViewPr>
    <p:cSldViewPr snapToGrid="0">
      <p:cViewPr varScale="1">
        <p:scale>
          <a:sx n="101" d="100"/>
          <a:sy n="101" d="100"/>
        </p:scale>
        <p:origin x="200" y="488"/>
      </p:cViewPr>
      <p:guideLst>
        <p:guide pos="314"/>
        <p:guide orient="horz" pos="2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77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0f8270b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87350" marR="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r>
              <a:rPr lang="es-SV" sz="800" b="0" i="0" u="none" strike="noStrike" kern="1200" cap="none" dirty="0">
                <a:solidFill>
                  <a:schemeClr val="tx1"/>
                </a:solidFill>
                <a:effectLst/>
                <a:latin typeface="Arial"/>
                <a:ea typeface="Arial"/>
                <a:cs typeface="Arial"/>
                <a:sym typeface="Arial"/>
              </a:rPr>
              <a:t>Aysén cuenta con 4 provincias y 10 comunas. </a:t>
            </a:r>
            <a:r>
              <a:rPr lang="es-CL" sz="800" baseline="0" dirty="0"/>
              <a:t>Es la tercera región más grande en superficie pero en términos demográficos representa el 0,6% nacional. Superficie de 106,821 km2</a:t>
            </a:r>
          </a:p>
          <a:p>
            <a:pPr marL="387350" marR="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endParaRPr lang="es-SV" sz="800" b="0" i="0" u="none" strike="noStrike" kern="1200" cap="none" dirty="0">
              <a:solidFill>
                <a:schemeClr val="tx1"/>
              </a:solidFill>
              <a:effectLst/>
              <a:latin typeface="Arial"/>
              <a:ea typeface="Arial"/>
              <a:cs typeface="Arial"/>
              <a:sym typeface="Arial"/>
            </a:endParaRPr>
          </a:p>
          <a:p>
            <a:pPr marL="158750" indent="0">
              <a:buNone/>
            </a:pPr>
            <a:r>
              <a:rPr lang="es-CL" baseline="0" dirty="0"/>
              <a:t>2) La distancia de Coyhaique a Villa O'Higgins es iguala a la de Santiago a Victoria, esta última significa cruzar 5 regiones</a:t>
            </a:r>
          </a:p>
          <a:p>
            <a:pPr marL="158750" indent="0">
              <a:buNone/>
            </a:pPr>
            <a:endParaRPr lang="es-CL" baseline="0" dirty="0"/>
          </a:p>
          <a:p>
            <a:pPr marL="158750" indent="0">
              <a:buNone/>
            </a:pPr>
            <a:r>
              <a:rPr lang="es-CL" baseline="0" dirty="0"/>
              <a:t>3) </a:t>
            </a:r>
            <a:r>
              <a:rPr lang="es-SV" sz="500" kern="1200" dirty="0">
                <a:solidFill>
                  <a:schemeClr val="tx1"/>
                </a:solidFill>
                <a:effectLst/>
                <a:latin typeface="+mn-lt"/>
                <a:ea typeface="+mn-ea"/>
                <a:cs typeface="+mn-cs"/>
              </a:rPr>
              <a:t>Aysén fue la última región de Chile en anexarse al territorio nacional, es la más joven en términos de su descubrimiento y reconocimiento</a:t>
            </a:r>
          </a:p>
          <a:p>
            <a:pPr marL="171450" marR="0" indent="-171450" algn="l" defTabSz="482163" rtl="0" eaLnBrk="1" fontAlgn="auto" latinLnBrk="0" hangingPunct="1">
              <a:lnSpc>
                <a:spcPct val="100000"/>
              </a:lnSpc>
              <a:spcBef>
                <a:spcPts val="0"/>
              </a:spcBef>
              <a:spcAft>
                <a:spcPts val="0"/>
              </a:spcAft>
              <a:buClrTx/>
              <a:buSzTx/>
              <a:buFontTx/>
              <a:buChar char="-"/>
              <a:tabLst/>
              <a:defRPr/>
            </a:pPr>
            <a:r>
              <a:rPr lang="es-SV" sz="500" kern="1200" dirty="0">
                <a:solidFill>
                  <a:schemeClr val="tx1"/>
                </a:solidFill>
                <a:effectLst/>
                <a:latin typeface="+mn-lt"/>
                <a:ea typeface="+mn-ea"/>
                <a:cs typeface="+mn-cs"/>
              </a:rPr>
              <a:t>En los 60 se generó una disputa con el país vecino Argentina por la poca claridad fronteriza entre poblados, esto llevo al Estado chileno a reforzar su soberanía en el territorio dando paso a la fundación de Villa O’Higgins (última comuna de la carretera Austral).</a:t>
            </a:r>
          </a:p>
          <a:p>
            <a:pPr marL="0" lvl="0" indent="0" algn="l" rtl="0">
              <a:lnSpc>
                <a:spcPct val="100000"/>
              </a:lnSpc>
              <a:spcBef>
                <a:spcPts val="0"/>
              </a:spcBef>
              <a:spcAft>
                <a:spcPts val="0"/>
              </a:spcAft>
              <a:buSzPts val="1100"/>
              <a:buNone/>
            </a:pPr>
            <a:endParaRPr dirty="0"/>
          </a:p>
        </p:txBody>
      </p:sp>
      <p:sp>
        <p:nvSpPr>
          <p:cNvPr id="89" name="Google Shape;89;g240f8270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525dfd399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24525dfd399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233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525dfd399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2" name="Google Shape;252;g24525dfd39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525dfd399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latin typeface="Montserrat" panose="020B0604020202020204" charset="0"/>
              </a:rPr>
              <a:t>El gráfico 331 presenta la distribución de las empresas por rubro económico en la región en el año 2020. De las más de 10 mil empresas que tenía la región en dicho año, 2.855 corresponden a empresas del rubro comercio, lo que representa el 27,7% de las empresas de la región; seguido del rubro de agricultura, ganadería, silvicultura, y pesca, y de las actividades de alojamiento y servicio de comidas, cada una con 1.221 y 1.129 empresas, y una participación de un 11,8% y de 11,0% respectivamente; y por la construcción y el transporte y almacenamiento, con 1.001 empresas cada una y concentrando ambas el 9,7%8 . </a:t>
            </a:r>
            <a:endParaRPr lang="en-US" dirty="0">
              <a:latin typeface="Montserrat" panose="020B0604020202020204" charset="0"/>
            </a:endParaRPr>
          </a:p>
          <a:p>
            <a:pPr marL="0" lvl="0" indent="0" algn="l" rtl="0">
              <a:lnSpc>
                <a:spcPct val="100000"/>
              </a:lnSpc>
              <a:spcBef>
                <a:spcPts val="0"/>
              </a:spcBef>
              <a:spcAft>
                <a:spcPts val="0"/>
              </a:spcAft>
              <a:buSzPts val="1100"/>
              <a:buNone/>
            </a:pPr>
            <a:endParaRPr dirty="0"/>
          </a:p>
        </p:txBody>
      </p:sp>
      <p:sp>
        <p:nvSpPr>
          <p:cNvPr id="252" name="Google Shape;252;g24525dfd39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57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525dfd39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24525dfd39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4" name="Google Shape;2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6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 name="Google Shape;93;g240f8270be0_0_0">
            <a:extLst>
              <a:ext uri="{FF2B5EF4-FFF2-40B4-BE49-F238E27FC236}">
                <a16:creationId xmlns:a16="http://schemas.microsoft.com/office/drawing/2014/main" id="{61E3FEA5-8985-60ED-F9E5-1C0C8A7402EF}"/>
              </a:ext>
            </a:extLst>
          </p:cNvPr>
          <p:cNvPicPr preferRelativeResize="0"/>
          <p:nvPr/>
        </p:nvPicPr>
        <p:blipFill rotWithShape="1">
          <a:blip r:embed="rId4">
            <a:alphaModFix/>
          </a:blip>
          <a:srcRect/>
          <a:stretch/>
        </p:blipFill>
        <p:spPr>
          <a:xfrm>
            <a:off x="864532" y="-278780"/>
            <a:ext cx="9996755" cy="5536579"/>
          </a:xfrm>
          <a:prstGeom prst="rect">
            <a:avLst/>
          </a:prstGeom>
          <a:noFill/>
          <a:ln>
            <a:noFill/>
          </a:ln>
        </p:spPr>
      </p:pic>
      <p:sp>
        <p:nvSpPr>
          <p:cNvPr id="3" name="CuadroTexto 2">
            <a:extLst>
              <a:ext uri="{FF2B5EF4-FFF2-40B4-BE49-F238E27FC236}">
                <a16:creationId xmlns:a16="http://schemas.microsoft.com/office/drawing/2014/main" id="{CEBFBF2F-7C16-DAA5-A3B1-1B416FCC37A0}"/>
              </a:ext>
            </a:extLst>
          </p:cNvPr>
          <p:cNvSpPr txBox="1"/>
          <p:nvPr/>
        </p:nvSpPr>
        <p:spPr>
          <a:xfrm>
            <a:off x="864532" y="1081668"/>
            <a:ext cx="9854268" cy="3139321"/>
          </a:xfrm>
          <a:prstGeom prst="rect">
            <a:avLst/>
          </a:prstGeom>
          <a:noFill/>
        </p:spPr>
        <p:txBody>
          <a:bodyPr wrap="square">
            <a:spAutoFit/>
          </a:bodyPr>
          <a:lstStyle/>
          <a:p>
            <a:pPr algn="ctr"/>
            <a:r>
              <a:rPr lang="es-CL" sz="3300" dirty="0">
                <a:latin typeface="Montserrat" panose="00000500000000000000" pitchFamily="2" charset="0"/>
              </a:rPr>
              <a:t>SESIÓN COMISIÓN DE PESCA, ACUICULTURA E INTERESES MARÍTIMOS</a:t>
            </a:r>
          </a:p>
          <a:p>
            <a:pPr algn="ctr"/>
            <a:endParaRPr lang="es-CL" sz="3300" dirty="0">
              <a:latin typeface="Montserrat" panose="00000500000000000000" pitchFamily="2" charset="0"/>
            </a:endParaRPr>
          </a:p>
          <a:p>
            <a:pPr algn="ctr"/>
            <a:endParaRPr lang="es-CL" sz="3300" dirty="0">
              <a:latin typeface="Montserrat" panose="00000500000000000000" pitchFamily="2" charset="0"/>
            </a:endParaRPr>
          </a:p>
          <a:p>
            <a:pPr algn="ctr"/>
            <a:endParaRPr lang="es-CL" sz="3300" dirty="0">
              <a:latin typeface="Montserrat" panose="00000500000000000000" pitchFamily="2" charset="0"/>
            </a:endParaRPr>
          </a:p>
          <a:p>
            <a:pPr algn="ctr"/>
            <a:r>
              <a:rPr lang="es-CL" sz="3300" b="1" dirty="0">
                <a:solidFill>
                  <a:schemeClr val="bg1"/>
                </a:solidFill>
                <a:latin typeface="Montserrat" panose="00000500000000000000" pitchFamily="2" charset="0"/>
              </a:rPr>
              <a:t>REGIÓN DE AYSÉN</a:t>
            </a:r>
          </a:p>
        </p:txBody>
      </p:sp>
      <p:sp>
        <p:nvSpPr>
          <p:cNvPr id="8" name="Google Shape;153;g24525dfd399_0_176">
            <a:extLst>
              <a:ext uri="{FF2B5EF4-FFF2-40B4-BE49-F238E27FC236}">
                <a16:creationId xmlns:a16="http://schemas.microsoft.com/office/drawing/2014/main" id="{F74360FC-B954-5117-4F96-AD62314C5B01}"/>
              </a:ext>
            </a:extLst>
          </p:cNvPr>
          <p:cNvSpPr/>
          <p:nvPr/>
        </p:nvSpPr>
        <p:spPr>
          <a:xfrm>
            <a:off x="2550300" y="5369322"/>
            <a:ext cx="7091400" cy="916581"/>
          </a:xfrm>
          <a:prstGeom prst="roundRect">
            <a:avLst>
              <a:gd name="adj" fmla="val 16667"/>
            </a:avLst>
          </a:prstGeom>
          <a:solidFill>
            <a:srgbClr val="351C75"/>
          </a:solidFill>
          <a:ln>
            <a:noFill/>
          </a:ln>
        </p:spPr>
        <p:txBody>
          <a:bodyPr spcFirstLastPara="1" wrap="square" lIns="91425" tIns="45700" rIns="91425" bIns="45700" anchor="t" anchorCtr="0">
            <a:noAutofit/>
          </a:bodyPr>
          <a:lstStyle/>
          <a:p>
            <a:pPr algn="ctr"/>
            <a:endParaRPr lang="es-CL" sz="1500" dirty="0">
              <a:solidFill>
                <a:schemeClr val="bg1"/>
              </a:solidFill>
              <a:latin typeface="Montserrat" panose="00000500000000000000" pitchFamily="2" charset="0"/>
            </a:endParaRPr>
          </a:p>
          <a:p>
            <a:pPr algn="ctr"/>
            <a:r>
              <a:rPr lang="es-CL" sz="1500" dirty="0">
                <a:solidFill>
                  <a:schemeClr val="bg1"/>
                </a:solidFill>
                <a:latin typeface="Montserrat" panose="00000500000000000000" pitchFamily="2" charset="0"/>
              </a:rPr>
              <a:t>Gobierno Regional de Aysén</a:t>
            </a:r>
          </a:p>
        </p:txBody>
      </p:sp>
      <p:pic>
        <p:nvPicPr>
          <p:cNvPr id="9" name="Google Shape;387;p6">
            <a:extLst>
              <a:ext uri="{FF2B5EF4-FFF2-40B4-BE49-F238E27FC236}">
                <a16:creationId xmlns:a16="http://schemas.microsoft.com/office/drawing/2014/main" id="{3DF3D6E9-7E3F-CE95-63EB-0566C3D87DA9}"/>
              </a:ext>
            </a:extLst>
          </p:cNvPr>
          <p:cNvPicPr preferRelativeResize="0"/>
          <p:nvPr/>
        </p:nvPicPr>
        <p:blipFill>
          <a:blip r:embed="rId5">
            <a:alphaModFix/>
          </a:blip>
          <a:stretch>
            <a:fillRect/>
          </a:stretch>
        </p:blipFill>
        <p:spPr>
          <a:xfrm>
            <a:off x="3531011" y="2140164"/>
            <a:ext cx="4343400" cy="1469676"/>
          </a:xfrm>
          <a:prstGeom prst="rect">
            <a:avLst/>
          </a:prstGeom>
          <a:noFill/>
          <a:ln>
            <a:noFill/>
          </a:ln>
        </p:spPr>
      </p:pic>
    </p:spTree>
    <p:extLst>
      <p:ext uri="{BB962C8B-B14F-4D97-AF65-F5344CB8AC3E}">
        <p14:creationId xmlns:p14="http://schemas.microsoft.com/office/powerpoint/2010/main" val="278033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93" name="Google Shape;93;g240f8270be0_0_0"/>
          <p:cNvPicPr preferRelativeResize="0"/>
          <p:nvPr/>
        </p:nvPicPr>
        <p:blipFill rotWithShape="1">
          <a:blip r:embed="rId4">
            <a:alphaModFix/>
          </a:blip>
          <a:srcRect/>
          <a:stretch/>
        </p:blipFill>
        <p:spPr>
          <a:xfrm>
            <a:off x="-198475" y="-103584"/>
            <a:ext cx="7068918" cy="1428267"/>
          </a:xfrm>
          <a:prstGeom prst="rect">
            <a:avLst/>
          </a:prstGeom>
          <a:noFill/>
          <a:ln>
            <a:noFill/>
          </a:ln>
        </p:spPr>
      </p:pic>
      <p:sp>
        <p:nvSpPr>
          <p:cNvPr id="99" name="Google Shape;99;g240f8270be0_0_0"/>
          <p:cNvSpPr txBox="1">
            <a:spLocks noGrp="1"/>
          </p:cNvSpPr>
          <p:nvPr>
            <p:ph type="title"/>
          </p:nvPr>
        </p:nvSpPr>
        <p:spPr>
          <a:xfrm>
            <a:off x="113782" y="368209"/>
            <a:ext cx="6578775" cy="51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s-MX" sz="2800" b="1" dirty="0">
                <a:solidFill>
                  <a:srgbClr val="C00000"/>
                </a:solidFill>
                <a:latin typeface="Montserrat ExtraBold"/>
                <a:ea typeface="Montserrat ExtraBold"/>
                <a:cs typeface="Montserrat ExtraBold"/>
                <a:sym typeface="Montserrat ExtraBold"/>
              </a:rPr>
              <a:t>¿DONDE ESTÁ </a:t>
            </a:r>
            <a:r>
              <a:rPr lang="es-MX" sz="2200" dirty="0">
                <a:solidFill>
                  <a:srgbClr val="002060"/>
                </a:solidFill>
                <a:latin typeface="Montserrat ExtraBold"/>
                <a:ea typeface="Montserrat ExtraBold"/>
                <a:cs typeface="Montserrat ExtraBold"/>
                <a:sym typeface="Montserrat ExtraBold"/>
              </a:rPr>
              <a:t>LA REGIÓN DE AYSÉN?</a:t>
            </a:r>
            <a:endParaRPr sz="2200" dirty="0">
              <a:solidFill>
                <a:srgbClr val="002060"/>
              </a:solidFill>
              <a:latin typeface="Montserrat ExtraBold"/>
              <a:ea typeface="Montserrat ExtraBold"/>
              <a:cs typeface="Montserrat ExtraBold"/>
              <a:sym typeface="Montserrat ExtraBold"/>
            </a:endParaRPr>
          </a:p>
        </p:txBody>
      </p:sp>
      <p:pic>
        <p:nvPicPr>
          <p:cNvPr id="4" name="Google Shape;218;g25c0839b733_0_37">
            <a:extLst>
              <a:ext uri="{FF2B5EF4-FFF2-40B4-BE49-F238E27FC236}">
                <a16:creationId xmlns:a16="http://schemas.microsoft.com/office/drawing/2014/main" id="{8A490E32-9BFD-ACCD-860B-15BD666E39A6}"/>
              </a:ext>
            </a:extLst>
          </p:cNvPr>
          <p:cNvPicPr preferRelativeResize="0"/>
          <p:nvPr/>
        </p:nvPicPr>
        <p:blipFill>
          <a:blip r:embed="rId5">
            <a:alphaModFix/>
          </a:blip>
          <a:stretch>
            <a:fillRect/>
          </a:stretch>
        </p:blipFill>
        <p:spPr>
          <a:xfrm>
            <a:off x="1284748" y="1183976"/>
            <a:ext cx="1432275" cy="5187931"/>
          </a:xfrm>
          <a:prstGeom prst="rect">
            <a:avLst/>
          </a:prstGeom>
          <a:noFill/>
          <a:ln>
            <a:noFill/>
          </a:ln>
        </p:spPr>
      </p:pic>
      <p:pic>
        <p:nvPicPr>
          <p:cNvPr id="5" name="Google Shape;219;g25c0839b733_0_37">
            <a:extLst>
              <a:ext uri="{FF2B5EF4-FFF2-40B4-BE49-F238E27FC236}">
                <a16:creationId xmlns:a16="http://schemas.microsoft.com/office/drawing/2014/main" id="{D78D4F0D-85CC-9A16-2C56-EC00DD3BB286}"/>
              </a:ext>
            </a:extLst>
          </p:cNvPr>
          <p:cNvPicPr preferRelativeResize="0"/>
          <p:nvPr/>
        </p:nvPicPr>
        <p:blipFill>
          <a:blip r:embed="rId6">
            <a:alphaModFix/>
          </a:blip>
          <a:stretch>
            <a:fillRect/>
          </a:stretch>
        </p:blipFill>
        <p:spPr>
          <a:xfrm>
            <a:off x="3460093" y="1237280"/>
            <a:ext cx="1340751" cy="5187931"/>
          </a:xfrm>
          <a:prstGeom prst="rect">
            <a:avLst/>
          </a:prstGeom>
          <a:noFill/>
          <a:ln>
            <a:noFill/>
          </a:ln>
        </p:spPr>
      </p:pic>
      <p:sp>
        <p:nvSpPr>
          <p:cNvPr id="6" name="Rectángulo 5">
            <a:extLst>
              <a:ext uri="{FF2B5EF4-FFF2-40B4-BE49-F238E27FC236}">
                <a16:creationId xmlns:a16="http://schemas.microsoft.com/office/drawing/2014/main" id="{F51E2D1F-1EF8-663B-4035-6EFB0D0DF540}"/>
              </a:ext>
            </a:extLst>
          </p:cNvPr>
          <p:cNvSpPr/>
          <p:nvPr/>
        </p:nvSpPr>
        <p:spPr>
          <a:xfrm>
            <a:off x="1483992" y="4385044"/>
            <a:ext cx="1585690" cy="523220"/>
          </a:xfrm>
          <a:prstGeom prst="rect">
            <a:avLst/>
          </a:prstGeom>
        </p:spPr>
        <p:txBody>
          <a:bodyPr wrap="none">
            <a:spAutoFit/>
          </a:bodyPr>
          <a:lstStyle/>
          <a:p>
            <a:pPr lvl="0"/>
            <a:r>
              <a:rPr lang="en-US" sz="2800" b="1" dirty="0">
                <a:latin typeface="Montserrat" panose="00000500000000000000" pitchFamily="2" charset="0"/>
                <a:ea typeface="Montserrat"/>
                <a:cs typeface="Montserrat"/>
                <a:sym typeface="Montserrat"/>
              </a:rPr>
              <a:t>560 km</a:t>
            </a:r>
          </a:p>
        </p:txBody>
      </p:sp>
      <p:sp>
        <p:nvSpPr>
          <p:cNvPr id="7" name="Rectángulo 6">
            <a:extLst>
              <a:ext uri="{FF2B5EF4-FFF2-40B4-BE49-F238E27FC236}">
                <a16:creationId xmlns:a16="http://schemas.microsoft.com/office/drawing/2014/main" id="{5007C989-B00E-AA35-9660-5DCDFAF07E32}"/>
              </a:ext>
            </a:extLst>
          </p:cNvPr>
          <p:cNvSpPr/>
          <p:nvPr/>
        </p:nvSpPr>
        <p:spPr>
          <a:xfrm>
            <a:off x="3727786" y="2840353"/>
            <a:ext cx="1686680" cy="523220"/>
          </a:xfrm>
          <a:prstGeom prst="rect">
            <a:avLst/>
          </a:prstGeom>
        </p:spPr>
        <p:txBody>
          <a:bodyPr wrap="none">
            <a:spAutoFit/>
          </a:bodyPr>
          <a:lstStyle/>
          <a:p>
            <a:r>
              <a:rPr lang="en-US" sz="2800" b="1" dirty="0">
                <a:latin typeface="Montserrat" panose="00000500000000000000" pitchFamily="2" charset="0"/>
                <a:ea typeface="Montserrat"/>
                <a:cs typeface="Montserrat"/>
                <a:sym typeface="Montserrat"/>
              </a:rPr>
              <a:t>560 km </a:t>
            </a:r>
            <a:endParaRPr lang="en-US" sz="2800" b="1" dirty="0">
              <a:latin typeface="Montserrat" panose="00000500000000000000" pitchFamily="2" charset="0"/>
            </a:endParaRPr>
          </a:p>
        </p:txBody>
      </p:sp>
      <p:sp>
        <p:nvSpPr>
          <p:cNvPr id="8" name="Rectángulo 7">
            <a:extLst>
              <a:ext uri="{FF2B5EF4-FFF2-40B4-BE49-F238E27FC236}">
                <a16:creationId xmlns:a16="http://schemas.microsoft.com/office/drawing/2014/main" id="{1AC1F06C-7E47-F6B8-C9F9-997C85681891}"/>
              </a:ext>
            </a:extLst>
          </p:cNvPr>
          <p:cNvSpPr/>
          <p:nvPr/>
        </p:nvSpPr>
        <p:spPr>
          <a:xfrm>
            <a:off x="3988043" y="3562635"/>
            <a:ext cx="984565" cy="276999"/>
          </a:xfrm>
          <a:prstGeom prst="rect">
            <a:avLst/>
          </a:prstGeom>
          <a:solidFill>
            <a:srgbClr val="C00000"/>
          </a:solidFill>
        </p:spPr>
        <p:txBody>
          <a:bodyPr wrap="none">
            <a:spAutoFit/>
          </a:bodyPr>
          <a:lstStyle/>
          <a:p>
            <a:r>
              <a:rPr lang="en-US" sz="1200" b="1" dirty="0">
                <a:solidFill>
                  <a:schemeClr val="bg1"/>
                </a:solidFill>
                <a:latin typeface="Montserrat" panose="00000500000000000000" pitchFamily="2" charset="0"/>
                <a:ea typeface="Montserrat"/>
                <a:cs typeface="Montserrat"/>
                <a:sym typeface="Montserrat"/>
              </a:rPr>
              <a:t>6h 20 min</a:t>
            </a:r>
            <a:endParaRPr lang="en-US" sz="1200" b="1" dirty="0">
              <a:solidFill>
                <a:schemeClr val="bg1"/>
              </a:solidFill>
              <a:latin typeface="Montserrat" panose="00000500000000000000" pitchFamily="2" charset="0"/>
            </a:endParaRPr>
          </a:p>
        </p:txBody>
      </p:sp>
      <p:sp>
        <p:nvSpPr>
          <p:cNvPr id="9" name="Rectángulo 8">
            <a:extLst>
              <a:ext uri="{FF2B5EF4-FFF2-40B4-BE49-F238E27FC236}">
                <a16:creationId xmlns:a16="http://schemas.microsoft.com/office/drawing/2014/main" id="{D470D849-4C12-F39A-F05A-75B1B7CAB8FC}"/>
              </a:ext>
            </a:extLst>
          </p:cNvPr>
          <p:cNvSpPr/>
          <p:nvPr/>
        </p:nvSpPr>
        <p:spPr>
          <a:xfrm>
            <a:off x="2143983" y="5152734"/>
            <a:ext cx="1258678" cy="276999"/>
          </a:xfrm>
          <a:prstGeom prst="rect">
            <a:avLst/>
          </a:prstGeom>
          <a:solidFill>
            <a:srgbClr val="C00000"/>
          </a:solidFill>
        </p:spPr>
        <p:txBody>
          <a:bodyPr wrap="none">
            <a:spAutoFit/>
          </a:bodyPr>
          <a:lstStyle/>
          <a:p>
            <a:r>
              <a:rPr lang="en-US" sz="1200" b="1" dirty="0">
                <a:solidFill>
                  <a:schemeClr val="bg1"/>
                </a:solidFill>
                <a:latin typeface="Montserrat" panose="00000500000000000000" pitchFamily="2" charset="0"/>
                <a:ea typeface="Montserrat"/>
                <a:cs typeface="Montserrat"/>
                <a:sym typeface="Montserrat"/>
              </a:rPr>
              <a:t>10h 17 min ***</a:t>
            </a:r>
            <a:endParaRPr lang="en-US" sz="1200" b="1" dirty="0">
              <a:solidFill>
                <a:schemeClr val="bg1"/>
              </a:solidFill>
              <a:latin typeface="Montserrat" panose="00000500000000000000" pitchFamily="2" charset="0"/>
            </a:endParaRPr>
          </a:p>
        </p:txBody>
      </p:sp>
      <p:pic>
        <p:nvPicPr>
          <p:cNvPr id="2" name="Imagen 1"/>
          <p:cNvPicPr>
            <a:picLocks noChangeAspect="1"/>
          </p:cNvPicPr>
          <p:nvPr/>
        </p:nvPicPr>
        <p:blipFill>
          <a:blip r:embed="rId7"/>
          <a:stretch>
            <a:fillRect/>
          </a:stretch>
        </p:blipFill>
        <p:spPr>
          <a:xfrm>
            <a:off x="6891801" y="368209"/>
            <a:ext cx="3531260" cy="5928654"/>
          </a:xfrm>
          <a:prstGeom prst="rect">
            <a:avLst/>
          </a:prstGeom>
          <a:ln>
            <a:noFill/>
          </a:ln>
          <a:effectLst>
            <a:outerShdw blurRad="190500" algn="tl" rotWithShape="0">
              <a:srgbClr val="000000">
                <a:alpha val="70000"/>
              </a:srgbClr>
            </a:outerShdw>
          </a:effectLst>
        </p:spPr>
      </p:pic>
      <p:pic>
        <p:nvPicPr>
          <p:cNvPr id="14" name="Imagen 13">
            <a:extLst>
              <a:ext uri="{FF2B5EF4-FFF2-40B4-BE49-F238E27FC236}">
                <a16:creationId xmlns:a16="http://schemas.microsoft.com/office/drawing/2014/main" id="{2E8BA486-432E-7ED9-592F-9B919C093F4B}"/>
              </a:ext>
            </a:extLst>
          </p:cNvPr>
          <p:cNvPicPr>
            <a:picLocks noChangeAspect="1"/>
          </p:cNvPicPr>
          <p:nvPr/>
        </p:nvPicPr>
        <p:blipFill>
          <a:blip r:embed="rId8"/>
          <a:stretch>
            <a:fillRect/>
          </a:stretch>
        </p:blipFill>
        <p:spPr>
          <a:xfrm>
            <a:off x="6901189" y="339578"/>
            <a:ext cx="3530008" cy="5957285"/>
          </a:xfrm>
          <a:prstGeom prst="rect">
            <a:avLst/>
          </a:prstGeom>
          <a:ln>
            <a:noFill/>
          </a:ln>
          <a:effectLst>
            <a:outerShdw blurRad="190500" algn="tl" rotWithShape="0">
              <a:srgbClr val="000000">
                <a:alpha val="70000"/>
              </a:srgbClr>
            </a:outerShdw>
          </a:effectLst>
        </p:spPr>
      </p:pic>
      <p:sp>
        <p:nvSpPr>
          <p:cNvPr id="21" name="Rectángulo 20">
            <a:extLst>
              <a:ext uri="{FF2B5EF4-FFF2-40B4-BE49-F238E27FC236}">
                <a16:creationId xmlns:a16="http://schemas.microsoft.com/office/drawing/2014/main" id="{5007C989-B00E-AA35-9660-5DCDFAF07E32}"/>
              </a:ext>
            </a:extLst>
          </p:cNvPr>
          <p:cNvSpPr/>
          <p:nvPr/>
        </p:nvSpPr>
        <p:spPr>
          <a:xfrm>
            <a:off x="10518349" y="5927531"/>
            <a:ext cx="1614545" cy="369332"/>
          </a:xfrm>
          <a:prstGeom prst="rect">
            <a:avLst/>
          </a:prstGeom>
        </p:spPr>
        <p:txBody>
          <a:bodyPr wrap="none">
            <a:spAutoFit/>
          </a:bodyPr>
          <a:lstStyle/>
          <a:p>
            <a:r>
              <a:rPr lang="en-US" sz="1800" b="1" dirty="0">
                <a:latin typeface="Montserrat" panose="00000500000000000000" pitchFamily="2" charset="0"/>
                <a:ea typeface="Montserrat"/>
                <a:cs typeface="Montserrat"/>
                <a:sym typeface="Montserrat"/>
              </a:rPr>
              <a:t>106.821 km2</a:t>
            </a:r>
            <a:endParaRPr lang="en-US" sz="1800" b="1" dirty="0">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53" name="Google Shape;153;g24525dfd399_0_176"/>
          <p:cNvSpPr/>
          <p:nvPr/>
        </p:nvSpPr>
        <p:spPr>
          <a:xfrm>
            <a:off x="836954" y="645950"/>
            <a:ext cx="4625383" cy="5273585"/>
          </a:xfrm>
          <a:prstGeom prst="roundRect">
            <a:avLst>
              <a:gd name="adj" fmla="val 16667"/>
            </a:avLst>
          </a:prstGeom>
          <a:solidFill>
            <a:srgbClr val="351C75"/>
          </a:solidFill>
          <a:ln>
            <a:noFill/>
          </a:ln>
        </p:spPr>
        <p:txBody>
          <a:bodyPr spcFirstLastPara="1" wrap="square" lIns="91425" tIns="45700" rIns="91425" bIns="45700" anchor="t" anchorCtr="0">
            <a:noAutofit/>
          </a:bodyPr>
          <a:lstStyle/>
          <a:p>
            <a:pPr marL="0" marR="0" lvl="0" indent="0" algn="ctr" rtl="0">
              <a:lnSpc>
                <a:spcPct val="115000"/>
              </a:lnSpc>
              <a:spcBef>
                <a:spcPts val="700"/>
              </a:spcBef>
              <a:spcAft>
                <a:spcPts val="0"/>
              </a:spcAft>
              <a:buClr>
                <a:srgbClr val="000000"/>
              </a:buClr>
              <a:buSzPts val="1500"/>
              <a:buFont typeface="Arial"/>
              <a:buNone/>
            </a:pPr>
            <a:r>
              <a:rPr lang="es-CL" sz="2200" b="1" i="0" u="none" strike="noStrike" cap="none" dirty="0">
                <a:solidFill>
                  <a:srgbClr val="FFC000"/>
                </a:solidFill>
                <a:latin typeface="Montserrat" panose="020B0604020202020204" charset="0"/>
                <a:ea typeface="Montserrat Medium"/>
                <a:cs typeface="Montserrat Medium"/>
                <a:sym typeface="Montserrat Medium"/>
              </a:rPr>
              <a:t>TERRITORIO</a:t>
            </a:r>
          </a:p>
          <a:p>
            <a:pPr marL="285750" lvl="0" indent="-285750" algn="just">
              <a:lnSpc>
                <a:spcPct val="115000"/>
              </a:lnSpc>
              <a:spcBef>
                <a:spcPts val="700"/>
              </a:spcBef>
              <a:buClr>
                <a:schemeClr val="bg1"/>
              </a:buClr>
              <a:buSzPts val="1500"/>
              <a:buFont typeface="Wingdings" panose="05000000000000000000" pitchFamily="2" charset="2"/>
              <a:buChar char="v"/>
            </a:pPr>
            <a:r>
              <a:rPr lang="es-ES" dirty="0">
                <a:solidFill>
                  <a:schemeClr val="bg1"/>
                </a:solidFill>
                <a:latin typeface="Montserrat" panose="020B0604020202020204" charset="0"/>
              </a:rPr>
              <a:t>Alta biodiversidad expresada en la belleza de sus paisajes, de diversidad tal que pueden coexistir en un mismo territorio el </a:t>
            </a:r>
            <a:r>
              <a:rPr lang="es-ES" b="1" dirty="0">
                <a:solidFill>
                  <a:schemeClr val="bg1"/>
                </a:solidFill>
                <a:latin typeface="Montserrat" panose="020B0604020202020204" charset="0"/>
              </a:rPr>
              <a:t>bosque valdiviano, formaciones de estepa, turberas, bosque caducifolio</a:t>
            </a:r>
            <a:r>
              <a:rPr lang="es-ES" dirty="0">
                <a:solidFill>
                  <a:schemeClr val="bg1"/>
                </a:solidFill>
                <a:latin typeface="Montserrat" panose="020B0604020202020204" charset="0"/>
              </a:rPr>
              <a:t>; como a la vez extensos </a:t>
            </a:r>
            <a:r>
              <a:rPr lang="es-ES" b="1" dirty="0">
                <a:solidFill>
                  <a:schemeClr val="bg1"/>
                </a:solidFill>
                <a:latin typeface="Montserrat" panose="020B0604020202020204" charset="0"/>
              </a:rPr>
              <a:t>campos de hielo, fiordos y canales </a:t>
            </a:r>
          </a:p>
          <a:p>
            <a:pPr marL="285750" lvl="0" indent="-285750" algn="just">
              <a:lnSpc>
                <a:spcPct val="115000"/>
              </a:lnSpc>
              <a:spcBef>
                <a:spcPts val="700"/>
              </a:spcBef>
              <a:buClr>
                <a:schemeClr val="bg1"/>
              </a:buClr>
              <a:buSzPts val="1500"/>
              <a:buFont typeface="Wingdings" panose="05000000000000000000" pitchFamily="2" charset="2"/>
              <a:buChar char="v"/>
            </a:pPr>
            <a:r>
              <a:rPr lang="es-ES" dirty="0">
                <a:solidFill>
                  <a:schemeClr val="bg1"/>
                </a:solidFill>
                <a:latin typeface="Montserrat" panose="020B0604020202020204" charset="0"/>
              </a:rPr>
              <a:t>Presenta </a:t>
            </a:r>
            <a:r>
              <a:rPr lang="es-ES" b="1" dirty="0">
                <a:solidFill>
                  <a:schemeClr val="bg1"/>
                </a:solidFill>
                <a:latin typeface="Montserrat" panose="020B0604020202020204" charset="0"/>
              </a:rPr>
              <a:t>15 ecosistemas terrestres </a:t>
            </a:r>
            <a:r>
              <a:rPr lang="es-ES" dirty="0">
                <a:solidFill>
                  <a:schemeClr val="bg1"/>
                </a:solidFill>
                <a:latin typeface="Montserrat" panose="020B0604020202020204" charset="0"/>
              </a:rPr>
              <a:t>asociados de forma directa con los pisos vegetaciones</a:t>
            </a:r>
          </a:p>
          <a:p>
            <a:pPr marL="285750" lvl="0" indent="-285750" algn="just">
              <a:lnSpc>
                <a:spcPct val="115000"/>
              </a:lnSpc>
              <a:spcBef>
                <a:spcPts val="700"/>
              </a:spcBef>
              <a:buClr>
                <a:schemeClr val="bg1"/>
              </a:buClr>
              <a:buSzPts val="1500"/>
              <a:buFont typeface="Wingdings" panose="05000000000000000000" pitchFamily="2" charset="2"/>
              <a:buChar char="v"/>
            </a:pPr>
            <a:r>
              <a:rPr lang="es-ES" dirty="0">
                <a:solidFill>
                  <a:schemeClr val="bg1"/>
                </a:solidFill>
                <a:latin typeface="Montserrat" panose="020B0604020202020204" charset="0"/>
              </a:rPr>
              <a:t>Es la región con más </a:t>
            </a:r>
            <a:r>
              <a:rPr lang="es-ES" b="1" dirty="0">
                <a:solidFill>
                  <a:schemeClr val="bg1"/>
                </a:solidFill>
                <a:latin typeface="Montserrat" panose="020B0604020202020204" charset="0"/>
              </a:rPr>
              <a:t>% de superficie de humedales</a:t>
            </a:r>
          </a:p>
          <a:p>
            <a:pPr marL="285750" lvl="0" indent="-285750" algn="just">
              <a:lnSpc>
                <a:spcPct val="115000"/>
              </a:lnSpc>
              <a:spcBef>
                <a:spcPts val="700"/>
              </a:spcBef>
              <a:buClr>
                <a:schemeClr val="bg1"/>
              </a:buClr>
              <a:buSzPts val="1500"/>
              <a:buFont typeface="Wingdings" panose="05000000000000000000" pitchFamily="2" charset="2"/>
              <a:buChar char="v"/>
            </a:pPr>
            <a:r>
              <a:rPr lang="es-ES" dirty="0">
                <a:solidFill>
                  <a:schemeClr val="bg1"/>
                </a:solidFill>
                <a:latin typeface="Montserrat" panose="020B0604020202020204" charset="0"/>
              </a:rPr>
              <a:t>Un </a:t>
            </a:r>
            <a:r>
              <a:rPr lang="es-ES" b="1" dirty="0">
                <a:solidFill>
                  <a:schemeClr val="bg1"/>
                </a:solidFill>
                <a:latin typeface="Montserrat" panose="020B0604020202020204" charset="0"/>
              </a:rPr>
              <a:t>25%</a:t>
            </a:r>
            <a:r>
              <a:rPr lang="es-ES" dirty="0">
                <a:solidFill>
                  <a:schemeClr val="bg1"/>
                </a:solidFill>
                <a:latin typeface="Montserrat" panose="020B0604020202020204" charset="0"/>
              </a:rPr>
              <a:t> de </a:t>
            </a:r>
            <a:r>
              <a:rPr lang="es-CL" i="0" u="none" strike="noStrike" cap="none" dirty="0">
                <a:solidFill>
                  <a:schemeClr val="bg1"/>
                </a:solidFill>
                <a:latin typeface="Montserrat" panose="020B0604020202020204" charset="0"/>
                <a:ea typeface="Montserrat Medium"/>
                <a:cs typeface="Montserrat Medium"/>
                <a:sym typeface="Montserrat Medium"/>
              </a:rPr>
              <a:t>los ecosistemas de la región se encuentran </a:t>
            </a:r>
            <a:r>
              <a:rPr lang="es-CL" b="1" i="0" u="none" strike="noStrike" cap="none" dirty="0">
                <a:solidFill>
                  <a:schemeClr val="bg1"/>
                </a:solidFill>
                <a:latin typeface="Montserrat" panose="020B0604020202020204" charset="0"/>
                <a:ea typeface="Montserrat Medium"/>
                <a:cs typeface="Montserrat Medium"/>
                <a:sym typeface="Montserrat Medium"/>
              </a:rPr>
              <a:t>bajo amenaza</a:t>
            </a:r>
            <a:endParaRPr b="1" i="0" u="none" strike="noStrike" cap="none" dirty="0">
              <a:solidFill>
                <a:schemeClr val="bg1"/>
              </a:solidFill>
              <a:latin typeface="Montserrat" panose="020B0604020202020204" charset="0"/>
              <a:ea typeface="Montserrat Medium"/>
              <a:cs typeface="Montserrat Medium"/>
              <a:sym typeface="Montserrat Medium"/>
            </a:endParaRPr>
          </a:p>
        </p:txBody>
      </p:sp>
      <p:sp>
        <p:nvSpPr>
          <p:cNvPr id="13" name="Google Shape;153;g24525dfd399_0_176"/>
          <p:cNvSpPr/>
          <p:nvPr/>
        </p:nvSpPr>
        <p:spPr>
          <a:xfrm>
            <a:off x="6154913" y="645950"/>
            <a:ext cx="4625383" cy="5273585"/>
          </a:xfrm>
          <a:prstGeom prst="roundRect">
            <a:avLst>
              <a:gd name="adj" fmla="val 16667"/>
            </a:avLst>
          </a:prstGeom>
          <a:solidFill>
            <a:srgbClr val="351C75"/>
          </a:solidFill>
          <a:ln>
            <a:noFill/>
          </a:ln>
        </p:spPr>
        <p:txBody>
          <a:bodyPr spcFirstLastPara="1" wrap="square" lIns="91425" tIns="45700" rIns="91425" bIns="45700" anchor="t" anchorCtr="0">
            <a:noAutofit/>
          </a:bodyPr>
          <a:lstStyle/>
          <a:p>
            <a:pPr marL="0" marR="0" lvl="0" indent="0" algn="ctr" rtl="0">
              <a:lnSpc>
                <a:spcPct val="115000"/>
              </a:lnSpc>
              <a:spcBef>
                <a:spcPts val="700"/>
              </a:spcBef>
              <a:spcAft>
                <a:spcPts val="0"/>
              </a:spcAft>
              <a:buClr>
                <a:srgbClr val="000000"/>
              </a:buClr>
              <a:buSzPts val="1500"/>
              <a:buFont typeface="Arial"/>
              <a:buNone/>
            </a:pPr>
            <a:r>
              <a:rPr lang="es-CL" sz="2200" b="1" i="0" u="none" strike="noStrike" cap="none" dirty="0">
                <a:solidFill>
                  <a:srgbClr val="FFC000"/>
                </a:solidFill>
                <a:latin typeface="Montserrat Medium"/>
                <a:ea typeface="Montserrat Medium"/>
                <a:cs typeface="Montserrat Medium"/>
                <a:sym typeface="Montserrat Medium"/>
              </a:rPr>
              <a:t>MARITORIO</a:t>
            </a:r>
            <a:endParaRPr lang="es-CL" sz="1500" dirty="0">
              <a:solidFill>
                <a:schemeClr val="lt1"/>
              </a:solidFill>
              <a:latin typeface="Montserrat Medium"/>
              <a:ea typeface="Montserrat Medium"/>
              <a:cs typeface="Montserrat Medium"/>
              <a:sym typeface="Montserrat Medium"/>
            </a:endParaRPr>
          </a:p>
          <a:p>
            <a:pPr marL="285750" lvl="0" indent="-285750" algn="just">
              <a:lnSpc>
                <a:spcPct val="115000"/>
              </a:lnSpc>
              <a:spcBef>
                <a:spcPts val="700"/>
              </a:spcBef>
              <a:buClr>
                <a:schemeClr val="bg1"/>
              </a:buClr>
              <a:buSzPts val="1500"/>
              <a:buFont typeface="Wingdings" panose="05000000000000000000" pitchFamily="2" charset="2"/>
              <a:buChar char="v"/>
            </a:pPr>
            <a:r>
              <a:rPr lang="es-ES" dirty="0">
                <a:solidFill>
                  <a:schemeClr val="bg1"/>
                </a:solidFill>
                <a:latin typeface="Montserrat" panose="020B0604020202020204" charset="0"/>
              </a:rPr>
              <a:t>Los ecosistemas marinos se encuentran dentro de la </a:t>
            </a:r>
            <a:r>
              <a:rPr lang="es-ES" b="1" dirty="0">
                <a:solidFill>
                  <a:schemeClr val="bg1"/>
                </a:solidFill>
                <a:latin typeface="Montserrat" panose="020B0604020202020204" charset="0"/>
              </a:rPr>
              <a:t>ecorregión </a:t>
            </a:r>
            <a:r>
              <a:rPr lang="es-ES" b="1" dirty="0" err="1">
                <a:solidFill>
                  <a:schemeClr val="bg1"/>
                </a:solidFill>
                <a:latin typeface="Montserrat" panose="020B0604020202020204" charset="0"/>
              </a:rPr>
              <a:t>Chiloense</a:t>
            </a:r>
            <a:r>
              <a:rPr lang="es-ES" b="1" dirty="0">
                <a:solidFill>
                  <a:schemeClr val="bg1"/>
                </a:solidFill>
                <a:latin typeface="Montserrat" panose="020B0604020202020204" charset="0"/>
              </a:rPr>
              <a:t> y de Fiordos y canales </a:t>
            </a:r>
            <a:r>
              <a:rPr lang="es-ES" dirty="0">
                <a:solidFill>
                  <a:schemeClr val="bg1"/>
                </a:solidFill>
                <a:latin typeface="Montserrat" panose="020B0604020202020204" charset="0"/>
              </a:rPr>
              <a:t>del sur de Chile</a:t>
            </a:r>
          </a:p>
          <a:p>
            <a:pPr marL="285750" lvl="0" indent="-285750" algn="just">
              <a:lnSpc>
                <a:spcPct val="115000"/>
              </a:lnSpc>
              <a:spcBef>
                <a:spcPts val="700"/>
              </a:spcBef>
              <a:buClr>
                <a:schemeClr val="bg1"/>
              </a:buClr>
              <a:buSzPts val="1500"/>
              <a:buFont typeface="Wingdings" panose="05000000000000000000" pitchFamily="2" charset="2"/>
              <a:buChar char="v"/>
            </a:pPr>
            <a:r>
              <a:rPr lang="es-CL" i="0" u="none" strike="noStrike" cap="none" dirty="0">
                <a:solidFill>
                  <a:schemeClr val="lt1"/>
                </a:solidFill>
                <a:latin typeface="Montserrat Medium"/>
                <a:ea typeface="Montserrat Medium"/>
                <a:cs typeface="Montserrat Medium"/>
                <a:sym typeface="Montserrat Medium"/>
              </a:rPr>
              <a:t>La región posee </a:t>
            </a:r>
            <a:r>
              <a:rPr lang="es-CL" b="1" i="0" u="none" strike="noStrike" cap="none" dirty="0">
                <a:solidFill>
                  <a:schemeClr val="lt1"/>
                </a:solidFill>
                <a:latin typeface="Montserrat Medium"/>
                <a:ea typeface="Montserrat Medium"/>
                <a:cs typeface="Montserrat Medium"/>
                <a:sym typeface="Montserrat Medium"/>
              </a:rPr>
              <a:t>17.000 km </a:t>
            </a:r>
            <a:r>
              <a:rPr lang="es-CL" i="0" u="none" strike="noStrike" cap="none" dirty="0">
                <a:solidFill>
                  <a:schemeClr val="lt1"/>
                </a:solidFill>
                <a:latin typeface="Montserrat Medium"/>
                <a:ea typeface="Montserrat Medium"/>
                <a:cs typeface="Montserrat Medium"/>
                <a:sym typeface="Montserrat Medium"/>
              </a:rPr>
              <a:t>de borde costero (entre polo y polo hay aprox. 20.000 km)</a:t>
            </a:r>
          </a:p>
          <a:p>
            <a:pPr marL="285750" lvl="0" indent="-285750" algn="just">
              <a:lnSpc>
                <a:spcPct val="115000"/>
              </a:lnSpc>
              <a:spcBef>
                <a:spcPts val="700"/>
              </a:spcBef>
              <a:buClr>
                <a:schemeClr val="bg1"/>
              </a:buClr>
              <a:buSzPts val="1500"/>
              <a:buFont typeface="Wingdings" panose="05000000000000000000" pitchFamily="2" charset="2"/>
              <a:buChar char="v"/>
            </a:pPr>
            <a:r>
              <a:rPr lang="es-CL" dirty="0">
                <a:solidFill>
                  <a:schemeClr val="lt1"/>
                </a:solidFill>
                <a:latin typeface="Montserrat Medium"/>
                <a:ea typeface="Montserrat Medium"/>
                <a:cs typeface="Montserrat Medium"/>
                <a:sym typeface="Montserrat Medium"/>
              </a:rPr>
              <a:t>La superficie marítima de las áreas silvestres </a:t>
            </a:r>
            <a:r>
              <a:rPr lang="es-CL" b="1" dirty="0">
                <a:solidFill>
                  <a:schemeClr val="lt1"/>
                </a:solidFill>
                <a:latin typeface="Montserrat Medium"/>
                <a:ea typeface="Montserrat Medium"/>
                <a:cs typeface="Montserrat Medium"/>
                <a:sym typeface="Montserrat Medium"/>
              </a:rPr>
              <a:t>alcanza casi los 2 millones </a:t>
            </a:r>
            <a:r>
              <a:rPr lang="es-CL" dirty="0">
                <a:solidFill>
                  <a:schemeClr val="lt1"/>
                </a:solidFill>
                <a:latin typeface="Montserrat Medium"/>
                <a:ea typeface="Montserrat Medium"/>
                <a:cs typeface="Montserrat Medium"/>
                <a:sym typeface="Montserrat Medium"/>
              </a:rPr>
              <a:t>de hectáreas</a:t>
            </a:r>
          </a:p>
          <a:p>
            <a:pPr marL="285750" lvl="0" indent="-285750" algn="just">
              <a:lnSpc>
                <a:spcPct val="115000"/>
              </a:lnSpc>
              <a:spcBef>
                <a:spcPts val="700"/>
              </a:spcBef>
              <a:buClr>
                <a:schemeClr val="bg1"/>
              </a:buClr>
              <a:buSzPts val="1500"/>
              <a:buFont typeface="Wingdings" panose="05000000000000000000" pitchFamily="2" charset="2"/>
              <a:buChar char="v"/>
            </a:pPr>
            <a:r>
              <a:rPr lang="es-CL" i="0" u="none" strike="noStrike" cap="none" dirty="0">
                <a:solidFill>
                  <a:schemeClr val="lt1"/>
                </a:solidFill>
                <a:latin typeface="Montserrat Medium"/>
                <a:ea typeface="Montserrat Medium"/>
                <a:cs typeface="Montserrat Medium"/>
                <a:sym typeface="Montserrat Medium"/>
              </a:rPr>
              <a:t>Un % importante de la ZUBC es preferente a </a:t>
            </a:r>
            <a:r>
              <a:rPr lang="es-CL" b="1" i="0" u="none" strike="noStrike" cap="none" dirty="0">
                <a:solidFill>
                  <a:schemeClr val="lt1"/>
                </a:solidFill>
                <a:latin typeface="Montserrat Medium"/>
                <a:ea typeface="Montserrat Medium"/>
                <a:cs typeface="Montserrat Medium"/>
                <a:sym typeface="Montserrat Medium"/>
              </a:rPr>
              <a:t>turismo, preservación y extracción de recursos bentónicos</a:t>
            </a:r>
            <a:endParaRPr b="1" i="0" u="none" strike="noStrike" cap="none" dirty="0">
              <a:solidFill>
                <a:schemeClr val="lt1"/>
              </a:solidFill>
              <a:latin typeface="Montserrat Medium"/>
              <a:ea typeface="Montserrat Medium"/>
              <a:cs typeface="Montserrat Medium"/>
              <a:sym typeface="Montserrat Medium"/>
            </a:endParaRPr>
          </a:p>
        </p:txBody>
      </p:sp>
      <p:pic>
        <p:nvPicPr>
          <p:cNvPr id="163" name="Google Shape;163;g24525dfd399_0_176"/>
          <p:cNvPicPr preferRelativeResize="0"/>
          <p:nvPr/>
        </p:nvPicPr>
        <p:blipFill rotWithShape="1">
          <a:blip r:embed="rId4">
            <a:alphaModFix/>
          </a:blip>
          <a:srcRect/>
          <a:stretch/>
        </p:blipFill>
        <p:spPr>
          <a:xfrm>
            <a:off x="3764152" y="4656221"/>
            <a:ext cx="4703452" cy="1751536"/>
          </a:xfrm>
          <a:prstGeom prst="rect">
            <a:avLst/>
          </a:prstGeom>
          <a:noFill/>
          <a:ln>
            <a:noFill/>
          </a:ln>
        </p:spPr>
      </p:pic>
    </p:spTree>
    <p:extLst>
      <p:ext uri="{BB962C8B-B14F-4D97-AF65-F5344CB8AC3E}">
        <p14:creationId xmlns:p14="http://schemas.microsoft.com/office/powerpoint/2010/main" val="61654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0" name="Google Shape;208;p2"/>
          <p:cNvPicPr preferRelativeResize="0"/>
          <p:nvPr/>
        </p:nvPicPr>
        <p:blipFill rotWithShape="1">
          <a:blip r:embed="rId4">
            <a:alphaModFix/>
          </a:blip>
          <a:srcRect/>
          <a:stretch/>
        </p:blipFill>
        <p:spPr>
          <a:xfrm>
            <a:off x="6549441" y="966045"/>
            <a:ext cx="4310583" cy="2191812"/>
          </a:xfrm>
          <a:prstGeom prst="rect">
            <a:avLst/>
          </a:prstGeom>
          <a:noFill/>
          <a:ln>
            <a:noFill/>
          </a:ln>
        </p:spPr>
      </p:pic>
      <p:pic>
        <p:nvPicPr>
          <p:cNvPr id="255" name="Google Shape;255;g24525dfd399_0_283"/>
          <p:cNvPicPr preferRelativeResize="0"/>
          <p:nvPr/>
        </p:nvPicPr>
        <p:blipFill rotWithShape="1">
          <a:blip r:embed="rId5">
            <a:alphaModFix/>
          </a:blip>
          <a:srcRect/>
          <a:stretch/>
        </p:blipFill>
        <p:spPr>
          <a:xfrm>
            <a:off x="-1983300" y="51762"/>
            <a:ext cx="11565450" cy="1166575"/>
          </a:xfrm>
          <a:prstGeom prst="rect">
            <a:avLst/>
          </a:prstGeom>
          <a:noFill/>
          <a:ln>
            <a:noFill/>
          </a:ln>
        </p:spPr>
      </p:pic>
      <p:sp>
        <p:nvSpPr>
          <p:cNvPr id="10" name="Google Shape;170;g24525dfd399_0_192"/>
          <p:cNvSpPr txBox="1">
            <a:spLocks noGrp="1"/>
          </p:cNvSpPr>
          <p:nvPr>
            <p:ph type="title"/>
          </p:nvPr>
        </p:nvSpPr>
        <p:spPr>
          <a:xfrm>
            <a:off x="161415" y="398497"/>
            <a:ext cx="11693701" cy="5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100"/>
              <a:buFont typeface="Arial"/>
              <a:buNone/>
            </a:pPr>
            <a:r>
              <a:rPr lang="es-MX" sz="3000" b="1" dirty="0">
                <a:solidFill>
                  <a:schemeClr val="bg1"/>
                </a:solidFill>
                <a:latin typeface="Montserrat"/>
                <a:ea typeface="Montserrat"/>
                <a:cs typeface="Montserrat"/>
                <a:sym typeface="Montserrat"/>
              </a:rPr>
              <a:t>SUBSISTEMA ECONÓMICO PRODUCTIVO</a:t>
            </a:r>
            <a:endParaRPr sz="3000" dirty="0">
              <a:solidFill>
                <a:schemeClr val="bg1"/>
              </a:solidFill>
              <a:latin typeface="Montserrat ExtraBold"/>
              <a:ea typeface="Montserrat ExtraBold"/>
              <a:cs typeface="Montserrat ExtraBold"/>
              <a:sym typeface="Montserrat ExtraBold"/>
            </a:endParaRPr>
          </a:p>
        </p:txBody>
      </p:sp>
      <p:sp>
        <p:nvSpPr>
          <p:cNvPr id="5" name="Rectángulo 4"/>
          <p:cNvSpPr/>
          <p:nvPr/>
        </p:nvSpPr>
        <p:spPr>
          <a:xfrm>
            <a:off x="7017238" y="1450910"/>
            <a:ext cx="3660788" cy="1200329"/>
          </a:xfrm>
          <a:prstGeom prst="rect">
            <a:avLst/>
          </a:prstGeom>
        </p:spPr>
        <p:txBody>
          <a:bodyPr wrap="square">
            <a:spAutoFit/>
          </a:bodyPr>
          <a:lstStyle/>
          <a:p>
            <a:r>
              <a:rPr lang="es-ES" sz="1200" dirty="0">
                <a:solidFill>
                  <a:schemeClr val="bg1"/>
                </a:solidFill>
                <a:latin typeface="Montserrat" panose="020B0604020202020204" charset="0"/>
              </a:rPr>
              <a:t>En 2021 el PIB regional alcanzó a los </a:t>
            </a:r>
            <a:r>
              <a:rPr lang="es-ES" sz="1200" b="1" dirty="0">
                <a:solidFill>
                  <a:srgbClr val="FFC000"/>
                </a:solidFill>
                <a:latin typeface="Montserrat" panose="020B0604020202020204" charset="0"/>
              </a:rPr>
              <a:t>1.191 miles de millones de pesos</a:t>
            </a:r>
            <a:r>
              <a:rPr lang="es-ES" sz="1200" dirty="0">
                <a:solidFill>
                  <a:schemeClr val="bg1"/>
                </a:solidFill>
                <a:latin typeface="Montserrat" panose="020B0604020202020204" charset="0"/>
              </a:rPr>
              <a:t>, lo que representa el </a:t>
            </a:r>
            <a:r>
              <a:rPr lang="es-ES" sz="1200" b="1" dirty="0">
                <a:solidFill>
                  <a:srgbClr val="FFC000"/>
                </a:solidFill>
                <a:latin typeface="Montserrat" panose="020B0604020202020204" charset="0"/>
              </a:rPr>
              <a:t>0,6% del PIB nacional. </a:t>
            </a:r>
          </a:p>
          <a:p>
            <a:endParaRPr lang="es-ES" sz="1200" dirty="0">
              <a:solidFill>
                <a:schemeClr val="bg1"/>
              </a:solidFill>
              <a:latin typeface="Montserrat" panose="020B0604020202020204" charset="0"/>
            </a:endParaRPr>
          </a:p>
          <a:p>
            <a:r>
              <a:rPr lang="es-ES" sz="1200" b="1" dirty="0">
                <a:solidFill>
                  <a:srgbClr val="FFC000"/>
                </a:solidFill>
                <a:latin typeface="Montserrat" panose="020B0604020202020204" charset="0"/>
              </a:rPr>
              <a:t>Desde 2013 a 2021, </a:t>
            </a:r>
            <a:r>
              <a:rPr lang="es-ES" sz="1200" dirty="0">
                <a:solidFill>
                  <a:schemeClr val="bg1"/>
                </a:solidFill>
                <a:latin typeface="Montserrat" panose="020B0604020202020204" charset="0"/>
              </a:rPr>
              <a:t>el PIB de la región ha </a:t>
            </a:r>
            <a:r>
              <a:rPr lang="es-ES" sz="1200" b="1" dirty="0">
                <a:solidFill>
                  <a:srgbClr val="FFC000"/>
                </a:solidFill>
                <a:latin typeface="Montserrat" panose="020B0604020202020204" charset="0"/>
              </a:rPr>
              <a:t>aumentado en un 13,8%. </a:t>
            </a:r>
            <a:endParaRPr lang="en-US" sz="1200" b="1" dirty="0">
              <a:solidFill>
                <a:srgbClr val="FFC000"/>
              </a:solidFill>
              <a:latin typeface="Montserrat" panose="020B0604020202020204" charset="0"/>
            </a:endParaRPr>
          </a:p>
        </p:txBody>
      </p:sp>
      <p:pic>
        <p:nvPicPr>
          <p:cNvPr id="7" name="Imagen 6"/>
          <p:cNvPicPr>
            <a:picLocks noChangeAspect="1"/>
          </p:cNvPicPr>
          <p:nvPr/>
        </p:nvPicPr>
        <p:blipFill>
          <a:blip r:embed="rId6"/>
          <a:stretch>
            <a:fillRect/>
          </a:stretch>
        </p:blipFill>
        <p:spPr>
          <a:xfrm>
            <a:off x="5529284" y="3157858"/>
            <a:ext cx="6423087" cy="3234849"/>
          </a:xfrm>
          <a:prstGeom prst="rect">
            <a:avLst/>
          </a:prstGeom>
        </p:spPr>
      </p:pic>
      <p:pic>
        <p:nvPicPr>
          <p:cNvPr id="8" name="Imagen 7"/>
          <p:cNvPicPr>
            <a:picLocks noChangeAspect="1"/>
          </p:cNvPicPr>
          <p:nvPr/>
        </p:nvPicPr>
        <p:blipFill>
          <a:blip r:embed="rId7"/>
          <a:stretch>
            <a:fillRect/>
          </a:stretch>
        </p:blipFill>
        <p:spPr>
          <a:xfrm>
            <a:off x="365952" y="3157857"/>
            <a:ext cx="4926924" cy="3234849"/>
          </a:xfrm>
          <a:prstGeom prst="rect">
            <a:avLst/>
          </a:prstGeom>
        </p:spPr>
      </p:pic>
      <p:pic>
        <p:nvPicPr>
          <p:cNvPr id="21" name="Google Shape;208;p2"/>
          <p:cNvPicPr preferRelativeResize="0"/>
          <p:nvPr/>
        </p:nvPicPr>
        <p:blipFill rotWithShape="1">
          <a:blip r:embed="rId4">
            <a:alphaModFix/>
          </a:blip>
          <a:srcRect/>
          <a:stretch/>
        </p:blipFill>
        <p:spPr>
          <a:xfrm>
            <a:off x="462205" y="893235"/>
            <a:ext cx="4301852" cy="2191812"/>
          </a:xfrm>
          <a:prstGeom prst="rect">
            <a:avLst/>
          </a:prstGeom>
          <a:noFill/>
          <a:ln>
            <a:noFill/>
          </a:ln>
        </p:spPr>
      </p:pic>
      <p:sp>
        <p:nvSpPr>
          <p:cNvPr id="23" name="Rectángulo 22"/>
          <p:cNvSpPr/>
          <p:nvPr/>
        </p:nvSpPr>
        <p:spPr>
          <a:xfrm>
            <a:off x="686282" y="1367126"/>
            <a:ext cx="3853697" cy="1169551"/>
          </a:xfrm>
          <a:prstGeom prst="rect">
            <a:avLst/>
          </a:prstGeom>
        </p:spPr>
        <p:txBody>
          <a:bodyPr wrap="square">
            <a:spAutoFit/>
          </a:bodyPr>
          <a:lstStyle/>
          <a:p>
            <a:r>
              <a:rPr lang="es-ES" dirty="0">
                <a:solidFill>
                  <a:schemeClr val="bg1"/>
                </a:solidFill>
                <a:latin typeface="Montserrat" panose="020B0604020202020204" charset="0"/>
              </a:rPr>
              <a:t>En el año 2021 la actividad que aportó una mayor proporción al PIB en la región fue la </a:t>
            </a:r>
            <a:r>
              <a:rPr lang="es-ES" b="1" dirty="0">
                <a:solidFill>
                  <a:srgbClr val="FFC000"/>
                </a:solidFill>
                <a:latin typeface="Montserrat" panose="020B0604020202020204" charset="0"/>
              </a:rPr>
              <a:t>pesca, </a:t>
            </a:r>
            <a:r>
              <a:rPr lang="es-ES" dirty="0">
                <a:solidFill>
                  <a:schemeClr val="bg1"/>
                </a:solidFill>
                <a:latin typeface="Montserrat" panose="020B0604020202020204" charset="0"/>
              </a:rPr>
              <a:t>seguido por la </a:t>
            </a:r>
            <a:r>
              <a:rPr lang="es-ES" b="1" dirty="0">
                <a:solidFill>
                  <a:srgbClr val="FFC000"/>
                </a:solidFill>
                <a:latin typeface="Montserrat" panose="020B0604020202020204" charset="0"/>
              </a:rPr>
              <a:t>administración pública</a:t>
            </a:r>
            <a:r>
              <a:rPr lang="es-ES" dirty="0">
                <a:solidFill>
                  <a:schemeClr val="bg1"/>
                </a:solidFill>
                <a:latin typeface="Montserrat" panose="020B0604020202020204" charset="0"/>
              </a:rPr>
              <a:t> y luego los </a:t>
            </a:r>
            <a:r>
              <a:rPr lang="es-ES" b="1" dirty="0">
                <a:solidFill>
                  <a:srgbClr val="FFC000"/>
                </a:solidFill>
                <a:latin typeface="Montserrat" panose="020B0604020202020204" charset="0"/>
              </a:rPr>
              <a:t>servicios personales</a:t>
            </a:r>
            <a:endParaRPr lang="en-US" b="1" dirty="0">
              <a:solidFill>
                <a:srgbClr val="FFC000"/>
              </a:solidFill>
              <a:latin typeface="Montserrat"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0" name="Google Shape;184;g24525dfd399_0_192"/>
          <p:cNvSpPr/>
          <p:nvPr/>
        </p:nvSpPr>
        <p:spPr>
          <a:xfrm>
            <a:off x="391639" y="1365761"/>
            <a:ext cx="5175052" cy="2562792"/>
          </a:xfrm>
          <a:prstGeom prst="roundRect">
            <a:avLst>
              <a:gd name="adj" fmla="val 7075"/>
            </a:avLst>
          </a:prstGeom>
          <a:solidFill>
            <a:srgbClr val="4AC4D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4AC4D2"/>
              </a:solidFill>
              <a:latin typeface="Montserrat" panose="020B0604020202020204" charset="0"/>
              <a:ea typeface="Calibri"/>
              <a:cs typeface="Calibri"/>
              <a:sym typeface="Calibri"/>
            </a:endParaRPr>
          </a:p>
        </p:txBody>
      </p:sp>
      <p:pic>
        <p:nvPicPr>
          <p:cNvPr id="260" name="Google Shape;260;g24525dfd399_0_283"/>
          <p:cNvPicPr preferRelativeResize="0"/>
          <p:nvPr/>
        </p:nvPicPr>
        <p:blipFill>
          <a:blip r:embed="rId4">
            <a:alphaModFix/>
          </a:blip>
          <a:stretch>
            <a:fillRect/>
          </a:stretch>
        </p:blipFill>
        <p:spPr>
          <a:xfrm>
            <a:off x="7060089" y="216568"/>
            <a:ext cx="3130657" cy="2048175"/>
          </a:xfrm>
          <a:prstGeom prst="rect">
            <a:avLst/>
          </a:prstGeom>
          <a:noFill/>
          <a:ln>
            <a:noFill/>
          </a:ln>
        </p:spPr>
      </p:pic>
      <p:pic>
        <p:nvPicPr>
          <p:cNvPr id="9" name="Imagen 8"/>
          <p:cNvPicPr>
            <a:picLocks noChangeAspect="1"/>
          </p:cNvPicPr>
          <p:nvPr/>
        </p:nvPicPr>
        <p:blipFill>
          <a:blip r:embed="rId5"/>
          <a:stretch>
            <a:fillRect/>
          </a:stretch>
        </p:blipFill>
        <p:spPr>
          <a:xfrm>
            <a:off x="341107" y="4076622"/>
            <a:ext cx="5225584" cy="2211565"/>
          </a:xfrm>
          <a:prstGeom prst="rect">
            <a:avLst/>
          </a:prstGeom>
        </p:spPr>
      </p:pic>
      <p:sp>
        <p:nvSpPr>
          <p:cNvPr id="11" name="Rectángulo 10"/>
          <p:cNvSpPr/>
          <p:nvPr/>
        </p:nvSpPr>
        <p:spPr>
          <a:xfrm>
            <a:off x="729112" y="1527896"/>
            <a:ext cx="4745256" cy="2400657"/>
          </a:xfrm>
          <a:prstGeom prst="rect">
            <a:avLst/>
          </a:prstGeom>
        </p:spPr>
        <p:txBody>
          <a:bodyPr wrap="square">
            <a:spAutoFit/>
          </a:bodyPr>
          <a:lstStyle/>
          <a:p>
            <a:pPr marL="285750" indent="-285750">
              <a:buFont typeface="Wingdings" panose="05000000000000000000" pitchFamily="2" charset="2"/>
              <a:buChar char="q"/>
            </a:pPr>
            <a:r>
              <a:rPr lang="es-ES" dirty="0">
                <a:latin typeface="Montserrat" panose="020B0604020202020204" charset="0"/>
              </a:rPr>
              <a:t>La creación de empresas </a:t>
            </a:r>
            <a:r>
              <a:rPr lang="es-ES" b="1" dirty="0">
                <a:latin typeface="Montserrat" panose="020B0604020202020204" charset="0"/>
              </a:rPr>
              <a:t>aumentó un  </a:t>
            </a:r>
            <a:r>
              <a:rPr lang="es-ES" sz="1600" b="1" dirty="0">
                <a:solidFill>
                  <a:schemeClr val="bg1"/>
                </a:solidFill>
                <a:latin typeface="Montserrat" panose="020B0604020202020204" charset="0"/>
              </a:rPr>
              <a:t>39,9% </a:t>
            </a:r>
            <a:r>
              <a:rPr lang="es-ES" b="1" dirty="0">
                <a:latin typeface="Montserrat" panose="020B0604020202020204" charset="0"/>
              </a:rPr>
              <a:t>del año 2020 al año 2021,</a:t>
            </a:r>
            <a:r>
              <a:rPr lang="es-ES" dirty="0">
                <a:latin typeface="Montserrat" panose="020B0604020202020204" charset="0"/>
              </a:rPr>
              <a:t> y es </a:t>
            </a:r>
            <a:r>
              <a:rPr lang="es-ES" b="1" dirty="0">
                <a:latin typeface="Montserrat" panose="020B0604020202020204" charset="0"/>
              </a:rPr>
              <a:t>un </a:t>
            </a:r>
            <a:r>
              <a:rPr lang="es-ES" sz="1600" b="1" dirty="0">
                <a:solidFill>
                  <a:schemeClr val="bg1"/>
                </a:solidFill>
                <a:latin typeface="Montserrat" panose="020B0604020202020204" charset="0"/>
              </a:rPr>
              <a:t>83% </a:t>
            </a:r>
            <a:r>
              <a:rPr lang="es-ES" b="1" dirty="0">
                <a:latin typeface="Montserrat" panose="020B0604020202020204" charset="0"/>
              </a:rPr>
              <a:t>superior </a:t>
            </a:r>
            <a:r>
              <a:rPr lang="es-ES" dirty="0">
                <a:latin typeface="Montserrat" panose="020B0604020202020204" charset="0"/>
              </a:rPr>
              <a:t>a las empresas que se </a:t>
            </a:r>
            <a:r>
              <a:rPr lang="es-ES" b="1" dirty="0">
                <a:latin typeface="Montserrat" panose="020B0604020202020204" charset="0"/>
              </a:rPr>
              <a:t>crearon en 2017 </a:t>
            </a:r>
            <a:r>
              <a:rPr lang="es-ES" dirty="0">
                <a:latin typeface="Montserrat" panose="020B0604020202020204" charset="0"/>
              </a:rPr>
              <a:t>en la región. </a:t>
            </a:r>
          </a:p>
          <a:p>
            <a:pPr marL="285750" indent="-285750">
              <a:buFont typeface="Wingdings" panose="05000000000000000000" pitchFamily="2" charset="2"/>
              <a:buChar char="q"/>
            </a:pPr>
            <a:endParaRPr lang="es-ES" dirty="0">
              <a:latin typeface="Montserrat" panose="020B0604020202020204" charset="0"/>
            </a:endParaRPr>
          </a:p>
          <a:p>
            <a:pPr marL="285750" indent="-285750">
              <a:buFont typeface="Wingdings" panose="05000000000000000000" pitchFamily="2" charset="2"/>
              <a:buChar char="q"/>
            </a:pPr>
            <a:r>
              <a:rPr lang="es-ES" dirty="0">
                <a:latin typeface="Montserrat" panose="020B0604020202020204" charset="0"/>
              </a:rPr>
              <a:t>Estas nuevas empresas representan el </a:t>
            </a:r>
            <a:r>
              <a:rPr lang="es-ES" sz="1600" b="1" dirty="0">
                <a:solidFill>
                  <a:schemeClr val="bg1"/>
                </a:solidFill>
                <a:latin typeface="Montserrat" panose="020B0604020202020204" charset="0"/>
              </a:rPr>
              <a:t>0,7%</a:t>
            </a:r>
            <a:r>
              <a:rPr lang="es-ES" b="1" dirty="0">
                <a:latin typeface="Montserrat" panose="020B0604020202020204" charset="0"/>
              </a:rPr>
              <a:t> </a:t>
            </a:r>
            <a:r>
              <a:rPr lang="es-ES" dirty="0">
                <a:latin typeface="Montserrat" panose="020B0604020202020204" charset="0"/>
              </a:rPr>
              <a:t>de las empresas </a:t>
            </a:r>
            <a:r>
              <a:rPr lang="es-ES" b="1" dirty="0">
                <a:latin typeface="Montserrat" panose="020B0604020202020204" charset="0"/>
              </a:rPr>
              <a:t>creadas en el país </a:t>
            </a:r>
            <a:r>
              <a:rPr lang="es-ES" dirty="0">
                <a:latin typeface="Montserrat" panose="020B0604020202020204" charset="0"/>
              </a:rPr>
              <a:t>en 2020.</a:t>
            </a:r>
          </a:p>
          <a:p>
            <a:pPr marL="285750" indent="-285750">
              <a:buFont typeface="Wingdings" panose="05000000000000000000" pitchFamily="2" charset="2"/>
              <a:buChar char="q"/>
            </a:pPr>
            <a:endParaRPr lang="es-ES" dirty="0">
              <a:latin typeface="Montserrat" panose="020B0604020202020204" charset="0"/>
            </a:endParaRPr>
          </a:p>
          <a:p>
            <a:pPr marL="285750" indent="-285750">
              <a:buFont typeface="Wingdings" panose="05000000000000000000" pitchFamily="2" charset="2"/>
              <a:buChar char="q"/>
            </a:pPr>
            <a:r>
              <a:rPr lang="es-ES" dirty="0">
                <a:latin typeface="Montserrat" panose="020B0604020202020204" charset="0"/>
              </a:rPr>
              <a:t>Un </a:t>
            </a:r>
            <a:r>
              <a:rPr lang="es-ES" sz="1600" b="1" dirty="0">
                <a:solidFill>
                  <a:schemeClr val="bg1"/>
                </a:solidFill>
                <a:latin typeface="Montserrat" panose="020B0604020202020204" charset="0"/>
              </a:rPr>
              <a:t>69,6% </a:t>
            </a:r>
            <a:r>
              <a:rPr lang="es-ES" b="1" dirty="0">
                <a:latin typeface="Montserrat" panose="020B0604020202020204" charset="0"/>
              </a:rPr>
              <a:t>son microempresas</a:t>
            </a:r>
            <a:r>
              <a:rPr lang="es-ES" dirty="0">
                <a:latin typeface="Montserrat" panose="020B0604020202020204" charset="0"/>
              </a:rPr>
              <a:t>, mientras que solo un </a:t>
            </a:r>
            <a:r>
              <a:rPr lang="es-ES" sz="1600" b="1" dirty="0">
                <a:solidFill>
                  <a:schemeClr val="bg1"/>
                </a:solidFill>
                <a:latin typeface="Montserrat" panose="020B0604020202020204" charset="0"/>
              </a:rPr>
              <a:t>0,2% </a:t>
            </a:r>
            <a:r>
              <a:rPr lang="es-ES" b="1" dirty="0">
                <a:latin typeface="Montserrat" panose="020B0604020202020204" charset="0"/>
              </a:rPr>
              <a:t>empresas grandes</a:t>
            </a:r>
            <a:endParaRPr lang="en-US" b="1" dirty="0">
              <a:latin typeface="Montserrat" panose="020B0604020202020204" charset="0"/>
            </a:endParaRPr>
          </a:p>
        </p:txBody>
      </p:sp>
      <p:pic>
        <p:nvPicPr>
          <p:cNvPr id="12" name="Imagen 11"/>
          <p:cNvPicPr>
            <a:picLocks noChangeAspect="1"/>
          </p:cNvPicPr>
          <p:nvPr/>
        </p:nvPicPr>
        <p:blipFill>
          <a:blip r:embed="rId6"/>
          <a:stretch>
            <a:fillRect/>
          </a:stretch>
        </p:blipFill>
        <p:spPr>
          <a:xfrm>
            <a:off x="5904165" y="2407291"/>
            <a:ext cx="5802562" cy="3880896"/>
          </a:xfrm>
          <a:prstGeom prst="rect">
            <a:avLst/>
          </a:prstGeom>
        </p:spPr>
      </p:pic>
      <p:sp>
        <p:nvSpPr>
          <p:cNvPr id="19" name="Google Shape;257;g24525dfd399_0_283"/>
          <p:cNvSpPr/>
          <p:nvPr/>
        </p:nvSpPr>
        <p:spPr>
          <a:xfrm>
            <a:off x="1410321" y="427876"/>
            <a:ext cx="3137688" cy="789816"/>
          </a:xfrm>
          <a:prstGeom prst="roundRect">
            <a:avLst>
              <a:gd name="adj" fmla="val 16667"/>
            </a:avLst>
          </a:prstGeom>
          <a:solidFill>
            <a:srgbClr val="351C75"/>
          </a:solidFill>
          <a:ln>
            <a:noFill/>
          </a:ln>
        </p:spPr>
        <p:txBody>
          <a:bodyPr spcFirstLastPara="1" wrap="square" lIns="91425" tIns="45700" rIns="91425" bIns="45700" anchor="t" anchorCtr="0">
            <a:noAutofit/>
          </a:bodyPr>
          <a:lstStyle/>
          <a:p>
            <a:pPr marL="0" marR="0" lvl="0" indent="0" algn="ctr" rtl="0">
              <a:lnSpc>
                <a:spcPct val="115000"/>
              </a:lnSpc>
              <a:spcBef>
                <a:spcPts val="700"/>
              </a:spcBef>
              <a:spcAft>
                <a:spcPts val="0"/>
              </a:spcAft>
              <a:buClr>
                <a:srgbClr val="000000"/>
              </a:buClr>
              <a:buSzPts val="1700"/>
              <a:buFont typeface="Arial"/>
              <a:buNone/>
            </a:pPr>
            <a:r>
              <a:rPr lang="es-CL" sz="1700" dirty="0">
                <a:solidFill>
                  <a:schemeClr val="lt1"/>
                </a:solidFill>
                <a:latin typeface="Montserrat SemiBold"/>
                <a:ea typeface="Montserrat SemiBold"/>
                <a:cs typeface="Montserrat SemiBold"/>
                <a:sym typeface="Montserrat SemiBold"/>
              </a:rPr>
              <a:t>EMPRESAS EN LA REGIÓN</a:t>
            </a:r>
            <a:endParaRPr sz="800" b="0" i="0" u="none" strike="noStrike" cap="none" dirty="0">
              <a:solidFill>
                <a:schemeClr val="lt1"/>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324597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g24525dfd399_0_30"/>
          <p:cNvPicPr preferRelativeResize="0"/>
          <p:nvPr/>
        </p:nvPicPr>
        <p:blipFill rotWithShape="1">
          <a:blip r:embed="rId4">
            <a:alphaModFix amt="25000"/>
          </a:blip>
          <a:srcRect/>
          <a:stretch/>
        </p:blipFill>
        <p:spPr>
          <a:xfrm>
            <a:off x="-219775" y="3616175"/>
            <a:ext cx="12535096" cy="2846100"/>
          </a:xfrm>
          <a:prstGeom prst="rect">
            <a:avLst/>
          </a:prstGeom>
          <a:noFill/>
          <a:ln>
            <a:noFill/>
          </a:ln>
        </p:spPr>
      </p:pic>
      <p:pic>
        <p:nvPicPr>
          <p:cNvPr id="124" name="Google Shape;124;g24525dfd399_0_30"/>
          <p:cNvPicPr preferRelativeResize="0"/>
          <p:nvPr/>
        </p:nvPicPr>
        <p:blipFill rotWithShape="1">
          <a:blip r:embed="rId5">
            <a:alphaModFix/>
          </a:blip>
          <a:srcRect/>
          <a:stretch/>
        </p:blipFill>
        <p:spPr>
          <a:xfrm>
            <a:off x="-219774" y="-19377"/>
            <a:ext cx="6933396" cy="1347450"/>
          </a:xfrm>
          <a:prstGeom prst="rect">
            <a:avLst/>
          </a:prstGeom>
          <a:noFill/>
          <a:ln>
            <a:noFill/>
          </a:ln>
        </p:spPr>
      </p:pic>
      <p:sp>
        <p:nvSpPr>
          <p:cNvPr id="127" name="Google Shape;127;g24525dfd399_0_30"/>
          <p:cNvSpPr/>
          <p:nvPr/>
        </p:nvSpPr>
        <p:spPr>
          <a:xfrm>
            <a:off x="1021975" y="3428798"/>
            <a:ext cx="2976300" cy="1361400"/>
          </a:xfrm>
          <a:prstGeom prst="roundRect">
            <a:avLst>
              <a:gd name="adj" fmla="val 7075"/>
            </a:avLst>
          </a:prstGeom>
          <a:solidFill>
            <a:srgbClr val="2871B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 name="Google Shape;130;g24525dfd399_0_30"/>
          <p:cNvSpPr/>
          <p:nvPr/>
        </p:nvSpPr>
        <p:spPr>
          <a:xfrm>
            <a:off x="4519900" y="4463374"/>
            <a:ext cx="2976300" cy="1361400"/>
          </a:xfrm>
          <a:prstGeom prst="roundRect">
            <a:avLst>
              <a:gd name="adj" fmla="val 7075"/>
            </a:avLst>
          </a:prstGeom>
          <a:solidFill>
            <a:srgbClr val="2871B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32" name="Google Shape;132;g24525dfd399_0_30"/>
          <p:cNvGrpSpPr/>
          <p:nvPr/>
        </p:nvGrpSpPr>
        <p:grpSpPr>
          <a:xfrm>
            <a:off x="1252250" y="3602350"/>
            <a:ext cx="9889800" cy="975900"/>
            <a:chOff x="1176050" y="3750425"/>
            <a:chExt cx="9889800" cy="975900"/>
          </a:xfrm>
        </p:grpSpPr>
        <p:sp>
          <p:nvSpPr>
            <p:cNvPr id="133" name="Google Shape;133;g24525dfd399_0_30"/>
            <p:cNvSpPr/>
            <p:nvPr/>
          </p:nvSpPr>
          <p:spPr>
            <a:xfrm>
              <a:off x="8089550" y="3750425"/>
              <a:ext cx="2976300" cy="975900"/>
            </a:xfrm>
            <a:prstGeom prst="roundRect">
              <a:avLst>
                <a:gd name="adj" fmla="val 7075"/>
              </a:avLst>
            </a:prstGeom>
            <a:solidFill>
              <a:srgbClr val="2871B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 name="Google Shape;134;g24525dfd399_0_30"/>
            <p:cNvSpPr txBox="1"/>
            <p:nvPr/>
          </p:nvSpPr>
          <p:spPr>
            <a:xfrm>
              <a:off x="1176050" y="4015313"/>
              <a:ext cx="2726400" cy="414699"/>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s-CL" sz="1300" b="1" i="0" u="none" strike="noStrike" cap="none" dirty="0">
                  <a:solidFill>
                    <a:schemeClr val="accent4"/>
                  </a:solidFill>
                  <a:latin typeface="Montserrat"/>
                  <a:ea typeface="Montserrat"/>
                  <a:cs typeface="Montserrat"/>
                  <a:sym typeface="Montserrat"/>
                </a:rPr>
                <a:t>TOPOFILIA (apego al lugar)</a:t>
              </a:r>
              <a:endParaRPr sz="1000" b="1" i="0" u="none" strike="noStrike" cap="none" dirty="0">
                <a:solidFill>
                  <a:srgbClr val="FFFFFF"/>
                </a:solidFill>
                <a:latin typeface="Montserrat"/>
                <a:ea typeface="Montserrat"/>
                <a:cs typeface="Montserrat"/>
                <a:sym typeface="Montserrat"/>
              </a:endParaRPr>
            </a:p>
          </p:txBody>
        </p:sp>
      </p:grpSp>
      <p:grpSp>
        <p:nvGrpSpPr>
          <p:cNvPr id="135" name="Google Shape;135;g24525dfd399_0_30"/>
          <p:cNvGrpSpPr/>
          <p:nvPr/>
        </p:nvGrpSpPr>
        <p:grpSpPr>
          <a:xfrm>
            <a:off x="4580700" y="2540749"/>
            <a:ext cx="2976300" cy="1361400"/>
            <a:chOff x="4504500" y="2921749"/>
            <a:chExt cx="2976300" cy="1361400"/>
          </a:xfrm>
        </p:grpSpPr>
        <p:sp>
          <p:nvSpPr>
            <p:cNvPr id="136" name="Google Shape;136;g24525dfd399_0_30"/>
            <p:cNvSpPr/>
            <p:nvPr/>
          </p:nvSpPr>
          <p:spPr>
            <a:xfrm>
              <a:off x="4504500" y="2921749"/>
              <a:ext cx="2976300" cy="1361400"/>
            </a:xfrm>
            <a:prstGeom prst="roundRect">
              <a:avLst>
                <a:gd name="adj" fmla="val 7075"/>
              </a:avLst>
            </a:prstGeom>
            <a:solidFill>
              <a:srgbClr val="2871B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 name="Google Shape;137;g24525dfd399_0_30"/>
            <p:cNvSpPr txBox="1"/>
            <p:nvPr/>
          </p:nvSpPr>
          <p:spPr>
            <a:xfrm>
              <a:off x="4629450" y="3395099"/>
              <a:ext cx="2726400" cy="414699"/>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s-CL" sz="1300" b="1" i="0" u="none" strike="noStrike" cap="none" dirty="0">
                  <a:solidFill>
                    <a:schemeClr val="accent4"/>
                  </a:solidFill>
                  <a:latin typeface="Montserrat"/>
                  <a:ea typeface="Montserrat"/>
                  <a:cs typeface="Montserrat"/>
                  <a:sym typeface="Montserrat"/>
                </a:rPr>
                <a:t>TERRITORIO PRÍSTINO</a:t>
              </a:r>
              <a:endParaRPr sz="1000" b="1" i="0" u="none" strike="noStrike" cap="none" dirty="0">
                <a:solidFill>
                  <a:srgbClr val="FFFFFF"/>
                </a:solidFill>
                <a:latin typeface="Montserrat"/>
                <a:ea typeface="Montserrat"/>
                <a:cs typeface="Montserrat"/>
                <a:sym typeface="Montserrat"/>
              </a:endParaRPr>
            </a:p>
          </p:txBody>
        </p:sp>
      </p:grpSp>
      <p:sp>
        <p:nvSpPr>
          <p:cNvPr id="138" name="Google Shape;138;g24525dfd399_0_30"/>
          <p:cNvSpPr/>
          <p:nvPr/>
        </p:nvSpPr>
        <p:spPr>
          <a:xfrm>
            <a:off x="2466975" y="2619375"/>
            <a:ext cx="1581300" cy="659700"/>
          </a:xfrm>
          <a:prstGeom prst="bentArrow">
            <a:avLst>
              <a:gd name="adj1" fmla="val 25000"/>
              <a:gd name="adj2" fmla="val 25000"/>
              <a:gd name="adj3" fmla="val 25000"/>
              <a:gd name="adj4" fmla="val 43750"/>
            </a:avLst>
          </a:prstGeom>
          <a:solidFill>
            <a:schemeClr val="lt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 name="Google Shape;139;g24525dfd399_0_30"/>
          <p:cNvSpPr/>
          <p:nvPr/>
        </p:nvSpPr>
        <p:spPr>
          <a:xfrm rot="10800000">
            <a:off x="8017825" y="4869425"/>
            <a:ext cx="1581300" cy="659700"/>
          </a:xfrm>
          <a:prstGeom prst="bentArrow">
            <a:avLst>
              <a:gd name="adj1" fmla="val 25000"/>
              <a:gd name="adj2" fmla="val 25000"/>
              <a:gd name="adj3" fmla="val 25000"/>
              <a:gd name="adj4" fmla="val 43750"/>
            </a:avLst>
          </a:prstGeom>
          <a:solidFill>
            <a:schemeClr val="lt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 name="Google Shape;140;g24525dfd399_0_30"/>
          <p:cNvSpPr/>
          <p:nvPr/>
        </p:nvSpPr>
        <p:spPr>
          <a:xfrm rot="-5400000">
            <a:off x="2833050" y="4395150"/>
            <a:ext cx="723900" cy="1572900"/>
          </a:xfrm>
          <a:prstGeom prst="bentArrow">
            <a:avLst>
              <a:gd name="adj1" fmla="val 25000"/>
              <a:gd name="adj2" fmla="val 25000"/>
              <a:gd name="adj3" fmla="val 25000"/>
              <a:gd name="adj4" fmla="val 43750"/>
            </a:avLst>
          </a:prstGeom>
          <a:solidFill>
            <a:schemeClr val="lt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 name="Google Shape;141;g24525dfd399_0_30"/>
          <p:cNvSpPr/>
          <p:nvPr/>
        </p:nvSpPr>
        <p:spPr>
          <a:xfrm rot="5400000">
            <a:off x="8513925" y="2162775"/>
            <a:ext cx="723900" cy="1572900"/>
          </a:xfrm>
          <a:prstGeom prst="bentArrow">
            <a:avLst>
              <a:gd name="adj1" fmla="val 25000"/>
              <a:gd name="adj2" fmla="val 25000"/>
              <a:gd name="adj3" fmla="val 25000"/>
              <a:gd name="adj4" fmla="val 43750"/>
            </a:avLst>
          </a:prstGeom>
          <a:solidFill>
            <a:schemeClr val="lt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 name="Google Shape;142;g24525dfd399_0_30"/>
          <p:cNvSpPr txBox="1">
            <a:spLocks noGrp="1"/>
          </p:cNvSpPr>
          <p:nvPr>
            <p:ph type="title"/>
          </p:nvPr>
        </p:nvSpPr>
        <p:spPr>
          <a:xfrm>
            <a:off x="479249" y="432498"/>
            <a:ext cx="6626401" cy="51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00"/>
              <a:buFont typeface="Arial"/>
              <a:buNone/>
            </a:pPr>
            <a:r>
              <a:rPr lang="es-MX" sz="2800" b="1" dirty="0">
                <a:solidFill>
                  <a:srgbClr val="C00000"/>
                </a:solidFill>
                <a:latin typeface="Montserrat"/>
                <a:ea typeface="Montserrat ExtraBold"/>
                <a:cs typeface="Montserrat ExtraBold"/>
                <a:sym typeface="Montserrat"/>
              </a:rPr>
              <a:t>OPORTUNIDADES</a:t>
            </a:r>
            <a:r>
              <a:rPr lang="es-MX" sz="2000" b="1" dirty="0">
                <a:solidFill>
                  <a:srgbClr val="073763"/>
                </a:solidFill>
                <a:latin typeface="Montserrat"/>
                <a:ea typeface="Montserrat ExtraBold"/>
                <a:cs typeface="Montserrat ExtraBold"/>
                <a:sym typeface="Montserrat"/>
              </a:rPr>
              <a:t> DE HABITAR UNA ZONA EXTREMA</a:t>
            </a:r>
            <a:endParaRPr sz="2800" dirty="0">
              <a:solidFill>
                <a:srgbClr val="073763"/>
              </a:solidFill>
              <a:latin typeface="Montserrat ExtraBold"/>
              <a:ea typeface="Montserrat ExtraBold"/>
              <a:cs typeface="Montserrat ExtraBold"/>
              <a:sym typeface="Montserrat ExtraBold"/>
            </a:endParaRPr>
          </a:p>
        </p:txBody>
      </p:sp>
      <p:pic>
        <p:nvPicPr>
          <p:cNvPr id="143" name="Google Shape;143;g24525dfd399_0_30"/>
          <p:cNvPicPr preferRelativeResize="0"/>
          <p:nvPr/>
        </p:nvPicPr>
        <p:blipFill>
          <a:blip r:embed="rId6">
            <a:alphaModFix/>
          </a:blip>
          <a:stretch>
            <a:fillRect/>
          </a:stretch>
        </p:blipFill>
        <p:spPr>
          <a:xfrm>
            <a:off x="7883875" y="273175"/>
            <a:ext cx="2184572" cy="1141350"/>
          </a:xfrm>
          <a:prstGeom prst="rect">
            <a:avLst/>
          </a:prstGeom>
          <a:noFill/>
          <a:ln>
            <a:noFill/>
          </a:ln>
        </p:spPr>
      </p:pic>
      <p:sp>
        <p:nvSpPr>
          <p:cNvPr id="22" name="Google Shape;137;g24525dfd399_0_30"/>
          <p:cNvSpPr txBox="1"/>
          <p:nvPr/>
        </p:nvSpPr>
        <p:spPr>
          <a:xfrm>
            <a:off x="4684573" y="4977575"/>
            <a:ext cx="2726400" cy="644762"/>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s-CL" sz="1300" b="1" i="0" u="none" strike="noStrike" cap="none" dirty="0">
                <a:solidFill>
                  <a:schemeClr val="accent4"/>
                </a:solidFill>
                <a:latin typeface="Montserrat"/>
                <a:ea typeface="Montserrat"/>
                <a:cs typeface="Montserrat"/>
                <a:sym typeface="Montserrat"/>
              </a:rPr>
              <a:t>CONDICIONES CLAVE PARA LA ASOCIATIVIDAD</a:t>
            </a:r>
            <a:endParaRPr sz="1000" b="1" i="0" u="none" strike="noStrike" cap="none" dirty="0">
              <a:solidFill>
                <a:srgbClr val="FFFFFF"/>
              </a:solidFill>
              <a:latin typeface="Montserrat"/>
              <a:ea typeface="Montserrat"/>
              <a:cs typeface="Montserrat"/>
              <a:sym typeface="Montserrat"/>
            </a:endParaRPr>
          </a:p>
        </p:txBody>
      </p:sp>
      <p:sp>
        <p:nvSpPr>
          <p:cNvPr id="23" name="Google Shape;137;g24525dfd399_0_30"/>
          <p:cNvSpPr txBox="1"/>
          <p:nvPr/>
        </p:nvSpPr>
        <p:spPr>
          <a:xfrm>
            <a:off x="8299125" y="3902148"/>
            <a:ext cx="2726400" cy="414699"/>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s-CL" sz="1300" b="1" i="0" u="none" strike="noStrike" cap="none" dirty="0">
                <a:solidFill>
                  <a:schemeClr val="accent4"/>
                </a:solidFill>
                <a:latin typeface="Montserrat"/>
                <a:ea typeface="Montserrat"/>
                <a:cs typeface="Montserrat"/>
                <a:sym typeface="Montserrat"/>
              </a:rPr>
              <a:t>GEODIVERSIDAD</a:t>
            </a:r>
            <a:endParaRPr sz="1000" b="1" i="0" u="none" strike="noStrike" cap="none" dirty="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pic>
        <p:nvPicPr>
          <p:cNvPr id="214" name="Google Shape;214;p2"/>
          <p:cNvPicPr preferRelativeResize="0"/>
          <p:nvPr/>
        </p:nvPicPr>
        <p:blipFill rotWithShape="1">
          <a:blip r:embed="rId4">
            <a:alphaModFix/>
          </a:blip>
          <a:srcRect/>
          <a:stretch/>
        </p:blipFill>
        <p:spPr>
          <a:xfrm>
            <a:off x="-345050" y="-12099"/>
            <a:ext cx="4002650" cy="1133517"/>
          </a:xfrm>
          <a:prstGeom prst="rect">
            <a:avLst/>
          </a:prstGeom>
          <a:noFill/>
          <a:ln>
            <a:noFill/>
          </a:ln>
        </p:spPr>
      </p:pic>
      <p:sp>
        <p:nvSpPr>
          <p:cNvPr id="215" name="Google Shape;215;p2"/>
          <p:cNvSpPr txBox="1">
            <a:spLocks noGrp="1"/>
          </p:cNvSpPr>
          <p:nvPr>
            <p:ph type="title"/>
          </p:nvPr>
        </p:nvSpPr>
        <p:spPr>
          <a:xfrm>
            <a:off x="78653" y="317015"/>
            <a:ext cx="9331500" cy="5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ct val="111110"/>
              <a:buFont typeface="Arial"/>
              <a:buNone/>
            </a:pPr>
            <a:r>
              <a:rPr lang="es-MX" sz="2000" b="1" dirty="0">
                <a:solidFill>
                  <a:srgbClr val="073763"/>
                </a:solidFill>
                <a:latin typeface="Montserrat"/>
                <a:ea typeface="Montserrat ExtraBold"/>
                <a:cs typeface="Montserrat ExtraBold"/>
                <a:sym typeface="Montserrat"/>
              </a:rPr>
              <a:t>Vulnerabilidad climática</a:t>
            </a:r>
            <a:endParaRPr sz="2000" dirty="0">
              <a:solidFill>
                <a:srgbClr val="073763"/>
              </a:solidFill>
              <a:latin typeface="Montserrat ExtraBold"/>
              <a:ea typeface="Montserrat ExtraBold"/>
              <a:cs typeface="Montserrat ExtraBold"/>
              <a:sym typeface="Montserrat ExtraBold"/>
            </a:endParaRPr>
          </a:p>
        </p:txBody>
      </p:sp>
      <p:pic>
        <p:nvPicPr>
          <p:cNvPr id="8" name="Imagen 7">
            <a:extLst>
              <a:ext uri="{FF2B5EF4-FFF2-40B4-BE49-F238E27FC236}">
                <a16:creationId xmlns:a16="http://schemas.microsoft.com/office/drawing/2014/main" id="{0D770B76-FD13-8C5D-047A-2FD1C53E68C3}"/>
              </a:ext>
            </a:extLst>
          </p:cNvPr>
          <p:cNvPicPr>
            <a:picLocks noChangeAspect="1"/>
          </p:cNvPicPr>
          <p:nvPr/>
        </p:nvPicPr>
        <p:blipFill rotWithShape="1">
          <a:blip r:embed="rId5"/>
          <a:srcRect r="1" b="2639"/>
          <a:stretch/>
        </p:blipFill>
        <p:spPr>
          <a:xfrm>
            <a:off x="477571" y="831815"/>
            <a:ext cx="10332888" cy="5709170"/>
          </a:xfrm>
          <a:prstGeom prst="rect">
            <a:avLst/>
          </a:prstGeom>
          <a:noFill/>
        </p:spPr>
      </p:pic>
      <p:sp>
        <p:nvSpPr>
          <p:cNvPr id="9" name="CuadroTexto 8">
            <a:extLst>
              <a:ext uri="{FF2B5EF4-FFF2-40B4-BE49-F238E27FC236}">
                <a16:creationId xmlns:a16="http://schemas.microsoft.com/office/drawing/2014/main" id="{A5671C40-1815-D876-11B8-82ABE80F38A8}"/>
              </a:ext>
            </a:extLst>
          </p:cNvPr>
          <p:cNvSpPr txBox="1"/>
          <p:nvPr/>
        </p:nvSpPr>
        <p:spPr>
          <a:xfrm>
            <a:off x="6586774" y="6285575"/>
            <a:ext cx="3976255" cy="523220"/>
          </a:xfrm>
          <a:prstGeom prst="rect">
            <a:avLst/>
          </a:prstGeom>
          <a:noFill/>
        </p:spPr>
        <p:txBody>
          <a:bodyPr wrap="square" rtlCol="0">
            <a:spAutoFit/>
          </a:bodyPr>
          <a:lstStyle/>
          <a:p>
            <a:r>
              <a:rPr lang="es-CL" sz="1400" dirty="0"/>
              <a:t>Fuente: Estudio de práctica de Ivette Colima, 2022. En base a plataforma </a:t>
            </a:r>
            <a:r>
              <a:rPr lang="es-CL" sz="1400" dirty="0" err="1"/>
              <a:t>ARClim</a:t>
            </a:r>
            <a:r>
              <a:rPr lang="es-CL" sz="1400" dirty="0"/>
              <a:t>.</a:t>
            </a:r>
          </a:p>
        </p:txBody>
      </p:sp>
    </p:spTree>
    <p:extLst>
      <p:ext uri="{BB962C8B-B14F-4D97-AF65-F5344CB8AC3E}">
        <p14:creationId xmlns:p14="http://schemas.microsoft.com/office/powerpoint/2010/main" val="3657616789"/>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620</Words>
  <Application>Microsoft Macintosh PowerPoint</Application>
  <PresentationFormat>Panorámica</PresentationFormat>
  <Paragraphs>48</Paragraphs>
  <Slides>7</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Montserrat ExtraBold</vt:lpstr>
      <vt:lpstr>Montserrat Medium</vt:lpstr>
      <vt:lpstr>Montserrat</vt:lpstr>
      <vt:lpstr>Calibri</vt:lpstr>
      <vt:lpstr>Wingdings</vt:lpstr>
      <vt:lpstr>Montserrat SemiBold</vt:lpstr>
      <vt:lpstr>Arial</vt:lpstr>
      <vt:lpstr>Tema de Office</vt:lpstr>
      <vt:lpstr>Presentación de PowerPoint</vt:lpstr>
      <vt:lpstr>¿DONDE ESTÁ LA REGIÓN DE AYSÉN?</vt:lpstr>
      <vt:lpstr>Presentación de PowerPoint</vt:lpstr>
      <vt:lpstr>SUBSISTEMA ECONÓMICO PRODUCTIVO</vt:lpstr>
      <vt:lpstr>Presentación de PowerPoint</vt:lpstr>
      <vt:lpstr>OPORTUNIDADES DE HABITAR UNA ZONA EXTREMA</vt:lpstr>
      <vt:lpstr>Vulnerabilidad climática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Yessica Lagos</dc:creator>
  <cp:lastModifiedBy>Francisco Lara</cp:lastModifiedBy>
  <cp:revision>62</cp:revision>
  <dcterms:created xsi:type="dcterms:W3CDTF">2023-07-29T22:41:24Z</dcterms:created>
  <dcterms:modified xsi:type="dcterms:W3CDTF">2024-04-18T18:14:07Z</dcterms:modified>
</cp:coreProperties>
</file>