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Layouts/slideLayout4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theme/theme6.xml" ContentType="application/vnd.openxmlformats-officedocument.them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52" r:id="rId2"/>
    <p:sldMasterId id="2147483650" r:id="rId3"/>
    <p:sldMasterId id="2147483654" r:id="rId4"/>
  </p:sldMasterIdLst>
  <p:notesMasterIdLst>
    <p:notesMasterId r:id="rId13"/>
  </p:notesMasterIdLst>
  <p:handoutMasterIdLst>
    <p:handoutMasterId r:id="rId14"/>
  </p:handoutMasterIdLst>
  <p:sldIdLst>
    <p:sldId id="256" r:id="rId5"/>
    <p:sldId id="736" r:id="rId6"/>
    <p:sldId id="816" r:id="rId7"/>
    <p:sldId id="834" r:id="rId8"/>
    <p:sldId id="817" r:id="rId9"/>
    <p:sldId id="838" r:id="rId10"/>
    <p:sldId id="826" r:id="rId11"/>
    <p:sldId id="827" r:id="rId12"/>
  </p:sldIdLst>
  <p:sldSz cx="12192000" cy="6858000"/>
  <p:notesSz cx="7010400" cy="92964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Sección predeterminada" id="{9C541104-9C40-0847-BD1A-CE2FDB57C39B}">
          <p14:sldIdLst>
            <p14:sldId id="256"/>
            <p14:sldId id="736"/>
            <p14:sldId id="816"/>
            <p14:sldId id="834"/>
            <p14:sldId id="817"/>
            <p14:sldId id="838"/>
            <p14:sldId id="826"/>
            <p14:sldId id="827"/>
          </p14:sldIdLst>
        </p14:section>
      </p14:sectionLst>
    </p:ext>
    <p:ext uri="{EFAFB233-063F-42B5-8137-9DF3F51BA10A}">
      <p15:sldGuideLst xmlns:p15="http://schemas.microsoft.com/office/powerpoint/2012/main" xmlns="">
        <p15:guide id="1" orient="horz" pos="550" userDrawn="1">
          <p15:clr>
            <a:srgbClr val="A4A3A4"/>
          </p15:clr>
        </p15:guide>
        <p15:guide id="2" pos="7236" userDrawn="1">
          <p15:clr>
            <a:srgbClr val="A4A3A4"/>
          </p15:clr>
        </p15:guide>
        <p15:guide id="3" orient="horz" pos="811" userDrawn="1">
          <p15:clr>
            <a:srgbClr val="A4A3A4"/>
          </p15:clr>
        </p15:guide>
        <p15:guide id="4" pos="7679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dré Berners" initials="AB" lastIdx="2" clrIdx="0"/>
  <p:cmAuthor id="2" name="Gonzalo Marivil" initials="GM" lastIdx="1" clrIdx="1"/>
  <p:cmAuthor id="3" name="usuario" initials="u" lastIdx="1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7A94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Estilo medio 2 - Énfasis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Estilo clar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85BE263C-DBD7-4A20-BB59-AAB30ACAA65A}" styleName="Estilo medio 3 - Énfasis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Estilo claro 1 - Acento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FABFCF23-3B69-468F-B69F-88F6DE6A72F2}" styleName="Estilo medio 1 - Énfasis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9012ECD-51FC-41F1-AA8D-1B2483CD663E}" styleName="Estilo claro 2 - Acento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540" autoAdjust="0"/>
    <p:restoredTop sz="94637" autoAdjust="0"/>
  </p:normalViewPr>
  <p:slideViewPr>
    <p:cSldViewPr snapToGrid="0" snapToObjects="1">
      <p:cViewPr varScale="1">
        <p:scale>
          <a:sx n="84" d="100"/>
          <a:sy n="84" d="100"/>
        </p:scale>
        <p:origin x="-558" y="-84"/>
      </p:cViewPr>
      <p:guideLst>
        <p:guide orient="horz" pos="550"/>
        <p:guide orient="horz" pos="811"/>
        <p:guide pos="7236"/>
        <p:guide pos="767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84" d="100"/>
          <a:sy n="84" d="100"/>
        </p:scale>
        <p:origin x="3780" y="102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39" tIns="45719" rIns="91439" bIns="45719" rtlCol="0"/>
          <a:lstStyle>
            <a:lvl1pPr algn="r">
              <a:defRPr sz="1200"/>
            </a:lvl1pPr>
          </a:lstStyle>
          <a:p>
            <a:fld id="{61099B54-A4BE-47B1-A32C-16C412074095}" type="datetimeFigureOut">
              <a:rPr lang="es-CL" smtClean="0"/>
              <a:pPr/>
              <a:t>02-09-2019</a:t>
            </a:fld>
            <a:endParaRPr lang="es-CL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39" tIns="45719" rIns="91439" bIns="45719" rtlCol="0" anchor="b"/>
          <a:lstStyle>
            <a:lvl1pPr algn="r">
              <a:defRPr sz="1200"/>
            </a:lvl1pPr>
          </a:lstStyle>
          <a:p>
            <a:fld id="{A977246A-F127-4054-8469-7991EA5D1A71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1820422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37840" cy="466435"/>
          </a:xfrm>
          <a:prstGeom prst="rect">
            <a:avLst/>
          </a:prstGeom>
        </p:spPr>
        <p:txBody>
          <a:bodyPr vert="horz" lIns="91438" tIns="45718" rIns="91438" bIns="45718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2"/>
            <a:ext cx="3037840" cy="466435"/>
          </a:xfrm>
          <a:prstGeom prst="rect">
            <a:avLst/>
          </a:prstGeom>
        </p:spPr>
        <p:txBody>
          <a:bodyPr vert="horz" lIns="91438" tIns="45718" rIns="91438" bIns="45718" rtlCol="0"/>
          <a:lstStyle>
            <a:lvl1pPr algn="r">
              <a:defRPr sz="1200"/>
            </a:lvl1pPr>
          </a:lstStyle>
          <a:p>
            <a:fld id="{FBE1AF67-24CB-4462-A277-F3CCA793C5FA}" type="datetimeFigureOut">
              <a:rPr lang="es-CL" smtClean="0"/>
              <a:pPr/>
              <a:t>02-09-2019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8" tIns="45718" rIns="91438" bIns="45718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1" y="4473894"/>
            <a:ext cx="5608320" cy="3660458"/>
          </a:xfrm>
          <a:prstGeom prst="rect">
            <a:avLst/>
          </a:prstGeom>
        </p:spPr>
        <p:txBody>
          <a:bodyPr vert="horz" lIns="91438" tIns="45718" rIns="91438" bIns="45718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829971"/>
            <a:ext cx="3037840" cy="466434"/>
          </a:xfrm>
          <a:prstGeom prst="rect">
            <a:avLst/>
          </a:prstGeom>
        </p:spPr>
        <p:txBody>
          <a:bodyPr vert="horz" lIns="91438" tIns="45718" rIns="91438" bIns="45718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8829971"/>
            <a:ext cx="3037840" cy="466434"/>
          </a:xfrm>
          <a:prstGeom prst="rect">
            <a:avLst/>
          </a:prstGeom>
        </p:spPr>
        <p:txBody>
          <a:bodyPr vert="horz" lIns="91438" tIns="45718" rIns="91438" bIns="45718" rtlCol="0" anchor="b"/>
          <a:lstStyle>
            <a:lvl1pPr algn="r">
              <a:defRPr sz="1200"/>
            </a:lvl1pPr>
          </a:lstStyle>
          <a:p>
            <a:fld id="{4DDF140C-4772-492A-A8AF-5C0B5B3810B4}" type="slidenum">
              <a:rPr lang="es-CL" smtClean="0"/>
              <a:pPr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8212409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140C-4772-492A-A8AF-5C0B5B3810B4}" type="slidenum">
              <a:rPr lang="es-CL" smtClean="0"/>
              <a:pPr/>
              <a:t>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1632325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 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140C-4772-492A-A8AF-5C0B5B3810B4}" type="slidenum">
              <a:rPr lang="es-CL" smtClean="0">
                <a:solidFill>
                  <a:prstClr val="black"/>
                </a:solidFill>
              </a:rPr>
              <a:pPr/>
              <a:t>2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75041220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 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140C-4772-492A-A8AF-5C0B5B3810B4}" type="slidenum">
              <a:rPr lang="es-CL" smtClean="0">
                <a:solidFill>
                  <a:prstClr val="black"/>
                </a:solidFill>
              </a:rPr>
              <a:pPr/>
              <a:t>3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994041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 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140C-4772-492A-A8AF-5C0B5B3810B4}" type="slidenum">
              <a:rPr lang="es-CL" smtClean="0">
                <a:solidFill>
                  <a:prstClr val="black"/>
                </a:solidFill>
              </a:rPr>
              <a:pPr/>
              <a:t>4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81516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 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140C-4772-492A-A8AF-5C0B5B3810B4}" type="slidenum">
              <a:rPr lang="es-CL" smtClean="0">
                <a:solidFill>
                  <a:prstClr val="black"/>
                </a:solidFill>
              </a:rPr>
              <a:pPr/>
              <a:t>5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716295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 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140C-4772-492A-A8AF-5C0B5B3810B4}" type="slidenum">
              <a:rPr lang="es-CL" smtClean="0">
                <a:solidFill>
                  <a:prstClr val="black"/>
                </a:solidFill>
              </a:rPr>
              <a:pPr/>
              <a:t>6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42848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/>
              <a:t> </a:t>
            </a: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140C-4772-492A-A8AF-5C0B5B3810B4}" type="slidenum">
              <a:rPr lang="es-CL" smtClean="0">
                <a:solidFill>
                  <a:prstClr val="black"/>
                </a:solidFill>
              </a:rPr>
              <a:pPr/>
              <a:t>7</a:t>
            </a:fld>
            <a:endParaRPr lang="es-C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41265786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>
          <a:xfrm>
            <a:off x="717550" y="1162050"/>
            <a:ext cx="5575300" cy="3136900"/>
          </a:xfrm>
        </p:spPr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DDF140C-4772-492A-A8AF-5C0B5B3810B4}" type="slidenum">
              <a:rPr lang="es-CL" smtClean="0"/>
              <a:pPr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xmlns="" val="32407325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 userDrawn="1"/>
        </p:nvSpPr>
        <p:spPr>
          <a:xfrm flipV="1">
            <a:off x="-2523062" y="1143130"/>
            <a:ext cx="1360163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s-ES_tradnl" sz="1800" dirty="0"/>
          </a:p>
        </p:txBody>
      </p:sp>
    </p:spTree>
    <p:extLst>
      <p:ext uri="{BB962C8B-B14F-4D97-AF65-F5344CB8AC3E}">
        <p14:creationId xmlns:p14="http://schemas.microsoft.com/office/powerpoint/2010/main" xmlns="" val="19637730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1950472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380623688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552406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1" y="0"/>
            <a:ext cx="12240684" cy="68853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976198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Plantilla_PPT-02.png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373681" y="-27384"/>
            <a:ext cx="3833504" cy="6912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120170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Id1"/>
  </p:sldLayoutIdLst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-93336" y="-1"/>
            <a:ext cx="12298669" cy="1029160"/>
          </a:xfrm>
          <a:prstGeom prst="rect">
            <a:avLst/>
          </a:prstGeom>
        </p:spPr>
      </p:pic>
      <p:pic>
        <p:nvPicPr>
          <p:cNvPr id="4" name="Imagen 3" descr="Plantilla_PPT_BANCA-04-04.png"/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240281" y="-44668"/>
            <a:ext cx="1951719" cy="10252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45557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xmlns="" val="21249117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</p:sldLayoutIdLst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3.xml"/><Relationship Id="rId1" Type="http://schemas.openxmlformats.org/officeDocument/2006/relationships/themeOverride" Target="../theme/themeOverr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1058312" y="1832644"/>
            <a:ext cx="5628199" cy="39395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s-CL" sz="4000" b="1" dirty="0">
                <a:solidFill>
                  <a:schemeClr val="bg1"/>
                </a:solidFill>
              </a:rPr>
              <a:t>Comisión Especial Investigadora </a:t>
            </a:r>
            <a:r>
              <a:rPr lang="es-MX" sz="4000" b="1" dirty="0">
                <a:solidFill>
                  <a:schemeClr val="bg1"/>
                </a:solidFill>
              </a:rPr>
              <a:t>INE</a:t>
            </a:r>
          </a:p>
          <a:p>
            <a:endParaRPr lang="es-MX" sz="40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endParaRPr lang="es-MX" sz="40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r>
              <a:rPr lang="es-MX" b="1" dirty="0">
                <a:solidFill>
                  <a:schemeClr val="bg1"/>
                </a:solidFill>
                <a:latin typeface="Helvetica"/>
                <a:cs typeface="Helvetica"/>
              </a:rPr>
              <a:t>José Manuel </a:t>
            </a:r>
            <a:r>
              <a:rPr lang="es-MX" b="1">
                <a:solidFill>
                  <a:schemeClr val="bg1"/>
                </a:solidFill>
                <a:latin typeface="Helvetica"/>
                <a:cs typeface="Helvetica"/>
              </a:rPr>
              <a:t>Mena </a:t>
            </a:r>
            <a:r>
              <a:rPr lang="es-MX" b="1" smtClean="0">
                <a:solidFill>
                  <a:schemeClr val="bg1"/>
                </a:solidFill>
                <a:latin typeface="Helvetica"/>
                <a:cs typeface="Helvetica"/>
              </a:rPr>
              <a:t>V.</a:t>
            </a:r>
            <a:endParaRPr lang="es-MX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r>
              <a:rPr lang="es-MX" b="1" dirty="0">
                <a:solidFill>
                  <a:schemeClr val="bg1"/>
                </a:solidFill>
                <a:latin typeface="Helvetica"/>
                <a:cs typeface="Helvetica"/>
              </a:rPr>
              <a:t>Presidente</a:t>
            </a:r>
          </a:p>
          <a:p>
            <a:r>
              <a:rPr lang="es-MX" b="1" dirty="0">
                <a:solidFill>
                  <a:schemeClr val="bg1"/>
                </a:solidFill>
                <a:latin typeface="Helvetica"/>
                <a:cs typeface="Helvetica"/>
              </a:rPr>
              <a:t>Asociación de Bancos</a:t>
            </a:r>
          </a:p>
          <a:p>
            <a:endParaRPr lang="es-MX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r>
              <a:rPr lang="es-MX" b="1" dirty="0">
                <a:solidFill>
                  <a:schemeClr val="bg1"/>
                </a:solidFill>
                <a:latin typeface="Helvetica"/>
                <a:cs typeface="Helvetica"/>
              </a:rPr>
              <a:t>2 Septiembre 2019</a:t>
            </a:r>
            <a:endParaRPr lang="es-ES_tradnl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165051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913594" y="1508873"/>
            <a:ext cx="8286161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+mj-lt"/>
              <a:buAutoNum type="arabicPeriod"/>
            </a:pPr>
            <a:r>
              <a:rPr lang="es-CL" sz="2400" dirty="0"/>
              <a:t>Principales Hechos</a:t>
            </a:r>
          </a:p>
          <a:p>
            <a:pPr marL="457200" indent="-457200" algn="just">
              <a:buFont typeface="+mj-lt"/>
              <a:buAutoNum type="arabicPeriod"/>
            </a:pPr>
            <a:endParaRPr lang="es-CL" sz="2400" dirty="0"/>
          </a:p>
          <a:p>
            <a:pPr marL="457200" indent="-457200" algn="just">
              <a:buFont typeface="+mj-lt"/>
              <a:buAutoNum type="arabicPeriod"/>
            </a:pPr>
            <a:r>
              <a:rPr lang="es-MX" sz="2400" dirty="0"/>
              <a:t>Antecedentes Generales</a:t>
            </a:r>
          </a:p>
          <a:p>
            <a:pPr marL="457200" indent="-457200" algn="just">
              <a:buFont typeface="+mj-lt"/>
              <a:buAutoNum type="arabicPeriod"/>
            </a:pPr>
            <a:endParaRPr lang="es-MX" sz="2400" dirty="0"/>
          </a:p>
          <a:p>
            <a:pPr marL="457200" indent="-457200" algn="just">
              <a:buFont typeface="+mj-lt"/>
              <a:buAutoNum type="arabicPeriod" startAt="3"/>
            </a:pPr>
            <a:r>
              <a:rPr lang="es-MX" sz="2400" dirty="0"/>
              <a:t>Conclusión</a:t>
            </a:r>
            <a:endParaRPr lang="es-CL" sz="2400" dirty="0"/>
          </a:p>
        </p:txBody>
      </p:sp>
      <p:sp>
        <p:nvSpPr>
          <p:cNvPr id="3" name="CuadroTexto 2"/>
          <p:cNvSpPr txBox="1"/>
          <p:nvPr/>
        </p:nvSpPr>
        <p:spPr>
          <a:xfrm>
            <a:off x="703466" y="300446"/>
            <a:ext cx="58652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b="1" dirty="0">
                <a:solidFill>
                  <a:schemeClr val="bg1"/>
                </a:solidFill>
              </a:rPr>
              <a:t>Contenido</a:t>
            </a:r>
          </a:p>
        </p:txBody>
      </p:sp>
    </p:spTree>
    <p:extLst>
      <p:ext uri="{BB962C8B-B14F-4D97-AF65-F5344CB8AC3E}">
        <p14:creationId xmlns:p14="http://schemas.microsoft.com/office/powerpoint/2010/main" xmlns="" val="25412404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xmlns="" Requires="p14">
      <p:transition p14:dur="1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96075" y="1368176"/>
            <a:ext cx="10900931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000" dirty="0"/>
              <a:t>Director del INE comunica públicamente evidencia de indicios de manipulación en el cálculo de la inflación (13/05/2019).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MX" sz="20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000" dirty="0"/>
              <a:t>Director del INE comunica la realización de una auditoría interna para aclarar los hechos antes señalados (13/05/2019).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MX" sz="20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000" dirty="0"/>
              <a:t>El </a:t>
            </a:r>
            <a:r>
              <a:rPr lang="es-MX" sz="2000" dirty="0" smtClean="0"/>
              <a:t>Ministro </a:t>
            </a:r>
            <a:r>
              <a:rPr lang="es-MX" sz="2000" dirty="0"/>
              <a:t>de Economía, </a:t>
            </a:r>
            <a:r>
              <a:rPr lang="es-CL" sz="2000" dirty="0"/>
              <a:t>J. R. Valente, señala que las alteraciones del IPC de agosto y septiembre </a:t>
            </a:r>
            <a:r>
              <a:rPr lang="es-CL" sz="2000" dirty="0" smtClean="0"/>
              <a:t>de 2018 fueron </a:t>
            </a:r>
            <a:r>
              <a:rPr lang="es-CL" sz="2000" dirty="0"/>
              <a:t>por magnitudes similares pero en sentido contrario, por lo que podrían compensarse (14/05/2019</a:t>
            </a:r>
            <a:r>
              <a:rPr lang="es-CL" sz="2000" dirty="0" smtClean="0"/>
              <a:t>).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MX" sz="20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000" dirty="0"/>
              <a:t>Banco Central de Chile comunica que no cuenta con atribuciones para modificar la UF (15/05/2019).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endParaRPr lang="es-MX" sz="2000" dirty="0"/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s-MX" sz="2000" dirty="0"/>
              <a:t>Estos hechos generaron incerteza en el mercado financiero sobre los potenciales efectos, reforzándose la importancia de robustecer la institucionalidad del INE. </a:t>
            </a:r>
            <a:endParaRPr lang="es-CL" sz="2000" dirty="0"/>
          </a:p>
        </p:txBody>
      </p:sp>
      <p:sp>
        <p:nvSpPr>
          <p:cNvPr id="3" name="CuadroTexto 2"/>
          <p:cNvSpPr txBox="1"/>
          <p:nvPr/>
        </p:nvSpPr>
        <p:spPr>
          <a:xfrm>
            <a:off x="496075" y="225031"/>
            <a:ext cx="586522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b="1" dirty="0">
                <a:solidFill>
                  <a:schemeClr val="bg1"/>
                </a:solidFill>
              </a:rPr>
              <a:t>Principales Hechos</a:t>
            </a:r>
          </a:p>
        </p:txBody>
      </p:sp>
    </p:spTree>
    <p:extLst>
      <p:ext uri="{BB962C8B-B14F-4D97-AF65-F5344CB8AC3E}">
        <p14:creationId xmlns:p14="http://schemas.microsoft.com/office/powerpoint/2010/main" xmlns="" val="13424214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382954" y="1071408"/>
            <a:ext cx="11212015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MX" sz="2000" dirty="0"/>
              <a:t>Contratos – masividad y diversidad de agentes involucrados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endParaRPr lang="es-MX" sz="2000" dirty="0"/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es-MX" sz="2000" dirty="0"/>
              <a:t>Arriendo de </a:t>
            </a:r>
            <a:r>
              <a:rPr lang="es-MX" sz="2000" dirty="0" smtClean="0"/>
              <a:t>propiedades </a:t>
            </a:r>
          </a:p>
          <a:p>
            <a:pPr marL="1200150" lvl="2" indent="-285750" algn="just">
              <a:buFont typeface="Wingdings" panose="05000000000000000000" pitchFamily="2" charset="2"/>
              <a:buChar char="Ø"/>
            </a:pPr>
            <a:r>
              <a:rPr lang="es-MX" sz="2000" dirty="0" smtClean="0"/>
              <a:t>Hogares arrendatarios: 22%, equivalente a 1,3 millones viviendas </a:t>
            </a:r>
            <a:r>
              <a:rPr lang="es-MX" sz="2000" baseline="30000" dirty="0" smtClean="0"/>
              <a:t>[1]</a:t>
            </a:r>
            <a:endParaRPr lang="es-MX" sz="2000" baseline="30000" dirty="0"/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endParaRPr lang="es-MX" sz="2000" dirty="0" smtClean="0"/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es-MX" sz="2000" dirty="0" smtClean="0"/>
              <a:t>Compra/venta </a:t>
            </a:r>
            <a:r>
              <a:rPr lang="es-MX" sz="2000" dirty="0"/>
              <a:t>de bienes raíces:</a:t>
            </a:r>
          </a:p>
          <a:p>
            <a:pPr marL="1200150" lvl="2" indent="-285750" algn="just">
              <a:buFont typeface="Wingdings" panose="05000000000000000000" pitchFamily="2" charset="2"/>
              <a:buChar char="Ø"/>
            </a:pPr>
            <a:r>
              <a:rPr lang="es-MX" sz="2000" dirty="0" smtClean="0"/>
              <a:t>Venta de viviendas nuevas: 64 mil anuales </a:t>
            </a:r>
            <a:r>
              <a:rPr lang="es-MX" sz="2000" baseline="30000" dirty="0" smtClean="0"/>
              <a:t>[2]</a:t>
            </a:r>
            <a:endParaRPr lang="es-MX" sz="2000" baseline="30000" dirty="0"/>
          </a:p>
          <a:p>
            <a:pPr marL="1200150" lvl="2" indent="-285750" algn="just">
              <a:buFont typeface="Wingdings" panose="05000000000000000000" pitchFamily="2" charset="2"/>
              <a:buChar char="Ø"/>
            </a:pPr>
            <a:r>
              <a:rPr lang="es-MX" sz="2000" dirty="0" smtClean="0"/>
              <a:t>Compra de viviendas con crédito (nuevas y usadas): 105 mil operaciones al año </a:t>
            </a:r>
            <a:r>
              <a:rPr lang="es-MX" sz="2000" baseline="30000" dirty="0" smtClean="0"/>
              <a:t>[3]</a:t>
            </a:r>
            <a:r>
              <a:rPr lang="es-MX" sz="2000" dirty="0" smtClean="0"/>
              <a:t> </a:t>
            </a:r>
          </a:p>
          <a:p>
            <a:pPr marL="1200150" lvl="2" indent="-285750" algn="just">
              <a:buFont typeface="Wingdings" panose="05000000000000000000" pitchFamily="2" charset="2"/>
              <a:buChar char="Ø"/>
            </a:pPr>
            <a:endParaRPr lang="es-MX" sz="2000" dirty="0"/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es-MX" sz="2000" dirty="0" err="1" smtClean="0"/>
              <a:t>Reajustabilidad</a:t>
            </a:r>
            <a:r>
              <a:rPr lang="es-MX" sz="2000" dirty="0" smtClean="0"/>
              <a:t> </a:t>
            </a:r>
            <a:r>
              <a:rPr lang="es-MX" sz="2000" dirty="0"/>
              <a:t>de </a:t>
            </a:r>
            <a:r>
              <a:rPr lang="es-MX" sz="2000" dirty="0" smtClean="0"/>
              <a:t>salarios</a:t>
            </a:r>
          </a:p>
          <a:p>
            <a:pPr marL="1200150" lvl="2" indent="-285750" algn="just">
              <a:buFont typeface="Wingdings" panose="05000000000000000000" pitchFamily="2" charset="2"/>
              <a:buChar char="Ø"/>
            </a:pPr>
            <a:r>
              <a:rPr lang="es-MX" sz="2000" dirty="0" smtClean="0"/>
              <a:t>Número de empleados: 6,2 millones dependientes </a:t>
            </a:r>
            <a:r>
              <a:rPr lang="es-MX" sz="2000" baseline="30000" dirty="0" smtClean="0"/>
              <a:t>[4]</a:t>
            </a:r>
            <a:r>
              <a:rPr lang="es-MX" sz="2000" dirty="0" smtClean="0"/>
              <a:t> </a:t>
            </a:r>
            <a:endParaRPr lang="es-MX" sz="2000" dirty="0"/>
          </a:p>
          <a:p>
            <a:pPr marL="1200150" lvl="2" indent="-285750" algn="just">
              <a:buFont typeface="Wingdings" panose="05000000000000000000" pitchFamily="2" charset="2"/>
              <a:buChar char="Ø"/>
            </a:pPr>
            <a:endParaRPr lang="es-MX" sz="2000" dirty="0"/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es-MX" sz="2000" dirty="0" smtClean="0"/>
              <a:t>Pensiones:</a:t>
            </a:r>
            <a:endParaRPr lang="es-MX" sz="2000" dirty="0"/>
          </a:p>
          <a:p>
            <a:pPr marL="1200150" lvl="2" indent="-285750" algn="just">
              <a:buFont typeface="Wingdings" panose="05000000000000000000" pitchFamily="2" charset="2"/>
              <a:buChar char="Ø"/>
            </a:pPr>
            <a:r>
              <a:rPr lang="es-MX" sz="2000" dirty="0" smtClean="0"/>
              <a:t>Activos de AFP denominados en </a:t>
            </a:r>
            <a:r>
              <a:rPr lang="es-MX" sz="2000" dirty="0"/>
              <a:t>UF: </a:t>
            </a:r>
            <a:r>
              <a:rPr lang="es-MX" sz="2000" dirty="0" smtClean="0"/>
              <a:t>48% del total </a:t>
            </a:r>
            <a:r>
              <a:rPr lang="es-MX" sz="2000" baseline="30000" dirty="0" smtClean="0"/>
              <a:t>[5]</a:t>
            </a:r>
            <a:endParaRPr lang="es-MX" sz="2000" dirty="0"/>
          </a:p>
          <a:p>
            <a:pPr marL="1200150" lvl="2" indent="-285750" algn="just">
              <a:buFont typeface="Wingdings" panose="05000000000000000000" pitchFamily="2" charset="2"/>
              <a:buChar char="Ø"/>
            </a:pPr>
            <a:r>
              <a:rPr lang="es-MX" sz="2000" dirty="0" smtClean="0"/>
              <a:t>Jubilados: 1,7 millones </a:t>
            </a:r>
            <a:r>
              <a:rPr lang="es-MX" sz="2000" baseline="30000" dirty="0" smtClean="0"/>
              <a:t>[</a:t>
            </a:r>
            <a:r>
              <a:rPr lang="es-MX" sz="2000" baseline="30000" dirty="0"/>
              <a:t>5</a:t>
            </a:r>
            <a:r>
              <a:rPr lang="es-MX" sz="2000" baseline="30000" dirty="0" smtClean="0"/>
              <a:t>]</a:t>
            </a:r>
            <a:endParaRPr lang="es-MX" sz="2000" dirty="0"/>
          </a:p>
        </p:txBody>
      </p:sp>
      <p:sp>
        <p:nvSpPr>
          <p:cNvPr id="3" name="CuadroTexto 2"/>
          <p:cNvSpPr txBox="1"/>
          <p:nvPr/>
        </p:nvSpPr>
        <p:spPr>
          <a:xfrm>
            <a:off x="503756" y="258723"/>
            <a:ext cx="74521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solidFill>
                  <a:schemeClr val="bg1"/>
                </a:solidFill>
              </a:rPr>
              <a:t>Incidencia de la inflación: </a:t>
            </a:r>
            <a:r>
              <a:rPr lang="es-MX" sz="2800" b="1" dirty="0" smtClean="0">
                <a:solidFill>
                  <a:schemeClr val="bg1"/>
                </a:solidFill>
              </a:rPr>
              <a:t>Diversos ámbitos</a:t>
            </a:r>
            <a:endParaRPr lang="es-CL" sz="2800" b="1" dirty="0">
              <a:solidFill>
                <a:schemeClr val="bg1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382954" y="5780389"/>
            <a:ext cx="86685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200" dirty="0" smtClean="0"/>
              <a:t>[1] Casen, 2017</a:t>
            </a:r>
          </a:p>
          <a:p>
            <a:r>
              <a:rPr lang="es-CL" sz="1200" dirty="0" smtClean="0"/>
              <a:t>[2] </a:t>
            </a:r>
            <a:r>
              <a:rPr lang="es-CL" sz="1200" dirty="0" err="1" smtClean="0"/>
              <a:t>CChC</a:t>
            </a:r>
            <a:r>
              <a:rPr lang="es-CL" sz="1200" dirty="0" smtClean="0"/>
              <a:t>, 2018</a:t>
            </a:r>
          </a:p>
          <a:p>
            <a:r>
              <a:rPr lang="es-CL" sz="1200" dirty="0" smtClean="0"/>
              <a:t>[3] CMF, junio 2019</a:t>
            </a:r>
          </a:p>
          <a:p>
            <a:r>
              <a:rPr lang="es-CL" sz="1200" dirty="0"/>
              <a:t>[4] INE, trimestre mayo-julio 2019</a:t>
            </a:r>
          </a:p>
          <a:p>
            <a:r>
              <a:rPr lang="es-CL" sz="1200" dirty="0"/>
              <a:t>[5] Superintendencia de Pensiones, julio </a:t>
            </a:r>
            <a:r>
              <a:rPr lang="es-CL" sz="1200" dirty="0" smtClean="0"/>
              <a:t>2019</a:t>
            </a:r>
            <a:endParaRPr lang="es-CL" sz="1200" dirty="0"/>
          </a:p>
        </p:txBody>
      </p:sp>
    </p:spTree>
    <p:extLst>
      <p:ext uri="{BB962C8B-B14F-4D97-AF65-F5344CB8AC3E}">
        <p14:creationId xmlns:p14="http://schemas.microsoft.com/office/powerpoint/2010/main" xmlns="" val="31435383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810826" y="1255054"/>
            <a:ext cx="10171401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MX" sz="2000" b="1" dirty="0"/>
              <a:t>Sistema financiero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s-MX" sz="2000" dirty="0"/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es-MX" sz="2000" dirty="0"/>
              <a:t>Emisión de deuda denominada en </a:t>
            </a:r>
            <a:r>
              <a:rPr lang="es-MX" sz="2000" dirty="0" smtClean="0"/>
              <a:t>UF:</a:t>
            </a:r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endParaRPr lang="es-MX" sz="2000" dirty="0"/>
          </a:p>
          <a:p>
            <a:pPr marL="1200150" lvl="2" indent="-285750" algn="just">
              <a:buFont typeface="Wingdings" panose="05000000000000000000" pitchFamily="2" charset="2"/>
              <a:buChar char="Ø"/>
            </a:pPr>
            <a:r>
              <a:rPr lang="es-MX" sz="2000" dirty="0"/>
              <a:t>Privada: </a:t>
            </a:r>
            <a:r>
              <a:rPr lang="es-MX" sz="2000" dirty="0" smtClean="0"/>
              <a:t>MMU$ 115.000 en UF (61% del total vigente) </a:t>
            </a:r>
            <a:r>
              <a:rPr lang="es-MX" sz="2000" baseline="30000" dirty="0"/>
              <a:t>[1]</a:t>
            </a:r>
          </a:p>
          <a:p>
            <a:pPr marL="1200150" lvl="2" indent="-285750" algn="just">
              <a:buFont typeface="Wingdings" panose="05000000000000000000" pitchFamily="2" charset="2"/>
              <a:buChar char="Ø"/>
            </a:pPr>
            <a:endParaRPr lang="es-MX" sz="2000" dirty="0"/>
          </a:p>
          <a:p>
            <a:pPr marL="1200150" lvl="2" indent="-285750" algn="just">
              <a:buFont typeface="Wingdings" panose="05000000000000000000" pitchFamily="2" charset="2"/>
              <a:buChar char="Ø"/>
            </a:pPr>
            <a:r>
              <a:rPr lang="es-MX" sz="2000" dirty="0"/>
              <a:t>Pública (Banco Central y Tesorería): </a:t>
            </a:r>
            <a:r>
              <a:rPr lang="es-MX" sz="2000" dirty="0" smtClean="0"/>
              <a:t>MMUS$ 47.000 de bonos en UF (55% del monto total de bonos vigentes) </a:t>
            </a:r>
            <a:r>
              <a:rPr lang="es-MX" sz="2000" baseline="30000" dirty="0"/>
              <a:t>[1]</a:t>
            </a:r>
          </a:p>
          <a:p>
            <a:pPr marL="1200150" lvl="2" indent="-285750" algn="just">
              <a:buFont typeface="Wingdings" panose="05000000000000000000" pitchFamily="2" charset="2"/>
              <a:buChar char="Ø"/>
            </a:pPr>
            <a:endParaRPr lang="es-MX" sz="2000" dirty="0" smtClean="0"/>
          </a:p>
          <a:p>
            <a:pPr marL="1200150" lvl="2" indent="-285750" algn="just">
              <a:buFont typeface="Wingdings" panose="05000000000000000000" pitchFamily="2" charset="2"/>
              <a:buChar char="Ø"/>
            </a:pPr>
            <a:endParaRPr lang="es-MX" sz="2000" dirty="0"/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es-MX" sz="2000" dirty="0" smtClean="0"/>
              <a:t>Derivados </a:t>
            </a:r>
            <a:r>
              <a:rPr lang="es-MX" sz="2000" dirty="0"/>
              <a:t>de </a:t>
            </a:r>
            <a:r>
              <a:rPr lang="es-MX" sz="2000" dirty="0" smtClean="0"/>
              <a:t>inflación: stock vigente por MMUS$ 54.000 </a:t>
            </a:r>
            <a:r>
              <a:rPr lang="es-MX" sz="2000" baseline="30000" dirty="0" smtClean="0"/>
              <a:t>[2]</a:t>
            </a:r>
            <a:endParaRPr lang="es-MX" sz="2000" baseline="30000" dirty="0"/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endParaRPr lang="es-MX" sz="2000" dirty="0"/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r>
              <a:rPr lang="es-MX" sz="2000" dirty="0"/>
              <a:t>Fondos </a:t>
            </a:r>
            <a:r>
              <a:rPr lang="es-MX" sz="2000" dirty="0" smtClean="0"/>
              <a:t>mutuos: MMUS$ 16.000 en UF (Fondo tipo 3</a:t>
            </a:r>
            <a:r>
              <a:rPr lang="es-MX" sz="2000" dirty="0"/>
              <a:t>) </a:t>
            </a:r>
            <a:r>
              <a:rPr lang="es-MX" sz="2000" baseline="30000" dirty="0" smtClean="0"/>
              <a:t>[3]</a:t>
            </a:r>
            <a:endParaRPr lang="es-MX" sz="2000" dirty="0"/>
          </a:p>
          <a:p>
            <a:pPr marL="742950" lvl="1" indent="-285750" algn="just">
              <a:buFont typeface="Wingdings" panose="05000000000000000000" pitchFamily="2" charset="2"/>
              <a:buChar char="Ø"/>
            </a:pPr>
            <a:endParaRPr lang="es-CL" sz="2000" dirty="0"/>
          </a:p>
        </p:txBody>
      </p:sp>
      <p:sp>
        <p:nvSpPr>
          <p:cNvPr id="3" name="CuadroTexto 2"/>
          <p:cNvSpPr txBox="1"/>
          <p:nvPr/>
        </p:nvSpPr>
        <p:spPr>
          <a:xfrm>
            <a:off x="598024" y="255939"/>
            <a:ext cx="74521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solidFill>
                  <a:schemeClr val="bg1"/>
                </a:solidFill>
              </a:rPr>
              <a:t>Incidencia de la inflación: </a:t>
            </a:r>
            <a:r>
              <a:rPr lang="es-MX" sz="2800" b="1" dirty="0" smtClean="0">
                <a:solidFill>
                  <a:schemeClr val="bg1"/>
                </a:solidFill>
              </a:rPr>
              <a:t>Diversos ámbitos</a:t>
            </a:r>
            <a:endParaRPr lang="es-CL" sz="2800" b="1" dirty="0">
              <a:solidFill>
                <a:schemeClr val="bg1"/>
              </a:solidFill>
            </a:endParaRPr>
          </a:p>
        </p:txBody>
      </p:sp>
      <p:sp>
        <p:nvSpPr>
          <p:cNvPr id="4" name="CuadroTexto 3"/>
          <p:cNvSpPr txBox="1"/>
          <p:nvPr/>
        </p:nvSpPr>
        <p:spPr>
          <a:xfrm>
            <a:off x="382954" y="5780389"/>
            <a:ext cx="866852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 smtClean="0"/>
              <a:t>[1] </a:t>
            </a:r>
            <a:r>
              <a:rPr lang="es-CL" sz="1400" dirty="0" err="1" smtClean="0"/>
              <a:t>RiskAmerica</a:t>
            </a:r>
            <a:r>
              <a:rPr lang="es-CL" sz="1400" dirty="0" smtClean="0"/>
              <a:t>, agosto 2019.</a:t>
            </a:r>
          </a:p>
          <a:p>
            <a:r>
              <a:rPr lang="es-CL" sz="1400" dirty="0" smtClean="0"/>
              <a:t>[2] </a:t>
            </a:r>
            <a:r>
              <a:rPr lang="es-CL" sz="1400" dirty="0" err="1" smtClean="0"/>
              <a:t>Comder</a:t>
            </a:r>
            <a:r>
              <a:rPr lang="es-CL" sz="1400" dirty="0" smtClean="0"/>
              <a:t>, </a:t>
            </a:r>
            <a:r>
              <a:rPr lang="pt-BR" sz="1400" dirty="0" smtClean="0"/>
              <a:t>agosto 2019.</a:t>
            </a:r>
            <a:endParaRPr lang="pt-BR" sz="1400" dirty="0"/>
          </a:p>
          <a:p>
            <a:r>
              <a:rPr lang="es-CL" sz="1400" dirty="0" smtClean="0"/>
              <a:t>[3] CMF, junio 2019.</a:t>
            </a:r>
          </a:p>
        </p:txBody>
      </p:sp>
    </p:spTree>
    <p:extLst>
      <p:ext uri="{BB962C8B-B14F-4D97-AF65-F5344CB8AC3E}">
        <p14:creationId xmlns:p14="http://schemas.microsoft.com/office/powerpoint/2010/main" xmlns="" val="31564203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uadroTexto 4"/>
          <p:cNvSpPr txBox="1"/>
          <p:nvPr/>
        </p:nvSpPr>
        <p:spPr>
          <a:xfrm>
            <a:off x="471340" y="1150780"/>
            <a:ext cx="107182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L" sz="2000" dirty="0" smtClean="0"/>
              <a:t>Principales activos </a:t>
            </a:r>
            <a:r>
              <a:rPr lang="es-CL" sz="2000" dirty="0"/>
              <a:t>y pasivos denominados en </a:t>
            </a:r>
            <a:r>
              <a:rPr lang="es-CL" sz="2000" dirty="0" smtClean="0"/>
              <a:t>UF, Julio 2019</a:t>
            </a:r>
            <a:endParaRPr lang="es-CL" sz="2000" dirty="0"/>
          </a:p>
          <a:p>
            <a:pPr algn="ctr"/>
            <a:r>
              <a:rPr lang="es-CL" sz="2000" dirty="0" smtClean="0"/>
              <a:t>(Porcentaje de cada cuenta)</a:t>
            </a:r>
            <a:endParaRPr lang="es-CL" sz="2000" dirty="0"/>
          </a:p>
        </p:txBody>
      </p:sp>
      <p:sp>
        <p:nvSpPr>
          <p:cNvPr id="6" name="CuadroTexto 5"/>
          <p:cNvSpPr txBox="1"/>
          <p:nvPr/>
        </p:nvSpPr>
        <p:spPr>
          <a:xfrm>
            <a:off x="362354" y="6097818"/>
            <a:ext cx="676181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dirty="0"/>
              <a:t>Fuente: </a:t>
            </a:r>
            <a:r>
              <a:rPr lang="es-CL" sz="1400" dirty="0" smtClean="0"/>
              <a:t>Asociación de Bancos en base a CMF</a:t>
            </a:r>
            <a:r>
              <a:rPr lang="es-CL" sz="1400" dirty="0"/>
              <a:t>.</a:t>
            </a:r>
          </a:p>
        </p:txBody>
      </p:sp>
      <p:sp>
        <p:nvSpPr>
          <p:cNvPr id="10" name="CuadroTexto 9"/>
          <p:cNvSpPr txBox="1"/>
          <p:nvPr/>
        </p:nvSpPr>
        <p:spPr>
          <a:xfrm>
            <a:off x="362354" y="151821"/>
            <a:ext cx="970577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800" b="1" dirty="0">
                <a:solidFill>
                  <a:schemeClr val="bg1"/>
                </a:solidFill>
              </a:rPr>
              <a:t>La banca cuenta con posiciones activas y pasivas </a:t>
            </a:r>
            <a:r>
              <a:rPr lang="es-CL" sz="2800" b="1" dirty="0" smtClean="0">
                <a:solidFill>
                  <a:schemeClr val="bg1"/>
                </a:solidFill>
              </a:rPr>
              <a:t>en UF</a:t>
            </a:r>
            <a:endParaRPr lang="es-CL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9" name="Tabla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893880992"/>
              </p:ext>
            </p:extLst>
          </p:nvPr>
        </p:nvGraphicFramePr>
        <p:xfrm>
          <a:off x="362354" y="2168167"/>
          <a:ext cx="5203596" cy="353033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294799"/>
                <a:gridCol w="908797"/>
              </a:tblGrid>
              <a:tr h="433631">
                <a:tc>
                  <a:txBody>
                    <a:bodyPr/>
                    <a:lstStyle/>
                    <a:p>
                      <a:pPr marL="0" indent="84138" algn="l" fontAlgn="b"/>
                      <a:r>
                        <a:rPr lang="es-CL" sz="1600" b="1" u="none" strike="noStrike" dirty="0" smtClean="0">
                          <a:effectLst/>
                        </a:rPr>
                        <a:t>ACTIVOS</a:t>
                      </a:r>
                      <a:endParaRPr lang="es-C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344078"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>
                          <a:effectLst/>
                        </a:rPr>
                        <a:t>INSTRUMENTOS PARA NEGOCIACIÓN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 dirty="0">
                          <a:effectLst/>
                        </a:rPr>
                        <a:t>28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44078"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>
                          <a:effectLst/>
                        </a:rPr>
                        <a:t>CONTRATOS DE DERIVADOS FINANCIEROS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 dirty="0">
                          <a:effectLst/>
                        </a:rPr>
                        <a:t>2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44078"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>
                          <a:effectLst/>
                        </a:rPr>
                        <a:t>COLOCACIONES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 dirty="0">
                          <a:effectLst/>
                        </a:rPr>
                        <a:t>48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44078"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>
                          <a:effectLst/>
                        </a:rPr>
                        <a:t>COMERCIALES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 dirty="0">
                          <a:effectLst/>
                        </a:rPr>
                        <a:t>34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44078"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>
                          <a:effectLst/>
                        </a:rPr>
                        <a:t>VIVIENDA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 dirty="0">
                          <a:effectLst/>
                        </a:rPr>
                        <a:t>96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44078"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>
                          <a:effectLst/>
                        </a:rPr>
                        <a:t>CONSUMO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36576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 dirty="0">
                          <a:effectLst/>
                        </a:rPr>
                        <a:t>1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44078"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>
                          <a:effectLst/>
                        </a:rPr>
                        <a:t>INSTRUMENTOS DE INVERSIÓN 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 dirty="0">
                          <a:effectLst/>
                        </a:rPr>
                        <a:t>27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44078"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>
                          <a:effectLst/>
                        </a:rPr>
                        <a:t>ACTIVO POR  BIENES EN ARRENDAMIENTO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 dirty="0">
                          <a:effectLst/>
                        </a:rPr>
                        <a:t>39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344078"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>
                          <a:effectLst/>
                        </a:rPr>
                        <a:t>OTROS ACTIVOS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 dirty="0">
                          <a:effectLst/>
                        </a:rPr>
                        <a:t>3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  <p:graphicFrame>
        <p:nvGraphicFramePr>
          <p:cNvPr id="13" name="Tab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58397875"/>
              </p:ext>
            </p:extLst>
          </p:nvPr>
        </p:nvGraphicFramePr>
        <p:xfrm>
          <a:off x="6381947" y="2168167"/>
          <a:ext cx="5448692" cy="253793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97089"/>
                <a:gridCol w="951603"/>
              </a:tblGrid>
              <a:tr h="450855">
                <a:tc>
                  <a:txBody>
                    <a:bodyPr/>
                    <a:lstStyle/>
                    <a:p>
                      <a:pPr marL="179388" indent="-95250" algn="l" fontAlgn="b"/>
                      <a:r>
                        <a:rPr lang="es-CL" sz="1600" b="1" u="none" strike="noStrike" dirty="0" smtClean="0">
                          <a:effectLst/>
                        </a:rPr>
                        <a:t>PASIVOS</a:t>
                      </a:r>
                      <a:endParaRPr lang="es-C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s-CL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  <a:tr h="417206"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>
                          <a:effectLst/>
                        </a:rPr>
                        <a:t>DEPÓSITOS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 dirty="0">
                          <a:effectLst/>
                        </a:rPr>
                        <a:t>12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17206"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>
                          <a:effectLst/>
                        </a:rPr>
                        <a:t>CONTRATOS DE DERIVADOS FINANCIEROS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 dirty="0">
                          <a:effectLst/>
                        </a:rPr>
                        <a:t>4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17206"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>
                          <a:effectLst/>
                        </a:rPr>
                        <a:t>INSTRUMENTOS DE DEUDA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 dirty="0">
                          <a:effectLst/>
                        </a:rPr>
                        <a:t>82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18255"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 dirty="0">
                          <a:effectLst/>
                        </a:rPr>
                        <a:t>OBLIGACIONES CONTRATOS DE ARRENDAMIENTO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 dirty="0">
                          <a:effectLst/>
                        </a:rPr>
                        <a:t>63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  <a:tr h="417206">
                <a:tc>
                  <a:txBody>
                    <a:bodyPr/>
                    <a:lstStyle/>
                    <a:p>
                      <a:pPr algn="l" fontAlgn="b"/>
                      <a:r>
                        <a:rPr lang="es-CL" sz="1600" u="none" strike="noStrike">
                          <a:effectLst/>
                        </a:rPr>
                        <a:t>OTROS PASIVOS</a:t>
                      </a:r>
                      <a:endParaRPr lang="es-CL" sz="16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18288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1600" u="none" strike="noStrike" dirty="0">
                          <a:effectLst/>
                        </a:rPr>
                        <a:t>11</a:t>
                      </a:r>
                      <a:endParaRPr lang="es-CL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080952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432706" y="1327384"/>
            <a:ext cx="1115533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MX" sz="2400" dirty="0"/>
              <a:t>El incidente denunciado por el Director del INE en definitiva fue cuantitativamente acotado.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s-MX" sz="24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MX" sz="2400" dirty="0" smtClean="0"/>
              <a:t>Este tipo de eventos es negativo.</a:t>
            </a:r>
            <a:endParaRPr lang="es-MX" sz="24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s-MX" sz="24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MX" sz="2400" dirty="0"/>
              <a:t>Este </a:t>
            </a:r>
            <a:r>
              <a:rPr lang="es-MX" sz="2400" dirty="0" smtClean="0"/>
              <a:t>cálculo afecta a diversos ámbitos de la economía.</a:t>
            </a:r>
            <a:endParaRPr lang="es-MX" sz="24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s-MX" sz="24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MX" sz="2400" dirty="0" smtClean="0"/>
              <a:t>La gestión de riesgo de la banca se traduce en una exposición acotada a la inflación, involucrando tanto activos como pasivos.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es-MX" sz="2400" dirty="0"/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es-MX" sz="2400" dirty="0" smtClean="0"/>
              <a:t>El buen funcionamiento del mercado requiere contar con instituciones que velen por un apropiado calculo y difusión de estadísticas económica-financieras.</a:t>
            </a:r>
            <a:endParaRPr lang="es-CL" sz="2400" dirty="0"/>
          </a:p>
        </p:txBody>
      </p:sp>
      <p:sp>
        <p:nvSpPr>
          <p:cNvPr id="3" name="CuadroTexto 2"/>
          <p:cNvSpPr txBox="1"/>
          <p:nvPr/>
        </p:nvSpPr>
        <p:spPr>
          <a:xfrm>
            <a:off x="359328" y="303951"/>
            <a:ext cx="74521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2800" b="1" dirty="0">
                <a:solidFill>
                  <a:schemeClr val="bg1"/>
                </a:solidFill>
              </a:rPr>
              <a:t>Síntesis </a:t>
            </a:r>
            <a:endParaRPr lang="es-CL" sz="28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69270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826852" y="1948148"/>
            <a:ext cx="6706684" cy="39395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s-CL" sz="4000" b="1" dirty="0">
                <a:solidFill>
                  <a:schemeClr val="bg1"/>
                </a:solidFill>
              </a:rPr>
              <a:t>Comisión Especial Investigadora </a:t>
            </a:r>
            <a:r>
              <a:rPr lang="es-MX" sz="4000" b="1" dirty="0">
                <a:solidFill>
                  <a:schemeClr val="bg1"/>
                </a:solidFill>
              </a:rPr>
              <a:t>INE</a:t>
            </a:r>
          </a:p>
          <a:p>
            <a:endParaRPr lang="es-MX" sz="40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endParaRPr lang="es-MX" sz="4000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r>
              <a:rPr lang="es-MX" b="1" dirty="0">
                <a:solidFill>
                  <a:schemeClr val="bg1"/>
                </a:solidFill>
                <a:latin typeface="Helvetica"/>
                <a:cs typeface="Helvetica"/>
              </a:rPr>
              <a:t>José Manuel Mena </a:t>
            </a:r>
            <a:r>
              <a:rPr lang="es-MX" b="1" dirty="0" smtClean="0">
                <a:solidFill>
                  <a:schemeClr val="bg1"/>
                </a:solidFill>
                <a:latin typeface="Helvetica"/>
                <a:cs typeface="Helvetica"/>
              </a:rPr>
              <a:t>V.</a:t>
            </a:r>
            <a:endParaRPr lang="es-MX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r>
              <a:rPr lang="es-MX" b="1" dirty="0">
                <a:solidFill>
                  <a:schemeClr val="bg1"/>
                </a:solidFill>
                <a:latin typeface="Helvetica"/>
                <a:cs typeface="Helvetica"/>
              </a:rPr>
              <a:t>Presidente</a:t>
            </a:r>
          </a:p>
          <a:p>
            <a:r>
              <a:rPr lang="es-MX" b="1" dirty="0">
                <a:solidFill>
                  <a:schemeClr val="bg1"/>
                </a:solidFill>
                <a:latin typeface="Helvetica"/>
                <a:cs typeface="Helvetica"/>
              </a:rPr>
              <a:t>Asociación de Bancos</a:t>
            </a:r>
          </a:p>
          <a:p>
            <a:endParaRPr lang="es-MX" b="1" dirty="0">
              <a:solidFill>
                <a:schemeClr val="bg1"/>
              </a:solidFill>
              <a:latin typeface="Helvetica"/>
              <a:cs typeface="Helvetica"/>
            </a:endParaRPr>
          </a:p>
          <a:p>
            <a:r>
              <a:rPr lang="es-MX" b="1" dirty="0">
                <a:solidFill>
                  <a:schemeClr val="bg1"/>
                </a:solidFill>
                <a:latin typeface="Helvetica"/>
                <a:cs typeface="Helvetica"/>
              </a:rPr>
              <a:t>2 Septiembre 2019</a:t>
            </a:r>
            <a:endParaRPr lang="es-ES_tradnl" b="1" dirty="0">
              <a:solidFill>
                <a:schemeClr val="bg1"/>
              </a:solidFill>
              <a:latin typeface="Helvetica"/>
              <a:cs typeface="Helvetic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362417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RTAD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PORTADILL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INTERIOR 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INTERIOR 2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33268</TotalTime>
  <Words>579</Words>
  <Application>Microsoft Office PowerPoint</Application>
  <PresentationFormat>Personalizado</PresentationFormat>
  <Paragraphs>127</Paragraphs>
  <Slides>8</Slides>
  <Notes>8</Notes>
  <HiddenSlides>0</HiddenSlides>
  <MMClips>0</MMClips>
  <ScaleCrop>false</ScaleCrop>
  <HeadingPairs>
    <vt:vector size="4" baseType="variant">
      <vt:variant>
        <vt:lpstr>Tema</vt:lpstr>
      </vt:variant>
      <vt:variant>
        <vt:i4>4</vt:i4>
      </vt:variant>
      <vt:variant>
        <vt:lpstr>Títulos de diapositiva</vt:lpstr>
      </vt:variant>
      <vt:variant>
        <vt:i4>8</vt:i4>
      </vt:variant>
    </vt:vector>
  </HeadingPairs>
  <TitlesOfParts>
    <vt:vector size="12" baseType="lpstr">
      <vt:lpstr>PORTADA</vt:lpstr>
      <vt:lpstr>PORTADILLA</vt:lpstr>
      <vt:lpstr>INTERIOR 1</vt:lpstr>
      <vt:lpstr>INTERIOR 2</vt:lpstr>
      <vt:lpstr>Diapositiva 1</vt:lpstr>
      <vt:lpstr>Diapositiva 2</vt:lpstr>
      <vt:lpstr>Diapositiva 3</vt:lpstr>
      <vt:lpstr>Diapositiva 4</vt:lpstr>
      <vt:lpstr>Diapositiva 5</vt:lpstr>
      <vt:lpstr>Diapositiva 6</vt:lpstr>
      <vt:lpstr>Diapositiva 7</vt:lpstr>
      <vt:lpstr>Diapositiva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Procorp7</dc:creator>
  <cp:lastModifiedBy>centroimpresion</cp:lastModifiedBy>
  <cp:revision>2580</cp:revision>
  <cp:lastPrinted>2019-08-06T13:32:42Z</cp:lastPrinted>
  <dcterms:created xsi:type="dcterms:W3CDTF">2014-10-20T14:57:07Z</dcterms:created>
  <dcterms:modified xsi:type="dcterms:W3CDTF">2019-09-02T22:46:33Z</dcterms:modified>
</cp:coreProperties>
</file>