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8" r:id="rId10"/>
    <p:sldId id="270" r:id="rId11"/>
    <p:sldId id="269" r:id="rId12"/>
    <p:sldId id="272" r:id="rId13"/>
    <p:sldId id="271" r:id="rId14"/>
    <p:sldId id="273" r:id="rId15"/>
    <p:sldId id="275" r:id="rId16"/>
    <p:sldId id="276" r:id="rId17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71" autoAdjust="0"/>
    <p:restoredTop sz="96247" autoAdjust="0"/>
  </p:normalViewPr>
  <p:slideViewPr>
    <p:cSldViewPr snapToGrid="0">
      <p:cViewPr varScale="1">
        <p:scale>
          <a:sx n="63" d="100"/>
          <a:sy n="63" d="100"/>
        </p:scale>
        <p:origin x="3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6EAF74-5DDE-5E99-3A89-39B85E424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BE8C664-206D-4DEF-F516-498EA5342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1E346E-8225-13AC-18D4-7CAC09053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ABB426-0ACF-FF5E-99AA-63DD98BB4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46FF5-0ADC-C87A-228F-85D0EF765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6448A9-1CF3-7737-0E58-FB03A7B4E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2A4645-8E2D-5CCC-381E-6391AEC0C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A94251-4717-1569-613F-382553262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B3B9EB9-A258-2092-BC23-0A8BDC560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856" y="5567881"/>
            <a:ext cx="3822749" cy="91085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E9FDCB0-B8C1-FE1F-E778-9A6052F16939}"/>
              </a:ext>
            </a:extLst>
          </p:cNvPr>
          <p:cNvSpPr txBox="1"/>
          <p:nvPr/>
        </p:nvSpPr>
        <p:spPr>
          <a:xfrm>
            <a:off x="1660774" y="1963179"/>
            <a:ext cx="8632741" cy="3293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>
                <a:latin typeface="Arial"/>
                <a:cs typeface="Arial"/>
              </a:rPr>
              <a:t>Proyecto de Ley que autoriza la Instalación de Pórticos detectores de metales en establecimientos educacionales y recintos de salud.</a:t>
            </a:r>
          </a:p>
          <a:p>
            <a:pPr algn="ctr"/>
            <a:endParaRPr lang="es-ES" sz="2400" b="1" dirty="0">
              <a:latin typeface="Arial"/>
              <a:cs typeface="Arial"/>
            </a:endParaRPr>
          </a:p>
          <a:p>
            <a:pPr algn="ctr"/>
            <a:r>
              <a:rPr lang="es-ES" sz="2200" b="1" dirty="0">
                <a:latin typeface="Arial"/>
                <a:cs typeface="Arial"/>
              </a:rPr>
              <a:t>Gustavo Alessandri Bascuñán</a:t>
            </a:r>
          </a:p>
          <a:p>
            <a:pPr algn="ctr"/>
            <a:r>
              <a:rPr lang="es-ES" sz="2200" b="1" dirty="0">
                <a:latin typeface="Arial"/>
                <a:cs typeface="Arial"/>
              </a:rPr>
              <a:t>Alcalde de Zapallar</a:t>
            </a:r>
          </a:p>
          <a:p>
            <a:pPr algn="ctr"/>
            <a:r>
              <a:rPr lang="es-ES" sz="2200" b="1" dirty="0">
                <a:latin typeface="Arial"/>
                <a:cs typeface="Arial"/>
              </a:rPr>
              <a:t>Presidente Asociación Chilena de Municipalidades</a:t>
            </a:r>
            <a:endParaRPr lang="es-E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7023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8E62D-9700-9FA7-30A1-EFB0C0D01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81EFC0-6E7A-C899-21CF-7C053EABF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2B9A61-1DAB-BA70-8D86-1F70DF22B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EECD60-21E3-FD82-0F59-E9B7BF19C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37714A-EF15-BC6E-3219-16F03DE47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D030CD-7A78-E4E6-B6C2-6A764D702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79831B-5FD4-D9A5-762B-4CD5F6A35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6155C7-1820-0F3E-48DE-45C8F97EB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1DF76EB-2C64-E959-9A68-8EC73522F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087" y="5658415"/>
            <a:ext cx="3470351" cy="111033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0ACE2C9-F6A0-4FE2-8A1B-AE332ACDAAFC}"/>
              </a:ext>
            </a:extLst>
          </p:cNvPr>
          <p:cNvSpPr txBox="1"/>
          <p:nvPr/>
        </p:nvSpPr>
        <p:spPr>
          <a:xfrm>
            <a:off x="581436" y="1604409"/>
            <a:ext cx="10358024" cy="60631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u="sng" dirty="0">
                <a:latin typeface="Arial"/>
                <a:cs typeface="Arial"/>
              </a:rPr>
              <a:t>ANTECEDENTES EN DERECHO COMPARADO:</a:t>
            </a: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u="sng" dirty="0">
              <a:latin typeface="Arial"/>
              <a:cs typeface="Arial"/>
            </a:endParaRPr>
          </a:p>
          <a:p>
            <a:pPr algn="just"/>
            <a:r>
              <a:rPr lang="es-ES" sz="2800" dirty="0">
                <a:latin typeface="Arial"/>
                <a:cs typeface="Arial"/>
              </a:rPr>
              <a:t>Los protocolos son el eje operativo que permite que una </a:t>
            </a:r>
            <a:r>
              <a:rPr lang="es-E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medida de seguridad sea legal, legítima y eficaz</a:t>
            </a:r>
            <a:r>
              <a:rPr lang="es-ES" sz="2800" dirty="0">
                <a:latin typeface="Arial"/>
                <a:cs typeface="Arial"/>
              </a:rPr>
              <a:t>. Deben contemplar:</a:t>
            </a:r>
          </a:p>
          <a:p>
            <a:pPr algn="just"/>
            <a:endParaRPr lang="es-ES" sz="28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800" dirty="0">
                <a:latin typeface="Arial"/>
                <a:cs typeface="Arial"/>
              </a:rPr>
              <a:t>Proporcionalidad entre riesgo y medida aplicada.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800" dirty="0">
                <a:latin typeface="Arial"/>
                <a:cs typeface="Arial"/>
              </a:rPr>
              <a:t>Consulta y participación de comunidades educativas.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800" dirty="0">
                <a:latin typeface="Arial"/>
                <a:cs typeface="Arial"/>
              </a:rPr>
              <a:t>Enfoque integral: Derivación a padres, psicólogos o asistencia social en caso de detección.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800" dirty="0">
                <a:latin typeface="Arial"/>
                <a:cs typeface="Arial"/>
              </a:rPr>
              <a:t>Protección de vida privada, honra y datos personales.</a:t>
            </a:r>
          </a:p>
          <a:p>
            <a:pPr algn="just"/>
            <a:endParaRPr lang="es-ES" sz="20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1729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D3FA6-C8F7-C1BD-DD4E-2D6CC4ACC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E15A55F-70B9-0148-E0D7-500DCBC0E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001202-FA34-63BA-EF0D-B85C37BF4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22883B-7272-82EC-0393-BDD55DDFE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7CD41F-99B0-F888-7520-5E7FBA46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EB9EE0-3F05-9944-0EA0-8D33D2951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45D3E1-5F0E-97F4-9688-C27A4529C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C772CC-ABA2-DDEE-97D4-D949D50CE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16B290-49CE-4945-7C81-6346D41B4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476" y="5840100"/>
            <a:ext cx="3119941" cy="89567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EEDA807-443B-512F-0249-5A35A7972A1A}"/>
              </a:ext>
            </a:extLst>
          </p:cNvPr>
          <p:cNvSpPr txBox="1"/>
          <p:nvPr/>
        </p:nvSpPr>
        <p:spPr>
          <a:xfrm>
            <a:off x="475469" y="1865397"/>
            <a:ext cx="10358024" cy="66787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u="sng" dirty="0">
                <a:latin typeface="Arial"/>
                <a:cs typeface="Arial"/>
              </a:rPr>
              <a:t>EJEMPLOS EN DERECHO COMPARADO:</a:t>
            </a:r>
            <a:endParaRPr lang="es-ES" u="sng" dirty="0"/>
          </a:p>
          <a:p>
            <a:pPr algn="just"/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b="1" u="sng" dirty="0">
                <a:latin typeface="Arial"/>
                <a:cs typeface="Arial"/>
              </a:rPr>
              <a:t>Reino Unido</a:t>
            </a:r>
            <a:r>
              <a:rPr lang="es-ES" sz="2400" dirty="0">
                <a:latin typeface="Arial"/>
                <a:cs typeface="Arial"/>
              </a:rPr>
              <a:t>: Los colegios tienen la facultad y en algunos casos la obligación de instalar pórticos. Su uso está regulado bajo el principio de razonabilidad y proporcionalidad (</a:t>
            </a:r>
            <a:r>
              <a:rPr lang="es-ES" sz="2400" dirty="0" err="1">
                <a:latin typeface="Arial"/>
                <a:cs typeface="Arial"/>
              </a:rPr>
              <a:t>Department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for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Education</a:t>
            </a:r>
            <a:r>
              <a:rPr lang="es-ES" sz="2400" dirty="0">
                <a:latin typeface="Arial"/>
                <a:cs typeface="Arial"/>
              </a:rPr>
              <a:t> </a:t>
            </a:r>
            <a:r>
              <a:rPr lang="es-ES" sz="2400" dirty="0" err="1">
                <a:latin typeface="Arial"/>
                <a:cs typeface="Arial"/>
              </a:rPr>
              <a:t>Guidelines</a:t>
            </a:r>
            <a:r>
              <a:rPr lang="es-ES" sz="2400" dirty="0">
                <a:latin typeface="Arial"/>
                <a:cs typeface="Arial"/>
              </a:rPr>
              <a:t>).</a:t>
            </a:r>
          </a:p>
          <a:p>
            <a:pPr marL="285750" indent="-285750" algn="just">
              <a:buFont typeface="Arial"/>
              <a:buChar char="•"/>
            </a:pPr>
            <a:endParaRPr lang="es-ES" sz="24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b="1" u="sng" dirty="0">
                <a:latin typeface="Arial"/>
                <a:cs typeface="Arial"/>
              </a:rPr>
              <a:t>Brasil</a:t>
            </a:r>
            <a:r>
              <a:rPr lang="es-ES" sz="2400" b="1" dirty="0">
                <a:latin typeface="Arial"/>
                <a:cs typeface="Arial"/>
              </a:rPr>
              <a:t>:</a:t>
            </a:r>
            <a:r>
              <a:rPr lang="es-ES" sz="2400" dirty="0">
                <a:latin typeface="Arial"/>
                <a:cs typeface="Arial"/>
              </a:rPr>
              <a:t> Permitido el uso en instituciones públicas y privadas, bajo reglamentos locales que consideran la participación de padres y tutores.</a:t>
            </a:r>
          </a:p>
          <a:p>
            <a:pPr marL="285750" indent="-285750" algn="just">
              <a:buFont typeface="Arial"/>
              <a:buChar char="•"/>
            </a:pPr>
            <a:endParaRPr lang="es-ES" sz="24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b="1" u="sng" dirty="0">
                <a:latin typeface="Arial"/>
                <a:cs typeface="Arial"/>
              </a:rPr>
              <a:t>México</a:t>
            </a:r>
            <a:r>
              <a:rPr lang="es-ES" sz="2400" dirty="0">
                <a:latin typeface="Arial"/>
                <a:cs typeface="Arial"/>
              </a:rPr>
              <a:t> (CDMX): El plan "Escuela Segura" establece la obligación de instalar detectores en zonas críticas, con acompañamiento psicológico y trabajo comunitario.</a:t>
            </a:r>
          </a:p>
          <a:p>
            <a:pPr algn="just"/>
            <a:endParaRPr lang="es-ES" sz="2400" b="1" u="sng" dirty="0">
              <a:latin typeface="Arial"/>
              <a:cs typeface="Arial"/>
            </a:endParaRPr>
          </a:p>
          <a:p>
            <a:pPr algn="just"/>
            <a:endParaRPr lang="es-ES" sz="20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3146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47296-1D01-9588-7425-15B54587E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DDC6E6-DC1D-47EB-C49F-8D145B29A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0D61C8-0A7F-B2CE-39FD-1F15441CA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7D47F8-0444-6553-4882-5AC73A1F4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158587-6134-55EA-A965-6AC1ED71F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97AADB-99DC-D1E7-5C69-810DBA389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8998DB-2849-F319-1A26-3D94B68CA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133DF7-0241-DD6D-CB33-B46D23F1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D35F97-D86A-CD51-DA05-50AAAA109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857" y="5336260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2AC12EC-D46F-5353-3890-C09172C36456}"/>
              </a:ext>
            </a:extLst>
          </p:cNvPr>
          <p:cNvSpPr txBox="1"/>
          <p:nvPr/>
        </p:nvSpPr>
        <p:spPr>
          <a:xfrm>
            <a:off x="801394" y="3433026"/>
            <a:ext cx="1035802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200" b="1" dirty="0">
                <a:latin typeface="Arial"/>
                <a:cs typeface="Arial"/>
              </a:rPr>
              <a:t>RECOMENDACIONES ACHM</a:t>
            </a:r>
            <a:endParaRPr lang="es-ES" sz="3200" dirty="0"/>
          </a:p>
          <a:p>
            <a:pPr algn="just"/>
            <a:endParaRPr lang="es-ES" sz="2000" b="1" u="sng" dirty="0">
              <a:latin typeface="Arial"/>
              <a:cs typeface="Arial"/>
            </a:endParaRPr>
          </a:p>
          <a:p>
            <a:pPr algn="just"/>
            <a:endParaRPr lang="es-ES" sz="20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7541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90595-F9A3-88B3-83A9-2A3BB0ABE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B9F4870-E466-5C51-5DE1-00D3A1E85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B69E2A-77EE-A682-7E5B-08BC5C5AB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A20397-17CF-E266-C478-7EAFD1561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E41067-D59E-1DC8-A17A-C1E818E76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DF2FA8-F4E8-53FD-BAAD-0724440AB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7421BC2-7FE9-06AE-FA0C-30C9557F5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A9BA6D-F124-2F57-9133-0D1FD699A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4288FDA-3DAC-568C-E009-FDBDA1A46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440" y="5792979"/>
            <a:ext cx="3188166" cy="96090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53F3B40-76AE-6301-FBE9-5093D1E05217}"/>
              </a:ext>
            </a:extLst>
          </p:cNvPr>
          <p:cNvSpPr txBox="1"/>
          <p:nvPr/>
        </p:nvSpPr>
        <p:spPr>
          <a:xfrm>
            <a:off x="131480" y="1604409"/>
            <a:ext cx="11691330" cy="70480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s-ES" sz="2000" b="1" u="sng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dirty="0">
                <a:latin typeface="Arial"/>
                <a:cs typeface="Arial"/>
              </a:rPr>
              <a:t>Los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pórticos detectores de metales </a:t>
            </a:r>
            <a:r>
              <a:rPr lang="es-ES" sz="2400" dirty="0">
                <a:latin typeface="Arial"/>
                <a:cs typeface="Arial"/>
              </a:rPr>
              <a:t>no deben ser entendidos como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solución aislada, sino como una pieza más, de una política pública integral</a:t>
            </a:r>
            <a:r>
              <a:rPr lang="es-ES" sz="2400" dirty="0">
                <a:latin typeface="Arial"/>
                <a:cs typeface="Arial"/>
              </a:rPr>
              <a:t>. Los desafíos de seguridad y convivencia escolar </a:t>
            </a:r>
            <a:r>
              <a:rPr lang="es-ES" sz="2400" u="sng" dirty="0">
                <a:latin typeface="Arial"/>
                <a:cs typeface="Arial"/>
              </a:rPr>
              <a:t>requieren una respuesta multidimensional </a:t>
            </a:r>
            <a:r>
              <a:rPr lang="es-ES" sz="2400" dirty="0">
                <a:latin typeface="Arial"/>
                <a:cs typeface="Arial"/>
              </a:rPr>
              <a:t>que incluya un enfoque integral en aspectos de convivencia escolar, por ejemplo:</a:t>
            </a:r>
          </a:p>
          <a:p>
            <a:pPr algn="just"/>
            <a:endParaRPr lang="es-ES" sz="2400" dirty="0">
              <a:latin typeface="Arial"/>
              <a:cs typeface="Arial"/>
            </a:endParaRP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latin typeface="Arial"/>
                <a:cs typeface="Arial"/>
              </a:rPr>
              <a:t>Programas de salud mental escolar y comunitaria.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latin typeface="Arial"/>
                <a:cs typeface="Arial"/>
              </a:rPr>
              <a:t>Formación docente en resolución de conflictos.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latin typeface="Arial"/>
                <a:cs typeface="Arial"/>
              </a:rPr>
              <a:t>Protocolos de convivencia construidos participativamente.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latin typeface="Arial"/>
                <a:cs typeface="Arial"/>
              </a:rPr>
              <a:t>Infraestructura segura y presencia de monitores escolares.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latin typeface="Arial"/>
                <a:cs typeface="Arial"/>
              </a:rPr>
              <a:t>El uso de tecnología debe ir acompañado de inversión en cultura escolar, detección temprana, intervención psicosocial y trabajo con apoderados.</a:t>
            </a:r>
          </a:p>
          <a:p>
            <a:pPr algn="just"/>
            <a:endParaRPr lang="es-ES" sz="2400" b="1" dirty="0">
              <a:latin typeface="Arial"/>
              <a:cs typeface="Arial"/>
            </a:endParaRPr>
          </a:p>
          <a:p>
            <a:pPr algn="just"/>
            <a:endParaRPr lang="es-ES" sz="2000" b="1" u="sng" dirty="0">
              <a:latin typeface="Arial"/>
              <a:cs typeface="Arial"/>
            </a:endParaRPr>
          </a:p>
          <a:p>
            <a:pPr algn="just"/>
            <a:endParaRPr lang="es-ES" sz="20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8061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E34F6-41FF-3802-2D6E-73269BC6B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08EEC5-A01F-6141-CA51-342AC3A1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8ACC2-C3E0-43EE-9855-6A7618959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24DD49-FC0E-C159-30AF-8EB5235BB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B69620-5EC8-40EA-9332-BBF1370641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F026D6-EBDE-4408-F715-3F1D636BF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8E238D-A4F1-55CF-E567-C779D1255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492126-9004-23E5-D75E-609606A6E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A995DB8-DB7A-B174-7FE4-1889FB34E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423" y="6026947"/>
            <a:ext cx="3730028" cy="83105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DD0988D-5C86-EF0A-EB42-924DE2533B17}"/>
              </a:ext>
            </a:extLst>
          </p:cNvPr>
          <p:cNvSpPr txBox="1"/>
          <p:nvPr/>
        </p:nvSpPr>
        <p:spPr>
          <a:xfrm>
            <a:off x="431549" y="1779630"/>
            <a:ext cx="11328902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800" b="1" u="sng" dirty="0">
                <a:latin typeface="Arial"/>
                <a:cs typeface="Arial"/>
              </a:rPr>
              <a:t>Conclusiones</a:t>
            </a:r>
            <a:r>
              <a:rPr lang="es-ES" sz="2000" b="1" u="sng" dirty="0">
                <a:latin typeface="Arial"/>
                <a:cs typeface="Arial"/>
              </a:rPr>
              <a:t> : </a:t>
            </a:r>
            <a:r>
              <a:rPr lang="es-ES" sz="2400" b="1" u="sng" dirty="0">
                <a:latin typeface="Arial"/>
                <a:cs typeface="Arial"/>
              </a:rPr>
              <a:t>ACHM</a:t>
            </a:r>
            <a:endParaRPr lang="es-ES" sz="2400" dirty="0">
              <a:latin typeface="Arial"/>
              <a:cs typeface="Arial"/>
            </a:endParaRPr>
          </a:p>
          <a:p>
            <a:pPr algn="just"/>
            <a:endParaRPr lang="es-ES" sz="2000" b="1" u="sng" dirty="0">
              <a:latin typeface="Arial"/>
              <a:cs typeface="Arial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sz="2400" u="sng" dirty="0">
                <a:latin typeface="Arial"/>
                <a:cs typeface="Arial"/>
              </a:rPr>
              <a:t>La iniciativa responde a un diagnóstico real </a:t>
            </a:r>
            <a:r>
              <a:rPr lang="es-ES" sz="2400" dirty="0">
                <a:latin typeface="Arial"/>
                <a:cs typeface="Arial"/>
              </a:rPr>
              <a:t>y urgente, y pone en evidencia el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rol insustituible de los municipios en la seguridad de su población</a:t>
            </a:r>
            <a:r>
              <a:rPr lang="es-ES" sz="2400" dirty="0">
                <a:latin typeface="Arial"/>
                <a:cs typeface="Arial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400" u="sng" dirty="0">
                <a:latin typeface="Arial"/>
                <a:cs typeface="Arial"/>
              </a:rPr>
              <a:t>El uso de pórticos debe insertarse </a:t>
            </a:r>
            <a:r>
              <a:rPr lang="es-ES" sz="2400" dirty="0">
                <a:latin typeface="Arial"/>
                <a:cs typeface="Arial"/>
              </a:rPr>
              <a:t>dentro de una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política integral de prevención, convivencia escolar y salud mental.</a:t>
            </a:r>
          </a:p>
          <a:p>
            <a:pPr marL="285750" indent="-285750" algn="just">
              <a:buFont typeface="Arial"/>
              <a:buChar char="•"/>
            </a:pPr>
            <a:endParaRPr lang="es-ES" sz="2400" dirty="0">
              <a:latin typeface="Arial"/>
              <a:cs typeface="Arial"/>
            </a:endParaRPr>
          </a:p>
          <a:p>
            <a:pPr algn="just"/>
            <a:r>
              <a:rPr lang="es-ES" sz="2400" dirty="0">
                <a:latin typeface="Arial"/>
                <a:cs typeface="Arial"/>
              </a:rPr>
              <a:t>3.  La ley debe garantizar: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i="1" dirty="0">
                <a:latin typeface="Arial"/>
                <a:cs typeface="Arial"/>
              </a:rPr>
              <a:t>Protocolos bien definidos y fundados en derechos</a:t>
            </a:r>
            <a:r>
              <a:rPr lang="es-ES" sz="2400" dirty="0">
                <a:latin typeface="Arial"/>
                <a:cs typeface="Arial"/>
              </a:rPr>
              <a:t>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Participación activa de las comunidades locales</a:t>
            </a:r>
            <a:r>
              <a:rPr lang="es-ES" sz="2400" dirty="0">
                <a:latin typeface="Arial"/>
                <a:cs typeface="Arial"/>
              </a:rPr>
              <a:t>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Financiamiento adecuado y asistencia técnica</a:t>
            </a:r>
            <a:r>
              <a:rPr lang="es-ES" sz="2400" dirty="0">
                <a:latin typeface="Arial"/>
                <a:cs typeface="Arial"/>
              </a:rPr>
              <a:t>.</a:t>
            </a:r>
          </a:p>
          <a:p>
            <a:pPr marL="742950" lvl="1" indent="-285750" algn="just">
              <a:buFont typeface="Arial"/>
              <a:buChar char="○"/>
            </a:pPr>
            <a:r>
              <a:rPr lang="es-ES" sz="2400" i="1" dirty="0">
                <a:latin typeface="Arial"/>
                <a:cs typeface="Arial"/>
              </a:rPr>
              <a:t>Gradualidad y criterios de equidad territorial</a:t>
            </a:r>
            <a:r>
              <a:rPr lang="es-ES" sz="24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723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E50F03-08EB-9129-D792-35AA9A93A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C800C0-3330-3D1B-57E8-7200E7550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922176-196D-F37B-F426-11705567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9F4B86-A2B1-24D5-7F30-1FBC30525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894848-6F05-0AE5-A22F-85B871D03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458F40-9A54-D662-16F8-A7546CF1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FF44A5-83DC-B6ED-1A1C-2783FE02B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94397-2F22-96FA-A1EB-68D0A72E2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03A2758-7F5C-3804-953E-D5006D899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811" y="5240144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F8D8E89-4699-E78A-323C-323D628E1EF6}"/>
              </a:ext>
            </a:extLst>
          </p:cNvPr>
          <p:cNvSpPr txBox="1"/>
          <p:nvPr/>
        </p:nvSpPr>
        <p:spPr>
          <a:xfrm>
            <a:off x="798133" y="2115526"/>
            <a:ext cx="10358024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800" dirty="0">
                <a:latin typeface="Arial"/>
                <a:cs typeface="Arial"/>
              </a:rPr>
              <a:t>4.- Se recomienda la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elaboración de un reglamento ministerial </a:t>
            </a:r>
            <a:r>
              <a:rPr lang="es-ES" sz="2800" dirty="0">
                <a:latin typeface="Arial"/>
                <a:cs typeface="Arial"/>
              </a:rPr>
              <a:t>que </a:t>
            </a:r>
            <a:r>
              <a:rPr lang="es-ES" sz="2800" u="sng" dirty="0">
                <a:latin typeface="Arial"/>
                <a:cs typeface="Arial"/>
              </a:rPr>
              <a:t>estandarice los protocolos</a:t>
            </a:r>
            <a:r>
              <a:rPr lang="es-ES" sz="2800" dirty="0">
                <a:latin typeface="Arial"/>
                <a:cs typeface="Arial"/>
              </a:rPr>
              <a:t> e impida tratamientos arbitrarios entre sostenedores.</a:t>
            </a:r>
            <a:endParaRPr lang="es-ES" sz="2800" dirty="0"/>
          </a:p>
          <a:p>
            <a:pPr algn="just"/>
            <a:endParaRPr lang="es-ES" sz="2800" dirty="0">
              <a:latin typeface="Arial"/>
              <a:cs typeface="Arial"/>
            </a:endParaRPr>
          </a:p>
          <a:p>
            <a:pPr algn="just"/>
            <a:r>
              <a:rPr lang="es-ES" sz="2800" dirty="0">
                <a:latin typeface="Arial"/>
                <a:cs typeface="Arial"/>
              </a:rPr>
              <a:t>5.- La experiencia comparada demuestra que estas medidas pueden </a:t>
            </a:r>
            <a:r>
              <a:rPr lang="es-ES" sz="2800" u="sng" dirty="0">
                <a:latin typeface="Arial"/>
                <a:cs typeface="Arial"/>
              </a:rPr>
              <a:t>ser eficaces, si y solo si, se implementan </a:t>
            </a:r>
            <a:r>
              <a:rPr lang="es-ES" sz="2800" dirty="0">
                <a:latin typeface="Arial"/>
                <a:cs typeface="Arial"/>
              </a:rPr>
              <a:t>con enfoque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 derechos, consulta comunitaria y acompañamiento institucional.</a:t>
            </a:r>
          </a:p>
          <a:p>
            <a:endParaRPr lang="es-ES" sz="2000" dirty="0">
              <a:latin typeface="Arial"/>
              <a:cs typeface="Arial"/>
            </a:endParaRPr>
          </a:p>
          <a:p>
            <a:endParaRPr lang="es-E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02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723E7-EF45-7968-8BFC-D89092A4C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6AB3C0B-3CA4-B40A-9350-D9F030C0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3859EC-66FA-A045-2A9E-08AC7B769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92989F-B8D9-F864-036E-E8A109326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29101C-3D15-95F1-0AAA-D1AC19CC0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FBC35F-7C85-4623-F440-9502510C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129A04-A805-2E70-C76D-A16F9BD61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BE5EC6-F966-06A2-E2E4-9147D0F08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AE13BEC-2CD7-2FEA-F17D-8AA327DF1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774" y="5445710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C552FDD-48F1-F6A3-6062-7AAD5924FBAE}"/>
              </a:ext>
            </a:extLst>
          </p:cNvPr>
          <p:cNvSpPr txBox="1"/>
          <p:nvPr/>
        </p:nvSpPr>
        <p:spPr>
          <a:xfrm>
            <a:off x="916413" y="2987328"/>
            <a:ext cx="10358024" cy="36317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endParaRPr lang="es-ES" sz="2000" dirty="0">
              <a:latin typeface="Arial"/>
              <a:cs typeface="Arial"/>
            </a:endParaRPr>
          </a:p>
          <a:p>
            <a:pPr algn="ctr"/>
            <a:r>
              <a:rPr lang="es-ES" sz="3200" b="1" dirty="0">
                <a:latin typeface="Arial"/>
                <a:cs typeface="Arial"/>
              </a:rPr>
              <a:t>UNIDAD SEGUIMIENTO LEGISLATIVO</a:t>
            </a:r>
          </a:p>
          <a:p>
            <a:pPr algn="ctr"/>
            <a:endParaRPr lang="es-ES" sz="2000" b="1" dirty="0">
              <a:latin typeface="Arial"/>
              <a:cs typeface="Arial"/>
            </a:endParaRPr>
          </a:p>
          <a:p>
            <a:pPr algn="ctr"/>
            <a:r>
              <a:rPr lang="es-ES" b="1" dirty="0">
                <a:latin typeface="Arial"/>
                <a:cs typeface="Arial"/>
              </a:rPr>
              <a:t>GRACIAS</a:t>
            </a:r>
            <a:endParaRPr lang="es-ES" dirty="0">
              <a:latin typeface="Arial"/>
              <a:cs typeface="Arial"/>
            </a:endParaRPr>
          </a:p>
          <a:p>
            <a:pPr algn="ctr"/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u="sng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23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F476E-824C-0E9D-9082-A05847C6B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8494CF-B6D2-D0AD-B10F-033D98EB3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25912F-098D-FB98-4352-494CFE511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0ABDF2-0B09-8CC6-648F-4AB4C3F62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2D1D1D-6CF9-9B4A-9569-46B119C36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732006-0236-8F54-84D5-3441FA5FA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750928-714B-A7EF-911F-5F1008203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F6D953-FEDA-59BF-839B-F746EA40E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F4AFB52-E12E-A314-CB3D-92B05EF30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546" y="5966234"/>
            <a:ext cx="3455377" cy="79425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C886D80-B0B4-B96A-8966-6A9649C99430}"/>
              </a:ext>
            </a:extLst>
          </p:cNvPr>
          <p:cNvSpPr txBox="1"/>
          <p:nvPr/>
        </p:nvSpPr>
        <p:spPr>
          <a:xfrm>
            <a:off x="916413" y="1980912"/>
            <a:ext cx="10358024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000" b="1" u="sng" dirty="0">
                <a:latin typeface="Arial"/>
                <a:cs typeface="Arial"/>
              </a:rPr>
              <a:t>Idea Matriz</a:t>
            </a:r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just"/>
            <a:r>
              <a:rPr lang="es-ES" sz="2400" dirty="0">
                <a:latin typeface="Arial"/>
                <a:cs typeface="Arial"/>
              </a:rPr>
              <a:t>El proyecto de ley en análisis surge como </a:t>
            </a:r>
            <a:r>
              <a:rPr lang="es-ES" sz="2400" u="sng" dirty="0">
                <a:latin typeface="Arial"/>
                <a:cs typeface="Arial"/>
              </a:rPr>
              <a:t>respuesta al aumento sostenido de hechos de violencia</a:t>
            </a:r>
            <a:r>
              <a:rPr lang="es-ES" sz="2400" dirty="0">
                <a:latin typeface="Arial"/>
                <a:cs typeface="Arial"/>
              </a:rPr>
              <a:t> en espacios públicos como </a:t>
            </a:r>
            <a:r>
              <a:rPr lang="es-ES" sz="2400" u="sng" dirty="0">
                <a:latin typeface="Arial"/>
                <a:cs typeface="Arial"/>
              </a:rPr>
              <a:t>establecimientos educacionales y recintos de salud</a:t>
            </a:r>
            <a:r>
              <a:rPr lang="es-ES" sz="2400" dirty="0">
                <a:latin typeface="Arial"/>
                <a:cs typeface="Arial"/>
              </a:rPr>
              <a:t>. Su </a:t>
            </a:r>
            <a:r>
              <a:rPr lang="es-ES" sz="2400" u="sng" dirty="0">
                <a:latin typeface="Arial"/>
                <a:cs typeface="Arial"/>
              </a:rPr>
              <a:t>objetivo es autorizar el uso de medios tecnológicos </a:t>
            </a:r>
            <a:r>
              <a:rPr lang="es-ES" sz="2400" dirty="0">
                <a:latin typeface="Arial"/>
                <a:cs typeface="Arial"/>
              </a:rPr>
              <a:t>(como pórticos detectores de metales)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como herramienta preventiva</a:t>
            </a:r>
            <a:r>
              <a:rPr lang="es-ES" sz="2400" dirty="0">
                <a:latin typeface="Arial"/>
                <a:cs typeface="Arial"/>
              </a:rPr>
              <a:t>, garantizando simultáneamente la protección de los derechos fundamentales de los individuos. La ley contempla la aplicación de estas medidas bajo protocolos fundados en criterios de proporcionalidad, necesidad, legalidad y participación de la comunidad.</a:t>
            </a: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541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2FCB2-A334-0205-C15F-A7B55AA98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E3EECEA-27F9-A634-CE25-AAE2B1E73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3C165B-C09C-8CFE-7B79-F4743DC50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F4CBA9-2850-F4A7-7538-7FE92C2A1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03C1B4-1AAA-7A83-32B3-097FDD72F2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CB7C3E-3091-75E5-64E1-FE69351B8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4178BD-01B4-6E42-8B60-FEC1E43B9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D9AC15-520C-019D-06D9-AE6ED4F13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40A2338-2CEA-BDA9-A4D1-1722DA600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856" y="5785164"/>
            <a:ext cx="3734490" cy="99588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1D10E94-2B1B-9C69-1960-D78F00321438}"/>
              </a:ext>
            </a:extLst>
          </p:cNvPr>
          <p:cNvSpPr txBox="1"/>
          <p:nvPr/>
        </p:nvSpPr>
        <p:spPr>
          <a:xfrm>
            <a:off x="798133" y="1756756"/>
            <a:ext cx="10358024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u="sng" dirty="0">
                <a:latin typeface="Arial"/>
                <a:cs typeface="Arial"/>
              </a:rPr>
              <a:t>Contenido del Proyecto</a:t>
            </a:r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just"/>
            <a:r>
              <a:rPr lang="es-ES" sz="2800" dirty="0">
                <a:latin typeface="Arial"/>
                <a:cs typeface="Arial"/>
              </a:rPr>
              <a:t>El articulado del proyecto establece, </a:t>
            </a:r>
            <a:r>
              <a:rPr lang="es-ES" sz="2800" u="sng" dirty="0">
                <a:latin typeface="Arial"/>
                <a:cs typeface="Arial"/>
              </a:rPr>
              <a:t>tanto para establecimientos educacionales como de salud</a:t>
            </a:r>
            <a:r>
              <a:rPr lang="es-ES" sz="2800" dirty="0">
                <a:latin typeface="Arial"/>
                <a:cs typeface="Arial"/>
              </a:rPr>
              <a:t>, </a:t>
            </a:r>
            <a:r>
              <a:rPr lang="es-ES" sz="2800" b="1" dirty="0">
                <a:latin typeface="Arial"/>
                <a:cs typeface="Arial"/>
              </a:rPr>
              <a:t>la posibilidad de implementar pórticos detectores de metales como herramienta preventiva</a:t>
            </a:r>
            <a:r>
              <a:rPr lang="es-ES" sz="2800" dirty="0">
                <a:latin typeface="Arial"/>
                <a:cs typeface="Arial"/>
              </a:rPr>
              <a:t>, condicionando su uso a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la existencia de un protocolo interno</a:t>
            </a:r>
            <a:r>
              <a:rPr lang="es-ES" sz="2800" dirty="0">
                <a:latin typeface="Arial"/>
                <a:cs typeface="Arial"/>
              </a:rPr>
              <a:t> específicamente elaborado para resguardar derechos como la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honra y la vida privada</a:t>
            </a:r>
            <a:r>
              <a:rPr lang="es-ES" sz="2800" dirty="0">
                <a:latin typeface="Arial"/>
                <a:cs typeface="Arial"/>
              </a:rPr>
              <a:t>. Se valora que esta exigencia de protocolos proporcione un marco de legalidad y proporcionalidad para la intervención</a:t>
            </a:r>
            <a:r>
              <a:rPr lang="es-ES" sz="2000" dirty="0">
                <a:latin typeface="Arial"/>
                <a:cs typeface="Aria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697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A4DED-DB45-C30A-9316-192FE27D1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F253B04-699F-6B8B-1B12-20A7DE705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A644D4-DB08-95A6-7202-E297B26AD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02A32E-37FD-0117-2F34-18F099941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B6A073-C5C9-207B-3914-6C811D772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498587-C473-49C4-F7AB-9C0867464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9C0533-C582-2FD2-AAA7-14E109E5E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14C261-B2A3-4FC2-5974-8FD94C34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1C2B43E-44F2-F759-B6C9-618FDEA51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669" y="5698818"/>
            <a:ext cx="3822749" cy="109128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1D82EEA-DF77-E1A4-79BC-55C4E3C7C258}"/>
              </a:ext>
            </a:extLst>
          </p:cNvPr>
          <p:cNvSpPr txBox="1"/>
          <p:nvPr/>
        </p:nvSpPr>
        <p:spPr>
          <a:xfrm>
            <a:off x="801394" y="1837139"/>
            <a:ext cx="10358024" cy="49552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u="sng" dirty="0">
                <a:latin typeface="Arial"/>
                <a:cs typeface="Arial"/>
              </a:rPr>
              <a:t>Contenido del Proyecto</a:t>
            </a:r>
            <a:endParaRPr lang="es-ES" sz="2000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just"/>
            <a:r>
              <a:rPr lang="es-ES" sz="2800" dirty="0">
                <a:latin typeface="Arial"/>
                <a:cs typeface="Arial"/>
              </a:rPr>
              <a:t>Sin embargo, se recomienda que dichos protocolos sean revisados por la autoridad competente correspondiente (Ministerio de Educación o de Salud), que se fijen estándares mínimos a nivel nacional y que se asegure la participación de las comunidades involucradas. Asimismo, es crucial establecer mecanismos de actualización, monitoreo, evaluación de impacto y canales formales de reclamación por parte de los usuarios.</a:t>
            </a:r>
          </a:p>
          <a:p>
            <a:pPr algn="ctr"/>
            <a:endParaRPr lang="es-ES" sz="28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596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8E089-465E-CC4A-D247-0366AB4DE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0FCB47-7842-33FD-778A-A568D10C9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953F92-58D7-1289-9905-5D281B397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C40548-D036-80B1-E2F5-0B1C10CD4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6F211B-9E91-17DB-8E09-09AD40961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A65C0-2EE3-9864-D87A-36854FD35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8D960A-BFE8-5FA3-B9EB-A18BD95B7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B92E31-7581-45C6-27C5-8C203D3E3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A7CB9B-718F-4480-4C70-803A49E43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380" y="5353472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E1A602E-994A-7471-56D8-43759264A43B}"/>
              </a:ext>
            </a:extLst>
          </p:cNvPr>
          <p:cNvSpPr txBox="1"/>
          <p:nvPr/>
        </p:nvSpPr>
        <p:spPr>
          <a:xfrm>
            <a:off x="2264623" y="3019243"/>
            <a:ext cx="742504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200" b="1" dirty="0">
                <a:latin typeface="Arial"/>
                <a:cs typeface="Arial"/>
              </a:rPr>
              <a:t>Evaluación General :  ACHM</a:t>
            </a:r>
          </a:p>
          <a:p>
            <a:pPr algn="ctr"/>
            <a:r>
              <a:rPr lang="es-ES" sz="3200" b="1" dirty="0">
                <a:latin typeface="Arial"/>
                <a:cs typeface="Arial"/>
              </a:rPr>
              <a:t>COMENTARIOS</a:t>
            </a:r>
            <a:endParaRPr lang="es-E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25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08F35-7D0D-45F0-1F4A-A7C482B48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CC604-A628-A824-16EC-426D8684D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31A5A4-AF53-AFE9-71DF-3FFB80D1F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8705FA-FA1F-1FC4-21B4-314253995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DB61C-3389-36D4-C4BD-C085A77B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D648A65-668B-A059-7F42-0D8E2112A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577EA6-3AF4-3131-9988-4A82D5C15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C1A91C-0A42-AB3F-1A55-963F75C94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7306422-4C7D-F0D8-3EB0-4F5344BB5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669" y="5353472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1BEC4A2-2BE2-825B-95DC-F5DBBD4DB001}"/>
              </a:ext>
            </a:extLst>
          </p:cNvPr>
          <p:cNvSpPr txBox="1"/>
          <p:nvPr/>
        </p:nvSpPr>
        <p:spPr>
          <a:xfrm>
            <a:off x="801394" y="2987328"/>
            <a:ext cx="10358024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S" sz="2800" b="1" dirty="0">
                <a:latin typeface="Arial"/>
                <a:cs typeface="Arial"/>
              </a:rPr>
              <a:t>Los municipios son actores clave en la administración de los recintos afectados por esta ley (escuelas </a:t>
            </a:r>
            <a:r>
              <a:rPr lang="es-ES" sz="2800" b="1" dirty="0" err="1">
                <a:latin typeface="Arial"/>
                <a:cs typeface="Arial"/>
              </a:rPr>
              <a:t>municipales,consultorios</a:t>
            </a:r>
            <a:r>
              <a:rPr lang="es-ES" sz="2800" b="1" dirty="0">
                <a:latin typeface="Arial"/>
                <a:cs typeface="Arial"/>
              </a:rPr>
              <a:t>, CESFAM, hospitales de baja complejidad, etc.). En ese sentido, el proyecto evidencia:</a:t>
            </a:r>
            <a:endParaRPr lang="es-ES" sz="2800" dirty="0"/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71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21062-C549-B32C-614B-006A2373F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9BED73-7522-EBC2-F46E-ECEB29F77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185A45-A43E-BEA2-A217-7F5FD84EE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7988B5-9E7A-4F51-2E36-0967CDC74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0F88A-E9B5-CF84-5F59-1B33CD9B1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CECD1-8F2D-B26F-315D-6AC5895F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2AF8F3-1983-DC87-6726-C39AC0B2F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2A8623-E6D6-54E1-2D96-35D48A1D3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5FF38C-40AE-FDC7-AE3C-27F2C7DDA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857" y="5581965"/>
            <a:ext cx="3822749" cy="111730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85685E5-2E02-FF10-651A-D4870A0F632A}"/>
              </a:ext>
            </a:extLst>
          </p:cNvPr>
          <p:cNvSpPr txBox="1"/>
          <p:nvPr/>
        </p:nvSpPr>
        <p:spPr>
          <a:xfrm>
            <a:off x="665592" y="1756756"/>
            <a:ext cx="10358024" cy="52014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2400" dirty="0">
                <a:latin typeface="Arial"/>
                <a:cs typeface="Arial"/>
              </a:rPr>
              <a:t>Relevancia del gobierno local en la implementación de políticas de prevención, </a:t>
            </a:r>
            <a:r>
              <a:rPr lang="es-ES" sz="2400" u="sng" dirty="0">
                <a:latin typeface="Arial"/>
                <a:cs typeface="Arial"/>
              </a:rPr>
              <a:t>evitando desconexión del nivel central con la realidad territorial</a:t>
            </a:r>
            <a:r>
              <a:rPr lang="es-ES" sz="2400" dirty="0">
                <a:latin typeface="Arial"/>
                <a:cs typeface="Arial"/>
              </a:rPr>
              <a:t> (ej. multa cursada en Temuco por instalación de pórticos)</a:t>
            </a:r>
          </a:p>
          <a:p>
            <a:pPr marL="285750" indent="-285750" algn="just">
              <a:buFont typeface="Arial"/>
              <a:buChar char="•"/>
            </a:pPr>
            <a:endParaRPr lang="es-ES" sz="24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u="sng" dirty="0">
                <a:latin typeface="Arial"/>
                <a:cs typeface="Arial"/>
              </a:rPr>
              <a:t>La necesidad de habilitación legal expresa</a:t>
            </a:r>
            <a:r>
              <a:rPr lang="es-ES" sz="2400" dirty="0">
                <a:latin typeface="Arial"/>
                <a:cs typeface="Arial"/>
              </a:rPr>
              <a:t> que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proteja a los municipios de sanciones </a:t>
            </a:r>
            <a:r>
              <a:rPr lang="es-ES" sz="2400" dirty="0">
                <a:latin typeface="Arial"/>
                <a:cs typeface="Arial"/>
              </a:rPr>
              <a:t>cuando adopten medidas innovadoras dentro de sus competencias.</a:t>
            </a:r>
          </a:p>
          <a:p>
            <a:pPr algn="just"/>
            <a:endParaRPr lang="es-ES" sz="24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2400" dirty="0">
                <a:latin typeface="Arial"/>
                <a:cs typeface="Arial"/>
              </a:rPr>
              <a:t>El riesgo de inequidad territorial si </a:t>
            </a:r>
            <a:r>
              <a:rPr lang="es-ES" sz="2400" b="1" i="1" u="sng" dirty="0">
                <a:latin typeface="Arial"/>
                <a:cs typeface="Arial"/>
              </a:rPr>
              <a:t>la ley impone obligaciones sin recursos</a:t>
            </a:r>
            <a:r>
              <a:rPr lang="es-ES" sz="2400" dirty="0">
                <a:latin typeface="Arial"/>
                <a:cs typeface="Arial"/>
              </a:rPr>
              <a:t>: deben considerarse mecanismos de financiamiento, gradualidad y apoyo técnico.</a:t>
            </a:r>
          </a:p>
          <a:p>
            <a:pPr algn="just"/>
            <a:endParaRPr lang="es-ES" sz="24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45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68DAA-2A79-2125-5659-78A0DE488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8CA8A1-F596-AE3F-CF4D-7883FBCE3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125333-FBE7-3470-913A-06F80A629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B13E77-FFF0-D11B-3FBB-BD3C8EBB9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787103-3390-E2F2-4931-0551A4A91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F54716-9111-90F7-7538-DE4D26C99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20CF4F-ED0A-0878-4598-99C853118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C28480-2697-1097-8FDC-40FE5AF82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338850D-94DC-9A51-0198-C0E54EEEE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446" y="5604094"/>
            <a:ext cx="3512902" cy="112263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7B6417F-EE32-30E9-0760-A29650BF2E05}"/>
              </a:ext>
            </a:extLst>
          </p:cNvPr>
          <p:cNvSpPr txBox="1"/>
          <p:nvPr/>
        </p:nvSpPr>
        <p:spPr>
          <a:xfrm>
            <a:off x="383411" y="1576447"/>
            <a:ext cx="10743297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800" b="1" u="sng" dirty="0">
                <a:latin typeface="Arial"/>
                <a:cs typeface="Arial"/>
              </a:rPr>
              <a:t>Equilibrio entre derechos fundamentales</a:t>
            </a:r>
            <a:r>
              <a:rPr lang="es-ES" sz="2800" b="1" dirty="0">
                <a:latin typeface="Arial"/>
                <a:cs typeface="Arial"/>
              </a:rPr>
              <a:t>:</a:t>
            </a:r>
          </a:p>
          <a:p>
            <a:pPr algn="just"/>
            <a:endParaRPr lang="es-ES" sz="2800" dirty="0">
              <a:latin typeface="Arial"/>
              <a:cs typeface="Arial"/>
            </a:endParaRPr>
          </a:p>
          <a:p>
            <a:pPr algn="just"/>
            <a:r>
              <a:rPr lang="es-ES" sz="2400" dirty="0">
                <a:latin typeface="Arial"/>
                <a:cs typeface="Arial"/>
              </a:rPr>
              <a:t>Desde una perspectiva constitucional, el </a:t>
            </a:r>
            <a:r>
              <a:rPr lang="es-ES" sz="2400" i="1" u="sng" dirty="0">
                <a:latin typeface="Arial"/>
                <a:cs typeface="Arial"/>
              </a:rPr>
              <a:t>derecho a la seguridad</a:t>
            </a:r>
            <a:r>
              <a:rPr lang="es-ES" sz="2400" dirty="0">
                <a:latin typeface="Arial"/>
                <a:cs typeface="Arial"/>
              </a:rPr>
              <a:t> (vida, integridad física y psíquica - Art 19 N°1 CPR) debe equilibrarse con otros derechos protegidos, como:</a:t>
            </a:r>
          </a:p>
          <a:p>
            <a:pPr algn="just"/>
            <a:endParaRPr lang="es-ES" sz="2400" dirty="0">
              <a:latin typeface="Arial"/>
              <a:cs typeface="Arial"/>
            </a:endParaRPr>
          </a:p>
          <a:p>
            <a:pPr marL="285750" indent="-285750" algn="just">
              <a:buFont typeface="Arial,Sans-Serif"/>
              <a:buChar char="•"/>
            </a:pPr>
            <a:r>
              <a:rPr lang="es-ES" sz="2400" b="1" u="sng" dirty="0">
                <a:latin typeface="Arial"/>
                <a:cs typeface="Arial"/>
              </a:rPr>
              <a:t>Derecho a la privacidad y honra de la persona</a:t>
            </a:r>
            <a:r>
              <a:rPr lang="es-ES" sz="2400" dirty="0">
                <a:latin typeface="Arial"/>
                <a:cs typeface="Arial"/>
              </a:rPr>
              <a:t> y su familia (art. 19 N°4 CPR).</a:t>
            </a:r>
          </a:p>
          <a:p>
            <a:pPr marL="285750" indent="-285750" algn="just">
              <a:buFont typeface="Arial,Sans-Serif"/>
              <a:buChar char="•"/>
            </a:pPr>
            <a:r>
              <a:rPr lang="es-ES" sz="2400" b="1" u="sng" dirty="0">
                <a:latin typeface="Arial"/>
                <a:cs typeface="Arial"/>
              </a:rPr>
              <a:t>Derecho a la educación sin restricciones arbitrarias</a:t>
            </a:r>
            <a:r>
              <a:rPr lang="es-ES" sz="2400" dirty="0">
                <a:latin typeface="Arial"/>
                <a:cs typeface="Arial"/>
              </a:rPr>
              <a:t> (art. 19 N°10 CPR).</a:t>
            </a:r>
            <a:endParaRPr lang="es-ES" sz="2400" b="1" dirty="0">
              <a:latin typeface="Arial"/>
              <a:cs typeface="Arial"/>
            </a:endParaRPr>
          </a:p>
          <a:p>
            <a:pPr marL="285750" indent="-285750" algn="just">
              <a:buFont typeface="Arial,Sans-Serif"/>
              <a:buChar char="•"/>
            </a:pPr>
            <a:r>
              <a:rPr lang="es-ES" sz="2400" b="1" u="sng" dirty="0">
                <a:latin typeface="Arial"/>
                <a:cs typeface="Arial"/>
              </a:rPr>
              <a:t>Derecho preferente de los padres a educar a sus hijos</a:t>
            </a:r>
            <a:r>
              <a:rPr lang="es-ES" sz="2400" dirty="0">
                <a:latin typeface="Arial"/>
                <a:cs typeface="Arial"/>
              </a:rPr>
              <a:t> (art. 19 N°10 inciso final CPR).</a:t>
            </a:r>
            <a:endParaRPr lang="es-ES" sz="2400" dirty="0"/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436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E1409-3E35-E0FD-6223-6BF370E91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0DAEB1-68B5-920B-62CA-6A7253F43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F8341A-E105-AAE5-7D51-B424EA559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24ACE3-2638-3CFE-901E-355E1D6B3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5F09B2-E61D-C84E-1D9F-DCF1565F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41D6C6-67E8-8856-9ED2-B4F31F2A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85A1650-FC90-B9C9-A8BD-33421E762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12" y="540065"/>
            <a:ext cx="4848432" cy="682922"/>
          </a:xfrm>
        </p:spPr>
        <p:txBody>
          <a:bodyPr anchor="ctr"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INFORME TÉCNICO -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A9E787-6055-4F74-F54A-A6580ED08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s-ES" sz="2000" b="1" dirty="0">
                <a:solidFill>
                  <a:srgbClr val="FFFFFF"/>
                </a:solidFill>
              </a:rPr>
              <a:t>BOLETÍN 17424 - 25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081B5A9-5077-8F0A-83CD-56F8E4916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392" y="5558828"/>
            <a:ext cx="3588045" cy="12131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1BC0969-AA4E-4CFF-37AE-40DA2DEF411B}"/>
              </a:ext>
            </a:extLst>
          </p:cNvPr>
          <p:cNvSpPr txBox="1"/>
          <p:nvPr/>
        </p:nvSpPr>
        <p:spPr>
          <a:xfrm>
            <a:off x="383412" y="1756756"/>
            <a:ext cx="10358024" cy="53860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400" dirty="0">
                <a:latin typeface="Arial"/>
                <a:cs typeface="Arial"/>
              </a:rPr>
              <a:t>El desafío del legislador es habilitar </a:t>
            </a:r>
            <a:r>
              <a:rPr lang="es-ES" sz="2400" b="1" u="sng" dirty="0">
                <a:latin typeface="Arial"/>
                <a:cs typeface="Arial"/>
              </a:rPr>
              <a:t>el uso de medidas como los pórticos</a:t>
            </a:r>
            <a:r>
              <a:rPr lang="es-ES" sz="2400" dirty="0">
                <a:latin typeface="Arial"/>
                <a:cs typeface="Arial"/>
              </a:rPr>
              <a:t> sin vulnerar el núcleo esencial de estos derechos. En particular:</a:t>
            </a:r>
            <a:endParaRPr lang="es-ES" sz="2400" dirty="0"/>
          </a:p>
          <a:p>
            <a:pPr algn="just"/>
            <a:endParaRPr lang="es-ES" sz="24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r>
              <a:rPr lang="es-ES" sz="2400" dirty="0">
                <a:latin typeface="Arial"/>
                <a:cs typeface="Arial"/>
              </a:rPr>
              <a:t>La </a:t>
            </a:r>
            <a:r>
              <a:rPr lang="es-ES" sz="2400" b="1" dirty="0">
                <a:latin typeface="Arial"/>
                <a:cs typeface="Arial"/>
              </a:rPr>
              <a:t>revisión de mochilas</a:t>
            </a:r>
            <a:r>
              <a:rPr lang="es-ES" sz="2400" dirty="0">
                <a:latin typeface="Arial"/>
                <a:cs typeface="Arial"/>
              </a:rPr>
              <a:t> debe efectuarse bajo estándares de mínima intervención, con protocolos claros, supervisión adulta y mecanismos de objeción razonada.</a:t>
            </a:r>
          </a:p>
          <a:p>
            <a:pPr algn="just">
              <a:buFont typeface="Arial"/>
              <a:buChar char="•"/>
            </a:pPr>
            <a:endParaRPr lang="es-ES" sz="2400" dirty="0">
              <a:latin typeface="Arial"/>
              <a:cs typeface="Arial"/>
            </a:endParaRPr>
          </a:p>
          <a:p>
            <a:pPr algn="just">
              <a:buFont typeface="Arial"/>
              <a:buChar char="•"/>
            </a:pPr>
            <a:r>
              <a:rPr lang="es-ES" sz="2400" dirty="0">
                <a:latin typeface="Arial"/>
                <a:cs typeface="Arial"/>
              </a:rPr>
              <a:t>Toda medida debe estar precedida por procesos de </a:t>
            </a:r>
            <a:r>
              <a:rPr lang="es-ES" sz="2400" b="1" dirty="0">
                <a:latin typeface="Arial"/>
                <a:cs typeface="Arial"/>
              </a:rPr>
              <a:t>consulta previa a la comunidad educativa</a:t>
            </a:r>
            <a:r>
              <a:rPr lang="es-ES" sz="2400" dirty="0">
                <a:latin typeface="Arial"/>
                <a:cs typeface="Arial"/>
              </a:rPr>
              <a:t>, garantizando consentimiento informado y participación democrática.</a:t>
            </a:r>
          </a:p>
          <a:p>
            <a:pPr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s-ES" sz="2000" dirty="0">
              <a:latin typeface="Arial"/>
              <a:cs typeface="Arial"/>
            </a:endParaRPr>
          </a:p>
          <a:p>
            <a:pPr algn="just"/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u="sng" dirty="0">
              <a:latin typeface="Arial"/>
              <a:cs typeface="Arial"/>
            </a:endParaRPr>
          </a:p>
          <a:p>
            <a:pPr algn="ctr"/>
            <a:endParaRPr lang="es-E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8508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1080</Words>
  <Application>Microsoft Office PowerPoint</Application>
  <PresentationFormat>Panorámica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Arial,Sans-Serif</vt:lpstr>
      <vt:lpstr>Calibri</vt:lpstr>
      <vt:lpstr>Tema de Office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  <vt:lpstr>INFORME TÉCNICO - JURÍDICO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TÉCNICO - JURÍDICO</dc:title>
  <dc:creator>MMoreno</dc:creator>
  <cp:lastModifiedBy>Claudia Andrea Mora Ramos</cp:lastModifiedBy>
  <cp:revision>210</cp:revision>
  <cp:lastPrinted>2025-06-06T15:16:41Z</cp:lastPrinted>
  <dcterms:created xsi:type="dcterms:W3CDTF">2012-07-30T22:48:03Z</dcterms:created>
  <dcterms:modified xsi:type="dcterms:W3CDTF">2025-06-09T18:00:51Z</dcterms:modified>
</cp:coreProperties>
</file>